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76" r:id="rId2"/>
    <p:sldId id="256" r:id="rId3"/>
    <p:sldId id="257" r:id="rId4"/>
    <p:sldId id="258" r:id="rId5"/>
    <p:sldId id="259" r:id="rId6"/>
    <p:sldId id="260" r:id="rId7"/>
    <p:sldId id="261" r:id="rId8"/>
    <p:sldId id="262" r:id="rId9"/>
    <p:sldId id="267" r:id="rId10"/>
    <p:sldId id="263" r:id="rId11"/>
    <p:sldId id="264" r:id="rId12"/>
    <p:sldId id="265" r:id="rId13"/>
    <p:sldId id="266" r:id="rId14"/>
    <p:sldId id="274" r:id="rId15"/>
    <p:sldId id="268" r:id="rId16"/>
    <p:sldId id="269" r:id="rId17"/>
    <p:sldId id="270" r:id="rId18"/>
    <p:sldId id="271" r:id="rId19"/>
    <p:sldId id="272" r:id="rId20"/>
    <p:sldId id="273"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Nuni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FFFF"/>
    <a:srgbClr val="CCCCFF"/>
    <a:srgbClr val="FFCCFF"/>
    <a:srgbClr val="FFFFCC"/>
    <a:srgbClr val="5895A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0E1892-0C0D-4F66-A83C-37DBBCF4FE9C}">
  <a:tblStyle styleId="{380E1892-0C0D-4F66-A83C-37DBBCF4FE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660"/>
  </p:normalViewPr>
  <p:slideViewPr>
    <p:cSldViewPr snapToGrid="0">
      <p:cViewPr varScale="1">
        <p:scale>
          <a:sx n="91" d="100"/>
          <a:sy n="91" d="100"/>
        </p:scale>
        <p:origin x="888"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dc541a30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dc541a30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dc541a306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dc541a306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dc541a306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dc541a306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dc541a306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dc541a306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dc541a306_0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dc541a306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4.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5.wdp"/><Relationship Id="rId4" Type="http://schemas.openxmlformats.org/officeDocument/2006/relationships/image" Target="../media/image18.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tube.com/watch?v=rXF5yQ7HYVQ"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0864A-C442-47EB-8CE5-7ACDDC4AF52B}"/>
              </a:ext>
            </a:extLst>
          </p:cNvPr>
          <p:cNvSpPr>
            <a:spLocks noGrp="1"/>
          </p:cNvSpPr>
          <p:nvPr>
            <p:ph type="title"/>
          </p:nvPr>
        </p:nvSpPr>
        <p:spPr>
          <a:xfrm>
            <a:off x="2207660" y="310705"/>
            <a:ext cx="5377500" cy="1646100"/>
          </a:xfrm>
        </p:spPr>
        <p:txBody>
          <a:bodyPr/>
          <a:lstStyle/>
          <a:p>
            <a:r>
              <a:rPr lang="es-ES" dirty="0"/>
              <a:t>ESCUELA NORMAL DE EDUCACIÓN PREESCOLAR</a:t>
            </a:r>
            <a:endParaRPr lang="es-MX" dirty="0"/>
          </a:p>
        </p:txBody>
      </p:sp>
      <p:pic>
        <p:nvPicPr>
          <p:cNvPr id="1026" name="Picture 2" descr="Escuela Normal de Educación Preescolar – Desarrollo de competencias  linguisticas">
            <a:extLst>
              <a:ext uri="{FF2B5EF4-FFF2-40B4-BE49-F238E27FC236}">
                <a16:creationId xmlns:a16="http://schemas.microsoft.com/office/drawing/2014/main" id="{936ACC15-2F51-4623-A83C-E1F871895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34" y="310705"/>
            <a:ext cx="1830794" cy="136699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27A1E87C-5B39-4840-8FBD-7FC2A47036DE}"/>
              </a:ext>
            </a:extLst>
          </p:cNvPr>
          <p:cNvSpPr txBox="1"/>
          <p:nvPr/>
        </p:nvSpPr>
        <p:spPr>
          <a:xfrm>
            <a:off x="2098458" y="1841192"/>
            <a:ext cx="4417955" cy="2031325"/>
          </a:xfrm>
          <a:prstGeom prst="rect">
            <a:avLst/>
          </a:prstGeom>
          <a:noFill/>
        </p:spPr>
        <p:txBody>
          <a:bodyPr wrap="square" rtlCol="0">
            <a:spAutoFit/>
          </a:bodyPr>
          <a:lstStyle/>
          <a:p>
            <a:r>
              <a:rPr lang="es-ES" b="1" dirty="0"/>
              <a:t>CURSO. </a:t>
            </a:r>
            <a:r>
              <a:rPr lang="es-ES" dirty="0"/>
              <a:t>FORMA ESPACIO Y MEDIDA</a:t>
            </a:r>
          </a:p>
          <a:p>
            <a:r>
              <a:rPr lang="es-ES" dirty="0"/>
              <a:t>GRADO. 1 D</a:t>
            </a:r>
          </a:p>
          <a:p>
            <a:endParaRPr lang="es-ES" dirty="0"/>
          </a:p>
          <a:p>
            <a:r>
              <a:rPr lang="es-MX" b="1" dirty="0"/>
              <a:t>INTEGRANTES: </a:t>
            </a:r>
          </a:p>
          <a:p>
            <a:r>
              <a:rPr lang="es-MX" dirty="0"/>
              <a:t>PAMELA YUDITH AVILA CASTILLO N.L 1</a:t>
            </a:r>
          </a:p>
          <a:p>
            <a:endParaRPr lang="es-MX" dirty="0"/>
          </a:p>
          <a:p>
            <a:r>
              <a:rPr lang="es-MX" dirty="0"/>
              <a:t>SAMANTHA BUENO MORENO N.L 3</a:t>
            </a:r>
          </a:p>
          <a:p>
            <a:endParaRPr lang="es-MX" dirty="0"/>
          </a:p>
          <a:p>
            <a:r>
              <a:rPr lang="es-MX" dirty="0"/>
              <a:t>AIDE PATRICIA MACHORRO GARCÍA N.L 16</a:t>
            </a:r>
            <a:endParaRPr lang="es-ES" dirty="0"/>
          </a:p>
        </p:txBody>
      </p:sp>
      <p:sp>
        <p:nvSpPr>
          <p:cNvPr id="4" name="CuadroTexto 3">
            <a:extLst>
              <a:ext uri="{FF2B5EF4-FFF2-40B4-BE49-F238E27FC236}">
                <a16:creationId xmlns:a16="http://schemas.microsoft.com/office/drawing/2014/main" id="{6899C87A-318D-4FAF-B4F6-524DC7AB7755}"/>
              </a:ext>
            </a:extLst>
          </p:cNvPr>
          <p:cNvSpPr txBox="1"/>
          <p:nvPr/>
        </p:nvSpPr>
        <p:spPr>
          <a:xfrm>
            <a:off x="2284947" y="4439957"/>
            <a:ext cx="5300213" cy="307777"/>
          </a:xfrm>
          <a:prstGeom prst="rect">
            <a:avLst/>
          </a:prstGeom>
          <a:noFill/>
        </p:spPr>
        <p:txBody>
          <a:bodyPr wrap="square" rtlCol="0">
            <a:spAutoFit/>
          </a:bodyPr>
          <a:lstStyle/>
          <a:p>
            <a:r>
              <a:rPr lang="es-ES" b="1" dirty="0">
                <a:solidFill>
                  <a:schemeClr val="accent1">
                    <a:lumMod val="50000"/>
                  </a:schemeClr>
                </a:solidFill>
              </a:rPr>
              <a:t>ACTIVIDADES DE ARITMETICA, MEDIDA Y GEOMETRÍA</a:t>
            </a:r>
            <a:endParaRPr lang="es-MX" b="1" dirty="0">
              <a:solidFill>
                <a:schemeClr val="accent1">
                  <a:lumMod val="50000"/>
                </a:schemeClr>
              </a:solidFill>
            </a:endParaRPr>
          </a:p>
        </p:txBody>
      </p:sp>
    </p:spTree>
    <p:extLst>
      <p:ext uri="{BB962C8B-B14F-4D97-AF65-F5344CB8AC3E}">
        <p14:creationId xmlns:p14="http://schemas.microsoft.com/office/powerpoint/2010/main" val="66687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E6AF7-0677-4AAA-8379-9AE1AAF0B6B5}"/>
              </a:ext>
            </a:extLst>
          </p:cNvPr>
          <p:cNvSpPr>
            <a:spLocks noGrp="1"/>
          </p:cNvSpPr>
          <p:nvPr>
            <p:ph type="title"/>
          </p:nvPr>
        </p:nvSpPr>
        <p:spPr>
          <a:xfrm>
            <a:off x="2351605" y="302075"/>
            <a:ext cx="4130120" cy="676269"/>
          </a:xfrm>
        </p:spPr>
        <p:txBody>
          <a:bodyPr/>
          <a:lstStyle/>
          <a:p>
            <a:r>
              <a:rPr lang="es-MX" dirty="0"/>
              <a:t>ACTIVIDAD DE INICIO</a:t>
            </a:r>
          </a:p>
        </p:txBody>
      </p:sp>
      <p:sp>
        <p:nvSpPr>
          <p:cNvPr id="3" name="Marcador de texto 2">
            <a:extLst>
              <a:ext uri="{FF2B5EF4-FFF2-40B4-BE49-F238E27FC236}">
                <a16:creationId xmlns:a16="http://schemas.microsoft.com/office/drawing/2014/main" id="{7F542C9D-7CC4-499A-8448-6BBF48AC687D}"/>
              </a:ext>
            </a:extLst>
          </p:cNvPr>
          <p:cNvSpPr>
            <a:spLocks noGrp="1"/>
          </p:cNvSpPr>
          <p:nvPr>
            <p:ph type="body" idx="1"/>
          </p:nvPr>
        </p:nvSpPr>
        <p:spPr>
          <a:xfrm>
            <a:off x="258417" y="1073802"/>
            <a:ext cx="8458200" cy="2176294"/>
          </a:xfrm>
        </p:spPr>
        <p:txBody>
          <a:bodyPr>
            <a:noAutofit/>
          </a:bodyPr>
          <a:lstStyle/>
          <a:p>
            <a:pPr marL="146050" indent="0">
              <a:buNone/>
            </a:pPr>
            <a:r>
              <a:rPr lang="es-MX" sz="1400" dirty="0">
                <a:solidFill>
                  <a:schemeClr val="bg2"/>
                </a:solidFill>
                <a:latin typeface="+mj-lt"/>
              </a:rPr>
              <a:t>La clase iniciara con la canción de “ soy una serpiente “ la cual dice:</a:t>
            </a:r>
          </a:p>
          <a:p>
            <a:pPr marL="146050" indent="0">
              <a:buNone/>
            </a:pPr>
            <a:r>
              <a:rPr lang="es-MX" sz="1400" dirty="0">
                <a:solidFill>
                  <a:schemeClr val="bg2"/>
                </a:solidFill>
                <a:latin typeface="+mj-lt"/>
              </a:rPr>
              <a:t>Soy una serpiente que anda por el bosque buscando una parte  su cola , ¿quiere ser usted una parte de mi cola?</a:t>
            </a:r>
          </a:p>
          <a:p>
            <a:pPr marL="146050" indent="0">
              <a:buNone/>
            </a:pPr>
            <a:r>
              <a:rPr lang="es-MX" sz="1400" dirty="0">
                <a:solidFill>
                  <a:schemeClr val="bg2"/>
                </a:solidFill>
                <a:latin typeface="+mj-lt"/>
              </a:rPr>
              <a:t>La maestra será la guia y poco a poco lo niños se iran integrando.</a:t>
            </a:r>
          </a:p>
          <a:p>
            <a:pPr marL="146050" indent="0">
              <a:buNone/>
            </a:pPr>
            <a:endParaRPr lang="es-MX" sz="1400" dirty="0">
              <a:solidFill>
                <a:schemeClr val="bg2"/>
              </a:solidFill>
              <a:latin typeface="+mj-lt"/>
            </a:endParaRPr>
          </a:p>
          <a:p>
            <a:pPr marL="146050" indent="0">
              <a:buNone/>
            </a:pPr>
            <a:r>
              <a:rPr lang="es-MX" sz="1400" dirty="0">
                <a:solidFill>
                  <a:schemeClr val="bg2"/>
                </a:solidFill>
                <a:latin typeface="+mj-lt"/>
              </a:rPr>
              <a:t>Les preguntara:</a:t>
            </a:r>
          </a:p>
          <a:p>
            <a:pPr marL="146050" indent="0">
              <a:buNone/>
            </a:pPr>
            <a:endParaRPr lang="es-MX" sz="1400" dirty="0">
              <a:solidFill>
                <a:schemeClr val="bg2"/>
              </a:solidFill>
              <a:latin typeface="+mj-lt"/>
            </a:endParaRPr>
          </a:p>
          <a:p>
            <a:r>
              <a:rPr lang="es-MX" sz="1400" dirty="0">
                <a:solidFill>
                  <a:schemeClr val="bg2"/>
                </a:solidFill>
                <a:latin typeface="+mj-lt"/>
              </a:rPr>
              <a:t>¿sabes cual es la diferencia entre largo y corto?</a:t>
            </a:r>
          </a:p>
          <a:p>
            <a:r>
              <a:rPr lang="es-MX" sz="1400" dirty="0">
                <a:solidFill>
                  <a:schemeClr val="bg2"/>
                </a:solidFill>
                <a:latin typeface="+mj-lt"/>
              </a:rPr>
              <a:t>¿ la cola al principio era larga o corta?</a:t>
            </a:r>
          </a:p>
          <a:p>
            <a:r>
              <a:rPr lang="es-MX" sz="1400" dirty="0">
                <a:solidFill>
                  <a:schemeClr val="bg2"/>
                </a:solidFill>
                <a:latin typeface="+mj-lt"/>
              </a:rPr>
              <a:t>¿ cuando acabamos fue larga la cola?</a:t>
            </a:r>
          </a:p>
        </p:txBody>
      </p:sp>
      <p:pic>
        <p:nvPicPr>
          <p:cNvPr id="5" name="Imagen 4">
            <a:extLst>
              <a:ext uri="{FF2B5EF4-FFF2-40B4-BE49-F238E27FC236}">
                <a16:creationId xmlns:a16="http://schemas.microsoft.com/office/drawing/2014/main" id="{2A84C684-97F4-49A8-B6C5-CBC2ABC5E188}"/>
              </a:ext>
            </a:extLst>
          </p:cNvPr>
          <p:cNvPicPr>
            <a:picLocks noChangeAspect="1"/>
          </p:cNvPicPr>
          <p:nvPr/>
        </p:nvPicPr>
        <p:blipFill rotWithShape="1">
          <a:blip r:embed="rId2"/>
          <a:srcRect l="18441" r="4443" b="1118"/>
          <a:stretch/>
        </p:blipFill>
        <p:spPr>
          <a:xfrm>
            <a:off x="5088834" y="2333390"/>
            <a:ext cx="3419061" cy="2288307"/>
          </a:xfrm>
          <a:prstGeom prst="rect">
            <a:avLst/>
          </a:prstGeom>
        </p:spPr>
      </p:pic>
    </p:spTree>
    <p:extLst>
      <p:ext uri="{BB962C8B-B14F-4D97-AF65-F5344CB8AC3E}">
        <p14:creationId xmlns:p14="http://schemas.microsoft.com/office/powerpoint/2010/main" val="34942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3EF3E-B40F-4CD1-982F-2A378DAF7353}"/>
              </a:ext>
            </a:extLst>
          </p:cNvPr>
          <p:cNvSpPr>
            <a:spLocks noGrp="1"/>
          </p:cNvSpPr>
          <p:nvPr>
            <p:ph type="title"/>
          </p:nvPr>
        </p:nvSpPr>
        <p:spPr>
          <a:xfrm>
            <a:off x="1634157" y="322380"/>
            <a:ext cx="7241485" cy="764539"/>
          </a:xfrm>
        </p:spPr>
        <p:txBody>
          <a:bodyPr/>
          <a:lstStyle/>
          <a:p>
            <a:r>
              <a:rPr lang="es-MX" dirty="0"/>
              <a:t>ACTIVIDAD DE DESARROLLO </a:t>
            </a:r>
          </a:p>
        </p:txBody>
      </p:sp>
      <p:sp>
        <p:nvSpPr>
          <p:cNvPr id="3" name="Marcador de texto 2">
            <a:extLst>
              <a:ext uri="{FF2B5EF4-FFF2-40B4-BE49-F238E27FC236}">
                <a16:creationId xmlns:a16="http://schemas.microsoft.com/office/drawing/2014/main" id="{2BE8E640-724B-4D09-8B5E-590F7785832F}"/>
              </a:ext>
            </a:extLst>
          </p:cNvPr>
          <p:cNvSpPr>
            <a:spLocks noGrp="1"/>
          </p:cNvSpPr>
          <p:nvPr>
            <p:ph type="body" idx="1"/>
          </p:nvPr>
        </p:nvSpPr>
        <p:spPr>
          <a:xfrm>
            <a:off x="437321" y="1345337"/>
            <a:ext cx="5526157" cy="2858916"/>
          </a:xfrm>
        </p:spPr>
        <p:txBody>
          <a:bodyPr>
            <a:normAutofit/>
          </a:bodyPr>
          <a:lstStyle/>
          <a:p>
            <a:pPr marL="146050" indent="0">
              <a:buNone/>
            </a:pPr>
            <a:r>
              <a:rPr lang="es-MX" sz="1400" dirty="0">
                <a:solidFill>
                  <a:schemeClr val="bg2"/>
                </a:solidFill>
                <a:latin typeface="+mj-lt"/>
              </a:rPr>
              <a:t>En esta actividad la realizaremos para saber que objeto pesa mas entre una piedra, una galleta, u borrador, un lápiz , un clip y una crayola </a:t>
            </a:r>
          </a:p>
          <a:p>
            <a:pPr marL="488950" indent="-342900">
              <a:buFont typeface="+mj-lt"/>
              <a:buAutoNum type="arabicPeriod"/>
            </a:pPr>
            <a:endParaRPr lang="es-MX" sz="1400" dirty="0">
              <a:solidFill>
                <a:schemeClr val="bg2"/>
              </a:solidFill>
              <a:latin typeface="+mj-lt"/>
            </a:endParaRPr>
          </a:p>
          <a:p>
            <a:pPr marL="488950" indent="-342900">
              <a:buFont typeface="+mj-lt"/>
              <a:buAutoNum type="arabicPeriod"/>
            </a:pPr>
            <a:r>
              <a:rPr lang="es-MX" sz="1400" dirty="0">
                <a:solidFill>
                  <a:schemeClr val="bg2"/>
                </a:solidFill>
                <a:latin typeface="+mj-lt"/>
              </a:rPr>
              <a:t>La maestra previamente les coloco agujeros a los vasos por los laterales </a:t>
            </a:r>
          </a:p>
          <a:p>
            <a:pPr marL="488950" indent="-342900">
              <a:buFont typeface="+mj-lt"/>
              <a:buAutoNum type="arabicPeriod"/>
            </a:pPr>
            <a:r>
              <a:rPr lang="es-MX" sz="1400" dirty="0">
                <a:solidFill>
                  <a:schemeClr val="bg2"/>
                </a:solidFill>
                <a:latin typeface="+mj-lt"/>
              </a:rPr>
              <a:t>Despues los niños pondrán el estambre por los agujeros y lo amarrara al gancho de la parte de arriba</a:t>
            </a:r>
          </a:p>
          <a:p>
            <a:pPr marL="488950" indent="-342900">
              <a:buFont typeface="+mj-lt"/>
              <a:buAutoNum type="arabicPeriod"/>
            </a:pPr>
            <a:r>
              <a:rPr lang="es-MX" sz="1400" dirty="0">
                <a:solidFill>
                  <a:schemeClr val="bg2"/>
                </a:solidFill>
                <a:latin typeface="+mj-lt"/>
              </a:rPr>
              <a:t>Después podrá colocar un objeto de un lado y del otro algún otro objeto para saber cual es el que pesa mas.</a:t>
            </a:r>
          </a:p>
        </p:txBody>
      </p:sp>
      <p:pic>
        <p:nvPicPr>
          <p:cNvPr id="4" name="Imagen 3">
            <a:extLst>
              <a:ext uri="{FF2B5EF4-FFF2-40B4-BE49-F238E27FC236}">
                <a16:creationId xmlns:a16="http://schemas.microsoft.com/office/drawing/2014/main" id="{08142EA4-9EA9-4511-B3DF-04828A0DFC4A}"/>
              </a:ext>
            </a:extLst>
          </p:cNvPr>
          <p:cNvPicPr>
            <a:picLocks noChangeAspect="1"/>
          </p:cNvPicPr>
          <p:nvPr/>
        </p:nvPicPr>
        <p:blipFill>
          <a:blip r:embed="rId2"/>
          <a:stretch>
            <a:fillRect/>
          </a:stretch>
        </p:blipFill>
        <p:spPr>
          <a:xfrm>
            <a:off x="6136590" y="1664390"/>
            <a:ext cx="2500515" cy="1814720"/>
          </a:xfrm>
          <a:prstGeom prst="rect">
            <a:avLst/>
          </a:prstGeom>
        </p:spPr>
      </p:pic>
      <p:pic>
        <p:nvPicPr>
          <p:cNvPr id="5" name="Imagen 4">
            <a:extLst>
              <a:ext uri="{FF2B5EF4-FFF2-40B4-BE49-F238E27FC236}">
                <a16:creationId xmlns:a16="http://schemas.microsoft.com/office/drawing/2014/main" id="{D1B02BA6-78B0-4858-B9A5-7B37DE0C4152}"/>
              </a:ext>
            </a:extLst>
          </p:cNvPr>
          <p:cNvPicPr>
            <a:picLocks noChangeAspect="1"/>
          </p:cNvPicPr>
          <p:nvPr/>
        </p:nvPicPr>
        <p:blipFill>
          <a:blip r:embed="rId3"/>
          <a:stretch>
            <a:fillRect/>
          </a:stretch>
        </p:blipFill>
        <p:spPr>
          <a:xfrm>
            <a:off x="5158409" y="3821522"/>
            <a:ext cx="1123122" cy="1123122"/>
          </a:xfrm>
          <a:prstGeom prst="rect">
            <a:avLst/>
          </a:prstGeom>
        </p:spPr>
      </p:pic>
      <p:pic>
        <p:nvPicPr>
          <p:cNvPr id="6" name="Imagen 5">
            <a:extLst>
              <a:ext uri="{FF2B5EF4-FFF2-40B4-BE49-F238E27FC236}">
                <a16:creationId xmlns:a16="http://schemas.microsoft.com/office/drawing/2014/main" id="{A48330A3-10FA-47B5-B069-EBF9A24CD9ED}"/>
              </a:ext>
            </a:extLst>
          </p:cNvPr>
          <p:cNvPicPr>
            <a:picLocks noChangeAspect="1"/>
          </p:cNvPicPr>
          <p:nvPr/>
        </p:nvPicPr>
        <p:blipFill rotWithShape="1">
          <a:blip r:embed="rId4"/>
          <a:srcRect l="17783" t="17382" r="11285" b="20616"/>
          <a:stretch/>
        </p:blipFill>
        <p:spPr>
          <a:xfrm>
            <a:off x="7445209" y="362438"/>
            <a:ext cx="1284868" cy="1123122"/>
          </a:xfrm>
          <a:prstGeom prst="rect">
            <a:avLst/>
          </a:prstGeom>
        </p:spPr>
      </p:pic>
      <p:pic>
        <p:nvPicPr>
          <p:cNvPr id="7" name="Imagen 6">
            <a:extLst>
              <a:ext uri="{FF2B5EF4-FFF2-40B4-BE49-F238E27FC236}">
                <a16:creationId xmlns:a16="http://schemas.microsoft.com/office/drawing/2014/main" id="{F41BC03D-1122-4470-9B83-FECA9E93D35E}"/>
              </a:ext>
            </a:extLst>
          </p:cNvPr>
          <p:cNvPicPr>
            <a:picLocks noChangeAspect="1"/>
          </p:cNvPicPr>
          <p:nvPr/>
        </p:nvPicPr>
        <p:blipFill>
          <a:blip r:embed="rId5"/>
          <a:stretch>
            <a:fillRect/>
          </a:stretch>
        </p:blipFill>
        <p:spPr>
          <a:xfrm>
            <a:off x="7042325" y="3621595"/>
            <a:ext cx="1687752" cy="1123122"/>
          </a:xfrm>
          <a:prstGeom prst="rect">
            <a:avLst/>
          </a:prstGeom>
        </p:spPr>
      </p:pic>
    </p:spTree>
    <p:extLst>
      <p:ext uri="{BB962C8B-B14F-4D97-AF65-F5344CB8AC3E}">
        <p14:creationId xmlns:p14="http://schemas.microsoft.com/office/powerpoint/2010/main" val="66807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8B39D-6749-4875-9FA4-518EC31B2087}"/>
              </a:ext>
            </a:extLst>
          </p:cNvPr>
          <p:cNvSpPr>
            <a:spLocks noGrp="1"/>
          </p:cNvSpPr>
          <p:nvPr>
            <p:ph type="title"/>
          </p:nvPr>
        </p:nvSpPr>
        <p:spPr>
          <a:xfrm>
            <a:off x="2528681" y="298947"/>
            <a:ext cx="4557920" cy="625391"/>
          </a:xfrm>
        </p:spPr>
        <p:txBody>
          <a:bodyPr>
            <a:normAutofit fontScale="90000"/>
          </a:bodyPr>
          <a:lstStyle/>
          <a:p>
            <a:r>
              <a:rPr lang="es-MX" dirty="0"/>
              <a:t>ACTIVIDAD DE CIERRE</a:t>
            </a:r>
          </a:p>
        </p:txBody>
      </p:sp>
      <p:sp>
        <p:nvSpPr>
          <p:cNvPr id="3" name="Marcador de texto 2">
            <a:extLst>
              <a:ext uri="{FF2B5EF4-FFF2-40B4-BE49-F238E27FC236}">
                <a16:creationId xmlns:a16="http://schemas.microsoft.com/office/drawing/2014/main" id="{B6E2F4D5-F098-4C8F-B489-313E1FAC5E78}"/>
              </a:ext>
            </a:extLst>
          </p:cNvPr>
          <p:cNvSpPr>
            <a:spLocks noGrp="1"/>
          </p:cNvSpPr>
          <p:nvPr>
            <p:ph type="body" idx="1"/>
          </p:nvPr>
        </p:nvSpPr>
        <p:spPr>
          <a:xfrm>
            <a:off x="357810" y="924339"/>
            <a:ext cx="4055164" cy="3806688"/>
          </a:xfrm>
        </p:spPr>
        <p:txBody>
          <a:bodyPr>
            <a:normAutofit lnSpcReduction="10000"/>
          </a:bodyPr>
          <a:lstStyle/>
          <a:p>
            <a:pPr marL="146050" indent="0">
              <a:buNone/>
            </a:pPr>
            <a:r>
              <a:rPr lang="es-MX" sz="1400" dirty="0">
                <a:latin typeface="+mn-lt"/>
              </a:rPr>
              <a:t>para finalizar la maestra enterara a cada niño una hoja de trabajo en la cual el niño tiene que poner que s el objeto es largo o corto, también va a observar si peso mas o menos que el que estaba e el otro vaso.</a:t>
            </a:r>
          </a:p>
          <a:p>
            <a:pPr marL="146050" indent="0">
              <a:buNone/>
            </a:pPr>
            <a:endParaRPr lang="es-MX" sz="1400" dirty="0">
              <a:latin typeface="+mn-lt"/>
            </a:endParaRPr>
          </a:p>
          <a:p>
            <a:pPr marL="146050" indent="0">
              <a:buNone/>
            </a:pPr>
            <a:r>
              <a:rPr lang="es-MX" sz="1400" dirty="0">
                <a:latin typeface="+mn-lt"/>
              </a:rPr>
              <a:t>La maestra les preguntara :</a:t>
            </a:r>
          </a:p>
          <a:p>
            <a:pPr marL="146050" indent="0">
              <a:buNone/>
            </a:pPr>
            <a:endParaRPr lang="es-MX" sz="1400" dirty="0">
              <a:latin typeface="+mn-lt"/>
            </a:endParaRPr>
          </a:p>
          <a:p>
            <a:r>
              <a:rPr lang="es-MX" sz="1400" dirty="0">
                <a:latin typeface="+mn-lt"/>
              </a:rPr>
              <a:t>¿ Como sabe cuando un objeto pesa mas que el otro?</a:t>
            </a:r>
          </a:p>
          <a:p>
            <a:r>
              <a:rPr lang="es-MX" sz="1400" dirty="0">
                <a:latin typeface="+mn-lt"/>
              </a:rPr>
              <a:t>¿ como miden un objeto para saber si uno es mas largo o corto?</a:t>
            </a:r>
          </a:p>
          <a:p>
            <a:r>
              <a:rPr lang="es-MX" sz="1400" dirty="0">
                <a:latin typeface="+mn-lt"/>
              </a:rPr>
              <a:t>¿Qué pasaba con el objeto que pesaba menos?</a:t>
            </a:r>
          </a:p>
          <a:p>
            <a:r>
              <a:rPr lang="es-MX" sz="1400" dirty="0">
                <a:latin typeface="+mn-lt"/>
              </a:rPr>
              <a:t>¿Qué pasaba on el que pesaba mas?</a:t>
            </a:r>
          </a:p>
        </p:txBody>
      </p:sp>
      <p:graphicFrame>
        <p:nvGraphicFramePr>
          <p:cNvPr id="4" name="Tabla 4">
            <a:extLst>
              <a:ext uri="{FF2B5EF4-FFF2-40B4-BE49-F238E27FC236}">
                <a16:creationId xmlns:a16="http://schemas.microsoft.com/office/drawing/2014/main" id="{BE72E5DB-4F56-4682-BE64-7A787AB9276D}"/>
              </a:ext>
            </a:extLst>
          </p:cNvPr>
          <p:cNvGraphicFramePr>
            <a:graphicFrameLocks noGrp="1"/>
          </p:cNvGraphicFramePr>
          <p:nvPr>
            <p:extLst>
              <p:ext uri="{D42A27DB-BD31-4B8C-83A1-F6EECF244321}">
                <p14:modId xmlns:p14="http://schemas.microsoft.com/office/powerpoint/2010/main" val="3798420052"/>
              </p:ext>
            </p:extLst>
          </p:nvPr>
        </p:nvGraphicFramePr>
        <p:xfrm>
          <a:off x="4412974" y="1006459"/>
          <a:ext cx="4214190" cy="3317574"/>
        </p:xfrm>
        <a:graphic>
          <a:graphicData uri="http://schemas.openxmlformats.org/drawingml/2006/table">
            <a:tbl>
              <a:tblPr firstRow="1" bandRow="1">
                <a:tableStyleId>{380E1892-0C0D-4F66-A83C-37DBBCF4FE9C}</a:tableStyleId>
              </a:tblPr>
              <a:tblGrid>
                <a:gridCol w="1404730">
                  <a:extLst>
                    <a:ext uri="{9D8B030D-6E8A-4147-A177-3AD203B41FA5}">
                      <a16:colId xmlns:a16="http://schemas.microsoft.com/office/drawing/2014/main" val="1970003119"/>
                    </a:ext>
                  </a:extLst>
                </a:gridCol>
                <a:gridCol w="1404730">
                  <a:extLst>
                    <a:ext uri="{9D8B030D-6E8A-4147-A177-3AD203B41FA5}">
                      <a16:colId xmlns:a16="http://schemas.microsoft.com/office/drawing/2014/main" val="210417216"/>
                    </a:ext>
                  </a:extLst>
                </a:gridCol>
                <a:gridCol w="1404730">
                  <a:extLst>
                    <a:ext uri="{9D8B030D-6E8A-4147-A177-3AD203B41FA5}">
                      <a16:colId xmlns:a16="http://schemas.microsoft.com/office/drawing/2014/main" val="1510126705"/>
                    </a:ext>
                  </a:extLst>
                </a:gridCol>
              </a:tblGrid>
              <a:tr h="470584">
                <a:tc>
                  <a:txBody>
                    <a:bodyPr/>
                    <a:lstStyle/>
                    <a:p>
                      <a:pPr algn="ctr"/>
                      <a:r>
                        <a:rPr lang="es-MX" dirty="0"/>
                        <a:t>imagen</a:t>
                      </a:r>
                    </a:p>
                  </a:txBody>
                  <a:tcPr/>
                </a:tc>
                <a:tc>
                  <a:txBody>
                    <a:bodyPr/>
                    <a:lstStyle/>
                    <a:p>
                      <a:pPr algn="ctr"/>
                      <a:r>
                        <a:rPr lang="es-MX" dirty="0"/>
                        <a:t>Largo/ corto</a:t>
                      </a:r>
                    </a:p>
                  </a:txBody>
                  <a:tcPr/>
                </a:tc>
                <a:tc>
                  <a:txBody>
                    <a:bodyPr/>
                    <a:lstStyle/>
                    <a:p>
                      <a:pPr algn="ctr"/>
                      <a:r>
                        <a:rPr lang="es-MX" dirty="0"/>
                        <a:t>Pesa mas/ pesa menos </a:t>
                      </a:r>
                    </a:p>
                  </a:txBody>
                  <a:tcPr/>
                </a:tc>
                <a:extLst>
                  <a:ext uri="{0D108BD9-81ED-4DB2-BD59-A6C34878D82A}">
                    <a16:rowId xmlns:a16="http://schemas.microsoft.com/office/drawing/2014/main" val="2252449970"/>
                  </a:ext>
                </a:extLst>
              </a:tr>
              <a:tr h="466569">
                <a:tc>
                  <a:txBody>
                    <a:bodyPr/>
                    <a:lstStyle/>
                    <a:p>
                      <a:endParaRPr lang="es-MX" dirty="0"/>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056172627"/>
                  </a:ext>
                </a:extLst>
              </a:tr>
              <a:tr h="466569">
                <a:tc>
                  <a:txBody>
                    <a:bodyPr/>
                    <a:lstStyle/>
                    <a:p>
                      <a:endParaRPr lang="es-MX" dirty="0"/>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77163438"/>
                  </a:ext>
                </a:extLst>
              </a:tr>
              <a:tr h="466569">
                <a:tc>
                  <a:txBody>
                    <a:bodyPr/>
                    <a:lstStyle/>
                    <a:p>
                      <a:endParaRPr lang="es-MX" dirty="0"/>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119530"/>
                  </a:ext>
                </a:extLst>
              </a:tr>
              <a:tr h="466569">
                <a:tc>
                  <a:txBody>
                    <a:bodyPr/>
                    <a:lstStyle/>
                    <a:p>
                      <a:endParaRPr lang="es-MX" dirty="0"/>
                    </a:p>
                  </a:txBody>
                  <a:tcPr/>
                </a:tc>
                <a:tc>
                  <a:txBody>
                    <a:bodyPr/>
                    <a:lstStyle/>
                    <a:p>
                      <a:endParaRPr lang="es-MX" dirty="0"/>
                    </a:p>
                  </a:txBody>
                  <a:tcPr/>
                </a:tc>
                <a:tc>
                  <a:txBody>
                    <a:bodyPr/>
                    <a:lstStyle/>
                    <a:p>
                      <a:endParaRPr lang="es-MX"/>
                    </a:p>
                  </a:txBody>
                  <a:tcPr/>
                </a:tc>
                <a:extLst>
                  <a:ext uri="{0D108BD9-81ED-4DB2-BD59-A6C34878D82A}">
                    <a16:rowId xmlns:a16="http://schemas.microsoft.com/office/drawing/2014/main" val="2902087649"/>
                  </a:ext>
                </a:extLst>
              </a:tr>
              <a:tr h="466569">
                <a:tc>
                  <a:txBody>
                    <a:bodyPr/>
                    <a:lstStyle/>
                    <a:p>
                      <a:endParaRPr lang="es-MX" dirty="0"/>
                    </a:p>
                  </a:txBody>
                  <a:tcPr/>
                </a:tc>
                <a:tc>
                  <a:txBody>
                    <a:bodyPr/>
                    <a:lstStyle/>
                    <a:p>
                      <a:endParaRPr lang="es-MX" dirty="0"/>
                    </a:p>
                  </a:txBody>
                  <a:tcPr/>
                </a:tc>
                <a:tc>
                  <a:txBody>
                    <a:bodyPr/>
                    <a:lstStyle/>
                    <a:p>
                      <a:endParaRPr lang="es-MX"/>
                    </a:p>
                  </a:txBody>
                  <a:tcPr/>
                </a:tc>
                <a:extLst>
                  <a:ext uri="{0D108BD9-81ED-4DB2-BD59-A6C34878D82A}">
                    <a16:rowId xmlns:a16="http://schemas.microsoft.com/office/drawing/2014/main" val="787451218"/>
                  </a:ext>
                </a:extLst>
              </a:tr>
              <a:tr h="466569">
                <a:tc>
                  <a:txBody>
                    <a:bodyPr/>
                    <a:lstStyle/>
                    <a:p>
                      <a:endParaRPr lang="es-MX" dirty="0"/>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3983570079"/>
                  </a:ext>
                </a:extLst>
              </a:tr>
            </a:tbl>
          </a:graphicData>
        </a:graphic>
      </p:graphicFrame>
      <p:grpSp>
        <p:nvGrpSpPr>
          <p:cNvPr id="12" name="Grupo 11">
            <a:extLst>
              <a:ext uri="{FF2B5EF4-FFF2-40B4-BE49-F238E27FC236}">
                <a16:creationId xmlns:a16="http://schemas.microsoft.com/office/drawing/2014/main" id="{28E289E2-2F02-4EF2-A279-31F7D2ED54A1}"/>
              </a:ext>
            </a:extLst>
          </p:cNvPr>
          <p:cNvGrpSpPr/>
          <p:nvPr/>
        </p:nvGrpSpPr>
        <p:grpSpPr>
          <a:xfrm>
            <a:off x="4899991" y="1556922"/>
            <a:ext cx="815009" cy="2749712"/>
            <a:chOff x="4695566" y="1644781"/>
            <a:chExt cx="673855" cy="2957061"/>
          </a:xfrm>
        </p:grpSpPr>
        <p:pic>
          <p:nvPicPr>
            <p:cNvPr id="6" name="Imagen 5">
              <a:extLst>
                <a:ext uri="{FF2B5EF4-FFF2-40B4-BE49-F238E27FC236}">
                  <a16:creationId xmlns:a16="http://schemas.microsoft.com/office/drawing/2014/main" id="{0A40AEFE-7177-4B54-917F-4667A18082B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736142" y="2163332"/>
              <a:ext cx="587300" cy="390704"/>
            </a:xfrm>
            <a:prstGeom prst="rect">
              <a:avLst/>
            </a:prstGeom>
          </p:spPr>
        </p:pic>
        <p:pic>
          <p:nvPicPr>
            <p:cNvPr id="7" name="Imagen 6">
              <a:extLst>
                <a:ext uri="{FF2B5EF4-FFF2-40B4-BE49-F238E27FC236}">
                  <a16:creationId xmlns:a16="http://schemas.microsoft.com/office/drawing/2014/main" id="{E09D840C-B630-4025-8BD1-51464F96C78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763536" y="1644781"/>
              <a:ext cx="605885" cy="453829"/>
            </a:xfrm>
            <a:prstGeom prst="rect">
              <a:avLst/>
            </a:prstGeom>
          </p:spPr>
        </p:pic>
        <p:pic>
          <p:nvPicPr>
            <p:cNvPr id="8" name="Imagen 7">
              <a:extLst>
                <a:ext uri="{FF2B5EF4-FFF2-40B4-BE49-F238E27FC236}">
                  <a16:creationId xmlns:a16="http://schemas.microsoft.com/office/drawing/2014/main" id="{52DAA70F-D6D9-4A59-A854-5C572BF26A9C}"/>
                </a:ext>
              </a:extLst>
            </p:cNvPr>
            <p:cNvPicPr>
              <a:picLocks noChangeAspect="1"/>
            </p:cNvPicPr>
            <p:nvPr/>
          </p:nvPicPr>
          <p:blipFill>
            <a:blip r:embed="rId6"/>
            <a:stretch>
              <a:fillRect/>
            </a:stretch>
          </p:blipFill>
          <p:spPr>
            <a:xfrm>
              <a:off x="4708273" y="3644470"/>
              <a:ext cx="587300" cy="390704"/>
            </a:xfrm>
            <a:prstGeom prst="rect">
              <a:avLst/>
            </a:prstGeom>
          </p:spPr>
        </p:pic>
        <p:pic>
          <p:nvPicPr>
            <p:cNvPr id="9" name="Imagen 8">
              <a:extLst>
                <a:ext uri="{FF2B5EF4-FFF2-40B4-BE49-F238E27FC236}">
                  <a16:creationId xmlns:a16="http://schemas.microsoft.com/office/drawing/2014/main" id="{FF5EC078-6EAE-4B35-A96A-6DCC2BFF4DDD}"/>
                </a:ext>
              </a:extLst>
            </p:cNvPr>
            <p:cNvPicPr>
              <a:picLocks noChangeAspect="1"/>
            </p:cNvPicPr>
            <p:nvPr/>
          </p:nvPicPr>
          <p:blipFill>
            <a:blip r:embed="rId7"/>
            <a:stretch>
              <a:fillRect/>
            </a:stretch>
          </p:blipFill>
          <p:spPr>
            <a:xfrm>
              <a:off x="4807641" y="3133733"/>
              <a:ext cx="338064" cy="463076"/>
            </a:xfrm>
            <a:prstGeom prst="rect">
              <a:avLst/>
            </a:prstGeom>
          </p:spPr>
        </p:pic>
        <p:pic>
          <p:nvPicPr>
            <p:cNvPr id="10" name="Imagen 9">
              <a:extLst>
                <a:ext uri="{FF2B5EF4-FFF2-40B4-BE49-F238E27FC236}">
                  <a16:creationId xmlns:a16="http://schemas.microsoft.com/office/drawing/2014/main" id="{968B1063-53D0-4FCF-B0E7-75E717DF7397}"/>
                </a:ext>
              </a:extLst>
            </p:cNvPr>
            <p:cNvPicPr>
              <a:picLocks noChangeAspect="1"/>
            </p:cNvPicPr>
            <p:nvPr/>
          </p:nvPicPr>
          <p:blipFill>
            <a:blip r:embed="rId8"/>
            <a:stretch>
              <a:fillRect/>
            </a:stretch>
          </p:blipFill>
          <p:spPr>
            <a:xfrm rot="5400000">
              <a:off x="4830995" y="2594018"/>
              <a:ext cx="402681" cy="537600"/>
            </a:xfrm>
            <a:prstGeom prst="rect">
              <a:avLst/>
            </a:prstGeom>
          </p:spPr>
        </p:pic>
        <p:pic>
          <p:nvPicPr>
            <p:cNvPr id="11" name="Imagen 10">
              <a:extLst>
                <a:ext uri="{FF2B5EF4-FFF2-40B4-BE49-F238E27FC236}">
                  <a16:creationId xmlns:a16="http://schemas.microsoft.com/office/drawing/2014/main" id="{552A655A-5EC7-47DE-9B20-D04CA45F9E0F}"/>
                </a:ext>
              </a:extLst>
            </p:cNvPr>
            <p:cNvPicPr>
              <a:picLocks noChangeAspect="1"/>
            </p:cNvPicPr>
            <p:nvPr/>
          </p:nvPicPr>
          <p:blipFill>
            <a:blip r:embed="rId9"/>
            <a:stretch>
              <a:fillRect/>
            </a:stretch>
          </p:blipFill>
          <p:spPr>
            <a:xfrm>
              <a:off x="4695566" y="4099896"/>
              <a:ext cx="501946" cy="501946"/>
            </a:xfrm>
            <a:prstGeom prst="rect">
              <a:avLst/>
            </a:prstGeom>
          </p:spPr>
        </p:pic>
      </p:grpSp>
    </p:spTree>
    <p:extLst>
      <p:ext uri="{BB962C8B-B14F-4D97-AF65-F5344CB8AC3E}">
        <p14:creationId xmlns:p14="http://schemas.microsoft.com/office/powerpoint/2010/main" val="386569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6E38F5EB-2892-49B8-AF43-BDBEA655F581}"/>
              </a:ext>
            </a:extLst>
          </p:cNvPr>
          <p:cNvGraphicFramePr>
            <a:graphicFrameLocks noGrp="1"/>
          </p:cNvGraphicFramePr>
          <p:nvPr>
            <p:extLst>
              <p:ext uri="{D42A27DB-BD31-4B8C-83A1-F6EECF244321}">
                <p14:modId xmlns:p14="http://schemas.microsoft.com/office/powerpoint/2010/main" val="2424667338"/>
              </p:ext>
            </p:extLst>
          </p:nvPr>
        </p:nvGraphicFramePr>
        <p:xfrm>
          <a:off x="660952" y="496473"/>
          <a:ext cx="7822096" cy="4150554"/>
        </p:xfrm>
        <a:graphic>
          <a:graphicData uri="http://schemas.openxmlformats.org/drawingml/2006/table">
            <a:tbl>
              <a:tblPr firstRow="1" bandRow="1">
                <a:tableStyleId>{380E1892-0C0D-4F66-A83C-37DBBCF4FE9C}</a:tableStyleId>
              </a:tblPr>
              <a:tblGrid>
                <a:gridCol w="3056878">
                  <a:extLst>
                    <a:ext uri="{9D8B030D-6E8A-4147-A177-3AD203B41FA5}">
                      <a16:colId xmlns:a16="http://schemas.microsoft.com/office/drawing/2014/main" val="2908662972"/>
                    </a:ext>
                  </a:extLst>
                </a:gridCol>
                <a:gridCol w="1395208">
                  <a:extLst>
                    <a:ext uri="{9D8B030D-6E8A-4147-A177-3AD203B41FA5}">
                      <a16:colId xmlns:a16="http://schemas.microsoft.com/office/drawing/2014/main" val="379278796"/>
                    </a:ext>
                  </a:extLst>
                </a:gridCol>
                <a:gridCol w="1738825">
                  <a:extLst>
                    <a:ext uri="{9D8B030D-6E8A-4147-A177-3AD203B41FA5}">
                      <a16:colId xmlns:a16="http://schemas.microsoft.com/office/drawing/2014/main" val="1900975127"/>
                    </a:ext>
                  </a:extLst>
                </a:gridCol>
                <a:gridCol w="1631185">
                  <a:extLst>
                    <a:ext uri="{9D8B030D-6E8A-4147-A177-3AD203B41FA5}">
                      <a16:colId xmlns:a16="http://schemas.microsoft.com/office/drawing/2014/main" val="4044611701"/>
                    </a:ext>
                  </a:extLst>
                </a:gridCol>
              </a:tblGrid>
              <a:tr h="691759">
                <a:tc gridSpan="4">
                  <a:txBody>
                    <a:bodyPr/>
                    <a:lstStyle/>
                    <a:p>
                      <a:pPr algn="ctr"/>
                      <a:r>
                        <a:rPr lang="es-MX" sz="1800" b="1" dirty="0">
                          <a:solidFill>
                            <a:schemeClr val="bg2"/>
                          </a:solidFill>
                        </a:rPr>
                        <a:t>EVALUACION CONTINUA </a:t>
                      </a:r>
                    </a:p>
                  </a:txBody>
                  <a:tcPr anchor="ctr">
                    <a:solidFill>
                      <a:schemeClr val="accent1">
                        <a:lumMod val="40000"/>
                        <a:lumOff val="60000"/>
                      </a:schemeClr>
                    </a:solidFill>
                  </a:tcPr>
                </a:tc>
                <a:tc hMerge="1">
                  <a:txBody>
                    <a:bodyPr/>
                    <a:lstStyle/>
                    <a:p>
                      <a:endParaRPr lang="es-MX" dirty="0"/>
                    </a:p>
                  </a:txBody>
                  <a:tcPr/>
                </a:tc>
                <a:tc hMerge="1">
                  <a:txBody>
                    <a:bodyPr/>
                    <a:lstStyle/>
                    <a:p>
                      <a:endParaRPr lang="es-MX" dirty="0"/>
                    </a:p>
                  </a:txBody>
                  <a:tcPr/>
                </a:tc>
                <a:tc hMerge="1">
                  <a:txBody>
                    <a:bodyPr/>
                    <a:lstStyle/>
                    <a:p>
                      <a:endParaRPr lang="es-MX"/>
                    </a:p>
                  </a:txBody>
                  <a:tcPr/>
                </a:tc>
                <a:extLst>
                  <a:ext uri="{0D108BD9-81ED-4DB2-BD59-A6C34878D82A}">
                    <a16:rowId xmlns:a16="http://schemas.microsoft.com/office/drawing/2014/main" val="3963928998"/>
                  </a:ext>
                </a:extLst>
              </a:tr>
              <a:tr h="691759">
                <a:tc>
                  <a:txBody>
                    <a:bodyPr/>
                    <a:lstStyle/>
                    <a:p>
                      <a:pPr algn="ctr"/>
                      <a:r>
                        <a:rPr lang="es-MX" dirty="0"/>
                        <a:t>INDIADORES </a:t>
                      </a:r>
                    </a:p>
                  </a:txBody>
                  <a:tcPr anchor="ctr">
                    <a:solidFill>
                      <a:schemeClr val="accent4">
                        <a:lumMod val="40000"/>
                        <a:lumOff val="60000"/>
                      </a:schemeClr>
                    </a:solidFill>
                  </a:tcPr>
                </a:tc>
                <a:tc>
                  <a:txBody>
                    <a:bodyPr/>
                    <a:lstStyle/>
                    <a:p>
                      <a:pPr algn="ctr"/>
                      <a:r>
                        <a:rPr lang="es-MX" dirty="0"/>
                        <a:t>LO LOGRA</a:t>
                      </a:r>
                    </a:p>
                  </a:txBody>
                  <a:tcPr anchor="ctr">
                    <a:solidFill>
                      <a:schemeClr val="accent4">
                        <a:lumMod val="40000"/>
                        <a:lumOff val="60000"/>
                      </a:schemeClr>
                    </a:solidFill>
                  </a:tcPr>
                </a:tc>
                <a:tc>
                  <a:txBody>
                    <a:bodyPr/>
                    <a:lstStyle/>
                    <a:p>
                      <a:pPr algn="ctr"/>
                      <a:r>
                        <a:rPr lang="es-MX" dirty="0"/>
                        <a:t>EN PROCESO </a:t>
                      </a:r>
                    </a:p>
                  </a:txBody>
                  <a:tcPr anchor="ctr">
                    <a:solidFill>
                      <a:schemeClr val="accent4">
                        <a:lumMod val="40000"/>
                        <a:lumOff val="60000"/>
                      </a:schemeClr>
                    </a:solidFill>
                  </a:tcPr>
                </a:tc>
                <a:tc>
                  <a:txBody>
                    <a:bodyPr/>
                    <a:lstStyle/>
                    <a:p>
                      <a:pPr algn="ctr"/>
                      <a:r>
                        <a:rPr lang="es-MX" dirty="0"/>
                        <a:t>NO LO LOGRA </a:t>
                      </a:r>
                    </a:p>
                  </a:txBody>
                  <a:tcPr anchor="ctr">
                    <a:solidFill>
                      <a:schemeClr val="accent4">
                        <a:lumMod val="40000"/>
                        <a:lumOff val="60000"/>
                      </a:schemeClr>
                    </a:solidFill>
                  </a:tcPr>
                </a:tc>
                <a:extLst>
                  <a:ext uri="{0D108BD9-81ED-4DB2-BD59-A6C34878D82A}">
                    <a16:rowId xmlns:a16="http://schemas.microsoft.com/office/drawing/2014/main" val="3580882995"/>
                  </a:ext>
                </a:extLst>
              </a:tr>
              <a:tr h="691759">
                <a:tc>
                  <a:txBody>
                    <a:bodyPr/>
                    <a:lstStyle/>
                    <a:p>
                      <a:pPr algn="ctr"/>
                      <a:r>
                        <a:rPr lang="es-MX" dirty="0"/>
                        <a:t>Logra diferencias entre largo y corto  </a:t>
                      </a:r>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extLst>
                  <a:ext uri="{0D108BD9-81ED-4DB2-BD59-A6C34878D82A}">
                    <a16:rowId xmlns:a16="http://schemas.microsoft.com/office/drawing/2014/main" val="1981195061"/>
                  </a:ext>
                </a:extLst>
              </a:tr>
              <a:tr h="691759">
                <a:tc>
                  <a:txBody>
                    <a:bodyPr/>
                    <a:lstStyle/>
                    <a:p>
                      <a:pPr algn="ctr"/>
                      <a:r>
                        <a:rPr lang="es-MX" dirty="0"/>
                        <a:t>Identifica  el peso de los objetos </a:t>
                      </a:r>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extLst>
                  <a:ext uri="{0D108BD9-81ED-4DB2-BD59-A6C34878D82A}">
                    <a16:rowId xmlns:a16="http://schemas.microsoft.com/office/drawing/2014/main" val="227962965"/>
                  </a:ext>
                </a:extLst>
              </a:tr>
              <a:tr h="691759">
                <a:tc>
                  <a:txBody>
                    <a:bodyPr/>
                    <a:lstStyle/>
                    <a:p>
                      <a:pPr algn="ctr"/>
                      <a:r>
                        <a:rPr lang="es-MX" dirty="0"/>
                        <a:t>Sabe respetar turnos </a:t>
                      </a:r>
                    </a:p>
                  </a:txBody>
                  <a:tcPr anchor="ctr">
                    <a:solidFill>
                      <a:schemeClr val="accent4">
                        <a:lumMod val="20000"/>
                        <a:lumOff val="80000"/>
                      </a:schemeClr>
                    </a:solidFill>
                  </a:tcPr>
                </a:tc>
                <a:tc>
                  <a:txBody>
                    <a:bodyPr/>
                    <a:lstStyle/>
                    <a:p>
                      <a:pPr algn="ctr"/>
                      <a:endParaRPr lang="es-MX"/>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extLst>
                  <a:ext uri="{0D108BD9-81ED-4DB2-BD59-A6C34878D82A}">
                    <a16:rowId xmlns:a16="http://schemas.microsoft.com/office/drawing/2014/main" val="2486770309"/>
                  </a:ext>
                </a:extLst>
              </a:tr>
              <a:tr h="691759">
                <a:tc>
                  <a:txBody>
                    <a:bodyPr/>
                    <a:lstStyle/>
                    <a:p>
                      <a:pPr algn="ctr"/>
                      <a:r>
                        <a:rPr lang="es-MX" dirty="0"/>
                        <a:t>Apoya las actividades y participa con sus compañeros </a:t>
                      </a:r>
                    </a:p>
                  </a:txBody>
                  <a:tcPr anchor="ctr">
                    <a:solidFill>
                      <a:schemeClr val="accent4">
                        <a:lumMod val="20000"/>
                        <a:lumOff val="80000"/>
                      </a:schemeClr>
                    </a:solidFill>
                  </a:tcPr>
                </a:tc>
                <a:tc>
                  <a:txBody>
                    <a:bodyPr/>
                    <a:lstStyle/>
                    <a:p>
                      <a:pPr algn="ctr"/>
                      <a:endParaRPr lang="es-MX"/>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tc>
                  <a:txBody>
                    <a:bodyPr/>
                    <a:lstStyle/>
                    <a:p>
                      <a:pPr algn="ctr"/>
                      <a:endParaRPr lang="es-MX" dirty="0"/>
                    </a:p>
                  </a:txBody>
                  <a:tcPr anchor="ctr">
                    <a:solidFill>
                      <a:schemeClr val="accent4">
                        <a:lumMod val="20000"/>
                        <a:lumOff val="80000"/>
                      </a:schemeClr>
                    </a:solidFill>
                  </a:tcPr>
                </a:tc>
                <a:extLst>
                  <a:ext uri="{0D108BD9-81ED-4DB2-BD59-A6C34878D82A}">
                    <a16:rowId xmlns:a16="http://schemas.microsoft.com/office/drawing/2014/main" val="2460552857"/>
                  </a:ext>
                </a:extLst>
              </a:tr>
            </a:tbl>
          </a:graphicData>
        </a:graphic>
      </p:graphicFrame>
    </p:spTree>
    <p:extLst>
      <p:ext uri="{BB962C8B-B14F-4D97-AF65-F5344CB8AC3E}">
        <p14:creationId xmlns:p14="http://schemas.microsoft.com/office/powerpoint/2010/main" val="317447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472" y="250960"/>
            <a:ext cx="3090911" cy="461665"/>
          </a:xfrm>
          <a:prstGeom prst="rect">
            <a:avLst/>
          </a:prstGeom>
        </p:spPr>
        <p:txBody>
          <a:bodyPr wrap="none">
            <a:spAutoFit/>
          </a:bodyPr>
          <a:lstStyle/>
          <a:p>
            <a:r>
              <a:rPr lang="en-US" sz="2400" b="1" dirty="0">
                <a:solidFill>
                  <a:schemeClr val="accent6">
                    <a:lumMod val="75000"/>
                  </a:schemeClr>
                </a:solidFill>
              </a:rPr>
              <a:t>MATRIZ ANALITICA</a:t>
            </a:r>
          </a:p>
        </p:txBody>
      </p:sp>
      <p:graphicFrame>
        <p:nvGraphicFramePr>
          <p:cNvPr id="5" name="Tabla 4"/>
          <p:cNvGraphicFramePr>
            <a:graphicFrameLocks noGrp="1"/>
          </p:cNvGraphicFramePr>
          <p:nvPr>
            <p:extLst>
              <p:ext uri="{D42A27DB-BD31-4B8C-83A1-F6EECF244321}">
                <p14:modId xmlns:p14="http://schemas.microsoft.com/office/powerpoint/2010/main" val="2751371745"/>
              </p:ext>
            </p:extLst>
          </p:nvPr>
        </p:nvGraphicFramePr>
        <p:xfrm>
          <a:off x="521037" y="642287"/>
          <a:ext cx="8185225" cy="4297680"/>
        </p:xfrm>
        <a:graphic>
          <a:graphicData uri="http://schemas.openxmlformats.org/drawingml/2006/table">
            <a:tbl>
              <a:tblPr firstRow="1" bandRow="1">
                <a:tableStyleId>{380E1892-0C0D-4F66-A83C-37DBBCF4FE9C}</a:tableStyleId>
              </a:tblPr>
              <a:tblGrid>
                <a:gridCol w="1890567">
                  <a:extLst>
                    <a:ext uri="{9D8B030D-6E8A-4147-A177-3AD203B41FA5}">
                      <a16:colId xmlns:a16="http://schemas.microsoft.com/office/drawing/2014/main" val="3674014535"/>
                    </a:ext>
                  </a:extLst>
                </a:gridCol>
                <a:gridCol w="1698172">
                  <a:extLst>
                    <a:ext uri="{9D8B030D-6E8A-4147-A177-3AD203B41FA5}">
                      <a16:colId xmlns:a16="http://schemas.microsoft.com/office/drawing/2014/main" val="1674301904"/>
                    </a:ext>
                  </a:extLst>
                </a:gridCol>
                <a:gridCol w="1416817">
                  <a:extLst>
                    <a:ext uri="{9D8B030D-6E8A-4147-A177-3AD203B41FA5}">
                      <a16:colId xmlns:a16="http://schemas.microsoft.com/office/drawing/2014/main" val="670242189"/>
                    </a:ext>
                  </a:extLst>
                </a:gridCol>
                <a:gridCol w="1266786">
                  <a:extLst>
                    <a:ext uri="{9D8B030D-6E8A-4147-A177-3AD203B41FA5}">
                      <a16:colId xmlns:a16="http://schemas.microsoft.com/office/drawing/2014/main" val="3860635913"/>
                    </a:ext>
                  </a:extLst>
                </a:gridCol>
                <a:gridCol w="1912883">
                  <a:extLst>
                    <a:ext uri="{9D8B030D-6E8A-4147-A177-3AD203B41FA5}">
                      <a16:colId xmlns:a16="http://schemas.microsoft.com/office/drawing/2014/main" val="395577888"/>
                    </a:ext>
                  </a:extLst>
                </a:gridCol>
              </a:tblGrid>
              <a:tr h="422839">
                <a:tc>
                  <a:txBody>
                    <a:bodyPr/>
                    <a:lstStyle/>
                    <a:p>
                      <a:pPr algn="ctr"/>
                      <a:r>
                        <a:rPr lang="es-MX" sz="900" noProof="0" dirty="0"/>
                        <a:t>Referente empírico </a:t>
                      </a:r>
                    </a:p>
                  </a:txBody>
                  <a:tcPr>
                    <a:solidFill>
                      <a:srgbClr val="FFFFCC"/>
                    </a:solidFill>
                  </a:tcPr>
                </a:tc>
                <a:tc>
                  <a:txBody>
                    <a:bodyPr/>
                    <a:lstStyle/>
                    <a:p>
                      <a:pPr algn="ctr"/>
                      <a:r>
                        <a:rPr lang="es-MX" sz="900" b="0" i="0" u="none" strike="noStrike" cap="none" dirty="0">
                          <a:solidFill>
                            <a:srgbClr val="000000"/>
                          </a:solidFill>
                          <a:effectLst/>
                          <a:latin typeface="Arial"/>
                          <a:ea typeface="Arial"/>
                          <a:cs typeface="Arial"/>
                          <a:sym typeface="Arial"/>
                        </a:rPr>
                        <a:t>Análisis especulativo </a:t>
                      </a:r>
                      <a:endParaRPr lang="en-US" sz="900" dirty="0"/>
                    </a:p>
                  </a:txBody>
                  <a:tcPr>
                    <a:solidFill>
                      <a:srgbClr val="FFCCFF"/>
                    </a:solidFill>
                  </a:tcPr>
                </a:tc>
                <a:tc>
                  <a:txBody>
                    <a:bodyPr/>
                    <a:lstStyle/>
                    <a:p>
                      <a:pPr algn="ctr"/>
                      <a:r>
                        <a:rPr lang="es-MX" sz="900" b="0" i="0" u="none" strike="noStrike" cap="none" dirty="0">
                          <a:solidFill>
                            <a:srgbClr val="000000"/>
                          </a:solidFill>
                          <a:effectLst/>
                          <a:latin typeface="Arial"/>
                          <a:ea typeface="Arial"/>
                          <a:cs typeface="Arial"/>
                          <a:sym typeface="Arial"/>
                        </a:rPr>
                        <a:t>¿Qué puede lograr el alumno al realizar las actividades?</a:t>
                      </a:r>
                      <a:endParaRPr lang="en-US" sz="900" dirty="0"/>
                    </a:p>
                  </a:txBody>
                  <a:tcPr>
                    <a:solidFill>
                      <a:srgbClr val="CCCCFF"/>
                    </a:solidFill>
                  </a:tcPr>
                </a:tc>
                <a:tc>
                  <a:txBody>
                    <a:bodyPr/>
                    <a:lstStyle/>
                    <a:p>
                      <a:pPr algn="ctr"/>
                      <a:r>
                        <a:rPr lang="es-MX" sz="900" b="0" i="0" u="none" strike="noStrike" cap="none" dirty="0">
                          <a:solidFill>
                            <a:srgbClr val="000000"/>
                          </a:solidFill>
                          <a:effectLst/>
                          <a:latin typeface="Arial"/>
                          <a:ea typeface="Arial"/>
                          <a:cs typeface="Arial"/>
                          <a:sym typeface="Arial"/>
                        </a:rPr>
                        <a:t>¿Qué variantes se pueden aplicar según el grado que curse el alumno al abordar las actividades?</a:t>
                      </a:r>
                      <a:endParaRPr lang="en-US" sz="900" dirty="0"/>
                    </a:p>
                  </a:txBody>
                  <a:tcPr>
                    <a:solidFill>
                      <a:srgbClr val="CCFFFF"/>
                    </a:solidFill>
                  </a:tcPr>
                </a:tc>
                <a:tc>
                  <a:txBody>
                    <a:bodyPr/>
                    <a:lstStyle/>
                    <a:p>
                      <a:pPr algn="ctr"/>
                      <a:r>
                        <a:rPr lang="es-MX" sz="900" b="0" i="0" u="none" strike="noStrike" cap="none" dirty="0">
                          <a:solidFill>
                            <a:srgbClr val="000000"/>
                          </a:solidFill>
                          <a:effectLst/>
                          <a:latin typeface="Arial"/>
                          <a:ea typeface="Arial"/>
                          <a:cs typeface="Arial"/>
                          <a:sym typeface="Arial"/>
                        </a:rPr>
                        <a:t>Referentes teóricos que expliquen logros a identificar </a:t>
                      </a:r>
                      <a:endParaRPr lang="en-US" sz="900" dirty="0"/>
                    </a:p>
                  </a:txBody>
                  <a:tcPr>
                    <a:solidFill>
                      <a:srgbClr val="CCFF99"/>
                    </a:solidFill>
                  </a:tcPr>
                </a:tc>
                <a:extLst>
                  <a:ext uri="{0D108BD9-81ED-4DB2-BD59-A6C34878D82A}">
                    <a16:rowId xmlns:a16="http://schemas.microsoft.com/office/drawing/2014/main" val="2512640375"/>
                  </a:ext>
                </a:extLst>
              </a:tr>
              <a:tr h="3279147">
                <a:tc>
                  <a:txBody>
                    <a:bodyPr/>
                    <a:lstStyle/>
                    <a:p>
                      <a:r>
                        <a:rPr lang="es-ES" sz="900" dirty="0"/>
                        <a:t>Se</a:t>
                      </a:r>
                      <a:r>
                        <a:rPr lang="es-ES" sz="900" baseline="0" dirty="0"/>
                        <a:t> dio inicio a la clase bailando una canción llamada “Soy una serpiente” en donde los niños iban uniéndose a la fila conforme avanzaba la canción, después realizaron una bascula ayudados por la maestra, ya que ella realizó las perforaciones en los vasos, aquí los alumnos colocaron diferentes materiales dentro de los recipientes para poder saber cual era de mayor peso.</a:t>
                      </a:r>
                    </a:p>
                    <a:p>
                      <a:r>
                        <a:rPr lang="es-ES" sz="900" baseline="0" dirty="0"/>
                        <a:t>Y para finalizar, en una hoja de trabajo con dibujos de los objetos que utilizaron para comparar identificaron cual era mas largo o corto y según sus mediciones en la bascula cual era mas pesado o ligero.</a:t>
                      </a:r>
                      <a:endParaRPr lang="en-US" sz="900" dirty="0"/>
                    </a:p>
                  </a:txBody>
                  <a:tcPr/>
                </a:tc>
                <a:tc>
                  <a:txBody>
                    <a:bodyPr/>
                    <a:lstStyle/>
                    <a:p>
                      <a:r>
                        <a:rPr lang="es-ES" sz="900" dirty="0"/>
                        <a:t>En el inicio de la actividad pudimos</a:t>
                      </a:r>
                      <a:r>
                        <a:rPr lang="es-ES" sz="900" baseline="0" dirty="0"/>
                        <a:t> constatar si los alumnos identificaban conceptos básicos como largo y corto y este fue el punto de partida para continuar con la siguiente actividad.</a:t>
                      </a:r>
                    </a:p>
                    <a:p>
                      <a:r>
                        <a:rPr lang="es-ES" sz="900" baseline="0" dirty="0"/>
                        <a:t>En el desarrollo los niños tuvieron la oportunidad de comparar el peso de algunos objetos con otros, esto para conocer cual de estos objetos era mas pesado o mas ligero.</a:t>
                      </a:r>
                    </a:p>
                    <a:p>
                      <a:r>
                        <a:rPr lang="es-ES" sz="900" baseline="0" dirty="0"/>
                        <a:t>Y al finalizar los pequeños lograron clasificar los objetos largos, corto, pesador y ligeros de acuerdo a sus nociones y lo realizado en la actividad anterior.</a:t>
                      </a:r>
                      <a:endParaRPr lang="en-US" sz="900" dirty="0"/>
                    </a:p>
                  </a:txBody>
                  <a:tcPr/>
                </a:tc>
                <a:tc>
                  <a:txBody>
                    <a:bodyPr/>
                    <a:lstStyle/>
                    <a:p>
                      <a:r>
                        <a:rPr lang="es-ES" sz="900" dirty="0"/>
                        <a:t>El niño puede identificar</a:t>
                      </a:r>
                      <a:r>
                        <a:rPr lang="es-ES" sz="900" baseline="0" dirty="0"/>
                        <a:t> la longitud de varios objetos a través de la comparación directa.</a:t>
                      </a:r>
                    </a:p>
                    <a:p>
                      <a:r>
                        <a:rPr lang="es-ES" sz="900" baseline="0" dirty="0"/>
                        <a:t>Medir objetos o distancias mediante el uso de unidades no convencionales.</a:t>
                      </a:r>
                    </a:p>
                    <a:p>
                      <a:r>
                        <a:rPr lang="es-ES" sz="900" baseline="0" dirty="0"/>
                        <a:t>Utilizar unidades no convencionales para realizar mediciones con distintos propósitos.</a:t>
                      </a:r>
                      <a:endParaRPr lang="en-US" sz="900" dirty="0"/>
                    </a:p>
                  </a:txBody>
                  <a:tcPr/>
                </a:tc>
                <a:tc>
                  <a:txBody>
                    <a:bodyPr/>
                    <a:lstStyle/>
                    <a:p>
                      <a:r>
                        <a:rPr lang="es-ES" sz="900" dirty="0"/>
                        <a:t>La medición se puede llevar a cabo de diferente</a:t>
                      </a:r>
                      <a:r>
                        <a:rPr lang="es-ES" sz="900" baseline="0" dirty="0"/>
                        <a:t> maneras y con diferentes propósitos, en preescolar el uso de unidades no convencionales es lo sugerido por los planes y programas de educación vigente, sin embargo para aumentar la complejidad de las actividades podemos emplear distancias más largas y utilizar unidades de medida convencionales sencillas como un medio o un cuarto, esto utilizando un entero que sea de su conocimiento.</a:t>
                      </a:r>
                      <a:endParaRPr lang="en-US" sz="900" dirty="0"/>
                    </a:p>
                  </a:txBody>
                  <a:tcPr/>
                </a:tc>
                <a:tc>
                  <a:txBody>
                    <a:bodyPr/>
                    <a:lstStyle/>
                    <a:p>
                      <a:r>
                        <a:rPr lang="es-ES" sz="900" dirty="0"/>
                        <a:t>Respecto a la medida, se espera que los niños tengan experiencias relacionadas con la longitud, la capacidad y el tiempo. El trabajo se da a partir de</a:t>
                      </a:r>
                      <a:r>
                        <a:rPr lang="es-ES" sz="900" baseline="0" dirty="0"/>
                        <a:t> </a:t>
                      </a:r>
                      <a:r>
                        <a:rPr lang="es-ES" sz="900" dirty="0"/>
                        <a:t>experiencias que involucren la comparación, la estimación y la medición con</a:t>
                      </a:r>
                      <a:r>
                        <a:rPr lang="es-ES" sz="900" baseline="0" dirty="0"/>
                        <a:t> </a:t>
                      </a:r>
                      <a:r>
                        <a:rPr lang="es-ES" sz="900" dirty="0"/>
                        <a:t>unidades no convencionales.</a:t>
                      </a:r>
                    </a:p>
                    <a:p>
                      <a:r>
                        <a:rPr lang="es-ES" sz="900" dirty="0"/>
                        <a:t>En las actividades es importante tener oportunidades de estimar y verificar la longitud de distancias, la estatura de personas</a:t>
                      </a:r>
                      <a:r>
                        <a:rPr lang="es-ES" sz="900" baseline="0" dirty="0"/>
                        <a:t> </a:t>
                      </a:r>
                      <a:r>
                        <a:rPr lang="es-ES" sz="900" dirty="0"/>
                        <a:t>o alguna dimensión de los objetos.</a:t>
                      </a:r>
                    </a:p>
                    <a:p>
                      <a:r>
                        <a:rPr lang="es-ES" sz="900" dirty="0"/>
                        <a:t>En relación con la capacidad, promueva actividades que permitan a los</a:t>
                      </a:r>
                      <a:r>
                        <a:rPr lang="es-ES" sz="900" baseline="0" dirty="0"/>
                        <a:t> </a:t>
                      </a:r>
                      <a:r>
                        <a:rPr lang="es-ES" sz="900" dirty="0"/>
                        <a:t>niños ordenar y comparar recipientes (sean de forma similar o distinta) de mayor, menor o igual capacidad.</a:t>
                      </a:r>
                    </a:p>
                    <a:p>
                      <a:r>
                        <a:rPr lang="es-ES" sz="900" smtClean="0"/>
                        <a:t>SEP</a:t>
                      </a:r>
                      <a:r>
                        <a:rPr lang="es-ES" sz="900" baseline="0" smtClean="0"/>
                        <a:t> (2017)</a:t>
                      </a:r>
                      <a:endParaRPr lang="en-US" sz="900" dirty="0"/>
                    </a:p>
                  </a:txBody>
                  <a:tcPr/>
                </a:tc>
                <a:extLst>
                  <a:ext uri="{0D108BD9-81ED-4DB2-BD59-A6C34878D82A}">
                    <a16:rowId xmlns:a16="http://schemas.microsoft.com/office/drawing/2014/main" val="113819261"/>
                  </a:ext>
                </a:extLst>
              </a:tr>
            </a:tbl>
          </a:graphicData>
        </a:graphic>
      </p:graphicFrame>
    </p:spTree>
    <p:extLst>
      <p:ext uri="{BB962C8B-B14F-4D97-AF65-F5344CB8AC3E}">
        <p14:creationId xmlns:p14="http://schemas.microsoft.com/office/powerpoint/2010/main" val="18496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6470940-C1B4-4401-A674-73F6A8E469B2}"/>
              </a:ext>
            </a:extLst>
          </p:cNvPr>
          <p:cNvSpPr>
            <a:spLocks noGrp="1"/>
          </p:cNvSpPr>
          <p:nvPr>
            <p:ph type="ctrTitle"/>
          </p:nvPr>
        </p:nvSpPr>
        <p:spPr>
          <a:xfrm>
            <a:off x="2217655" y="1386898"/>
            <a:ext cx="5361300" cy="1448100"/>
          </a:xfrm>
        </p:spPr>
        <p:txBody>
          <a:bodyPr wrap="square" anchor="ctr">
            <a:normAutofit fontScale="90000"/>
          </a:bodyPr>
          <a:lstStyle/>
          <a:p>
            <a:r>
              <a:rPr lang="es-ES" dirty="0">
                <a:solidFill>
                  <a:srgbClr val="5895A8"/>
                </a:solidFill>
              </a:rPr>
              <a:t>LA ENSEÑANZA DE LA GEOMETRÍA EN NIVEL INICIAL</a:t>
            </a:r>
            <a:endParaRPr lang="es-MX" dirty="0">
              <a:solidFill>
                <a:srgbClr val="5895A8"/>
              </a:solidFill>
            </a:endParaRPr>
          </a:p>
        </p:txBody>
      </p:sp>
      <p:pic>
        <p:nvPicPr>
          <p:cNvPr id="6148" name="Picture 4" descr="Psicología de las formas y su relevancia en el diseño - Blog IDA Chile |  Estrategia para el éxito de tu negocio">
            <a:extLst>
              <a:ext uri="{FF2B5EF4-FFF2-40B4-BE49-F238E27FC236}">
                <a16:creationId xmlns:a16="http://schemas.microsoft.com/office/drawing/2014/main" id="{121441EB-4E3B-4F51-A5D0-A9770829515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2672" y1="23404" x2="38473" y2="27128"/>
                        <a14:foregroundMark x1="27252" y1="68936" x2="27252" y2="61489"/>
                        <a14:foregroundMark x1="60763" y1="62340" x2="60153" y2="59362"/>
                        <a14:foregroundMark x1="76183" y1="23404" x2="72901" y2="24681"/>
                        <a14:foregroundMark x1="59542" y1="60213" x2="55954" y2="63936"/>
                        <a14:foregroundMark x1="58397" y1="54894" x2="58397" y2="54468"/>
                        <a14:foregroundMark x1="24275" y1="63085" x2="23969" y2="57766"/>
                        <a14:foregroundMark x1="65496" y1="61064" x2="58626" y2="54894"/>
                        <a14:foregroundMark x1="77328" y1="25532" x2="63969" y2="30426"/>
                        <a14:foregroundMark x1="59847" y1="54894" x2="56794" y2="78830"/>
                        <a14:foregroundMark x1="56794" y1="78830" x2="57405" y2="56596"/>
                        <a14:foregroundMark x1="57405" y1="56596" x2="54504" y2="56489"/>
                        <a14:foregroundMark x1="26031" y1="61489" x2="23664" y2="57340"/>
                        <a14:foregroundMark x1="28092" y1="66809" x2="32290" y2="68936"/>
                      </a14:backgroundRemoval>
                    </a14:imgEffect>
                  </a14:imgLayer>
                </a14:imgProps>
              </a:ext>
              <a:ext uri="{28A0092B-C50C-407E-A947-70E740481C1C}">
                <a14:useLocalDpi xmlns:a14="http://schemas.microsoft.com/office/drawing/2010/main" val="0"/>
              </a:ext>
            </a:extLst>
          </a:blip>
          <a:srcRect/>
          <a:stretch>
            <a:fillRect/>
          </a:stretch>
        </p:blipFill>
        <p:spPr bwMode="auto">
          <a:xfrm>
            <a:off x="5693163" y="2571750"/>
            <a:ext cx="3584575" cy="257231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lustración de dibujos animados de little boy-dancer rizado aislado en  blanco, niño feliz con baile y sonriente | Vector Premium">
            <a:extLst>
              <a:ext uri="{FF2B5EF4-FFF2-40B4-BE49-F238E27FC236}">
                <a16:creationId xmlns:a16="http://schemas.microsoft.com/office/drawing/2014/main" id="{71FE4A16-00ED-4C70-A469-0DB5518F8D8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265" b="91534" l="9744" r="89776">
                        <a14:foregroundMark x1="50639" y1="29553" x2="61502" y2="42492"/>
                        <a14:foregroundMark x1="61502" y1="42492" x2="62780" y2="31150"/>
                        <a14:foregroundMark x1="62780" y1="31150" x2="50319" y2="40096"/>
                        <a14:foregroundMark x1="50319" y1="40096" x2="61821" y2="40895"/>
                        <a14:foregroundMark x1="61821" y1="40895" x2="61981" y2="39457"/>
                        <a14:foregroundMark x1="61502" y1="34345" x2="51757" y2="49361"/>
                        <a14:foregroundMark x1="51757" y1="49361" x2="21565" y2="55431"/>
                        <a14:foregroundMark x1="54473" y1="34345" x2="64856" y2="41534"/>
                        <a14:foregroundMark x1="64856" y1="41534" x2="65495" y2="32268"/>
                        <a14:foregroundMark x1="65495" y1="32268" x2="67412" y2="32588"/>
                        <a14:foregroundMark x1="67093" y1="33227" x2="43770" y2="37859"/>
                        <a14:foregroundMark x1="43770" y1="37859" x2="50479" y2="29872"/>
                        <a14:foregroundMark x1="50479" y1="29872" x2="50639" y2="40256"/>
                        <a14:foregroundMark x1="50639" y1="40256" x2="53355" y2="44409"/>
                        <a14:foregroundMark x1="53355" y1="29073" x2="50000" y2="30032"/>
                        <a14:foregroundMark x1="68211" y1="33706" x2="51597" y2="33866"/>
                        <a14:foregroundMark x1="51597" y1="33866" x2="51917" y2="27796"/>
                        <a14:foregroundMark x1="51917" y1="28435" x2="46965" y2="32109"/>
                        <a14:foregroundMark x1="50160" y1="27636" x2="52396" y2="26358"/>
                        <a14:foregroundMark x1="67572" y1="79393" x2="30671" y2="74441"/>
                        <a14:foregroundMark x1="30671" y1="74441" x2="31629" y2="84824"/>
                        <a14:foregroundMark x1="31629" y1="84824" x2="31629" y2="84824"/>
                        <a14:foregroundMark x1="35144" y1="85463" x2="34185" y2="91693"/>
                        <a14:foregroundMark x1="69968" y1="75559" x2="68371" y2="79872"/>
                        <a14:foregroundMark x1="66933" y1="33227" x2="69329" y2="34345"/>
                        <a14:foregroundMark x1="63099" y1="9904" x2="49361" y2="9265"/>
                      </a14:backgroundRemoval>
                    </a14:imgEffect>
                  </a14:imgLayer>
                </a14:imgProps>
              </a:ext>
              <a:ext uri="{28A0092B-C50C-407E-A947-70E740481C1C}">
                <a14:useLocalDpi xmlns:a14="http://schemas.microsoft.com/office/drawing/2010/main" val="0"/>
              </a:ext>
            </a:extLst>
          </a:blip>
          <a:srcRect/>
          <a:stretch>
            <a:fillRect/>
          </a:stretch>
        </p:blipFill>
        <p:spPr bwMode="auto">
          <a:xfrm>
            <a:off x="409805" y="2153834"/>
            <a:ext cx="3584575" cy="358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7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14D3B2-3C8E-49B7-B926-34694BAA895C}"/>
              </a:ext>
            </a:extLst>
          </p:cNvPr>
          <p:cNvSpPr>
            <a:spLocks noGrp="1"/>
          </p:cNvSpPr>
          <p:nvPr>
            <p:ph type="title"/>
          </p:nvPr>
        </p:nvSpPr>
        <p:spPr>
          <a:xfrm>
            <a:off x="574601" y="303339"/>
            <a:ext cx="5241407" cy="1383000"/>
          </a:xfrm>
        </p:spPr>
        <p:txBody>
          <a:bodyPr/>
          <a:lstStyle/>
          <a:p>
            <a:r>
              <a:rPr lang="en-US" dirty="0"/>
              <a:t>LA RULETA MÁGICA</a:t>
            </a:r>
          </a:p>
        </p:txBody>
      </p:sp>
      <p:sp>
        <p:nvSpPr>
          <p:cNvPr id="5" name="Marcador de texto 2">
            <a:extLst>
              <a:ext uri="{FF2B5EF4-FFF2-40B4-BE49-F238E27FC236}">
                <a16:creationId xmlns:a16="http://schemas.microsoft.com/office/drawing/2014/main" id="{A07E57FC-78B5-4F95-9B1D-15A5605371DC}"/>
              </a:ext>
            </a:extLst>
          </p:cNvPr>
          <p:cNvSpPr>
            <a:spLocks noGrp="1"/>
          </p:cNvSpPr>
          <p:nvPr>
            <p:ph type="body" idx="1"/>
          </p:nvPr>
        </p:nvSpPr>
        <p:spPr>
          <a:xfrm>
            <a:off x="574601" y="779698"/>
            <a:ext cx="7729426" cy="3806688"/>
          </a:xfrm>
        </p:spPr>
        <p:txBody>
          <a:bodyPr>
            <a:normAutofit fontScale="70000" lnSpcReduction="20000"/>
          </a:bodyPr>
          <a:lstStyle/>
          <a:p>
            <a:pPr marL="146050" indent="0">
              <a:buNone/>
            </a:pPr>
            <a:r>
              <a:rPr lang="es-ES" sz="1400" dirty="0">
                <a:latin typeface="+mn-lt"/>
              </a:rPr>
              <a:t>CAMPO DE FORMACION ACADEMICA: Pensamiento matemático</a:t>
            </a:r>
            <a:br>
              <a:rPr lang="es-ES" sz="1400" dirty="0">
                <a:latin typeface="+mn-lt"/>
              </a:rPr>
            </a:br>
            <a:r>
              <a:rPr lang="es-ES" sz="1400" dirty="0">
                <a:latin typeface="+mn-lt"/>
              </a:rPr>
              <a:t>ORGANIZADOR CURRICULAR 1:  Forma, espacio y medida </a:t>
            </a:r>
            <a:br>
              <a:rPr lang="es-ES" sz="1400" dirty="0">
                <a:latin typeface="+mn-lt"/>
              </a:rPr>
            </a:br>
            <a:r>
              <a:rPr lang="es-ES" sz="1400" dirty="0">
                <a:latin typeface="+mn-lt"/>
              </a:rPr>
              <a:t>ORGANIZADOR CURRICULAR 2: Figuras y cuerpos geométricos </a:t>
            </a:r>
            <a:br>
              <a:rPr lang="es-ES" sz="1400" dirty="0">
                <a:latin typeface="+mn-lt"/>
              </a:rPr>
            </a:br>
            <a:r>
              <a:rPr lang="es-ES" sz="1400" dirty="0">
                <a:latin typeface="+mn-lt"/>
              </a:rPr>
              <a:t>APRENDIZAJE ESPERADO: </a:t>
            </a:r>
          </a:p>
          <a:p>
            <a:pPr marL="146050" indent="0">
              <a:buNone/>
            </a:pPr>
            <a:r>
              <a:rPr lang="es-ES" sz="1400" dirty="0" smtClean="0">
                <a:latin typeface="+mn-lt"/>
              </a:rPr>
              <a:t>•Reproduce modelos con formas, figuras y cuerpos geométricos.</a:t>
            </a:r>
          </a:p>
          <a:p>
            <a:pPr marL="146050" indent="0">
              <a:buNone/>
            </a:pPr>
            <a:r>
              <a:rPr lang="es-ES" sz="1400" dirty="0" smtClean="0">
                <a:latin typeface="+mn-lt"/>
              </a:rPr>
              <a:t>•Construye configuraciones con formas, figuras y cuerpos geométricos.</a:t>
            </a:r>
            <a:endParaRPr lang="es-MX" sz="1400" dirty="0" smtClean="0">
              <a:latin typeface="+mn-lt"/>
            </a:endParaRPr>
          </a:p>
          <a:p>
            <a:pPr marL="146050" indent="0">
              <a:buNone/>
            </a:pPr>
            <a:endParaRPr lang="es-MX" sz="1400" dirty="0">
              <a:latin typeface="+mn-lt"/>
            </a:endParaRPr>
          </a:p>
          <a:p>
            <a:pPr marL="146050" indent="0">
              <a:buNone/>
            </a:pPr>
            <a:r>
              <a:rPr lang="es-MX" sz="1400" dirty="0">
                <a:latin typeface="+mn-lt"/>
              </a:rPr>
              <a:t>MATERIALES: Ruleta con las figuras geométricas (circulo, cuadrado, rectángulo y triangulo), figuras geométricas de fomi, pegamento, hojas de maquina, colores, marcadores, dibujo en pellón con figuras geométricas.</a:t>
            </a:r>
          </a:p>
          <a:p>
            <a:pPr marL="146050" indent="0">
              <a:buNone/>
            </a:pPr>
            <a:endParaRPr lang="es-MX" sz="1400" dirty="0">
              <a:latin typeface="+mn-lt"/>
            </a:endParaRPr>
          </a:p>
          <a:p>
            <a:pPr marL="146050" indent="0">
              <a:buNone/>
            </a:pPr>
            <a:r>
              <a:rPr lang="es-MX" sz="1400" dirty="0">
                <a:latin typeface="+mn-lt"/>
              </a:rPr>
              <a:t>Lugar: Salón de clases</a:t>
            </a:r>
          </a:p>
          <a:p>
            <a:pPr marL="146050" indent="0">
              <a:buNone/>
            </a:pPr>
            <a:r>
              <a:rPr lang="es-MX" sz="1400" dirty="0">
                <a:latin typeface="+mn-lt"/>
              </a:rPr>
              <a:t>Tiempo: 1hr</a:t>
            </a:r>
          </a:p>
          <a:p>
            <a:pPr marL="146050" indent="0">
              <a:buNone/>
            </a:pPr>
            <a:endParaRPr lang="es-MX" sz="1400" dirty="0">
              <a:latin typeface="+mn-lt"/>
            </a:endParaRPr>
          </a:p>
          <a:p>
            <a:pPr marL="146050" indent="0">
              <a:buNone/>
            </a:pPr>
            <a:r>
              <a:rPr lang="es-MX" sz="2200" dirty="0">
                <a:solidFill>
                  <a:schemeClr val="accent1">
                    <a:lumMod val="75000"/>
                  </a:schemeClr>
                </a:solidFill>
                <a:latin typeface="+mn-lt"/>
              </a:rPr>
              <a:t>INICIO</a:t>
            </a:r>
          </a:p>
          <a:p>
            <a:pPr marL="146050" indent="0">
              <a:buNone/>
            </a:pPr>
            <a:r>
              <a:rPr lang="es-MX" sz="1400" dirty="0">
                <a:latin typeface="+mn-lt"/>
              </a:rPr>
              <a:t>Cantar la canción “Soy una figura” mostrando las distintas figuras al ser nombradas</a:t>
            </a:r>
          </a:p>
          <a:p>
            <a:pPr marL="146050" indent="0">
              <a:buNone/>
            </a:pPr>
            <a:endParaRPr lang="es-MX" sz="1400" dirty="0">
              <a:latin typeface="+mn-lt"/>
            </a:endParaRPr>
          </a:p>
          <a:p>
            <a:pPr marL="146050" indent="0">
              <a:buNone/>
            </a:pPr>
            <a:r>
              <a:rPr lang="es-MX" sz="1400" dirty="0">
                <a:latin typeface="+mn-lt"/>
              </a:rPr>
              <a:t>Realizar las siguientes preguntas:</a:t>
            </a:r>
          </a:p>
          <a:p>
            <a:pPr marL="146050" indent="0">
              <a:buNone/>
            </a:pPr>
            <a:endParaRPr lang="es-MX" sz="1400" dirty="0">
              <a:latin typeface="+mn-lt"/>
            </a:endParaRPr>
          </a:p>
          <a:p>
            <a:r>
              <a:rPr lang="es-MX" sz="1400" dirty="0">
                <a:latin typeface="+mn-lt"/>
              </a:rPr>
              <a:t>¿ Saben que es una figura?</a:t>
            </a:r>
          </a:p>
          <a:p>
            <a:r>
              <a:rPr lang="es-MX" sz="1400" dirty="0">
                <a:latin typeface="+mn-lt"/>
              </a:rPr>
              <a:t>¿Qué figuras conocen?</a:t>
            </a:r>
          </a:p>
          <a:p>
            <a:r>
              <a:rPr lang="es-MX" sz="1400" dirty="0">
                <a:latin typeface="+mn-lt"/>
              </a:rPr>
              <a:t>¿Dónde han visto figuras?</a:t>
            </a:r>
          </a:p>
          <a:p>
            <a:pPr marL="146050" indent="0">
              <a:buNone/>
            </a:pPr>
            <a:endParaRPr lang="es-MX" sz="1400" dirty="0">
              <a:latin typeface="+mn-lt"/>
            </a:endParaRPr>
          </a:p>
          <a:p>
            <a:pPr marL="146050" indent="0">
              <a:buNone/>
            </a:pPr>
            <a:r>
              <a:rPr lang="es-MX" sz="1400" dirty="0">
                <a:latin typeface="+mn-lt"/>
              </a:rPr>
              <a:t>Dar una explicación sobre las figuras geométricas</a:t>
            </a:r>
          </a:p>
          <a:p>
            <a:pPr marL="146050" indent="0">
              <a:buNone/>
            </a:pPr>
            <a:endParaRPr lang="es-MX" sz="1400" dirty="0">
              <a:latin typeface="+mn-lt"/>
            </a:endParaRPr>
          </a:p>
        </p:txBody>
      </p: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438896" y="2779295"/>
            <a:ext cx="2441913" cy="2040354"/>
          </a:xfrm>
          <a:prstGeom prst="rect">
            <a:avLst/>
          </a:prstGeom>
        </p:spPr>
      </p:pic>
    </p:spTree>
    <p:extLst>
      <p:ext uri="{BB962C8B-B14F-4D97-AF65-F5344CB8AC3E}">
        <p14:creationId xmlns:p14="http://schemas.microsoft.com/office/powerpoint/2010/main" val="4584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0025A-3D0C-4C7B-9304-D2CF8FFC18DE}"/>
              </a:ext>
            </a:extLst>
          </p:cNvPr>
          <p:cNvSpPr>
            <a:spLocks noGrp="1"/>
          </p:cNvSpPr>
          <p:nvPr>
            <p:ph type="title"/>
          </p:nvPr>
        </p:nvSpPr>
        <p:spPr>
          <a:xfrm>
            <a:off x="819150" y="845600"/>
            <a:ext cx="3709200" cy="462205"/>
          </a:xfrm>
        </p:spPr>
        <p:txBody>
          <a:bodyPr>
            <a:normAutofit fontScale="90000"/>
          </a:bodyPr>
          <a:lstStyle/>
          <a:p>
            <a:r>
              <a:rPr lang="es-ES" sz="2000" dirty="0"/>
              <a:t>DESARROLLO</a:t>
            </a:r>
            <a:endParaRPr lang="es-MX" sz="2000" dirty="0"/>
          </a:p>
        </p:txBody>
      </p:sp>
      <p:sp>
        <p:nvSpPr>
          <p:cNvPr id="3" name="Marcador de texto 2">
            <a:extLst>
              <a:ext uri="{FF2B5EF4-FFF2-40B4-BE49-F238E27FC236}">
                <a16:creationId xmlns:a16="http://schemas.microsoft.com/office/drawing/2014/main" id="{749B092F-68C0-44B1-AE66-9664D41B1FDC}"/>
              </a:ext>
            </a:extLst>
          </p:cNvPr>
          <p:cNvSpPr>
            <a:spLocks noGrp="1"/>
          </p:cNvSpPr>
          <p:nvPr>
            <p:ph type="body" idx="1"/>
          </p:nvPr>
        </p:nvSpPr>
        <p:spPr>
          <a:xfrm>
            <a:off x="819150" y="1715896"/>
            <a:ext cx="3709200" cy="2119800"/>
          </a:xfrm>
        </p:spPr>
        <p:txBody>
          <a:bodyPr>
            <a:normAutofit fontScale="92500" lnSpcReduction="10000"/>
          </a:bodyPr>
          <a:lstStyle/>
          <a:p>
            <a:pPr marL="146050" indent="0">
              <a:buNone/>
            </a:pPr>
            <a:r>
              <a:rPr lang="es-ES" dirty="0"/>
              <a:t>Se muestra de manera grupal un dibujo creado por distintas figuras geométricas, los alumnos deben de decir por cuales figuras esta formado, así como también sus características.</a:t>
            </a:r>
            <a:br>
              <a:rPr lang="es-ES" dirty="0"/>
            </a:br>
            <a:endParaRPr lang="es-ES" dirty="0"/>
          </a:p>
          <a:p>
            <a:pPr marL="146050" indent="0">
              <a:buNone/>
            </a:pPr>
            <a:r>
              <a:rPr lang="es-ES" dirty="0"/>
              <a:t>Realizar las siguientes preguntas:</a:t>
            </a:r>
          </a:p>
          <a:p>
            <a:pPr>
              <a:buFont typeface="Wingdings" panose="05000000000000000000" pitchFamily="2" charset="2"/>
              <a:buChar char="q"/>
            </a:pPr>
            <a:r>
              <a:rPr lang="es-ES" dirty="0"/>
              <a:t>¿Saben qué figuras hay en el dibujo?</a:t>
            </a:r>
          </a:p>
          <a:p>
            <a:pPr>
              <a:buFont typeface="Wingdings" panose="05000000000000000000" pitchFamily="2" charset="2"/>
              <a:buChar char="q"/>
            </a:pPr>
            <a:r>
              <a:rPr lang="es-ES" dirty="0"/>
              <a:t>¿Cuáles son?</a:t>
            </a:r>
          </a:p>
          <a:p>
            <a:pPr>
              <a:buFont typeface="Wingdings" panose="05000000000000000000" pitchFamily="2" charset="2"/>
              <a:buChar char="q"/>
            </a:pPr>
            <a:r>
              <a:rPr lang="es-MX" dirty="0"/>
              <a:t>¿Creen que podamos formar un dibujo con las figuras geométricas?</a:t>
            </a:r>
          </a:p>
        </p:txBody>
      </p:sp>
      <p:pic>
        <p:nvPicPr>
          <p:cNvPr id="5122" name="Picture 2" descr="Dibujos con formas geométricas - Web del maestro">
            <a:extLst>
              <a:ext uri="{FF2B5EF4-FFF2-40B4-BE49-F238E27FC236}">
                <a16:creationId xmlns:a16="http://schemas.microsoft.com/office/drawing/2014/main" id="{E1DE6B64-AB55-4919-9425-D9CD2DC09EB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5125" y1="32870" x2="61702" y2="50833"/>
                        <a14:foregroundMark x1="61702" y1="50833" x2="66512" y2="74815"/>
                        <a14:foregroundMark x1="66512" y1="74815" x2="77243" y2="73056"/>
                        <a14:foregroundMark x1="77243" y1="73056" x2="84089" y2="63333"/>
                        <a14:foregroundMark x1="84089" y1="63333" x2="82239" y2="54259"/>
                        <a14:foregroundMark x1="82239" y1="54259" x2="71878" y2="37037"/>
                      </a14:backgroundRemoval>
                    </a14:imgEffect>
                  </a14:imgLayer>
                </a14:imgProps>
              </a:ext>
              <a:ext uri="{28A0092B-C50C-407E-A947-70E740481C1C}">
                <a14:useLocalDpi xmlns:a14="http://schemas.microsoft.com/office/drawing/2010/main" val="0"/>
              </a:ext>
            </a:extLst>
          </a:blip>
          <a:srcRect/>
          <a:stretch>
            <a:fillRect/>
          </a:stretch>
        </p:blipFill>
        <p:spPr bwMode="auto">
          <a:xfrm>
            <a:off x="4857234" y="571501"/>
            <a:ext cx="3267218" cy="326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6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74000">
              <a:schemeClr val="accent3">
                <a:lumMod val="20000"/>
                <a:lumOff val="80000"/>
              </a:schemeClr>
            </a:gs>
            <a:gs pos="83000">
              <a:schemeClr val="accent3">
                <a:lumMod val="60000"/>
                <a:lumOff val="40000"/>
              </a:schemeClr>
            </a:gs>
            <a:gs pos="90259">
              <a:schemeClr val="accent3">
                <a:lumMod val="75000"/>
              </a:schemeClr>
            </a:gs>
            <a:gs pos="100000">
              <a:schemeClr val="accent3">
                <a:lumMod val="50000"/>
              </a:schemeClr>
            </a:gs>
          </a:gsLst>
          <a:lin ang="5400000" scaled="1"/>
        </a:gra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457EEFB-41F0-485F-8180-92B431580684}"/>
              </a:ext>
            </a:extLst>
          </p:cNvPr>
          <p:cNvSpPr>
            <a:spLocks noGrp="1"/>
          </p:cNvSpPr>
          <p:nvPr>
            <p:ph type="body" idx="1"/>
          </p:nvPr>
        </p:nvSpPr>
        <p:spPr>
          <a:xfrm>
            <a:off x="819150" y="811920"/>
            <a:ext cx="7505700" cy="2448000"/>
          </a:xfrm>
        </p:spPr>
        <p:txBody>
          <a:bodyPr/>
          <a:lstStyle/>
          <a:p>
            <a:pPr marL="146050" indent="0">
              <a:buNone/>
            </a:pPr>
            <a:r>
              <a:rPr lang="en-US" dirty="0"/>
              <a:t>Dividir al grupo en  4 equipos</a:t>
            </a:r>
          </a:p>
          <a:p>
            <a:pPr marL="146050" indent="0">
              <a:buNone/>
            </a:pPr>
            <a:r>
              <a:rPr lang="en-US" dirty="0"/>
              <a:t>Pasar a la pizarra a cada equipo, cada integrante debera girar la ruleta de las figuras y tomar la figura que le toco.</a:t>
            </a:r>
            <a:br>
              <a:rPr lang="en-US" dirty="0"/>
            </a:br>
            <a:r>
              <a:rPr lang="en-US" dirty="0"/>
              <a:t>En equipo realizaran un dibujo con las figuras geométricas seleccionadas, se debreán usar todas</a:t>
            </a:r>
          </a:p>
        </p:txBody>
      </p:sp>
      <p:pic>
        <p:nvPicPr>
          <p:cNvPr id="4098" name="Picture 2" descr="Ruleta figuras - Recursos didácticos">
            <a:extLst>
              <a:ext uri="{FF2B5EF4-FFF2-40B4-BE49-F238E27FC236}">
                <a16:creationId xmlns:a16="http://schemas.microsoft.com/office/drawing/2014/main" id="{2886B88C-E36B-4C8D-8D18-CC65E6A9225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4500" y1="50333" x2="19500" y2="50000"/>
                        <a14:foregroundMark x1="53250" y1="22667" x2="40500" y2="33000"/>
                        <a14:foregroundMark x1="40500" y1="33000" x2="42000" y2="55000"/>
                        <a14:foregroundMark x1="42000" y1="55000" x2="53750" y2="43667"/>
                        <a14:foregroundMark x1="53750" y1="43667" x2="45750" y2="36333"/>
                        <a14:foregroundMark x1="60250" y1="34000" x2="45750" y2="25000"/>
                        <a14:foregroundMark x1="45750" y1="25000" x2="52750" y2="64333"/>
                        <a14:foregroundMark x1="52750" y1="64333" x2="70750" y2="68333"/>
                        <a14:foregroundMark x1="70750" y1="68333" x2="64250" y2="42000"/>
                        <a14:foregroundMark x1="64250" y1="42000" x2="57750" y2="39667"/>
                        <a14:foregroundMark x1="59250" y1="24667" x2="53000" y2="46000"/>
                        <a14:foregroundMark x1="53000" y1="46000" x2="53250" y2="50000"/>
                        <a14:foregroundMark x1="58750" y1="21667" x2="44500" y2="19000"/>
                        <a14:foregroundMark x1="44500" y1="19000" x2="43750" y2="20333"/>
                        <a14:foregroundMark x1="56250" y1="18000" x2="42750" y2="17000"/>
                        <a14:foregroundMark x1="42750" y1="17000" x2="40000" y2="22000"/>
                        <a14:foregroundMark x1="18500" y1="49667" x2="18000" y2="47000"/>
                        <a14:foregroundMark x1="18000" y1="47333" x2="16500" y2="53000"/>
                        <a14:foregroundMark x1="16500" y1="47667" x2="17750" y2="48667"/>
                        <a14:foregroundMark x1="17750" y1="49000" x2="17750" y2="46667"/>
                        <a14:foregroundMark x1="18750" y1="47000" x2="17000" y2="45667"/>
                        <a14:foregroundMark x1="18500" y1="53333" x2="16500" y2="55667"/>
                        <a14:foregroundMark x1="14000" y1="53000" x2="14750" y2="48333"/>
                      </a14:backgroundRemoval>
                    </a14:imgEffect>
                  </a14:imgLayer>
                </a14:imgProps>
              </a:ext>
              <a:ext uri="{28A0092B-C50C-407E-A947-70E740481C1C}">
                <a14:useLocalDpi xmlns:a14="http://schemas.microsoft.com/office/drawing/2010/main" val="0"/>
              </a:ext>
            </a:extLst>
          </a:blip>
          <a:srcRect/>
          <a:stretch>
            <a:fillRect/>
          </a:stretch>
        </p:blipFill>
        <p:spPr bwMode="auto">
          <a:xfrm>
            <a:off x="370367" y="1876646"/>
            <a:ext cx="2744973" cy="20587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ibujos con figuras geometricas.docx">
            <a:extLst>
              <a:ext uri="{FF2B5EF4-FFF2-40B4-BE49-F238E27FC236}">
                <a16:creationId xmlns:a16="http://schemas.microsoft.com/office/drawing/2014/main" id="{679615FF-19BD-479C-899D-72C2A9BFE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868" y="1876646"/>
            <a:ext cx="2105246" cy="280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4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09660-763F-4468-A368-E65BC669075B}"/>
              </a:ext>
            </a:extLst>
          </p:cNvPr>
          <p:cNvSpPr>
            <a:spLocks noGrp="1"/>
          </p:cNvSpPr>
          <p:nvPr>
            <p:ph type="title"/>
          </p:nvPr>
        </p:nvSpPr>
        <p:spPr/>
        <p:txBody>
          <a:bodyPr>
            <a:normAutofit/>
          </a:bodyPr>
          <a:lstStyle/>
          <a:p>
            <a:r>
              <a:rPr lang="es-ES" sz="2000" dirty="0">
                <a:solidFill>
                  <a:schemeClr val="accent1">
                    <a:lumMod val="75000"/>
                  </a:schemeClr>
                </a:solidFill>
              </a:rPr>
              <a:t>CIERRE</a:t>
            </a:r>
            <a:endParaRPr lang="es-MX" sz="2000" dirty="0">
              <a:solidFill>
                <a:schemeClr val="accent1">
                  <a:lumMod val="75000"/>
                </a:schemeClr>
              </a:solidFill>
            </a:endParaRPr>
          </a:p>
        </p:txBody>
      </p:sp>
      <p:sp>
        <p:nvSpPr>
          <p:cNvPr id="3" name="Marcador de texto 2">
            <a:extLst>
              <a:ext uri="{FF2B5EF4-FFF2-40B4-BE49-F238E27FC236}">
                <a16:creationId xmlns:a16="http://schemas.microsoft.com/office/drawing/2014/main" id="{9587AE69-8353-4488-AAD2-BE370CB85BA3}"/>
              </a:ext>
            </a:extLst>
          </p:cNvPr>
          <p:cNvSpPr>
            <a:spLocks noGrp="1"/>
          </p:cNvSpPr>
          <p:nvPr>
            <p:ph type="body" idx="1"/>
          </p:nvPr>
        </p:nvSpPr>
        <p:spPr>
          <a:xfrm>
            <a:off x="819150" y="1347750"/>
            <a:ext cx="7505700" cy="2448000"/>
          </a:xfrm>
        </p:spPr>
        <p:txBody>
          <a:bodyPr/>
          <a:lstStyle/>
          <a:p>
            <a:pPr marL="146050" indent="0">
              <a:buNone/>
            </a:pPr>
            <a:r>
              <a:rPr lang="es-ES" dirty="0"/>
              <a:t>Presentaran el dibujo a todo el grupo, los demás compañeros dirán las figuras que lo forman y el equipo que lo está presentando algunas caracterísitas de las figuras</a:t>
            </a:r>
          </a:p>
          <a:p>
            <a:pPr marL="146050" indent="0">
              <a:buNone/>
            </a:pPr>
            <a:endParaRPr lang="es-MX" dirty="0"/>
          </a:p>
          <a:p>
            <a:pPr marL="146050" indent="0">
              <a:buNone/>
            </a:pPr>
            <a:r>
              <a:rPr lang="es-MX" dirty="0"/>
              <a:t>Retroalimntación:</a:t>
            </a:r>
          </a:p>
          <a:p>
            <a:pPr>
              <a:buFont typeface="Courier New" panose="02070309020205020404" pitchFamily="49" charset="0"/>
              <a:buChar char="o"/>
            </a:pPr>
            <a:r>
              <a:rPr lang="es-MX" dirty="0"/>
              <a:t>¿Dónde más podemos encontrar figuras?</a:t>
            </a:r>
          </a:p>
          <a:p>
            <a:pPr>
              <a:buFont typeface="Courier New" panose="02070309020205020404" pitchFamily="49" charset="0"/>
              <a:buChar char="o"/>
            </a:pPr>
            <a:r>
              <a:rPr lang="es-MX" dirty="0"/>
              <a:t>¿Tienes algún juguete que tenga una figura?</a:t>
            </a:r>
          </a:p>
          <a:p>
            <a:pPr>
              <a:buFont typeface="Courier New" panose="02070309020205020404" pitchFamily="49" charset="0"/>
              <a:buChar char="o"/>
            </a:pPr>
            <a:r>
              <a:rPr lang="es-MX" dirty="0"/>
              <a:t>¿Cuáles figuras forman al salón de clases?</a:t>
            </a:r>
          </a:p>
        </p:txBody>
      </p:sp>
      <p:pic>
        <p:nvPicPr>
          <p:cNvPr id="4" name="Imagen 3"/>
          <p:cNvPicPr>
            <a:picLocks noChangeAspect="1"/>
          </p:cNvPicPr>
          <p:nvPr/>
        </p:nvPicPr>
        <p:blipFill rotWithShape="1">
          <a:blip r:embed="rId2"/>
          <a:srcRect l="2805" t="18696" r="3349" b="6110"/>
          <a:stretch/>
        </p:blipFill>
        <p:spPr>
          <a:xfrm>
            <a:off x="5029958" y="2899612"/>
            <a:ext cx="3897474" cy="1756608"/>
          </a:xfrm>
          <a:prstGeom prst="rect">
            <a:avLst/>
          </a:prstGeom>
        </p:spPr>
      </p:pic>
    </p:spTree>
    <p:extLst>
      <p:ext uri="{BB962C8B-B14F-4D97-AF65-F5344CB8AC3E}">
        <p14:creationId xmlns:p14="http://schemas.microsoft.com/office/powerpoint/2010/main" val="24589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566500" y="1147721"/>
            <a:ext cx="5361300" cy="1448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419" sz="5800" dirty="0"/>
              <a:t>LA ENSEÑANZA DE LA</a:t>
            </a:r>
            <a:endParaRPr sz="5800" dirty="0"/>
          </a:p>
        </p:txBody>
      </p:sp>
      <p:sp>
        <p:nvSpPr>
          <p:cNvPr id="129" name="Google Shape;129;p13"/>
          <p:cNvSpPr txBox="1">
            <a:spLocks noGrp="1"/>
          </p:cNvSpPr>
          <p:nvPr>
            <p:ph type="subTitle" idx="1"/>
          </p:nvPr>
        </p:nvSpPr>
        <p:spPr>
          <a:xfrm>
            <a:off x="1422118" y="2696837"/>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3500" dirty="0">
                <a:solidFill>
                  <a:srgbClr val="000000"/>
                </a:solidFill>
              </a:rPr>
              <a:t>ARITMÉTICA EN NIVEL INICIAL</a:t>
            </a:r>
            <a:endParaRPr sz="3500" dirty="0">
              <a:solidFill>
                <a:srgbClr val="000000"/>
              </a:solidFill>
            </a:endParaRP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backgroundRemoval t="1042" b="99479" l="0" r="100000">
                        <a14:foregroundMark x1="6870" y1="80208" x2="36260" y2="85938"/>
                        <a14:foregroundMark x1="36641" y1="86458" x2="43130" y2="91146"/>
                        <a14:foregroundMark x1="33206" y1="91667" x2="32061" y2="92188"/>
                        <a14:foregroundMark x1="20229" y1="86458" x2="22137" y2="88542"/>
                        <a14:foregroundMark x1="13740" y1="88021" x2="11069" y2="88021"/>
                        <a14:foregroundMark x1="91221" y1="84896" x2="95802" y2="84896"/>
                        <a14:foregroundMark x1="91221" y1="89583" x2="90076" y2="82813"/>
                        <a14:foregroundMark x1="76718" y1="40625" x2="70992" y2="25000"/>
                        <a14:foregroundMark x1="42748" y1="64063" x2="61450" y2="67708"/>
                        <a14:foregroundMark x1="63740" y1="58854" x2="69847" y2="74479"/>
                        <a14:foregroundMark x1="71756" y1="76042" x2="71374" y2="72917"/>
                        <a14:foregroundMark x1="19084" y1="47917" x2="21756" y2="65104"/>
                      </a14:backgroundRemoval>
                    </a14:imgEffect>
                  </a14:imgLayer>
                </a14:imgProps>
              </a:ext>
            </a:extLst>
          </a:blip>
          <a:stretch>
            <a:fillRect/>
          </a:stretch>
        </p:blipFill>
        <p:spPr>
          <a:xfrm>
            <a:off x="6063916" y="2869948"/>
            <a:ext cx="2780072" cy="20373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pattFill prst="dotGrid">
          <a:fgClr>
            <a:srgbClr val="000000"/>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47C95-9759-4352-8799-8FA3BE85A542}"/>
              </a:ext>
            </a:extLst>
          </p:cNvPr>
          <p:cNvSpPr>
            <a:spLocks noGrp="1"/>
          </p:cNvSpPr>
          <p:nvPr>
            <p:ph type="title"/>
          </p:nvPr>
        </p:nvSpPr>
        <p:spPr>
          <a:xfrm>
            <a:off x="819150" y="559390"/>
            <a:ext cx="7505700" cy="954600"/>
          </a:xfrm>
        </p:spPr>
        <p:txBody>
          <a:bodyPr vert="wordArtVert">
            <a:normAutofit/>
          </a:bodyPr>
          <a:lstStyle/>
          <a:p>
            <a:r>
              <a:rPr lang="es-ES" sz="2000" dirty="0"/>
              <a:t>EVALUCIÓN   </a:t>
            </a:r>
            <a:r>
              <a:rPr lang="es-ES" sz="2000" dirty="0">
                <a:solidFill>
                  <a:srgbClr val="000000"/>
                </a:solidFill>
              </a:rPr>
              <a:t>CONTINUA</a:t>
            </a:r>
            <a:endParaRPr lang="es-MX" sz="2000" dirty="0">
              <a:solidFill>
                <a:srgbClr val="000000"/>
              </a:solidFill>
            </a:endParaRPr>
          </a:p>
        </p:txBody>
      </p:sp>
      <p:graphicFrame>
        <p:nvGraphicFramePr>
          <p:cNvPr id="4" name="Google Shape;151;p17">
            <a:extLst>
              <a:ext uri="{FF2B5EF4-FFF2-40B4-BE49-F238E27FC236}">
                <a16:creationId xmlns:a16="http://schemas.microsoft.com/office/drawing/2014/main" id="{EA44EAF1-F897-413F-9C96-89C480317A33}"/>
              </a:ext>
            </a:extLst>
          </p:cNvPr>
          <p:cNvGraphicFramePr/>
          <p:nvPr>
            <p:extLst>
              <p:ext uri="{D42A27DB-BD31-4B8C-83A1-F6EECF244321}">
                <p14:modId xmlns:p14="http://schemas.microsoft.com/office/powerpoint/2010/main" val="1015098242"/>
              </p:ext>
            </p:extLst>
          </p:nvPr>
        </p:nvGraphicFramePr>
        <p:xfrm>
          <a:off x="952500" y="1322900"/>
          <a:ext cx="7239000" cy="3261210"/>
        </p:xfrm>
        <a:graphic>
          <a:graphicData uri="http://schemas.openxmlformats.org/drawingml/2006/table">
            <a:tbl>
              <a:tblPr>
                <a:noFill/>
                <a:tableStyleId>{380E1892-0C0D-4F66-A83C-37DBBCF4FE9C}</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s-419" dirty="0">
                          <a:solidFill>
                            <a:schemeClr val="dk1"/>
                          </a:solidFill>
                        </a:rPr>
                        <a:t>INDICADORES</a:t>
                      </a:r>
                      <a:endParaRPr dirty="0">
                        <a:solidFill>
                          <a:schemeClr val="dk1"/>
                        </a:solidFill>
                      </a:endParaRPr>
                    </a:p>
                  </a:txBody>
                  <a:tcPr marL="91425" marR="91425" marT="91425" marB="91425">
                    <a:solidFill>
                      <a:schemeClr val="accent4">
                        <a:lumMod val="50000"/>
                      </a:schemeClr>
                    </a:solidFill>
                  </a:tcPr>
                </a:tc>
                <a:tc>
                  <a:txBody>
                    <a:bodyPr/>
                    <a:lstStyle/>
                    <a:p>
                      <a:pPr marL="0" lvl="0" indent="0" algn="l" rtl="0">
                        <a:spcBef>
                          <a:spcPts val="0"/>
                        </a:spcBef>
                        <a:spcAft>
                          <a:spcPts val="0"/>
                        </a:spcAft>
                        <a:buNone/>
                      </a:pPr>
                      <a:r>
                        <a:rPr lang="es-419" dirty="0">
                          <a:solidFill>
                            <a:schemeClr val="dk1"/>
                          </a:solidFill>
                        </a:rPr>
                        <a:t>LO LOGRA</a:t>
                      </a:r>
                      <a:endParaRPr dirty="0">
                        <a:solidFill>
                          <a:schemeClr val="dk1"/>
                        </a:solidFill>
                      </a:endParaRPr>
                    </a:p>
                  </a:txBody>
                  <a:tcPr marL="91425" marR="91425" marT="91425" marB="91425">
                    <a:solidFill>
                      <a:schemeClr val="accent2">
                        <a:lumMod val="50000"/>
                      </a:schemeClr>
                    </a:solidFill>
                  </a:tcPr>
                </a:tc>
                <a:tc>
                  <a:txBody>
                    <a:bodyPr/>
                    <a:lstStyle/>
                    <a:p>
                      <a:pPr marL="0" lvl="0" indent="0" algn="l" rtl="0">
                        <a:spcBef>
                          <a:spcPts val="0"/>
                        </a:spcBef>
                        <a:spcAft>
                          <a:spcPts val="0"/>
                        </a:spcAft>
                        <a:buNone/>
                      </a:pPr>
                      <a:r>
                        <a:rPr lang="es-419" dirty="0">
                          <a:solidFill>
                            <a:schemeClr val="dk1"/>
                          </a:solidFill>
                        </a:rPr>
                        <a:t>EN PROCESO</a:t>
                      </a:r>
                      <a:endParaRPr dirty="0">
                        <a:solidFill>
                          <a:schemeClr val="dk1"/>
                        </a:solidFill>
                      </a:endParaRPr>
                    </a:p>
                  </a:txBody>
                  <a:tcPr marL="91425" marR="91425" marT="91425" marB="91425">
                    <a:solidFill>
                      <a:schemeClr val="accent1">
                        <a:lumMod val="75000"/>
                      </a:schemeClr>
                    </a:solidFill>
                  </a:tcPr>
                </a:tc>
                <a:tc>
                  <a:txBody>
                    <a:bodyPr/>
                    <a:lstStyle/>
                    <a:p>
                      <a:pPr marL="0" lvl="0" indent="0" algn="l" rtl="0">
                        <a:spcBef>
                          <a:spcPts val="0"/>
                        </a:spcBef>
                        <a:spcAft>
                          <a:spcPts val="0"/>
                        </a:spcAft>
                        <a:buNone/>
                      </a:pPr>
                      <a:r>
                        <a:rPr lang="es-419" dirty="0">
                          <a:solidFill>
                            <a:schemeClr val="dk1"/>
                          </a:solidFill>
                        </a:rPr>
                        <a:t>NO LO LOGRA</a:t>
                      </a:r>
                      <a:endParaRPr dirty="0">
                        <a:solidFill>
                          <a:schemeClr val="dk1"/>
                        </a:solidFill>
                      </a:endParaRPr>
                    </a:p>
                  </a:txBody>
                  <a:tcPr marL="91425" marR="91425" marT="91425" marB="91425">
                    <a:solidFill>
                      <a:srgbClr val="FFC000"/>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419" dirty="0"/>
                        <a:t>Identifica más de 2 figuras geométricas</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419" dirty="0"/>
                        <a:t>Describe figuras geométricas </a:t>
                      </a: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s-419" dirty="0"/>
                        <a:t>Usa y combina figuras para formar otras</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s-419" dirty="0"/>
                        <a:t>Reconoce diferencias entre las figuras geométricas</a:t>
                      </a: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5093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023" y="333134"/>
            <a:ext cx="7505700" cy="954600"/>
          </a:xfrm>
        </p:spPr>
        <p:txBody>
          <a:bodyPr>
            <a:normAutofit/>
          </a:bodyPr>
          <a:lstStyle/>
          <a:p>
            <a:r>
              <a:rPr lang="es-ES" sz="2400" dirty="0"/>
              <a:t>MATRIZ ANALITICA </a:t>
            </a:r>
            <a:endParaRPr lang="en-US" sz="2400" dirty="0"/>
          </a:p>
        </p:txBody>
      </p:sp>
      <p:graphicFrame>
        <p:nvGraphicFramePr>
          <p:cNvPr id="4" name="Tabla 3"/>
          <p:cNvGraphicFramePr>
            <a:graphicFrameLocks noGrp="1"/>
          </p:cNvGraphicFramePr>
          <p:nvPr>
            <p:extLst>
              <p:ext uri="{D42A27DB-BD31-4B8C-83A1-F6EECF244321}">
                <p14:modId xmlns:p14="http://schemas.microsoft.com/office/powerpoint/2010/main" val="3303645788"/>
              </p:ext>
            </p:extLst>
          </p:nvPr>
        </p:nvGraphicFramePr>
        <p:xfrm>
          <a:off x="521037" y="712625"/>
          <a:ext cx="8185225" cy="4193547"/>
        </p:xfrm>
        <a:graphic>
          <a:graphicData uri="http://schemas.openxmlformats.org/drawingml/2006/table">
            <a:tbl>
              <a:tblPr firstRow="1" bandRow="1">
                <a:tableStyleId>{380E1892-0C0D-4F66-A83C-37DBBCF4FE9C}</a:tableStyleId>
              </a:tblPr>
              <a:tblGrid>
                <a:gridCol w="1830277">
                  <a:extLst>
                    <a:ext uri="{9D8B030D-6E8A-4147-A177-3AD203B41FA5}">
                      <a16:colId xmlns:a16="http://schemas.microsoft.com/office/drawing/2014/main" val="3674014535"/>
                    </a:ext>
                  </a:extLst>
                </a:gridCol>
                <a:gridCol w="1909071">
                  <a:extLst>
                    <a:ext uri="{9D8B030D-6E8A-4147-A177-3AD203B41FA5}">
                      <a16:colId xmlns:a16="http://schemas.microsoft.com/office/drawing/2014/main" val="1674301904"/>
                    </a:ext>
                  </a:extLst>
                </a:gridCol>
                <a:gridCol w="1376740">
                  <a:extLst>
                    <a:ext uri="{9D8B030D-6E8A-4147-A177-3AD203B41FA5}">
                      <a16:colId xmlns:a16="http://schemas.microsoft.com/office/drawing/2014/main" val="670242189"/>
                    </a:ext>
                  </a:extLst>
                </a:gridCol>
                <a:gridCol w="1156254">
                  <a:extLst>
                    <a:ext uri="{9D8B030D-6E8A-4147-A177-3AD203B41FA5}">
                      <a16:colId xmlns:a16="http://schemas.microsoft.com/office/drawing/2014/main" val="3860635913"/>
                    </a:ext>
                  </a:extLst>
                </a:gridCol>
                <a:gridCol w="1912883">
                  <a:extLst>
                    <a:ext uri="{9D8B030D-6E8A-4147-A177-3AD203B41FA5}">
                      <a16:colId xmlns:a16="http://schemas.microsoft.com/office/drawing/2014/main" val="395577888"/>
                    </a:ext>
                  </a:extLst>
                </a:gridCol>
              </a:tblGrid>
              <a:tr h="422839">
                <a:tc>
                  <a:txBody>
                    <a:bodyPr/>
                    <a:lstStyle/>
                    <a:p>
                      <a:pPr algn="ctr"/>
                      <a:r>
                        <a:rPr lang="es-MX" sz="900" noProof="0" dirty="0"/>
                        <a:t>Referente empírico </a:t>
                      </a:r>
                    </a:p>
                  </a:txBody>
                  <a:tcPr>
                    <a:solidFill>
                      <a:srgbClr val="FFFFCC"/>
                    </a:solidFill>
                  </a:tcPr>
                </a:tc>
                <a:tc>
                  <a:txBody>
                    <a:bodyPr/>
                    <a:lstStyle/>
                    <a:p>
                      <a:pPr algn="ctr"/>
                      <a:r>
                        <a:rPr lang="es-MX" sz="900" b="0" i="0" u="none" strike="noStrike" cap="none" dirty="0">
                          <a:solidFill>
                            <a:srgbClr val="000000"/>
                          </a:solidFill>
                          <a:effectLst/>
                          <a:latin typeface="Arial"/>
                          <a:ea typeface="Arial"/>
                          <a:cs typeface="Arial"/>
                          <a:sym typeface="Arial"/>
                        </a:rPr>
                        <a:t>Análisis especulativo </a:t>
                      </a:r>
                      <a:endParaRPr lang="en-US" sz="900" dirty="0"/>
                    </a:p>
                  </a:txBody>
                  <a:tcPr>
                    <a:solidFill>
                      <a:srgbClr val="FFCCFF"/>
                    </a:solidFill>
                  </a:tcPr>
                </a:tc>
                <a:tc>
                  <a:txBody>
                    <a:bodyPr/>
                    <a:lstStyle/>
                    <a:p>
                      <a:pPr algn="ctr"/>
                      <a:r>
                        <a:rPr lang="es-MX" sz="900" b="0" i="0" u="none" strike="noStrike" cap="none" dirty="0">
                          <a:solidFill>
                            <a:srgbClr val="000000"/>
                          </a:solidFill>
                          <a:effectLst/>
                          <a:latin typeface="Arial"/>
                          <a:ea typeface="Arial"/>
                          <a:cs typeface="Arial"/>
                          <a:sym typeface="Arial"/>
                        </a:rPr>
                        <a:t>¿Qué puede lograr el alumno al realizar las actividades?</a:t>
                      </a:r>
                      <a:endParaRPr lang="en-US" sz="900" dirty="0"/>
                    </a:p>
                  </a:txBody>
                  <a:tcPr>
                    <a:solidFill>
                      <a:srgbClr val="CCCCFF"/>
                    </a:solidFill>
                  </a:tcPr>
                </a:tc>
                <a:tc>
                  <a:txBody>
                    <a:bodyPr/>
                    <a:lstStyle/>
                    <a:p>
                      <a:pPr algn="ctr"/>
                      <a:r>
                        <a:rPr lang="es-MX" sz="900" b="0" i="0" u="none" strike="noStrike" cap="none" dirty="0">
                          <a:solidFill>
                            <a:srgbClr val="000000"/>
                          </a:solidFill>
                          <a:effectLst/>
                          <a:latin typeface="Arial"/>
                          <a:ea typeface="Arial"/>
                          <a:cs typeface="Arial"/>
                          <a:sym typeface="Arial"/>
                        </a:rPr>
                        <a:t>¿Qué variantes se pueden aplicar según el grado que curse el alumno al abordar las actividades?</a:t>
                      </a:r>
                      <a:endParaRPr lang="en-US" sz="900" dirty="0"/>
                    </a:p>
                  </a:txBody>
                  <a:tcPr>
                    <a:solidFill>
                      <a:srgbClr val="CCFFFF"/>
                    </a:solidFill>
                  </a:tcPr>
                </a:tc>
                <a:tc>
                  <a:txBody>
                    <a:bodyPr/>
                    <a:lstStyle/>
                    <a:p>
                      <a:pPr algn="ctr"/>
                      <a:r>
                        <a:rPr lang="es-MX" sz="900" b="0" i="0" u="none" strike="noStrike" cap="none" dirty="0">
                          <a:solidFill>
                            <a:srgbClr val="000000"/>
                          </a:solidFill>
                          <a:effectLst/>
                          <a:latin typeface="Arial"/>
                          <a:ea typeface="Arial"/>
                          <a:cs typeface="Arial"/>
                          <a:sym typeface="Arial"/>
                        </a:rPr>
                        <a:t>Referentes teóricos que expliquen logros a identificar </a:t>
                      </a:r>
                      <a:endParaRPr lang="en-US" sz="900" dirty="0"/>
                    </a:p>
                  </a:txBody>
                  <a:tcPr>
                    <a:solidFill>
                      <a:srgbClr val="CCFF99"/>
                    </a:solidFill>
                  </a:tcPr>
                </a:tc>
                <a:extLst>
                  <a:ext uri="{0D108BD9-81ED-4DB2-BD59-A6C34878D82A}">
                    <a16:rowId xmlns:a16="http://schemas.microsoft.com/office/drawing/2014/main" val="2512640375"/>
                  </a:ext>
                </a:extLst>
              </a:tr>
              <a:tr h="3279147">
                <a:tc>
                  <a:txBody>
                    <a:bodyPr/>
                    <a:lstStyle/>
                    <a:p>
                      <a:r>
                        <a:rPr lang="es-ES" sz="900" dirty="0"/>
                        <a:t>Para iniciar la actividad se canto la canción “Soy una figura” y se realizaron preguntas sobre los aprendizajes previos de los alumnos.</a:t>
                      </a:r>
                    </a:p>
                    <a:p>
                      <a:r>
                        <a:rPr lang="es-ES" sz="900" dirty="0"/>
                        <a:t>Después se coloco una figura de un camión construida con figuras geométricas, donde los alumnos identificaron por cuales figuras estaba conformado, posteriormente utilizando una ruleta, los alumnos construyeron configuraciones con las figuras que la</a:t>
                      </a:r>
                      <a:r>
                        <a:rPr lang="es-ES" sz="900" baseline="0" dirty="0"/>
                        <a:t> ruleta sugería.</a:t>
                      </a:r>
                    </a:p>
                    <a:p>
                      <a:r>
                        <a:rPr lang="es-ES" sz="900" baseline="0" dirty="0"/>
                        <a:t>Y para finalizar lo pequeños expusieron su dibujo explicando por cuales figuras estaba conformada, que características tenían estas figuras y donde habían observado esa construcción. </a:t>
                      </a:r>
                      <a:endParaRPr lang="en-US" sz="900" dirty="0"/>
                    </a:p>
                  </a:txBody>
                  <a:tcPr/>
                </a:tc>
                <a:tc>
                  <a:txBody>
                    <a:bodyPr/>
                    <a:lstStyle/>
                    <a:p>
                      <a:r>
                        <a:rPr lang="es-ES" sz="900" dirty="0"/>
                        <a:t>En la actividad de inicio</a:t>
                      </a:r>
                      <a:r>
                        <a:rPr lang="es-ES" sz="900" baseline="0" dirty="0"/>
                        <a:t> pudimos constatar los conocimientos previos con los que contaban los alumnos sobre las figuras geométricas básicas, tanto su nombre como su numero de lados.</a:t>
                      </a:r>
                    </a:p>
                    <a:p>
                      <a:r>
                        <a:rPr lang="es-ES" sz="900" baseline="0" dirty="0"/>
                        <a:t>En el desarrollo lo alumnos mencionaron características de las figuras geométricas que observaban, como el color, el nombre, y su numero de lado, a demás de identificar el modelo que conformaban juntas.</a:t>
                      </a:r>
                    </a:p>
                    <a:p>
                      <a:r>
                        <a:rPr lang="es-ES" sz="900" baseline="0" dirty="0"/>
                        <a:t>Y para finalizar realizaron su propia construcción son las figuras asignadas por la ruleta, lo que les dio oportunidad de desarrollar su creatividad y la capacidad para resolver problemas.</a:t>
                      </a:r>
                      <a:endParaRPr lang="en-US" sz="900" dirty="0"/>
                    </a:p>
                  </a:txBody>
                  <a:tcPr/>
                </a:tc>
                <a:tc>
                  <a:txBody>
                    <a:bodyPr/>
                    <a:lstStyle/>
                    <a:p>
                      <a:r>
                        <a:rPr lang="es-ES" sz="900" dirty="0"/>
                        <a:t>Mediante estas actividades los alumnos logran reproducir modelos con formas, figuras y cuerpos geométricos.  Construir</a:t>
                      </a:r>
                      <a:r>
                        <a:rPr lang="es-ES" sz="900" baseline="0" dirty="0"/>
                        <a:t> </a:t>
                      </a:r>
                      <a:r>
                        <a:rPr lang="es-ES" sz="900" dirty="0"/>
                        <a:t> configuraciones con formas, figuras y cuerpos geométricos. </a:t>
                      </a:r>
                    </a:p>
                    <a:p>
                      <a:r>
                        <a:rPr lang="es-ES" sz="900" dirty="0"/>
                        <a:t>Desarrollar el pensamiento critico y analítico al observar e identificar algunas figuras..</a:t>
                      </a:r>
                    </a:p>
                    <a:p>
                      <a:r>
                        <a:rPr lang="es-ES" sz="900" dirty="0"/>
                        <a:t>Expresarse y explicar lo realizado les permite fortalecer la autonomía.</a:t>
                      </a:r>
                      <a:endParaRPr lang="en-US" sz="900" dirty="0"/>
                    </a:p>
                  </a:txBody>
                  <a:tcPr/>
                </a:tc>
                <a:tc>
                  <a:txBody>
                    <a:bodyPr/>
                    <a:lstStyle/>
                    <a:p>
                      <a:r>
                        <a:rPr lang="es-ES" sz="900" dirty="0"/>
                        <a:t>Las figuras geométricas en preescolar se abordan desde</a:t>
                      </a:r>
                      <a:r>
                        <a:rPr lang="es-ES" sz="900" baseline="0" dirty="0"/>
                        <a:t> lo mas sencillo, se comienza por las figuras básicas como el circulo, el cuadrado y el triangulo, según sea el grado se puede aumentar la dificultad al utilizar figuras con mayor numero de lados y con modelos y configuraciones mas complejas, es decir con mayor numero de figuras y con más lados.</a:t>
                      </a:r>
                      <a:endParaRPr lang="en-US" sz="900" dirty="0"/>
                    </a:p>
                  </a:txBody>
                  <a:tcPr/>
                </a:tc>
                <a:tc>
                  <a:txBody>
                    <a:bodyPr/>
                    <a:lstStyle/>
                    <a:p>
                      <a:r>
                        <a:rPr lang="es-ES" sz="900" dirty="0"/>
                        <a:t>Los conocimientos geométricos pueden ser adquiridos por los alumnos en el marco de un trabajo intelectual matemático de resolución y análisis de problemas, de debate y argumentación acerca de los mismos, que les permita, simultáneamente a la apropiación de aspectos o recortes de dichos “objetos del saber”, acceder a un modo de pensar, a un modo de </a:t>
                      </a:r>
                      <a:r>
                        <a:rPr lang="es-ES" sz="900" dirty="0" smtClean="0"/>
                        <a:t>producir.</a:t>
                      </a:r>
                      <a:endParaRPr lang="es-ES" sz="900" dirty="0"/>
                    </a:p>
                    <a:p>
                      <a:r>
                        <a:rPr lang="es-ES" sz="900" dirty="0" err="1"/>
                        <a:t>Quantara</a:t>
                      </a:r>
                      <a:r>
                        <a:rPr lang="es-ES" sz="900" baseline="0" dirty="0"/>
                        <a:t> y </a:t>
                      </a:r>
                      <a:r>
                        <a:rPr lang="es-ES" sz="900" baseline="0" dirty="0" err="1" smtClean="0"/>
                        <a:t>Resia</a:t>
                      </a:r>
                      <a:r>
                        <a:rPr lang="es-ES" sz="900" baseline="0" dirty="0" smtClean="0"/>
                        <a:t> (2009) </a:t>
                      </a:r>
                      <a:endParaRPr lang="en-US" sz="900" dirty="0"/>
                    </a:p>
                  </a:txBody>
                  <a:tcPr/>
                </a:tc>
                <a:extLst>
                  <a:ext uri="{0D108BD9-81ED-4DB2-BD59-A6C34878D82A}">
                    <a16:rowId xmlns:a16="http://schemas.microsoft.com/office/drawing/2014/main" val="113819261"/>
                  </a:ext>
                </a:extLst>
              </a:tr>
            </a:tbl>
          </a:graphicData>
        </a:graphic>
      </p:graphicFrame>
    </p:spTree>
    <p:extLst>
      <p:ext uri="{BB962C8B-B14F-4D97-AF65-F5344CB8AC3E}">
        <p14:creationId xmlns:p14="http://schemas.microsoft.com/office/powerpoint/2010/main" val="416130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545450"/>
            <a:ext cx="7505700" cy="954600"/>
          </a:xfrm>
          <a:prstGeom prst="rect">
            <a:avLst/>
          </a:prstGeom>
        </p:spPr>
        <p:txBody>
          <a:bodyPr spcFirstLastPara="1" vert="wordArtVert" wrap="square" lIns="91425" tIns="91425" rIns="91425" bIns="91425" anchor="t" anchorCtr="0">
            <a:normAutofit/>
          </a:bodyPr>
          <a:lstStyle/>
          <a:p>
            <a:pPr marL="0" lvl="0" indent="0" algn="l" rtl="0">
              <a:spcBef>
                <a:spcPts val="0"/>
              </a:spcBef>
              <a:spcAft>
                <a:spcPts val="0"/>
              </a:spcAft>
              <a:buNone/>
            </a:pPr>
            <a:r>
              <a:rPr lang="es-419" sz="2800" dirty="0">
                <a:solidFill>
                  <a:schemeClr val="accent1"/>
                </a:solidFill>
              </a:rPr>
              <a:t>Mate</a:t>
            </a:r>
            <a:r>
              <a:rPr lang="es-419" sz="2800" dirty="0">
                <a:solidFill>
                  <a:schemeClr val="accent3"/>
                </a:solidFill>
              </a:rPr>
              <a:t>insectos</a:t>
            </a:r>
            <a:endParaRPr sz="2800" dirty="0">
              <a:solidFill>
                <a:schemeClr val="accent3"/>
              </a:solidFill>
            </a:endParaRPr>
          </a:p>
        </p:txBody>
      </p:sp>
      <p:sp>
        <p:nvSpPr>
          <p:cNvPr id="135" name="Google Shape;135;p14"/>
          <p:cNvSpPr txBox="1">
            <a:spLocks noGrp="1"/>
          </p:cNvSpPr>
          <p:nvPr>
            <p:ph type="body" idx="1"/>
          </p:nvPr>
        </p:nvSpPr>
        <p:spPr>
          <a:xfrm>
            <a:off x="493986" y="1286162"/>
            <a:ext cx="8534400" cy="32997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800" dirty="0"/>
              <a:t>CAMPO DE FORMACION ACADEMICA: Pensamiento matemático</a:t>
            </a:r>
          </a:p>
          <a:p>
            <a:pPr marL="0" lvl="0" indent="0" algn="l" rtl="0">
              <a:spcBef>
                <a:spcPts val="0"/>
              </a:spcBef>
              <a:spcAft>
                <a:spcPts val="0"/>
              </a:spcAft>
              <a:buNone/>
            </a:pPr>
            <a:r>
              <a:rPr lang="es-419" sz="800" dirty="0"/>
              <a:t>ORGANIZADOR CURRICULAR 1:  Número, algebra y variación</a:t>
            </a:r>
          </a:p>
          <a:p>
            <a:pPr marL="0" lvl="0" indent="0" algn="l" rtl="0">
              <a:spcBef>
                <a:spcPts val="0"/>
              </a:spcBef>
              <a:spcAft>
                <a:spcPts val="0"/>
              </a:spcAft>
              <a:buNone/>
            </a:pPr>
            <a:r>
              <a:rPr lang="es-419" sz="800" dirty="0"/>
              <a:t>ORGANIZADOR CURRICULAR 2: Número</a:t>
            </a:r>
          </a:p>
          <a:p>
            <a:pPr marL="0" lvl="0" indent="0" algn="l" rtl="0">
              <a:spcBef>
                <a:spcPts val="0"/>
              </a:spcBef>
              <a:spcAft>
                <a:spcPts val="0"/>
              </a:spcAft>
              <a:buNone/>
            </a:pPr>
            <a:r>
              <a:rPr lang="es-419" sz="800" dirty="0"/>
              <a:t>APRENDIZAJE ESPERADO: </a:t>
            </a:r>
          </a:p>
          <a:p>
            <a:pPr marL="171450" indent="-171450"/>
            <a:r>
              <a:rPr lang="es-ES" sz="800" dirty="0"/>
              <a:t>Resuelve problemas a través del conteo y con acciones sobre las colecciones.</a:t>
            </a:r>
          </a:p>
          <a:p>
            <a:pPr marL="171450" indent="-171450"/>
            <a:r>
              <a:rPr lang="es-ES" sz="800" dirty="0"/>
              <a:t>Cuenta colecciones no mayores a 20 elementos.</a:t>
            </a:r>
          </a:p>
          <a:p>
            <a:pPr marL="171450" indent="-171450"/>
            <a:r>
              <a:rPr lang="es-ES" sz="800" dirty="0"/>
              <a:t>Comunica de manera oral y escrita los números del 1 al 10 en diversas situaciones y de diferentes maneras, incluida la convencional.</a:t>
            </a:r>
          </a:p>
          <a:p>
            <a:pPr marL="0" lvl="0" indent="0">
              <a:buNone/>
            </a:pPr>
            <a:endParaRPr lang="es-419" sz="800" dirty="0"/>
          </a:p>
          <a:p>
            <a:pPr marL="0" lvl="0" indent="0" algn="l" rtl="0">
              <a:spcBef>
                <a:spcPts val="0"/>
              </a:spcBef>
              <a:spcAft>
                <a:spcPts val="0"/>
              </a:spcAft>
              <a:buNone/>
            </a:pPr>
            <a:r>
              <a:rPr lang="es-419" sz="800" dirty="0"/>
              <a:t>MATERIALES:ROPA DE EXPLORADORES,  LUPA, INSECTOS DE FOAMI CON NUMEROS DEL 1 AL 5, HOJA DE MATERIAL DIDÁCTICO, </a:t>
            </a:r>
          </a:p>
          <a:p>
            <a:pPr marL="0" lvl="0" indent="0" algn="l" rtl="0">
              <a:spcBef>
                <a:spcPts val="0"/>
              </a:spcBef>
              <a:spcAft>
                <a:spcPts val="0"/>
              </a:spcAft>
              <a:buNone/>
            </a:pPr>
            <a:r>
              <a:rPr lang="es-419" sz="800" dirty="0"/>
              <a:t>CINTA DOBLE CARA, HOJAS DE ÁRBOL DE FOAMI, PLATO CON DIVISIÓN DE 3</a:t>
            </a:r>
            <a:endParaRPr sz="800" dirty="0"/>
          </a:p>
          <a:p>
            <a:pPr marL="0" lvl="0" indent="0" algn="l" rtl="0">
              <a:spcBef>
                <a:spcPts val="1200"/>
              </a:spcBef>
              <a:spcAft>
                <a:spcPts val="0"/>
              </a:spcAft>
              <a:buNone/>
            </a:pPr>
            <a:r>
              <a:rPr lang="es-419" sz="800" dirty="0"/>
              <a:t>LUGAR DE LA ACTIVIDAD: SALÓN DE CLASES</a:t>
            </a:r>
            <a:br>
              <a:rPr lang="es-419" sz="800" dirty="0"/>
            </a:br>
            <a:r>
              <a:rPr lang="es-419" sz="800" dirty="0"/>
              <a:t>TIEMPO:  1hr</a:t>
            </a:r>
            <a:endParaRPr sz="800" dirty="0"/>
          </a:p>
          <a:p>
            <a:pPr marL="0" lvl="0" indent="0" algn="l" rtl="0">
              <a:spcBef>
                <a:spcPts val="1200"/>
              </a:spcBef>
              <a:spcAft>
                <a:spcPts val="0"/>
              </a:spcAft>
              <a:buNone/>
            </a:pPr>
            <a:r>
              <a:rPr lang="es-419" sz="800" dirty="0"/>
              <a:t>INICIO:</a:t>
            </a:r>
            <a:br>
              <a:rPr lang="es-419" sz="800" dirty="0"/>
            </a:br>
            <a:r>
              <a:rPr lang="es-419" sz="800" dirty="0"/>
              <a:t>CANTAR LA CANCIÓN DE SUMA</a:t>
            </a:r>
            <a:endParaRPr sz="800" dirty="0"/>
          </a:p>
          <a:p>
            <a:pPr marL="0" lvl="0" indent="0" algn="l" rtl="0">
              <a:spcBef>
                <a:spcPts val="1200"/>
              </a:spcBef>
              <a:spcAft>
                <a:spcPts val="0"/>
              </a:spcAft>
              <a:buNone/>
            </a:pPr>
            <a:r>
              <a:rPr lang="es-419" sz="800" u="sng" dirty="0">
                <a:solidFill>
                  <a:schemeClr val="hlink"/>
                </a:solidFill>
                <a:hlinkClick r:id="rId3"/>
              </a:rPr>
              <a:t>https://www.youtube.com/watch?v=rXF5yQ7HYVQ</a:t>
            </a:r>
            <a:endParaRPr sz="800" dirty="0"/>
          </a:p>
          <a:p>
            <a:pPr marL="0" lvl="0" indent="0" algn="l" rtl="0">
              <a:spcBef>
                <a:spcPts val="1200"/>
              </a:spcBef>
              <a:spcAft>
                <a:spcPts val="1200"/>
              </a:spcAft>
              <a:buNone/>
            </a:pPr>
            <a:r>
              <a:rPr lang="es-419" sz="800" dirty="0"/>
              <a:t>PREGUNTAR A LOS NIÑOS</a:t>
            </a:r>
            <a:br>
              <a:rPr lang="es-419" sz="800" dirty="0"/>
            </a:br>
            <a:r>
              <a:rPr lang="es-419" sz="800" dirty="0"/>
              <a:t>¿Saben que comen los insectos?, ¿Cuántas hojitas podría comerse una mariquita?</a:t>
            </a:r>
            <a:br>
              <a:rPr lang="es-419" sz="800" dirty="0"/>
            </a:br>
            <a:r>
              <a:rPr lang="es-419" sz="800" dirty="0"/>
              <a:t>Colocar los platos en el lugar de cada niño</a:t>
            </a:r>
            <a:br>
              <a:rPr lang="es-419" sz="800" dirty="0"/>
            </a:br>
            <a:r>
              <a:rPr lang="es-419" sz="800" dirty="0"/>
              <a:t>Indicaciones: En su mesa tienen hojas de árbol, en el primer espacio del plato van a colocar la primer hojita que el insecto puede comer, y en el otro espacio la que se comerá más tarde, y en el espacio más grande pondrán las hojitas que al final del día se comió</a:t>
            </a:r>
            <a:br>
              <a:rPr lang="es-419" sz="800" dirty="0"/>
            </a:br>
            <a:r>
              <a:rPr lang="es-419" sz="800" dirty="0"/>
              <a:t>Se repetirá 3 veces</a:t>
            </a:r>
            <a:endParaRPr sz="800" dirty="0"/>
          </a:p>
        </p:txBody>
      </p:sp>
      <p:pic>
        <p:nvPicPr>
          <p:cNvPr id="1028" name="Picture 4" descr="Dibujos de mariquitas, Catarina dibujo, Mariquitas">
            <a:extLst>
              <a:ext uri="{FF2B5EF4-FFF2-40B4-BE49-F238E27FC236}">
                <a16:creationId xmlns:a16="http://schemas.microsoft.com/office/drawing/2014/main" id="{1A7EF595-2BB3-4069-97A3-AD152A6AB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756" y="618759"/>
            <a:ext cx="594094" cy="5940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tel-plato Divisor De Melamina,Placa De Dieta De 3 Secciones Para  Saludable - Buy Melamina Plato Dividido,3,Sección De La Placa De La Cena  Product on Alibaba.com">
            <a:extLst>
              <a:ext uri="{FF2B5EF4-FFF2-40B4-BE49-F238E27FC236}">
                <a16:creationId xmlns:a16="http://schemas.microsoft.com/office/drawing/2014/main" id="{00888EE0-C592-4C1D-9EFA-72B0B928D14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667" l="8167" r="93167">
                        <a14:foregroundMark x1="78667" y1="33833" x2="90500" y2="56000"/>
                        <a14:foregroundMark x1="90500" y1="56000" x2="74167" y2="87167"/>
                        <a14:foregroundMark x1="74167" y1="87167" x2="48833" y2="90500"/>
                        <a14:foregroundMark x1="83500" y1="43000" x2="82167" y2="54500"/>
                        <a14:foregroundMark x1="10500" y1="41500" x2="9000" y2="51333"/>
                        <a14:foregroundMark x1="9000" y1="51333" x2="10500" y2="62167"/>
                        <a14:foregroundMark x1="9667" y1="61167" x2="9167" y2="51833"/>
                        <a14:foregroundMark x1="9167" y1="51833" x2="8167" y2="51000"/>
                        <a14:foregroundMark x1="93333" y1="48167" x2="92000" y2="58333"/>
                        <a14:foregroundMark x1="8833" y1="48167" x2="9333" y2="57833"/>
                        <a14:foregroundMark x1="9333" y1="57833" x2="9667" y2="58500"/>
                        <a14:foregroundMark x1="42333" y1="92667" x2="75833" y2="86333"/>
                        <a14:foregroundMark x1="77333" y1="84500" x2="67333" y2="90667"/>
                        <a14:foregroundMark x1="67333" y1="90667" x2="42167" y2="92667"/>
                      </a14:backgroundRemoval>
                    </a14:imgEffect>
                  </a14:imgLayer>
                </a14:imgProps>
              </a:ext>
              <a:ext uri="{28A0092B-C50C-407E-A947-70E740481C1C}">
                <a14:useLocalDpi xmlns:a14="http://schemas.microsoft.com/office/drawing/2010/main" val="0"/>
              </a:ext>
            </a:extLst>
          </a:blip>
          <a:srcRect/>
          <a:stretch>
            <a:fillRect/>
          </a:stretch>
        </p:blipFill>
        <p:spPr bwMode="auto">
          <a:xfrm rot="2297263">
            <a:off x="6642612" y="2800861"/>
            <a:ext cx="775291" cy="7752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RIKART Imágenes libres de derecho de autor: Hoja verde con reflejo">
            <a:extLst>
              <a:ext uri="{FF2B5EF4-FFF2-40B4-BE49-F238E27FC236}">
                <a16:creationId xmlns:a16="http://schemas.microsoft.com/office/drawing/2014/main" id="{FA370AF7-5BEE-4D13-A409-A18B56AA32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47423">
            <a:off x="6635004" y="2051241"/>
            <a:ext cx="920466" cy="6576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abeja 1203864 PNG with Transparent Background">
            <a:extLst>
              <a:ext uri="{FF2B5EF4-FFF2-40B4-BE49-F238E27FC236}">
                <a16:creationId xmlns:a16="http://schemas.microsoft.com/office/drawing/2014/main" id="{FAAF4C51-D0C6-4C21-8650-3FB9A447A0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2563" y="2355118"/>
            <a:ext cx="658547" cy="92407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E25BEDFF-112B-46B0-8468-3FA124864DEB}"/>
              </a:ext>
            </a:extLst>
          </p:cNvPr>
          <p:cNvSpPr txBox="1"/>
          <p:nvPr/>
        </p:nvSpPr>
        <p:spPr>
          <a:xfrm>
            <a:off x="7497011" y="2877801"/>
            <a:ext cx="529650" cy="430887"/>
          </a:xfrm>
          <a:prstGeom prst="rect">
            <a:avLst/>
          </a:prstGeom>
          <a:noFill/>
        </p:spPr>
        <p:txBody>
          <a:bodyPr wrap="square" rtlCol="0">
            <a:spAutoFit/>
          </a:bodyPr>
          <a:lstStyle/>
          <a:p>
            <a:r>
              <a:rPr lang="es-ES" sz="2200" dirty="0">
                <a:solidFill>
                  <a:schemeClr val="tx1"/>
                </a:solidFill>
              </a:rPr>
              <a:t>1</a:t>
            </a:r>
            <a:endParaRPr lang="es-MX" sz="22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body" idx="1"/>
          </p:nvPr>
        </p:nvSpPr>
        <p:spPr>
          <a:xfrm>
            <a:off x="819150" y="7513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dirty="0"/>
              <a:t>DESARROLLO:</a:t>
            </a:r>
            <a:br>
              <a:rPr lang="es-419" dirty="0"/>
            </a:br>
            <a:r>
              <a:rPr lang="es-419" dirty="0"/>
              <a:t>Pegar en la pizarra insectos con números en desorden, tendrán que ordenarlos del menor al mayor.</a:t>
            </a:r>
            <a:br>
              <a:rPr lang="es-419" dirty="0"/>
            </a:br>
            <a:r>
              <a:rPr lang="es-419" dirty="0"/>
              <a:t>Dividir al grupo en equipos de 4</a:t>
            </a:r>
            <a:endParaRPr dirty="0"/>
          </a:p>
          <a:p>
            <a:pPr marL="0" lvl="0" indent="0" algn="l" rtl="0">
              <a:spcBef>
                <a:spcPts val="1200"/>
              </a:spcBef>
              <a:spcAft>
                <a:spcPts val="0"/>
              </a:spcAft>
              <a:buNone/>
            </a:pPr>
            <a:r>
              <a:rPr lang="es-419" dirty="0"/>
              <a:t>Mencionar al niño que se perdieron las parejas de los insectos que están el la pizarra,  con su lupa tendrán que encontrarlos, en su mochila los van a guardar.</a:t>
            </a:r>
            <a:br>
              <a:rPr lang="es-419" dirty="0"/>
            </a:br>
            <a:r>
              <a:rPr lang="es-419" dirty="0"/>
              <a:t>Poner los insectos en su mesa, un integrante del equipo pasará a la pizarra a pegar la pareja del insecto que encontraron, pero para que puedan estar juntos tendrán que resolver la suma que se hace con los dos insectos.</a:t>
            </a:r>
            <a:br>
              <a:rPr lang="es-419" dirty="0"/>
            </a:br>
            <a:r>
              <a:rPr lang="es-419" dirty="0"/>
              <a:t>Continuar hasta terminar con todos los insectos.</a:t>
            </a:r>
            <a:endParaRPr dirty="0"/>
          </a:p>
          <a:p>
            <a:pPr marL="0" lvl="0" indent="0" algn="l" rtl="0">
              <a:spcBef>
                <a:spcPts val="1200"/>
              </a:spcBef>
              <a:spcAft>
                <a:spcPts val="1200"/>
              </a:spcAft>
              <a:buNone/>
            </a:pPr>
            <a:endParaRPr dirty="0"/>
          </a:p>
        </p:txBody>
      </p:sp>
      <p:pic>
        <p:nvPicPr>
          <p:cNvPr id="2050" name="Picture 2" descr="Lupa Icono PNG transparente - StickPNG">
            <a:extLst>
              <a:ext uri="{FF2B5EF4-FFF2-40B4-BE49-F238E27FC236}">
                <a16:creationId xmlns:a16="http://schemas.microsoft.com/office/drawing/2014/main" id="{CA98829C-A964-4FDC-81E0-3A6C110C4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657" y="2694633"/>
            <a:ext cx="1959690" cy="19596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ibujos de mariquitas, Catarina dibujo, Mariquitas">
            <a:extLst>
              <a:ext uri="{FF2B5EF4-FFF2-40B4-BE49-F238E27FC236}">
                <a16:creationId xmlns:a16="http://schemas.microsoft.com/office/drawing/2014/main" id="{71E97208-97CA-49EF-B0C0-72EB7C27D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622" y="3080384"/>
            <a:ext cx="594094" cy="59409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90DF3D3-6F52-4FC6-8B50-8F238ADF3247}"/>
              </a:ext>
            </a:extLst>
          </p:cNvPr>
          <p:cNvSpPr txBox="1"/>
          <p:nvPr/>
        </p:nvSpPr>
        <p:spPr>
          <a:xfrm>
            <a:off x="7347098" y="3283013"/>
            <a:ext cx="393404" cy="307777"/>
          </a:xfrm>
          <a:prstGeom prst="rect">
            <a:avLst/>
          </a:prstGeom>
          <a:noFill/>
        </p:spPr>
        <p:txBody>
          <a:bodyPr wrap="square" rtlCol="0">
            <a:spAutoFit/>
          </a:bodyPr>
          <a:lstStyle/>
          <a:p>
            <a:r>
              <a:rPr lang="es-ES" dirty="0">
                <a:solidFill>
                  <a:schemeClr val="tx1"/>
                </a:solidFill>
              </a:rPr>
              <a:t>2</a:t>
            </a:r>
            <a:endParaRPr lang="es-MX"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body" idx="1"/>
          </p:nvPr>
        </p:nvSpPr>
        <p:spPr>
          <a:xfrm>
            <a:off x="881125" y="108597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dirty="0"/>
              <a:t>CIERRE: Entregar una hoja con los insectos vistos, pero con distintos números, los niños resolverán las sumas</a:t>
            </a:r>
            <a:br>
              <a:rPr lang="es-419" dirty="0"/>
            </a:br>
            <a:r>
              <a:rPr lang="es-419" dirty="0"/>
              <a:t>Retroalimentar con las siguientes preguntas:</a:t>
            </a:r>
            <a:br>
              <a:rPr lang="es-419" dirty="0"/>
            </a:br>
            <a:endParaRPr lang="es-419" dirty="0"/>
          </a:p>
          <a:p>
            <a:pPr marL="285750" lvl="0" indent="-285750" algn="l" rtl="0">
              <a:spcBef>
                <a:spcPts val="0"/>
              </a:spcBef>
              <a:spcAft>
                <a:spcPts val="0"/>
              </a:spcAft>
              <a:buFont typeface="Wingdings" panose="05000000000000000000" pitchFamily="2" charset="2"/>
              <a:buChar char="Ø"/>
            </a:pPr>
            <a:endParaRPr lang="es-419" dirty="0"/>
          </a:p>
          <a:p>
            <a:pPr marL="285750" lvl="0" indent="-285750" algn="l" rtl="0">
              <a:spcBef>
                <a:spcPts val="0"/>
              </a:spcBef>
              <a:spcAft>
                <a:spcPts val="0"/>
              </a:spcAft>
              <a:buFont typeface="Wingdings" panose="05000000000000000000" pitchFamily="2" charset="2"/>
              <a:buChar char="Ø"/>
            </a:pPr>
            <a:r>
              <a:rPr lang="es-419" dirty="0"/>
              <a:t>¿Cuantas mariquitas sumaron al final?                                                                                                                                          </a:t>
            </a:r>
          </a:p>
          <a:p>
            <a:pPr marL="285750" lvl="0" indent="-285750" algn="l" rtl="0">
              <a:spcBef>
                <a:spcPts val="0"/>
              </a:spcBef>
              <a:spcAft>
                <a:spcPts val="0"/>
              </a:spcAft>
              <a:buFont typeface="Wingdings" panose="05000000000000000000" pitchFamily="2" charset="2"/>
              <a:buChar char="Ø"/>
            </a:pPr>
            <a:r>
              <a:rPr lang="es-419" dirty="0"/>
              <a:t>¿Cuantos chapulines?</a:t>
            </a:r>
          </a:p>
          <a:p>
            <a:pPr marL="285750" lvl="0" indent="-285750" algn="l" rtl="0">
              <a:spcBef>
                <a:spcPts val="0"/>
              </a:spcBef>
              <a:spcAft>
                <a:spcPts val="0"/>
              </a:spcAft>
              <a:buFont typeface="Wingdings" panose="05000000000000000000" pitchFamily="2" charset="2"/>
              <a:buChar char="Ø"/>
            </a:pPr>
            <a:r>
              <a:rPr lang="es-419" dirty="0"/>
              <a:t>¿Cuántas hojitas pudo comer la mariquita? </a:t>
            </a:r>
          </a:p>
          <a:p>
            <a:pPr marL="285750" lvl="0" indent="-285750" algn="l" rtl="0">
              <a:spcBef>
                <a:spcPts val="0"/>
              </a:spcBef>
              <a:spcAft>
                <a:spcPts val="0"/>
              </a:spcAft>
              <a:buFont typeface="Wingdings" panose="05000000000000000000" pitchFamily="2" charset="2"/>
              <a:buChar char="Ø"/>
            </a:pPr>
            <a:r>
              <a:rPr lang="es-419" dirty="0"/>
              <a:t>¿Cuántos insectos encontramos?</a:t>
            </a:r>
            <a:endParaRPr dirty="0"/>
          </a:p>
          <a:p>
            <a:pPr marL="0" lvl="0" indent="0" algn="l" rtl="0">
              <a:spcBef>
                <a:spcPts val="1200"/>
              </a:spcBef>
              <a:spcAft>
                <a:spcPts val="1200"/>
              </a:spcAft>
              <a:buNone/>
            </a:pPr>
            <a:endParaRPr dirty="0"/>
          </a:p>
        </p:txBody>
      </p:sp>
      <p:pic>
        <p:nvPicPr>
          <p:cNvPr id="3074" name="Picture 2" descr="Jardim - Minus | Dibujos para niños, Antifaces para niños, Oruga dibujo">
            <a:extLst>
              <a:ext uri="{FF2B5EF4-FFF2-40B4-BE49-F238E27FC236}">
                <a16:creationId xmlns:a16="http://schemas.microsoft.com/office/drawing/2014/main" id="{F4E99F30-C870-46E8-A643-9633D1331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988" y="3169236"/>
            <a:ext cx="1231092" cy="9356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nda oruga verde arrastrándose - Descargar PNG/SVG transparente">
            <a:extLst>
              <a:ext uri="{FF2B5EF4-FFF2-40B4-BE49-F238E27FC236}">
                <a16:creationId xmlns:a16="http://schemas.microsoft.com/office/drawing/2014/main" id="{B0856094-EBCD-4B4F-A9B2-3875A7029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057" y="3043334"/>
            <a:ext cx="1231092" cy="1231092"/>
          </a:xfrm>
          <a:prstGeom prst="rect">
            <a:avLst/>
          </a:prstGeom>
          <a:noFill/>
          <a:extLst>
            <a:ext uri="{909E8E84-426E-40DD-AFC4-6F175D3DCCD1}">
              <a14:hiddenFill xmlns:a14="http://schemas.microsoft.com/office/drawing/2010/main">
                <a:solidFill>
                  <a:srgbClr val="FFFFFF"/>
                </a:solidFill>
              </a14:hiddenFill>
            </a:ext>
          </a:extLst>
        </p:spPr>
      </p:pic>
      <p:pic>
        <p:nvPicPr>
          <p:cNvPr id="3" name="Gráfico 2" descr="Agregar con relleno sólido">
            <a:extLst>
              <a:ext uri="{FF2B5EF4-FFF2-40B4-BE49-F238E27FC236}">
                <a16:creationId xmlns:a16="http://schemas.microsoft.com/office/drawing/2014/main" id="{47277855-FAF9-4909-BB24-9C3BC3727CB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891291" y="3498845"/>
            <a:ext cx="588335" cy="588335"/>
          </a:xfrm>
          <a:prstGeom prst="rect">
            <a:avLst/>
          </a:prstGeom>
        </p:spPr>
      </p:pic>
      <p:sp>
        <p:nvSpPr>
          <p:cNvPr id="4" name="CuadroTexto 3">
            <a:extLst>
              <a:ext uri="{FF2B5EF4-FFF2-40B4-BE49-F238E27FC236}">
                <a16:creationId xmlns:a16="http://schemas.microsoft.com/office/drawing/2014/main" id="{7201D1FD-314D-40B8-A219-FAC3B2C103DC}"/>
              </a:ext>
            </a:extLst>
          </p:cNvPr>
          <p:cNvSpPr txBox="1"/>
          <p:nvPr/>
        </p:nvSpPr>
        <p:spPr>
          <a:xfrm>
            <a:off x="7908360" y="3068230"/>
            <a:ext cx="478465" cy="1323439"/>
          </a:xfrm>
          <a:prstGeom prst="rect">
            <a:avLst/>
          </a:prstGeom>
          <a:noFill/>
        </p:spPr>
        <p:txBody>
          <a:bodyPr wrap="square" rtlCol="0">
            <a:spAutoFit/>
          </a:bodyPr>
          <a:lstStyle/>
          <a:p>
            <a:r>
              <a:rPr lang="es-ES" sz="8000" dirty="0"/>
              <a:t>=</a:t>
            </a:r>
            <a:endParaRPr lang="es-MX" sz="8000" dirty="0"/>
          </a:p>
        </p:txBody>
      </p:sp>
      <p:sp>
        <p:nvSpPr>
          <p:cNvPr id="5" name="CuadroTexto 4">
            <a:extLst>
              <a:ext uri="{FF2B5EF4-FFF2-40B4-BE49-F238E27FC236}">
                <a16:creationId xmlns:a16="http://schemas.microsoft.com/office/drawing/2014/main" id="{1790DB7D-C65F-46CF-BC85-8548E4EBFECE}"/>
              </a:ext>
            </a:extLst>
          </p:cNvPr>
          <p:cNvSpPr txBox="1"/>
          <p:nvPr/>
        </p:nvSpPr>
        <p:spPr>
          <a:xfrm>
            <a:off x="5081670" y="3637068"/>
            <a:ext cx="352540" cy="307777"/>
          </a:xfrm>
          <a:prstGeom prst="rect">
            <a:avLst/>
          </a:prstGeom>
          <a:noFill/>
        </p:spPr>
        <p:txBody>
          <a:bodyPr wrap="square" rtlCol="0">
            <a:spAutoFit/>
          </a:bodyPr>
          <a:lstStyle/>
          <a:p>
            <a:r>
              <a:rPr lang="es-ES" dirty="0">
                <a:solidFill>
                  <a:schemeClr val="tx1"/>
                </a:solidFill>
              </a:rPr>
              <a:t>2</a:t>
            </a:r>
            <a:endParaRPr lang="es-MX" dirty="0">
              <a:solidFill>
                <a:schemeClr val="tx1"/>
              </a:solidFill>
            </a:endParaRPr>
          </a:p>
        </p:txBody>
      </p:sp>
      <p:sp>
        <p:nvSpPr>
          <p:cNvPr id="9" name="CuadroTexto 8">
            <a:extLst>
              <a:ext uri="{FF2B5EF4-FFF2-40B4-BE49-F238E27FC236}">
                <a16:creationId xmlns:a16="http://schemas.microsoft.com/office/drawing/2014/main" id="{D4021953-FB41-4307-AF68-B46D52128D9D}"/>
              </a:ext>
            </a:extLst>
          </p:cNvPr>
          <p:cNvSpPr txBox="1"/>
          <p:nvPr/>
        </p:nvSpPr>
        <p:spPr>
          <a:xfrm>
            <a:off x="7056283" y="3428094"/>
            <a:ext cx="352540" cy="307777"/>
          </a:xfrm>
          <a:prstGeom prst="rect">
            <a:avLst/>
          </a:prstGeom>
          <a:noFill/>
        </p:spPr>
        <p:txBody>
          <a:bodyPr wrap="square" rtlCol="0">
            <a:spAutoFit/>
          </a:bodyPr>
          <a:lstStyle/>
          <a:p>
            <a:r>
              <a:rPr lang="es-ES" dirty="0">
                <a:solidFill>
                  <a:schemeClr val="tx1"/>
                </a:solidFill>
              </a:rPr>
              <a:t>2</a:t>
            </a:r>
            <a:endParaRPr lang="es-MX"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633250" y="47377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chemeClr val="accent1"/>
                </a:solidFill>
              </a:rPr>
              <a:t>EVALUACIÓN</a:t>
            </a:r>
            <a:r>
              <a:rPr lang="es-419"/>
              <a:t> CONTINUA</a:t>
            </a:r>
            <a:endParaRPr/>
          </a:p>
        </p:txBody>
      </p:sp>
      <p:graphicFrame>
        <p:nvGraphicFramePr>
          <p:cNvPr id="151" name="Google Shape;151;p17"/>
          <p:cNvGraphicFramePr/>
          <p:nvPr/>
        </p:nvGraphicFramePr>
        <p:xfrm>
          <a:off x="766600" y="1306975"/>
          <a:ext cx="7239000" cy="3261210"/>
        </p:xfrm>
        <a:graphic>
          <a:graphicData uri="http://schemas.openxmlformats.org/drawingml/2006/table">
            <a:tbl>
              <a:tblPr>
                <a:noFill/>
                <a:tableStyleId>{380E1892-0C0D-4F66-A83C-37DBBCF4FE9C}</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s-419" dirty="0">
                          <a:solidFill>
                            <a:schemeClr val="dk1"/>
                          </a:solidFill>
                        </a:rPr>
                        <a:t>INDICADORES</a:t>
                      </a:r>
                      <a:endParaRPr dirty="0">
                        <a:solidFill>
                          <a:schemeClr val="dk1"/>
                        </a:solidFill>
                      </a:endParaRPr>
                    </a:p>
                  </a:txBody>
                  <a:tcPr marL="91425" marR="91425" marT="91425" marB="91425">
                    <a:solidFill>
                      <a:schemeClr val="accent2"/>
                    </a:solidFill>
                  </a:tcPr>
                </a:tc>
                <a:tc>
                  <a:txBody>
                    <a:bodyPr/>
                    <a:lstStyle/>
                    <a:p>
                      <a:pPr marL="0" lvl="0" indent="0" algn="l" rtl="0">
                        <a:spcBef>
                          <a:spcPts val="0"/>
                        </a:spcBef>
                        <a:spcAft>
                          <a:spcPts val="0"/>
                        </a:spcAft>
                        <a:buNone/>
                      </a:pPr>
                      <a:r>
                        <a:rPr lang="es-419" dirty="0">
                          <a:solidFill>
                            <a:schemeClr val="dk1"/>
                          </a:solidFill>
                        </a:rPr>
                        <a:t>LO LOGRA</a:t>
                      </a:r>
                      <a:endParaRPr dirty="0">
                        <a:solidFill>
                          <a:schemeClr val="dk1"/>
                        </a:solidFill>
                      </a:endParaRPr>
                    </a:p>
                  </a:txBody>
                  <a:tcPr marL="91425" marR="91425" marT="91425" marB="91425">
                    <a:solidFill>
                      <a:srgbClr val="93C47D"/>
                    </a:solidFill>
                  </a:tcPr>
                </a:tc>
                <a:tc>
                  <a:txBody>
                    <a:bodyPr/>
                    <a:lstStyle/>
                    <a:p>
                      <a:pPr marL="0" lvl="0" indent="0" algn="l" rtl="0">
                        <a:spcBef>
                          <a:spcPts val="0"/>
                        </a:spcBef>
                        <a:spcAft>
                          <a:spcPts val="0"/>
                        </a:spcAft>
                        <a:buNone/>
                      </a:pPr>
                      <a:r>
                        <a:rPr lang="es-419">
                          <a:solidFill>
                            <a:schemeClr val="dk1"/>
                          </a:solidFill>
                        </a:rPr>
                        <a:t>EN PROCESO</a:t>
                      </a:r>
                      <a:endParaRPr>
                        <a:solidFill>
                          <a:schemeClr val="dk1"/>
                        </a:solidFill>
                      </a:endParaRPr>
                    </a:p>
                  </a:txBody>
                  <a:tcPr marL="91425" marR="91425" marT="91425" marB="91425">
                    <a:solidFill>
                      <a:srgbClr val="3D85C6"/>
                    </a:solidFill>
                  </a:tcPr>
                </a:tc>
                <a:tc>
                  <a:txBody>
                    <a:bodyPr/>
                    <a:lstStyle/>
                    <a:p>
                      <a:pPr marL="0" lvl="0" indent="0" algn="l" rtl="0">
                        <a:spcBef>
                          <a:spcPts val="0"/>
                        </a:spcBef>
                        <a:spcAft>
                          <a:spcPts val="0"/>
                        </a:spcAft>
                        <a:buNone/>
                      </a:pPr>
                      <a:r>
                        <a:rPr lang="es-419">
                          <a:solidFill>
                            <a:schemeClr val="dk1"/>
                          </a:solidFill>
                        </a:rPr>
                        <a:t>NO LO LOGRA</a:t>
                      </a:r>
                      <a:endParaRPr>
                        <a:solidFill>
                          <a:schemeClr val="dk1"/>
                        </a:solidFill>
                      </a:endParaRPr>
                    </a:p>
                  </a:txBody>
                  <a:tcPr marL="91425" marR="91425" marT="91425" marB="91425">
                    <a:solidFill>
                      <a:srgbClr val="FFD966"/>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419"/>
                        <a:t>Puede sumar números grandes como 3, 4 y 5</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419"/>
                        <a:t>Identifica el orden de la suma</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s-419"/>
                        <a:t>Identifica los resultados de la suma</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s-419"/>
                        <a:t>Ordena de menor a mayor los números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601425" y="272675"/>
            <a:ext cx="6067500" cy="62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dirty="0"/>
              <a:t>MATRIZ ANALITICA</a:t>
            </a:r>
            <a:endParaRPr dirty="0"/>
          </a:p>
        </p:txBody>
      </p:sp>
      <p:graphicFrame>
        <p:nvGraphicFramePr>
          <p:cNvPr id="2" name="Tabla 1"/>
          <p:cNvGraphicFramePr>
            <a:graphicFrameLocks noGrp="1"/>
          </p:cNvGraphicFramePr>
          <p:nvPr>
            <p:extLst>
              <p:ext uri="{D42A27DB-BD31-4B8C-83A1-F6EECF244321}">
                <p14:modId xmlns:p14="http://schemas.microsoft.com/office/powerpoint/2010/main" val="1910839544"/>
              </p:ext>
            </p:extLst>
          </p:nvPr>
        </p:nvGraphicFramePr>
        <p:xfrm>
          <a:off x="521037" y="712625"/>
          <a:ext cx="8185225" cy="4193547"/>
        </p:xfrm>
        <a:graphic>
          <a:graphicData uri="http://schemas.openxmlformats.org/drawingml/2006/table">
            <a:tbl>
              <a:tblPr firstRow="1" bandRow="1">
                <a:tableStyleId>{380E1892-0C0D-4F66-A83C-37DBBCF4FE9C}</a:tableStyleId>
              </a:tblPr>
              <a:tblGrid>
                <a:gridCol w="2141776">
                  <a:extLst>
                    <a:ext uri="{9D8B030D-6E8A-4147-A177-3AD203B41FA5}">
                      <a16:colId xmlns:a16="http://schemas.microsoft.com/office/drawing/2014/main" val="3674014535"/>
                    </a:ext>
                  </a:extLst>
                </a:gridCol>
                <a:gridCol w="1597572">
                  <a:extLst>
                    <a:ext uri="{9D8B030D-6E8A-4147-A177-3AD203B41FA5}">
                      <a16:colId xmlns:a16="http://schemas.microsoft.com/office/drawing/2014/main" val="1674301904"/>
                    </a:ext>
                  </a:extLst>
                </a:gridCol>
                <a:gridCol w="1376740">
                  <a:extLst>
                    <a:ext uri="{9D8B030D-6E8A-4147-A177-3AD203B41FA5}">
                      <a16:colId xmlns:a16="http://schemas.microsoft.com/office/drawing/2014/main" val="670242189"/>
                    </a:ext>
                  </a:extLst>
                </a:gridCol>
                <a:gridCol w="1156254">
                  <a:extLst>
                    <a:ext uri="{9D8B030D-6E8A-4147-A177-3AD203B41FA5}">
                      <a16:colId xmlns:a16="http://schemas.microsoft.com/office/drawing/2014/main" val="3860635913"/>
                    </a:ext>
                  </a:extLst>
                </a:gridCol>
                <a:gridCol w="1912883">
                  <a:extLst>
                    <a:ext uri="{9D8B030D-6E8A-4147-A177-3AD203B41FA5}">
                      <a16:colId xmlns:a16="http://schemas.microsoft.com/office/drawing/2014/main" val="395577888"/>
                    </a:ext>
                  </a:extLst>
                </a:gridCol>
              </a:tblGrid>
              <a:tr h="422839">
                <a:tc>
                  <a:txBody>
                    <a:bodyPr/>
                    <a:lstStyle/>
                    <a:p>
                      <a:pPr algn="ctr"/>
                      <a:r>
                        <a:rPr lang="es-MX" sz="900" noProof="0" dirty="0"/>
                        <a:t>Referente empírico </a:t>
                      </a:r>
                    </a:p>
                  </a:txBody>
                  <a:tcPr>
                    <a:solidFill>
                      <a:srgbClr val="FFFFCC"/>
                    </a:solidFill>
                  </a:tcPr>
                </a:tc>
                <a:tc>
                  <a:txBody>
                    <a:bodyPr/>
                    <a:lstStyle/>
                    <a:p>
                      <a:pPr algn="ctr"/>
                      <a:r>
                        <a:rPr lang="es-MX" sz="900" b="0" i="0" u="none" strike="noStrike" cap="none" dirty="0">
                          <a:solidFill>
                            <a:srgbClr val="000000"/>
                          </a:solidFill>
                          <a:effectLst/>
                          <a:latin typeface="Arial"/>
                          <a:ea typeface="Arial"/>
                          <a:cs typeface="Arial"/>
                          <a:sym typeface="Arial"/>
                        </a:rPr>
                        <a:t>Análisis especulativo </a:t>
                      </a:r>
                      <a:endParaRPr lang="en-US" sz="900" dirty="0"/>
                    </a:p>
                  </a:txBody>
                  <a:tcPr>
                    <a:solidFill>
                      <a:srgbClr val="FFCCFF"/>
                    </a:solidFill>
                  </a:tcPr>
                </a:tc>
                <a:tc>
                  <a:txBody>
                    <a:bodyPr/>
                    <a:lstStyle/>
                    <a:p>
                      <a:pPr algn="ctr"/>
                      <a:r>
                        <a:rPr lang="es-MX" sz="900" b="0" i="0" u="none" strike="noStrike" cap="none" dirty="0">
                          <a:solidFill>
                            <a:srgbClr val="000000"/>
                          </a:solidFill>
                          <a:effectLst/>
                          <a:latin typeface="Arial"/>
                          <a:ea typeface="Arial"/>
                          <a:cs typeface="Arial"/>
                          <a:sym typeface="Arial"/>
                        </a:rPr>
                        <a:t>¿Qué puede lograr el alumno al realizar las actividades?</a:t>
                      </a:r>
                      <a:endParaRPr lang="en-US" sz="900" dirty="0"/>
                    </a:p>
                  </a:txBody>
                  <a:tcPr>
                    <a:solidFill>
                      <a:srgbClr val="CCCCFF"/>
                    </a:solidFill>
                  </a:tcPr>
                </a:tc>
                <a:tc>
                  <a:txBody>
                    <a:bodyPr/>
                    <a:lstStyle/>
                    <a:p>
                      <a:pPr algn="ctr"/>
                      <a:r>
                        <a:rPr lang="es-MX" sz="900" b="0" i="0" u="none" strike="noStrike" cap="none" dirty="0">
                          <a:solidFill>
                            <a:srgbClr val="000000"/>
                          </a:solidFill>
                          <a:effectLst/>
                          <a:latin typeface="Arial"/>
                          <a:ea typeface="Arial"/>
                          <a:cs typeface="Arial"/>
                          <a:sym typeface="Arial"/>
                        </a:rPr>
                        <a:t>¿Qué variantes se pueden aplicar según el grado que curse el alumno al abordar las actividades?</a:t>
                      </a:r>
                      <a:endParaRPr lang="en-US" sz="900" dirty="0"/>
                    </a:p>
                  </a:txBody>
                  <a:tcPr>
                    <a:solidFill>
                      <a:srgbClr val="CCFFFF"/>
                    </a:solidFill>
                  </a:tcPr>
                </a:tc>
                <a:tc>
                  <a:txBody>
                    <a:bodyPr/>
                    <a:lstStyle/>
                    <a:p>
                      <a:pPr algn="ctr"/>
                      <a:r>
                        <a:rPr lang="es-MX" sz="900" b="0" i="0" u="none" strike="noStrike" cap="none" dirty="0">
                          <a:solidFill>
                            <a:srgbClr val="000000"/>
                          </a:solidFill>
                          <a:effectLst/>
                          <a:latin typeface="Arial"/>
                          <a:ea typeface="Arial"/>
                          <a:cs typeface="Arial"/>
                          <a:sym typeface="Arial"/>
                        </a:rPr>
                        <a:t>Referentes teóricos que expliquen logros a identificar </a:t>
                      </a:r>
                      <a:endParaRPr lang="en-US" sz="900" dirty="0"/>
                    </a:p>
                  </a:txBody>
                  <a:tcPr>
                    <a:solidFill>
                      <a:srgbClr val="CCFF99"/>
                    </a:solidFill>
                  </a:tcPr>
                </a:tc>
                <a:extLst>
                  <a:ext uri="{0D108BD9-81ED-4DB2-BD59-A6C34878D82A}">
                    <a16:rowId xmlns:a16="http://schemas.microsoft.com/office/drawing/2014/main" val="2512640375"/>
                  </a:ext>
                </a:extLst>
              </a:tr>
              <a:tr h="3279147">
                <a:tc>
                  <a:txBody>
                    <a:bodyPr/>
                    <a:lstStyle/>
                    <a:p>
                      <a:r>
                        <a:rPr lang="es-MX" sz="900" b="0" i="0" u="none" strike="noStrike" cap="none" dirty="0">
                          <a:solidFill>
                            <a:srgbClr val="000000"/>
                          </a:solidFill>
                          <a:effectLst/>
                          <a:latin typeface="Arial"/>
                          <a:ea typeface="Arial"/>
                          <a:cs typeface="Arial"/>
                          <a:sym typeface="Arial"/>
                        </a:rPr>
                        <a:t>Para comenzar la clase, se trasmitió un video, después se les proporcionó un plato con tres separaciones en donde los alumnos realizaron sumas con hojas de papel, aquí colocaron en los dos espacios pequeños las hojas que comió una marquita y las que comería más tarde y en el espacio grande colocaron las dos cantidades realizando la adición.</a:t>
                      </a:r>
                      <a:endParaRPr lang="en-US" sz="900" b="0" i="0" u="none" strike="noStrike" cap="none" dirty="0">
                        <a:solidFill>
                          <a:srgbClr val="000000"/>
                        </a:solidFill>
                        <a:effectLst/>
                        <a:latin typeface="Arial"/>
                        <a:ea typeface="Arial"/>
                        <a:cs typeface="Arial"/>
                        <a:sym typeface="Arial"/>
                      </a:endParaRPr>
                    </a:p>
                    <a:p>
                      <a:r>
                        <a:rPr lang="es-MX" sz="900" b="0" i="0" u="none" strike="noStrike" cap="none" dirty="0">
                          <a:solidFill>
                            <a:srgbClr val="000000"/>
                          </a:solidFill>
                          <a:effectLst/>
                          <a:latin typeface="Arial"/>
                          <a:ea typeface="Arial"/>
                          <a:cs typeface="Arial"/>
                          <a:sym typeface="Arial"/>
                        </a:rPr>
                        <a:t>En el desarrollo lo niños jugaron a aun </a:t>
                      </a:r>
                      <a:r>
                        <a:rPr lang="es-MX" sz="900" b="0" i="0" u="none" strike="noStrike" cap="none" dirty="0" err="1">
                          <a:solidFill>
                            <a:srgbClr val="000000"/>
                          </a:solidFill>
                          <a:effectLst/>
                          <a:latin typeface="Arial"/>
                          <a:ea typeface="Arial"/>
                          <a:cs typeface="Arial"/>
                          <a:sym typeface="Arial"/>
                        </a:rPr>
                        <a:t>memorama</a:t>
                      </a:r>
                      <a:r>
                        <a:rPr lang="es-MX" sz="900" b="0" i="0" u="none" strike="noStrike" cap="none" dirty="0">
                          <a:solidFill>
                            <a:srgbClr val="000000"/>
                          </a:solidFill>
                          <a:effectLst/>
                          <a:latin typeface="Arial"/>
                          <a:ea typeface="Arial"/>
                          <a:cs typeface="Arial"/>
                          <a:sym typeface="Arial"/>
                        </a:rPr>
                        <a:t> con insectos, pero para poder unir los insectos iguales mencionaron la cantidad que formaban al sumar el número de cada insecto.</a:t>
                      </a:r>
                      <a:endParaRPr lang="en-US" sz="900" b="0" i="0" u="none" strike="noStrike" cap="none" dirty="0">
                        <a:solidFill>
                          <a:srgbClr val="000000"/>
                        </a:solidFill>
                        <a:effectLst/>
                        <a:latin typeface="Arial"/>
                        <a:ea typeface="Arial"/>
                        <a:cs typeface="Arial"/>
                        <a:sym typeface="Arial"/>
                      </a:endParaRPr>
                    </a:p>
                    <a:p>
                      <a:r>
                        <a:rPr lang="es-MX" sz="900" b="0" i="0" u="none" strike="noStrike" cap="none" dirty="0">
                          <a:solidFill>
                            <a:srgbClr val="000000"/>
                          </a:solidFill>
                          <a:effectLst/>
                          <a:latin typeface="Arial"/>
                          <a:ea typeface="Arial"/>
                          <a:cs typeface="Arial"/>
                          <a:sym typeface="Arial"/>
                        </a:rPr>
                        <a:t>Y para finalizar, se les entregó una hoja de trabajo en donde los pequeños realizaron sumas con insectos que contaban con números en específico y se realizaron preguntas sobre las tres actividades.</a:t>
                      </a:r>
                      <a:endParaRPr lang="en-US" sz="900" dirty="0"/>
                    </a:p>
                  </a:txBody>
                  <a:tcPr/>
                </a:tc>
                <a:tc>
                  <a:txBody>
                    <a:bodyPr/>
                    <a:lstStyle/>
                    <a:p>
                      <a:r>
                        <a:rPr lang="es-MX" sz="900" b="0" i="0" u="none" strike="noStrike" cap="none" dirty="0">
                          <a:solidFill>
                            <a:srgbClr val="000000"/>
                          </a:solidFill>
                          <a:effectLst/>
                          <a:latin typeface="Arial"/>
                          <a:ea typeface="Arial"/>
                          <a:cs typeface="Arial"/>
                          <a:sym typeface="Arial"/>
                        </a:rPr>
                        <a:t>En el inicio de la actividad pudimos conocer si los alumnos contaban con aprendizajes previos sobre las adiciones, al proporcionarles material concreto y juntar las colecciones fue más sencillo para ellos resolverlas.</a:t>
                      </a:r>
                      <a:endParaRPr lang="en-US" sz="900" b="0" i="0" u="none" strike="noStrike" cap="none" dirty="0">
                        <a:solidFill>
                          <a:srgbClr val="000000"/>
                        </a:solidFill>
                        <a:effectLst/>
                        <a:latin typeface="Arial"/>
                        <a:ea typeface="Arial"/>
                        <a:cs typeface="Arial"/>
                        <a:sym typeface="Arial"/>
                      </a:endParaRPr>
                    </a:p>
                    <a:p>
                      <a:r>
                        <a:rPr lang="es-MX" sz="900" b="0" i="0" u="none" strike="noStrike" cap="none" dirty="0">
                          <a:solidFill>
                            <a:srgbClr val="000000"/>
                          </a:solidFill>
                          <a:effectLst/>
                          <a:latin typeface="Arial"/>
                          <a:ea typeface="Arial"/>
                          <a:cs typeface="Arial"/>
                          <a:sym typeface="Arial"/>
                        </a:rPr>
                        <a:t>Conforme realizaron las actividades fueron comprendiendo las instrucciones y las tareas a realizar, en algunos casos utilizaron sus dedos para contar y dibujaron puntos en la hoja de trabajo para guiarse. </a:t>
                      </a:r>
                      <a:endParaRPr lang="en-US" sz="900" dirty="0"/>
                    </a:p>
                  </a:txBody>
                  <a:tcPr/>
                </a:tc>
                <a:tc>
                  <a:txBody>
                    <a:bodyPr/>
                    <a:lstStyle/>
                    <a:p>
                      <a:r>
                        <a:rPr lang="es-MX" sz="900" b="0" i="0" u="none" strike="noStrike" cap="none" dirty="0">
                          <a:solidFill>
                            <a:srgbClr val="000000"/>
                          </a:solidFill>
                          <a:effectLst/>
                          <a:latin typeface="Arial"/>
                          <a:ea typeface="Arial"/>
                          <a:cs typeface="Arial"/>
                          <a:sym typeface="Arial"/>
                        </a:rPr>
                        <a:t>Los alumnos lograron seguir instrucciones y trabajar en equipo.</a:t>
                      </a:r>
                      <a:endParaRPr lang="en-US" sz="900" b="0" i="0" u="none" strike="noStrike" cap="none" dirty="0">
                        <a:solidFill>
                          <a:srgbClr val="000000"/>
                        </a:solidFill>
                        <a:effectLst/>
                        <a:latin typeface="Arial"/>
                        <a:ea typeface="Arial"/>
                        <a:cs typeface="Arial"/>
                        <a:sym typeface="Arial"/>
                      </a:endParaRPr>
                    </a:p>
                    <a:p>
                      <a:r>
                        <a:rPr lang="es-419" sz="900" b="0" i="0" u="none" strike="noStrike" cap="none" dirty="0">
                          <a:solidFill>
                            <a:srgbClr val="000000"/>
                          </a:solidFill>
                          <a:effectLst/>
                          <a:latin typeface="Arial"/>
                          <a:ea typeface="Arial"/>
                          <a:cs typeface="Arial"/>
                          <a:sym typeface="Arial"/>
                        </a:rPr>
                        <a:t>Establecer las nociones de seriación y clasificación, y cognitivamente construir las nociones aritméticas.</a:t>
                      </a:r>
                      <a:endParaRPr lang="en-US" sz="900" b="0" i="0" u="none" strike="noStrike" cap="none" dirty="0">
                        <a:solidFill>
                          <a:srgbClr val="000000"/>
                        </a:solidFill>
                        <a:effectLst/>
                        <a:latin typeface="Arial"/>
                        <a:ea typeface="Arial"/>
                        <a:cs typeface="Arial"/>
                        <a:sym typeface="Arial"/>
                      </a:endParaRPr>
                    </a:p>
                    <a:p>
                      <a:r>
                        <a:rPr lang="es-419" sz="900" b="0" i="0" u="none" strike="noStrike" cap="none" dirty="0">
                          <a:solidFill>
                            <a:srgbClr val="000000"/>
                          </a:solidFill>
                          <a:effectLst/>
                          <a:latin typeface="Arial"/>
                          <a:ea typeface="Arial"/>
                          <a:cs typeface="Arial"/>
                          <a:sym typeface="Arial"/>
                        </a:rPr>
                        <a:t>Desarrollaron el pensamiento matemático, el cual será útil en la construcción de nuevos conocimientos y en la habilidad para formular generalizaciones</a:t>
                      </a:r>
                      <a:endParaRPr lang="en-US" sz="900" dirty="0"/>
                    </a:p>
                  </a:txBody>
                  <a:tcPr/>
                </a:tc>
                <a:tc>
                  <a:txBody>
                    <a:bodyPr/>
                    <a:lstStyle/>
                    <a:p>
                      <a:r>
                        <a:rPr lang="es-MX" sz="900" b="0" i="0" u="none" strike="noStrike" cap="none" dirty="0">
                          <a:solidFill>
                            <a:srgbClr val="000000"/>
                          </a:solidFill>
                          <a:effectLst/>
                          <a:latin typeface="Arial"/>
                          <a:ea typeface="Arial"/>
                          <a:cs typeface="Arial"/>
                          <a:sym typeface="Arial"/>
                        </a:rPr>
                        <a:t>Las adiciones se realizan de la misma manera, sin embargo el grado de dificultad puede aumentar al realizar sumas con cantidades más grandes.</a:t>
                      </a:r>
                      <a:endParaRPr lang="en-US" sz="900" dirty="0"/>
                    </a:p>
                  </a:txBody>
                  <a:tcPr/>
                </a:tc>
                <a:tc>
                  <a:txBody>
                    <a:bodyPr/>
                    <a:lstStyle/>
                    <a:p>
                      <a:r>
                        <a:rPr lang="es-419" sz="900" b="0" i="0" u="none" strike="noStrike" cap="none" dirty="0">
                          <a:solidFill>
                            <a:srgbClr val="000000"/>
                          </a:solidFill>
                          <a:effectLst/>
                          <a:latin typeface="Arial"/>
                          <a:ea typeface="Arial"/>
                          <a:cs typeface="Arial"/>
                          <a:sym typeface="Arial"/>
                        </a:rPr>
                        <a:t>Para Piaget (1972, la seriación es un encadenamiento transitivo de relaciones de orden: A antes de B, 1 antes de 2, etc., donde los niños de 4 a 7 años ya están capacitados para aceptar dicho encadenamiento.</a:t>
                      </a:r>
                      <a:endParaRPr lang="en-US" sz="900" b="0" i="0" u="none" strike="noStrike" cap="none" dirty="0">
                        <a:solidFill>
                          <a:srgbClr val="000000"/>
                        </a:solidFill>
                        <a:effectLst/>
                        <a:latin typeface="Arial"/>
                        <a:ea typeface="Arial"/>
                        <a:cs typeface="Arial"/>
                        <a:sym typeface="Arial"/>
                      </a:endParaRPr>
                    </a:p>
                    <a:p>
                      <a:r>
                        <a:rPr lang="en-US" sz="900" b="0" i="0" u="none" strike="noStrike" cap="none" dirty="0">
                          <a:solidFill>
                            <a:srgbClr val="000000"/>
                          </a:solidFill>
                          <a:effectLst/>
                          <a:latin typeface="Arial"/>
                          <a:ea typeface="Arial"/>
                          <a:cs typeface="Arial"/>
                          <a:sym typeface="Arial"/>
                        </a:rPr>
                        <a:t> </a:t>
                      </a:r>
                    </a:p>
                    <a:p>
                      <a:r>
                        <a:rPr lang="es-419" sz="900" b="0" i="0" u="none" strike="noStrike" cap="none" dirty="0" err="1">
                          <a:solidFill>
                            <a:srgbClr val="000000"/>
                          </a:solidFill>
                          <a:effectLst/>
                          <a:latin typeface="Arial"/>
                          <a:ea typeface="Arial"/>
                          <a:cs typeface="Arial"/>
                          <a:sym typeface="Arial"/>
                        </a:rPr>
                        <a:t>Isoda</a:t>
                      </a:r>
                      <a:r>
                        <a:rPr lang="es-419" sz="900" b="0" i="0" u="none" strike="noStrike" cap="none" dirty="0">
                          <a:solidFill>
                            <a:srgbClr val="000000"/>
                          </a:solidFill>
                          <a:effectLst/>
                          <a:latin typeface="Arial"/>
                          <a:ea typeface="Arial"/>
                          <a:cs typeface="Arial"/>
                          <a:sym typeface="Arial"/>
                        </a:rPr>
                        <a:t> (2003) propone </a:t>
                      </a:r>
                      <a:r>
                        <a:rPr lang="es-419" sz="900" b="0" i="0" u="none" strike="noStrike" cap="none" dirty="0" smtClean="0">
                          <a:solidFill>
                            <a:srgbClr val="000000"/>
                          </a:solidFill>
                          <a:effectLst/>
                          <a:latin typeface="Arial"/>
                          <a:ea typeface="Arial"/>
                          <a:cs typeface="Arial"/>
                          <a:sym typeface="Arial"/>
                        </a:rPr>
                        <a:t>dos </a:t>
                      </a:r>
                      <a:r>
                        <a:rPr lang="es-419" sz="900" b="0" i="0" u="none" strike="noStrike" cap="none" dirty="0">
                          <a:solidFill>
                            <a:srgbClr val="000000"/>
                          </a:solidFill>
                          <a:effectLst/>
                          <a:latin typeface="Arial"/>
                          <a:ea typeface="Arial"/>
                          <a:cs typeface="Arial"/>
                          <a:sym typeface="Arial"/>
                        </a:rPr>
                        <a:t>tipos de preguntas en la clase de matemáticas: el primer tipo corresponde a aquellas preguntas para potenciar el pensamiento matemático de los alumnos, que se formulan con la intención de desarrollar, reconocer, o reorganizar el conocimiento matemático de los alumnos, el método de resolución empleado y su pertinencia. El segundo tipo son las preguntas orientadas a cambiar las fases de enseñanza en el salón de clases.</a:t>
                      </a:r>
                      <a:endParaRPr lang="en-US" sz="900" dirty="0"/>
                    </a:p>
                  </a:txBody>
                  <a:tcPr/>
                </a:tc>
                <a:extLst>
                  <a:ext uri="{0D108BD9-81ED-4DB2-BD59-A6C34878D82A}">
                    <a16:rowId xmlns:a16="http://schemas.microsoft.com/office/drawing/2014/main" val="11381926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5498E-BD02-4D98-8A7B-24668B218284}"/>
              </a:ext>
            </a:extLst>
          </p:cNvPr>
          <p:cNvSpPr>
            <a:spLocks noGrp="1"/>
          </p:cNvSpPr>
          <p:nvPr>
            <p:ph type="title"/>
          </p:nvPr>
        </p:nvSpPr>
        <p:spPr>
          <a:xfrm>
            <a:off x="815009" y="920447"/>
            <a:ext cx="7750811" cy="3442831"/>
          </a:xfrm>
        </p:spPr>
        <p:txBody>
          <a:bodyPr>
            <a:normAutofit/>
          </a:bodyPr>
          <a:lstStyle/>
          <a:p>
            <a:r>
              <a:rPr lang="es-MX" sz="4800" b="1" dirty="0"/>
              <a:t>LA ENSEÑANZADE LA MEDIDA EN EL NIVEL INCIAL </a:t>
            </a:r>
          </a:p>
        </p:txBody>
      </p:sp>
    </p:spTree>
    <p:extLst>
      <p:ext uri="{BB962C8B-B14F-4D97-AF65-F5344CB8AC3E}">
        <p14:creationId xmlns:p14="http://schemas.microsoft.com/office/powerpoint/2010/main" val="363605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91D9C7-91FF-4C96-B96C-B18AECCBA568}"/>
              </a:ext>
            </a:extLst>
          </p:cNvPr>
          <p:cNvSpPr>
            <a:spLocks noGrp="1"/>
          </p:cNvSpPr>
          <p:nvPr>
            <p:ph type="title"/>
          </p:nvPr>
        </p:nvSpPr>
        <p:spPr>
          <a:xfrm>
            <a:off x="447261" y="308113"/>
            <a:ext cx="8150087" cy="4373217"/>
          </a:xfrm>
        </p:spPr>
        <p:txBody>
          <a:bodyPr>
            <a:normAutofit fontScale="90000"/>
          </a:bodyPr>
          <a:lstStyle/>
          <a:p>
            <a:r>
              <a:rPr lang="es-MX" sz="1600" b="1" dirty="0">
                <a:solidFill>
                  <a:srgbClr val="000000"/>
                </a:solidFill>
                <a:latin typeface="+mj-lt"/>
              </a:rPr>
              <a:t>Midamos juntos</a:t>
            </a:r>
            <a:br>
              <a:rPr lang="es-MX" sz="1600" b="1" dirty="0">
                <a:solidFill>
                  <a:srgbClr val="000000"/>
                </a:solidFill>
                <a:latin typeface="+mj-lt"/>
              </a:rPr>
            </a:br>
            <a:r>
              <a:rPr lang="es-MX" sz="1200" b="1" dirty="0">
                <a:solidFill>
                  <a:srgbClr val="000000"/>
                </a:solidFill>
                <a:latin typeface="+mj-lt"/>
              </a:rPr>
              <a:t/>
            </a:r>
            <a:br>
              <a:rPr lang="es-MX" sz="1200" b="1" dirty="0">
                <a:solidFill>
                  <a:srgbClr val="000000"/>
                </a:solidFill>
                <a:latin typeface="+mj-lt"/>
              </a:rPr>
            </a:br>
            <a:r>
              <a:rPr lang="es-ES" sz="1200" b="1" dirty="0">
                <a:solidFill>
                  <a:srgbClr val="000000"/>
                </a:solidFill>
                <a:latin typeface="+mj-lt"/>
              </a:rPr>
              <a:t>CAMPO DE FORMACION ACADEMICA: Pensamiento matemático</a:t>
            </a:r>
            <a:br>
              <a:rPr lang="es-ES" sz="1200" b="1" dirty="0">
                <a:solidFill>
                  <a:srgbClr val="000000"/>
                </a:solidFill>
                <a:latin typeface="+mj-lt"/>
              </a:rPr>
            </a:br>
            <a:r>
              <a:rPr lang="es-ES" sz="1200" b="1" dirty="0">
                <a:solidFill>
                  <a:srgbClr val="000000"/>
                </a:solidFill>
                <a:latin typeface="+mj-lt"/>
              </a:rPr>
              <a:t>ORGANIZADOR CURRICULAR 1:  Forma, espacio y medida </a:t>
            </a:r>
            <a:br>
              <a:rPr lang="es-ES" sz="1200" b="1" dirty="0">
                <a:solidFill>
                  <a:srgbClr val="000000"/>
                </a:solidFill>
                <a:latin typeface="+mj-lt"/>
              </a:rPr>
            </a:br>
            <a:r>
              <a:rPr lang="es-ES" sz="1200" b="1" dirty="0">
                <a:solidFill>
                  <a:srgbClr val="000000"/>
                </a:solidFill>
                <a:latin typeface="+mj-lt"/>
              </a:rPr>
              <a:t>ORGANIZADOR CURRICULAR 2: Magnitudes y medidas</a:t>
            </a:r>
            <a:br>
              <a:rPr lang="es-ES" sz="1200" b="1" dirty="0">
                <a:solidFill>
                  <a:srgbClr val="000000"/>
                </a:solidFill>
                <a:latin typeface="+mj-lt"/>
              </a:rPr>
            </a:br>
            <a:r>
              <a:rPr lang="es-ES" sz="1200" b="1" dirty="0">
                <a:solidFill>
                  <a:srgbClr val="000000"/>
                </a:solidFill>
                <a:latin typeface="+mj-lt"/>
              </a:rPr>
              <a:t>APRENDIZAJE ESPERADO: </a:t>
            </a:r>
            <a:br>
              <a:rPr lang="es-ES" sz="1200" b="1" dirty="0">
                <a:solidFill>
                  <a:srgbClr val="000000"/>
                </a:solidFill>
                <a:latin typeface="+mj-lt"/>
              </a:rPr>
            </a:br>
            <a:r>
              <a:rPr lang="es-ES" sz="1200" b="1" dirty="0">
                <a:solidFill>
                  <a:srgbClr val="000000"/>
                </a:solidFill>
                <a:latin typeface="+mj-lt"/>
              </a:rPr>
              <a:t>-Identifica la longitud de varios objetos a través de la comparación directa o mediante el uso de un intermediario.</a:t>
            </a:r>
            <a:br>
              <a:rPr lang="es-ES" sz="1200" b="1" dirty="0">
                <a:solidFill>
                  <a:srgbClr val="000000"/>
                </a:solidFill>
                <a:latin typeface="+mj-lt"/>
              </a:rPr>
            </a:br>
            <a:r>
              <a:rPr lang="es-ES" sz="1200" b="1" dirty="0">
                <a:solidFill>
                  <a:srgbClr val="000000"/>
                </a:solidFill>
                <a:latin typeface="+mj-lt"/>
              </a:rPr>
              <a:t>-Compara distancias mediante el uso de un intermediario.</a:t>
            </a:r>
            <a:br>
              <a:rPr lang="es-ES" sz="1200" b="1" dirty="0">
                <a:solidFill>
                  <a:srgbClr val="000000"/>
                </a:solidFill>
                <a:latin typeface="+mj-lt"/>
              </a:rPr>
            </a:br>
            <a:r>
              <a:rPr lang="es-ES" sz="1200" b="1" dirty="0">
                <a:solidFill>
                  <a:srgbClr val="000000"/>
                </a:solidFill>
                <a:latin typeface="+mj-lt"/>
              </a:rPr>
              <a:t>-Mide objetos o distancias mediante el uso de unidades no convencionales</a:t>
            </a:r>
            <a:br>
              <a:rPr lang="es-ES" sz="1200" b="1" dirty="0">
                <a:solidFill>
                  <a:srgbClr val="000000"/>
                </a:solidFill>
                <a:latin typeface="+mj-lt"/>
              </a:rPr>
            </a:br>
            <a:r>
              <a:rPr lang="es-MX" sz="1200" b="1" dirty="0">
                <a:solidFill>
                  <a:srgbClr val="000000"/>
                </a:solidFill>
                <a:latin typeface="+mj-lt"/>
              </a:rPr>
              <a:t/>
            </a:r>
            <a:br>
              <a:rPr lang="es-MX" sz="1200" b="1" dirty="0">
                <a:solidFill>
                  <a:srgbClr val="000000"/>
                </a:solidFill>
                <a:latin typeface="+mj-lt"/>
              </a:rPr>
            </a:br>
            <a:r>
              <a:rPr lang="es-MX" sz="1200" b="1" dirty="0">
                <a:solidFill>
                  <a:srgbClr val="000000"/>
                </a:solidFill>
                <a:latin typeface="+mj-lt"/>
              </a:rPr>
              <a:t/>
            </a:r>
            <a:br>
              <a:rPr lang="es-MX" sz="1200" b="1" dirty="0">
                <a:solidFill>
                  <a:srgbClr val="000000"/>
                </a:solidFill>
                <a:latin typeface="+mj-lt"/>
              </a:rPr>
            </a:br>
            <a:r>
              <a:rPr lang="es-MX" sz="1200" b="1" dirty="0">
                <a:solidFill>
                  <a:srgbClr val="000000"/>
                </a:solidFill>
                <a:latin typeface="+mj-lt"/>
              </a:rPr>
              <a:t/>
            </a:r>
            <a:br>
              <a:rPr lang="es-MX" sz="1200" b="1" dirty="0">
                <a:solidFill>
                  <a:srgbClr val="000000"/>
                </a:solidFill>
                <a:latin typeface="+mj-lt"/>
              </a:rPr>
            </a:br>
            <a:r>
              <a:rPr lang="es-MX" sz="1200" b="1" dirty="0">
                <a:solidFill>
                  <a:srgbClr val="000000"/>
                </a:solidFill>
                <a:latin typeface="+mj-lt"/>
              </a:rPr>
              <a:t>Materiales : borrador, 2 vasos, estambre, un gancho, </a:t>
            </a:r>
            <a:br>
              <a:rPr lang="es-MX" sz="1200" b="1" dirty="0">
                <a:solidFill>
                  <a:srgbClr val="000000"/>
                </a:solidFill>
                <a:latin typeface="+mj-lt"/>
              </a:rPr>
            </a:br>
            <a:r>
              <a:rPr lang="es-MX" sz="1200" b="1" dirty="0">
                <a:solidFill>
                  <a:srgbClr val="000000"/>
                </a:solidFill>
                <a:latin typeface="+mj-lt"/>
              </a:rPr>
              <a:t>una galleta, un lápiz, un clip, una piedra, una crayola y</a:t>
            </a:r>
            <a:br>
              <a:rPr lang="es-MX" sz="1200" b="1" dirty="0">
                <a:solidFill>
                  <a:srgbClr val="000000"/>
                </a:solidFill>
                <a:latin typeface="+mj-lt"/>
              </a:rPr>
            </a:br>
            <a:r>
              <a:rPr lang="es-MX" sz="1200" b="1" dirty="0">
                <a:solidFill>
                  <a:srgbClr val="000000"/>
                </a:solidFill>
                <a:latin typeface="+mj-lt"/>
              </a:rPr>
              <a:t> la hoja de trabajo </a:t>
            </a:r>
            <a:br>
              <a:rPr lang="es-MX" sz="1200" b="1" dirty="0">
                <a:solidFill>
                  <a:srgbClr val="000000"/>
                </a:solidFill>
                <a:latin typeface="+mj-lt"/>
              </a:rPr>
            </a:br>
            <a:r>
              <a:rPr lang="es-MX" sz="1200" b="1" dirty="0">
                <a:solidFill>
                  <a:srgbClr val="000000"/>
                </a:solidFill>
                <a:latin typeface="+mj-lt"/>
              </a:rPr>
              <a:t/>
            </a:r>
            <a:br>
              <a:rPr lang="es-MX" sz="1200" b="1" dirty="0">
                <a:solidFill>
                  <a:srgbClr val="000000"/>
                </a:solidFill>
                <a:latin typeface="+mj-lt"/>
              </a:rPr>
            </a:br>
            <a:r>
              <a:rPr lang="es-MX" sz="1200" b="1" dirty="0">
                <a:solidFill>
                  <a:srgbClr val="000000"/>
                </a:solidFill>
                <a:latin typeface="+mj-lt"/>
              </a:rPr>
              <a:t>lugar: salón de clases </a:t>
            </a:r>
            <a:br>
              <a:rPr lang="es-MX" sz="1200" b="1" dirty="0">
                <a:solidFill>
                  <a:srgbClr val="000000"/>
                </a:solidFill>
                <a:latin typeface="+mj-lt"/>
              </a:rPr>
            </a:br>
            <a:r>
              <a:rPr lang="es-MX" sz="1200" b="1" dirty="0">
                <a:solidFill>
                  <a:srgbClr val="000000"/>
                </a:solidFill>
                <a:latin typeface="+mj-lt"/>
              </a:rPr>
              <a:t/>
            </a:r>
            <a:br>
              <a:rPr lang="es-MX" sz="1200" b="1" dirty="0">
                <a:solidFill>
                  <a:srgbClr val="000000"/>
                </a:solidFill>
                <a:latin typeface="+mj-lt"/>
              </a:rPr>
            </a:br>
            <a:r>
              <a:rPr lang="es-MX" sz="1200" b="1" dirty="0">
                <a:solidFill>
                  <a:srgbClr val="000000"/>
                </a:solidFill>
                <a:latin typeface="+mj-lt"/>
              </a:rPr>
              <a:t>tiempo: </a:t>
            </a:r>
            <a:br>
              <a:rPr lang="es-MX" sz="1200" b="1" dirty="0">
                <a:solidFill>
                  <a:srgbClr val="000000"/>
                </a:solidFill>
                <a:latin typeface="+mj-lt"/>
              </a:rPr>
            </a:br>
            <a:r>
              <a:rPr lang="es-MX" sz="1200" b="1" dirty="0">
                <a:solidFill>
                  <a:srgbClr val="000000"/>
                </a:solidFill>
                <a:latin typeface="+mj-lt"/>
              </a:rPr>
              <a:t>inicio: 15 min</a:t>
            </a:r>
            <a:br>
              <a:rPr lang="es-MX" sz="1200" b="1" dirty="0">
                <a:solidFill>
                  <a:srgbClr val="000000"/>
                </a:solidFill>
                <a:latin typeface="+mj-lt"/>
              </a:rPr>
            </a:br>
            <a:r>
              <a:rPr lang="es-MX" sz="1200" b="1" dirty="0">
                <a:solidFill>
                  <a:srgbClr val="000000"/>
                </a:solidFill>
                <a:latin typeface="+mj-lt"/>
              </a:rPr>
              <a:t>desarrollo: 20 min</a:t>
            </a:r>
            <a:br>
              <a:rPr lang="es-MX" sz="1200" b="1" dirty="0">
                <a:solidFill>
                  <a:srgbClr val="000000"/>
                </a:solidFill>
                <a:latin typeface="+mj-lt"/>
              </a:rPr>
            </a:br>
            <a:r>
              <a:rPr lang="es-MX" sz="1200" b="1" dirty="0">
                <a:solidFill>
                  <a:srgbClr val="000000"/>
                </a:solidFill>
                <a:latin typeface="+mj-lt"/>
              </a:rPr>
              <a:t>cierre: 15min </a:t>
            </a:r>
          </a:p>
        </p:txBody>
      </p:sp>
      <p:pic>
        <p:nvPicPr>
          <p:cNvPr id="3" name="Imagen 2">
            <a:extLst>
              <a:ext uri="{FF2B5EF4-FFF2-40B4-BE49-F238E27FC236}">
                <a16:creationId xmlns:a16="http://schemas.microsoft.com/office/drawing/2014/main" id="{E20F169B-36A5-4A06-887B-67211E0A21F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102" b="96939" l="3502" r="97276">
                        <a14:foregroundMark x1="17121" y1="81122" x2="22179" y2="81122"/>
                        <a14:foregroundMark x1="33074" y1="89796" x2="35798" y2="86224"/>
                      </a14:backgroundRemoval>
                    </a14:imgEffect>
                  </a14:imgLayer>
                </a14:imgProps>
              </a:ext>
            </a:extLst>
          </a:blip>
          <a:stretch>
            <a:fillRect/>
          </a:stretch>
        </p:blipFill>
        <p:spPr>
          <a:xfrm>
            <a:off x="5176837" y="1996108"/>
            <a:ext cx="3612157" cy="2754797"/>
          </a:xfrm>
          <a:prstGeom prst="rect">
            <a:avLst/>
          </a:prstGeom>
        </p:spPr>
      </p:pic>
    </p:spTree>
    <p:extLst>
      <p:ext uri="{BB962C8B-B14F-4D97-AF65-F5344CB8AC3E}">
        <p14:creationId xmlns:p14="http://schemas.microsoft.com/office/powerpoint/2010/main" val="3834917916"/>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TotalTime>
  <Words>2617</Words>
  <Application>Microsoft Office PowerPoint</Application>
  <PresentationFormat>Presentación en pantalla (16:9)</PresentationFormat>
  <Paragraphs>189</Paragraphs>
  <Slides>21</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Calibri</vt:lpstr>
      <vt:lpstr>Nunito</vt:lpstr>
      <vt:lpstr>Wingdings</vt:lpstr>
      <vt:lpstr>Arial</vt:lpstr>
      <vt:lpstr>Courier New</vt:lpstr>
      <vt:lpstr>Shift</vt:lpstr>
      <vt:lpstr>ESCUELA NORMAL DE EDUCACIÓN PREESCOLAR</vt:lpstr>
      <vt:lpstr>LA ENSEÑANZA DE LA</vt:lpstr>
      <vt:lpstr>Mateinsectos</vt:lpstr>
      <vt:lpstr>Presentación de PowerPoint</vt:lpstr>
      <vt:lpstr>Presentación de PowerPoint</vt:lpstr>
      <vt:lpstr>EVALUACIÓN CONTINUA</vt:lpstr>
      <vt:lpstr>MATRIZ ANALITICA</vt:lpstr>
      <vt:lpstr>LA ENSEÑANZADE LA MEDIDA EN EL NIVEL INCIAL </vt:lpstr>
      <vt:lpstr>Midamos juntos  CAMPO DE FORMACION ACADEMICA: Pensamiento matemático ORGANIZADOR CURRICULAR 1:  Forma, espacio y medida  ORGANIZADOR CURRICULAR 2: Magnitudes y medidas APRENDIZAJE ESPERADO:  -Identifica la longitud de varios objetos a través de la comparación directa o mediante el uso de un intermediario. -Compara distancias mediante el uso de un intermediario. -Mide objetos o distancias mediante el uso de unidades no convencionales    Materiales : borrador, 2 vasos, estambre, un gancho,  una galleta, un lápiz, un clip, una piedra, una crayola y  la hoja de trabajo   lugar: salón de clases   tiempo:  inicio: 15 min desarrollo: 20 min cierre: 15min </vt:lpstr>
      <vt:lpstr>ACTIVIDAD DE INICIO</vt:lpstr>
      <vt:lpstr>ACTIVIDAD DE DESARROLLO </vt:lpstr>
      <vt:lpstr>ACTIVIDAD DE CIERRE</vt:lpstr>
      <vt:lpstr>Presentación de PowerPoint</vt:lpstr>
      <vt:lpstr>Presentación de PowerPoint</vt:lpstr>
      <vt:lpstr>LA ENSEÑANZA DE LA GEOMETRÍA EN NIVEL INICIAL</vt:lpstr>
      <vt:lpstr>LA RULETA MÁGICA</vt:lpstr>
      <vt:lpstr>DESARROLLO</vt:lpstr>
      <vt:lpstr>Presentación de PowerPoint</vt:lpstr>
      <vt:lpstr>CIERRE</vt:lpstr>
      <vt:lpstr>EVALUCIÓN   CONTINUA</vt:lpstr>
      <vt:lpstr>MATRIZ ANALITICA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dc:title>
  <cp:lastModifiedBy>SAMANTHA BUENO MORENO</cp:lastModifiedBy>
  <cp:revision>84</cp:revision>
  <dcterms:modified xsi:type="dcterms:W3CDTF">2021-06-21T16:10:40Z</dcterms:modified>
</cp:coreProperties>
</file>