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59" r:id="rId9"/>
    <p:sldId id="265" r:id="rId10"/>
    <p:sldId id="262" r:id="rId11"/>
    <p:sldId id="266" r:id="rId12"/>
    <p:sldId id="26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B1AAB-9B0D-45D7-B174-9216325E30D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B2D92E7-34E2-4ABB-87B5-2DE740961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F1B2DC5-75F7-40A1-BC81-3DF917F0E4A6}"/>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98AADE2C-26DC-4265-AA6D-91ECFF96A6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F9CB43C-DE3F-430F-A1FD-E22B4162BBB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4972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66362-5C37-4CA1-9533-F42EB5B167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8CBA1C4-22BA-4961-A631-C83C0C5DDD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D4CBAE3-4711-4EC9-AC23-DCA5082F62AC}"/>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53BD16EC-4E47-47E0-A1A9-850DA1A0D5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6CC55A-A049-4DAC-A224-72573D9600D7}"/>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14956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40FD08-0394-4967-B757-81632415689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A3E426-609F-468D-80EF-8FF2E2E530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CFE544-DFE9-4442-A322-92157D91DED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A8FA3A24-F3EE-4825-988B-59E97D7B5A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989027F-F0AB-4020-BD6D-FE39A27946AF}"/>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00557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08D12-E8FA-4E5B-BDA5-F72C4245AE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2FB1B9-CE03-425C-9A44-679C6398BF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6C92CDF-0899-4D2D-B9CB-CCCED7C21B63}"/>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C30D3306-5E84-433E-ACBB-E3281D6C64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912DC9-80BE-4EF7-84D2-4F07F6A53B2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16182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362BE-5CE0-404F-BE84-8E4D99B361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C0A1E7-2967-4411-9091-4CBBE6550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9A4643-C453-44C0-82E1-66842BAF33CB}"/>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ABE744BD-ECBD-4CB9-AAF0-21C4AD26B0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467839F-E3A2-4C3A-90F0-C29BDFAE7C3F}"/>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826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72E47-44F4-4379-9322-B496890AFE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2D4AE41-92E8-412D-8D71-138DC2DD4B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1F5D294-8145-4A3A-8E79-041CEB43C2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53E49E2-2125-4C38-AFB0-4A019362486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E2674698-F962-406D-8A4A-376DB1226F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4F9FB12-2AA4-43DF-BCFB-53EF764F4184}"/>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62663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BB044-AF8C-4DD2-8BE6-DCD48E209B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563FA16-1EF7-466A-8640-95AAFDEEB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589ED4-2B72-4FA1-A463-BA2C08E9115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4B8A06F-7629-4199-AD78-F117AEFFE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98D072-3ECB-40A7-BC52-58C3F553391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769DE2-7833-4AE5-ADCC-EDB01A2DB200}"/>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8" name="Marcador de pie de página 7">
            <a:extLst>
              <a:ext uri="{FF2B5EF4-FFF2-40B4-BE49-F238E27FC236}">
                <a16:creationId xmlns:a16="http://schemas.microsoft.com/office/drawing/2014/main" id="{F04E9102-9E1C-49E1-9825-0E83F3D1D8B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ED331A9-3019-440B-9E59-405DC1988083}"/>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3799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3AF5C-956B-4812-BCE4-31E74C496B1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BC0E03C-FA95-4A54-97ED-6325826B5A34}"/>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4" name="Marcador de pie de página 3">
            <a:extLst>
              <a:ext uri="{FF2B5EF4-FFF2-40B4-BE49-F238E27FC236}">
                <a16:creationId xmlns:a16="http://schemas.microsoft.com/office/drawing/2014/main" id="{5EBDA6BE-4814-418D-B2B5-50DECF7878B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0924623-C0D6-40F0-866F-94F159AFBB41}"/>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81988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7D1147-00E2-41E4-8059-73E8E92F3D11}"/>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3" name="Marcador de pie de página 2">
            <a:extLst>
              <a:ext uri="{FF2B5EF4-FFF2-40B4-BE49-F238E27FC236}">
                <a16:creationId xmlns:a16="http://schemas.microsoft.com/office/drawing/2014/main" id="{D8A5A027-CAA7-472C-A005-44898E4C644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80585F3-4CBE-4A27-A308-89ED9CB796F6}"/>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57626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C5C12-0432-4428-9889-FD9BE962F9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D30313B-082C-48CC-8EE5-5E4B26899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060888A-0E33-4965-8CFF-CCA07F53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EDCBFE-0C8D-4D22-8C30-FEEF4D424572}"/>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094478A1-5A68-4339-8C39-A80E397EF3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447BE01-4C81-41DE-ABC9-19F8891F6C39}"/>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34546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F0D5A-0DAF-464D-A3DA-F0F2E8F5E6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B229B3F-3E80-4796-B6BF-8FD58F1AC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7118445-742E-42FD-AB42-AD515BCD5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844C8B-EED0-4764-8281-44166A1484BF}"/>
              </a:ext>
            </a:extLst>
          </p:cNvPr>
          <p:cNvSpPr>
            <a:spLocks noGrp="1"/>
          </p:cNvSpPr>
          <p:nvPr>
            <p:ph type="dt" sz="half" idx="10"/>
          </p:nvPr>
        </p:nvSpPr>
        <p:spPr/>
        <p:txBody>
          <a:bodyPr/>
          <a:lstStyle/>
          <a:p>
            <a:fld id="{3AC43790-C314-47EB-A3DA-0674E23FCFDD}" type="datetimeFigureOut">
              <a:rPr lang="es-MX" smtClean="0"/>
              <a:t>13/06/2021</a:t>
            </a:fld>
            <a:endParaRPr lang="es-MX"/>
          </a:p>
        </p:txBody>
      </p:sp>
      <p:sp>
        <p:nvSpPr>
          <p:cNvPr id="6" name="Marcador de pie de página 5">
            <a:extLst>
              <a:ext uri="{FF2B5EF4-FFF2-40B4-BE49-F238E27FC236}">
                <a16:creationId xmlns:a16="http://schemas.microsoft.com/office/drawing/2014/main" id="{17528681-2AA4-4F04-95B2-CD7A602CB8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8ADBDA0-9772-4028-812F-78CA081FE1A0}"/>
              </a:ext>
            </a:extLst>
          </p:cNvPr>
          <p:cNvSpPr>
            <a:spLocks noGrp="1"/>
          </p:cNvSpPr>
          <p:nvPr>
            <p:ph type="sldNum" sz="quarter" idx="12"/>
          </p:nvPr>
        </p:nvSpPr>
        <p:spPr/>
        <p:txBody>
          <a:bodyPr/>
          <a:lstStyle/>
          <a:p>
            <a:fld id="{7CB55F1A-4C19-4DB2-9143-CBDF7F4EE65E}" type="slidenum">
              <a:rPr lang="es-MX" smtClean="0"/>
              <a:t>‹Nº›</a:t>
            </a:fld>
            <a:endParaRPr lang="es-MX"/>
          </a:p>
        </p:txBody>
      </p:sp>
    </p:spTree>
    <p:extLst>
      <p:ext uri="{BB962C8B-B14F-4D97-AF65-F5344CB8AC3E}">
        <p14:creationId xmlns:p14="http://schemas.microsoft.com/office/powerpoint/2010/main" val="292186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E45C2-6283-46CE-8C50-866F99E6C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FBB2773-8A9E-47E9-9700-431006F38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8A9F5A7-F855-4D28-8304-881CC3ACA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3790-C314-47EB-A3DA-0674E23FCFDD}" type="datetimeFigureOut">
              <a:rPr lang="es-MX" smtClean="0"/>
              <a:t>13/06/2021</a:t>
            </a:fld>
            <a:endParaRPr lang="es-MX"/>
          </a:p>
        </p:txBody>
      </p:sp>
      <p:sp>
        <p:nvSpPr>
          <p:cNvPr id="5" name="Marcador de pie de página 4">
            <a:extLst>
              <a:ext uri="{FF2B5EF4-FFF2-40B4-BE49-F238E27FC236}">
                <a16:creationId xmlns:a16="http://schemas.microsoft.com/office/drawing/2014/main" id="{3FA15CBD-567E-4ECE-A848-3BDB7DBFD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89C3538-84DA-4609-9EFD-DF0416248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55F1A-4C19-4DB2-9143-CBDF7F4EE65E}" type="slidenum">
              <a:rPr lang="es-MX" smtClean="0"/>
              <a:t>‹Nº›</a:t>
            </a:fld>
            <a:endParaRPr lang="es-MX"/>
          </a:p>
        </p:txBody>
      </p:sp>
    </p:spTree>
    <p:extLst>
      <p:ext uri="{BB962C8B-B14F-4D97-AF65-F5344CB8AC3E}">
        <p14:creationId xmlns:p14="http://schemas.microsoft.com/office/powerpoint/2010/main" val="416374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D365AD-75DE-438C-B5AE-31FD80B9E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308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6CB46E-944F-4204-8E1A-B020C0F5A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67A5642B-4946-4833-82CB-F2A584920BE0}"/>
              </a:ext>
            </a:extLst>
          </p:cNvPr>
          <p:cNvSpPr txBox="1"/>
          <p:nvPr/>
        </p:nvSpPr>
        <p:spPr>
          <a:xfrm>
            <a:off x="570412" y="2133504"/>
            <a:ext cx="8064137" cy="2800767"/>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El estudio de clases. </a:t>
            </a:r>
            <a:r>
              <a:rPr lang="es-ES" sz="2000" dirty="0">
                <a:latin typeface="Arial" panose="020B0604020202020204" pitchFamily="34" charset="0"/>
                <a:cs typeface="Arial" panose="020B0604020202020204" pitchFamily="34" charset="0"/>
              </a:rPr>
              <a:t>Propone la mejora de la enseñanza con ayuda de la innovación, que cuenta con un proceso de evaluación que no se centra en el maestro sino en el propósito de aprendizaje de clase.</a:t>
            </a:r>
          </a:p>
          <a:p>
            <a:r>
              <a:rPr lang="es-ES" sz="2000" dirty="0" smtClean="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Para preparar el estudio de </a:t>
            </a:r>
            <a:r>
              <a:rPr lang="es-ES" sz="2000" b="1" dirty="0" smtClean="0">
                <a:latin typeface="Arial" panose="020B0604020202020204" pitchFamily="34" charset="0"/>
                <a:cs typeface="Arial" panose="020B0604020202020204" pitchFamily="34" charset="0"/>
              </a:rPr>
              <a:t>clase. </a:t>
            </a:r>
            <a:r>
              <a:rPr lang="es-ES" sz="2000" dirty="0">
                <a:latin typeface="Arial" panose="020B0604020202020204" pitchFamily="34" charset="0"/>
                <a:cs typeface="Arial" panose="020B0604020202020204" pitchFamily="34" charset="0"/>
              </a:rPr>
              <a:t>S</a:t>
            </a:r>
            <a:r>
              <a:rPr lang="es-ES" sz="2000" dirty="0" smtClean="0">
                <a:latin typeface="Arial" panose="020B0604020202020204" pitchFamily="34" charset="0"/>
                <a:cs typeface="Arial" panose="020B0604020202020204" pitchFamily="34" charset="0"/>
              </a:rPr>
              <a:t>e </a:t>
            </a:r>
            <a:r>
              <a:rPr lang="es-ES" sz="2000" dirty="0">
                <a:latin typeface="Arial" panose="020B0604020202020204" pitchFamily="34" charset="0"/>
                <a:cs typeface="Arial" panose="020B0604020202020204" pitchFamily="34" charset="0"/>
              </a:rPr>
              <a:t>invita a un docente destacado para exponer y los participantes hacen preguntas orientadas a los propósitos de la clase y a las estrategias.</a:t>
            </a:r>
          </a:p>
          <a:p>
            <a:endParaRPr lang="es-ES" dirty="0"/>
          </a:p>
          <a:p>
            <a:endParaRPr lang="es-MX" dirty="0"/>
          </a:p>
        </p:txBody>
      </p:sp>
      <p:sp>
        <p:nvSpPr>
          <p:cNvPr id="2" name="CuadroTexto 1"/>
          <p:cNvSpPr txBox="1"/>
          <p:nvPr/>
        </p:nvSpPr>
        <p:spPr>
          <a:xfrm>
            <a:off x="1432561" y="4439081"/>
            <a:ext cx="6888479" cy="2215991"/>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Para después de la observación se pueden hacer preguntas como:</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   ¿Por qué los niños se dieron cuenta de que algo andaba mal?</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¿Por qué colocaron eso ahí?</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¿Por qué los niños llegaron a esa conclusión?</a:t>
            </a:r>
          </a:p>
          <a:p>
            <a:endParaRPr lang="es-419" dirty="0"/>
          </a:p>
        </p:txBody>
      </p:sp>
      <p:grpSp>
        <p:nvGrpSpPr>
          <p:cNvPr id="6" name="Google Shape;917;p37"/>
          <p:cNvGrpSpPr/>
          <p:nvPr/>
        </p:nvGrpSpPr>
        <p:grpSpPr>
          <a:xfrm>
            <a:off x="2181497" y="138643"/>
            <a:ext cx="9575073" cy="1791933"/>
            <a:chOff x="7728915" y="2370420"/>
            <a:chExt cx="1034472" cy="222546"/>
          </a:xfrm>
        </p:grpSpPr>
        <p:sp>
          <p:nvSpPr>
            <p:cNvPr id="7"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a:off x="3599519" y="127548"/>
            <a:ext cx="7139975" cy="1384995"/>
          </a:xfrm>
          <a:prstGeom prst="rect">
            <a:avLst/>
          </a:prstGeom>
          <a:noFill/>
        </p:spPr>
        <p:txBody>
          <a:bodyPr wrap="square" rtlCol="0">
            <a:spAutoFit/>
          </a:bodyPr>
          <a:lstStyle/>
          <a:p>
            <a:pPr algn="ctr"/>
            <a:r>
              <a:rPr lang="es-ES" sz="2800" dirty="0">
                <a:latin typeface="Britannic Bold" panose="020B0903060703020204" pitchFamily="34" charset="0"/>
              </a:rPr>
              <a:t>PARTE I</a:t>
            </a:r>
          </a:p>
          <a:p>
            <a:pPr algn="ctr"/>
            <a:r>
              <a:rPr lang="es-ES" sz="2800" dirty="0">
                <a:latin typeface="Britannic Bold" panose="020B0903060703020204" pitchFamily="34" charset="0"/>
              </a:rPr>
              <a:t>La enseñanza de las matemáticas: el papel del análisis de videos y de libros de texto</a:t>
            </a:r>
            <a:endParaRPr lang="es-MX" sz="2800" dirty="0">
              <a:latin typeface="Britannic Bold" panose="020B0903060703020204" pitchFamily="34" charset="0"/>
            </a:endParaRPr>
          </a:p>
        </p:txBody>
      </p:sp>
    </p:spTree>
    <p:extLst>
      <p:ext uri="{BB962C8B-B14F-4D97-AF65-F5344CB8AC3E}">
        <p14:creationId xmlns:p14="http://schemas.microsoft.com/office/powerpoint/2010/main" val="262457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C045FB-6B5D-4380-9C44-F3E2916C3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72D6AE35-8386-4E0C-B72C-F54174095599}"/>
              </a:ext>
            </a:extLst>
          </p:cNvPr>
          <p:cNvSpPr txBox="1"/>
          <p:nvPr/>
        </p:nvSpPr>
        <p:spPr>
          <a:xfrm>
            <a:off x="513841" y="1855780"/>
            <a:ext cx="9988734" cy="2831544"/>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Hay tres propósitos centrales en la educación </a:t>
            </a:r>
            <a:r>
              <a:rPr lang="es-ES" sz="2000" dirty="0" smtClean="0">
                <a:latin typeface="Arial" panose="020B0604020202020204" pitchFamily="34" charset="0"/>
                <a:cs typeface="Arial" panose="020B0604020202020204" pitchFamily="34" charset="0"/>
              </a:rPr>
              <a:t>matemática: El </a:t>
            </a:r>
            <a:r>
              <a:rPr lang="es-ES" sz="2000" dirty="0">
                <a:latin typeface="Arial" panose="020B0604020202020204" pitchFamily="34" charset="0"/>
                <a:cs typeface="Arial" panose="020B0604020202020204" pitchFamily="34" charset="0"/>
              </a:rPr>
              <a:t>primero, es promover el desarrollo de destrezas que son útiles para la vida diaria, y consiste en las destrezas matemáticas mínimas para entendernos con los </a:t>
            </a:r>
            <a:r>
              <a:rPr lang="es-ES" sz="2000" dirty="0" smtClean="0">
                <a:latin typeface="Arial" panose="020B0604020202020204" pitchFamily="34" charset="0"/>
                <a:cs typeface="Arial" panose="020B0604020202020204" pitchFamily="34" charset="0"/>
              </a:rPr>
              <a:t>demás.</a:t>
            </a:r>
            <a:endParaRPr lang="es-E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segundo, es propiciar el desarrollo del pensamiento matemático, el cual será útil en la construcción de nuevos conocimientos y en la habilidad para formular generalizaciones; este propósito está relacionado con el desarrollo de formas innovadoras para vivir. </a:t>
            </a: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El tercer propósito se refiere a cultivar valores y actitudes para la vida.</a:t>
            </a:r>
          </a:p>
          <a:p>
            <a:endParaRPr lang="es-MX" dirty="0"/>
          </a:p>
        </p:txBody>
      </p:sp>
      <p:sp>
        <p:nvSpPr>
          <p:cNvPr id="8" name="CuadroTexto 7">
            <a:extLst>
              <a:ext uri="{FF2B5EF4-FFF2-40B4-BE49-F238E27FC236}">
                <a16:creationId xmlns:a16="http://schemas.microsoft.com/office/drawing/2014/main" id="{FE4F1ABB-31E5-4D03-A7E1-13A39E075E37}"/>
              </a:ext>
            </a:extLst>
          </p:cNvPr>
          <p:cNvSpPr txBox="1"/>
          <p:nvPr/>
        </p:nvSpPr>
        <p:spPr>
          <a:xfrm>
            <a:off x="2464326" y="4445644"/>
            <a:ext cx="6605846" cy="1938992"/>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Para saber si los niños están aprendiendo por si mismos tienen que empezar a aprender matemáticas por si mismos; de una forma más específica ya que hayan desarrollado la curiosidad intelectual que los conducirá a hacer preguntas que van más allá de lo que muestra el material de enseñanza o el profesor.</a:t>
            </a:r>
            <a:endParaRPr lang="es-MX" sz="2000" dirty="0">
              <a:latin typeface="Arial" panose="020B0604020202020204" pitchFamily="34" charset="0"/>
              <a:cs typeface="Arial" panose="020B0604020202020204" pitchFamily="34" charset="0"/>
            </a:endParaRPr>
          </a:p>
        </p:txBody>
      </p:sp>
      <p:grpSp>
        <p:nvGrpSpPr>
          <p:cNvPr id="6" name="Google Shape;1059;p42"/>
          <p:cNvGrpSpPr/>
          <p:nvPr/>
        </p:nvGrpSpPr>
        <p:grpSpPr>
          <a:xfrm>
            <a:off x="2272936" y="274320"/>
            <a:ext cx="8451669" cy="1606731"/>
            <a:chOff x="7728915" y="1917859"/>
            <a:chExt cx="1034486" cy="222599"/>
          </a:xfrm>
          <a:solidFill>
            <a:srgbClr val="F66688"/>
          </a:solidFill>
        </p:grpSpPr>
        <p:sp>
          <p:nvSpPr>
            <p:cNvPr id="9" name="Google Shape;1060;p42"/>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1;p42"/>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2;p42"/>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3;p42"/>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4;p42"/>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5;p42"/>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6;p42"/>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7;p42"/>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8;p42"/>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9;p42"/>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0;p42"/>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1;p42"/>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2;p42"/>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3;p42"/>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4;p42"/>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5;p42"/>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6;p42"/>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7;p42"/>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8;p42"/>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9;p42"/>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80;p42"/>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81;p42"/>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82;p42"/>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83;p42"/>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84;p42"/>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85;p42"/>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86;p42"/>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87;p42"/>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88;p42"/>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89;p42"/>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0;p42"/>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91;p42"/>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2;p42"/>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3;p42"/>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4;p42"/>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5;p42"/>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6;p42"/>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7;p42"/>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8;p42"/>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3309156" y="447102"/>
            <a:ext cx="6379228" cy="954107"/>
          </a:xfrm>
          <a:prstGeom prst="rect">
            <a:avLst/>
          </a:prstGeom>
          <a:noFill/>
        </p:spPr>
        <p:txBody>
          <a:bodyPr wrap="square" rtlCol="0">
            <a:spAutoFit/>
          </a:bodyPr>
          <a:lstStyle/>
          <a:p>
            <a:pPr algn="ctr"/>
            <a:r>
              <a:rPr lang="es-ES" sz="2800" dirty="0">
                <a:latin typeface="Britannic Bold" panose="020B0903060703020204" pitchFamily="34" charset="0"/>
              </a:rPr>
              <a:t>PARTE II</a:t>
            </a:r>
          </a:p>
          <a:p>
            <a:pPr algn="ctr"/>
            <a:r>
              <a:rPr lang="es-ES" sz="2800" dirty="0">
                <a:latin typeface="Britannic Bold" panose="020B0903060703020204" pitchFamily="34" charset="0"/>
              </a:rPr>
              <a:t>Aprendiendo a aprender matemáticas</a:t>
            </a:r>
            <a:endParaRPr lang="es-MX" sz="2800" dirty="0">
              <a:latin typeface="Britannic Bold" panose="020B0903060703020204" pitchFamily="34" charset="0"/>
            </a:endParaRPr>
          </a:p>
        </p:txBody>
      </p:sp>
    </p:spTree>
    <p:extLst>
      <p:ext uri="{BB962C8B-B14F-4D97-AF65-F5344CB8AC3E}">
        <p14:creationId xmlns:p14="http://schemas.microsoft.com/office/powerpoint/2010/main" val="312648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89199E38-4E13-445E-9062-78411D9E4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B0C8581-8690-4A0F-BEF7-0675204523EE}"/>
              </a:ext>
            </a:extLst>
          </p:cNvPr>
          <p:cNvSpPr txBox="1"/>
          <p:nvPr/>
        </p:nvSpPr>
        <p:spPr>
          <a:xfrm>
            <a:off x="607424" y="531600"/>
            <a:ext cx="8469085" cy="2554545"/>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Para responder preguntas cómo “¿de qué otra manera podemos hacerlo?”, los niños necesitan confrontar en varias ocasiones. Por ejemplo: si los alumnos han percibido a través de su experiencia escolar que “las matemáticas son la ciencia de los patrones” y que la actividad matemática usualmente está relacionada con la formulación de generalizaciones, seguramente cultivarán el hábito de buscar regularidades que los conduzcan a proponer una generalización.</a:t>
            </a:r>
          </a:p>
          <a:p>
            <a:endParaRPr lang="es-ES" sz="2000" dirty="0"/>
          </a:p>
        </p:txBody>
      </p:sp>
      <p:sp>
        <p:nvSpPr>
          <p:cNvPr id="5" name="CuadroTexto 4">
            <a:extLst>
              <a:ext uri="{FF2B5EF4-FFF2-40B4-BE49-F238E27FC236}">
                <a16:creationId xmlns:a16="http://schemas.microsoft.com/office/drawing/2014/main" id="{5B0840FB-CC4D-4BDF-90CA-3F0CCA92D486}"/>
              </a:ext>
            </a:extLst>
          </p:cNvPr>
          <p:cNvSpPr txBox="1"/>
          <p:nvPr/>
        </p:nvSpPr>
        <p:spPr>
          <a:xfrm>
            <a:off x="607424" y="2757960"/>
            <a:ext cx="8262256" cy="2246769"/>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Es un error pensar que el estudio de las matemáticas debe empezar con el análisis de situaciones del mundo real para modelarlas matemáticamente. Para qué los niños aprecien la existencia “del mundo de las matemáticas”, las situaciones matemáticas son un mejor contexto que las situaciones del mundo real, porque es en las estructuras matemáticas donde se pueden identificar regularidades (patrones)</a:t>
            </a: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FF333F8-5075-4D34-9344-0F980EE641B7}"/>
              </a:ext>
            </a:extLst>
          </p:cNvPr>
          <p:cNvSpPr txBox="1"/>
          <p:nvPr/>
        </p:nvSpPr>
        <p:spPr>
          <a:xfrm>
            <a:off x="2508068" y="4861053"/>
            <a:ext cx="9096103" cy="1631216"/>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que de manera natural inducen procesos de generalización, esto es lo que permite extender el conocimiento matemático y estar mejor preparado para comprender donde y cuando es necesario aplicarlo en situaciones del mundo real. Este tipo de habilidades son el paso previo a lo que en matemáticas se conoce como moderación.</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78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93F258-F4E2-4105-A06A-8194CDD08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F5A4FBB-BBFB-2842-8B82-9A8C51068653}"/>
              </a:ext>
            </a:extLst>
          </p:cNvPr>
          <p:cNvSpPr txBox="1"/>
          <p:nvPr/>
        </p:nvSpPr>
        <p:spPr>
          <a:xfrm>
            <a:off x="2291899" y="4498416"/>
            <a:ext cx="9320981" cy="1877437"/>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Este acercamiento no consiste sólo en hacer preguntas y guiar el razonamiento de los alumnos para que produzcan las respuestas que espera escuchar el maestro, sino  a las preguntas que realmente les parezcan interesantes a los niños.El profesor debe escuchar con mucha atención las ideas de sus alumnos y con base en ello decidir cuál pregunta es más adecuada para potenciar su razonamiento.Las preguntas no deben conducir paso a paso a los alumnos hasta que produzcan la respuesta esperada, en el estudio de Clases las preguntas que hace el maestro son un aspecto que se discute a profundidad por los observadores. </a:t>
            </a:r>
          </a:p>
        </p:txBody>
      </p:sp>
      <p:sp>
        <p:nvSpPr>
          <p:cNvPr id="5" name="CuadroTexto 4"/>
          <p:cNvSpPr txBox="1"/>
          <p:nvPr/>
        </p:nvSpPr>
        <p:spPr>
          <a:xfrm>
            <a:off x="561703" y="1666872"/>
            <a:ext cx="8307977" cy="2831544"/>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La resolución de problemas se introdujo en los salones de clase de Japón siguiendo los principios que a continuación se </a:t>
            </a:r>
            <a:r>
              <a:rPr lang="es-MX" sz="1600" dirty="0" smtClean="0">
                <a:latin typeface="Arial" panose="020B0604020202020204" pitchFamily="34" charset="0"/>
                <a:cs typeface="Arial" panose="020B0604020202020204" pitchFamily="34" charset="0"/>
              </a:rPr>
              <a:t>describen: Los </a:t>
            </a:r>
            <a:r>
              <a:rPr lang="es-MX" sz="1600" dirty="0">
                <a:latin typeface="Arial" panose="020B0604020202020204" pitchFamily="34" charset="0"/>
                <a:cs typeface="Arial" panose="020B0604020202020204" pitchFamily="34" charset="0"/>
              </a:rPr>
              <a:t>maestros empiezan la clase planteando un problema que los estudiantes no han resuelto antes. Entonces los alumnos trabajan en equipo para encontrar una solución al problema. Minutos después se pide a los alumnos a que presenten sus ideas al grupo; el grupo discute lo que cada equipo propone, dando especial atención a las formas de razonamiento interesantes y a los conceptos matemáticos </a:t>
            </a:r>
            <a:r>
              <a:rPr lang="es-MX" sz="1600" dirty="0" smtClean="0">
                <a:latin typeface="Arial" panose="020B0604020202020204" pitchFamily="34" charset="0"/>
                <a:cs typeface="Arial" panose="020B0604020202020204" pitchFamily="34" charset="0"/>
              </a:rPr>
              <a:t>involucrados. Cuando </a:t>
            </a:r>
            <a:r>
              <a:rPr lang="es-MX" sz="1600" dirty="0">
                <a:latin typeface="Arial" panose="020B0604020202020204" pitchFamily="34" charset="0"/>
                <a:cs typeface="Arial" panose="020B0604020202020204" pitchFamily="34" charset="0"/>
              </a:rPr>
              <a:t>hablamos de métodos de enseñanza no nos referimos únicamente a la enseñanza de las destrezas básicas, sino también al “saber cómo”, “los qué” y los “por qué”, a través de la reflexión de los alumnos sobre las actividades en el salón de clases.</a:t>
            </a:r>
          </a:p>
          <a:p>
            <a:endParaRPr lang="es-419" dirty="0"/>
          </a:p>
        </p:txBody>
      </p:sp>
      <p:grpSp>
        <p:nvGrpSpPr>
          <p:cNvPr id="6" name="Google Shape;1371;p47"/>
          <p:cNvGrpSpPr/>
          <p:nvPr/>
        </p:nvGrpSpPr>
        <p:grpSpPr>
          <a:xfrm>
            <a:off x="1802674" y="0"/>
            <a:ext cx="7692835" cy="1666872"/>
            <a:chOff x="5316325" y="1612757"/>
            <a:chExt cx="1404350" cy="302125"/>
          </a:xfrm>
          <a:solidFill>
            <a:schemeClr val="accent1">
              <a:lumMod val="40000"/>
              <a:lumOff val="60000"/>
            </a:schemeClr>
          </a:solidFill>
        </p:grpSpPr>
        <p:sp>
          <p:nvSpPr>
            <p:cNvPr id="7" name="Google Shape;1372;p47"/>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3;p47"/>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4;p47"/>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5;p47"/>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6;p47"/>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7;p47"/>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8;p47"/>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9;p47"/>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80;p47"/>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81;p47"/>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2;p47"/>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CuadroTexto 17"/>
          <p:cNvSpPr txBox="1"/>
          <p:nvPr/>
        </p:nvSpPr>
        <p:spPr>
          <a:xfrm>
            <a:off x="2868529" y="207560"/>
            <a:ext cx="5727347" cy="1015663"/>
          </a:xfrm>
          <a:prstGeom prst="rect">
            <a:avLst/>
          </a:prstGeom>
          <a:noFill/>
        </p:spPr>
        <p:txBody>
          <a:bodyPr wrap="square" rtlCol="0">
            <a:spAutoFit/>
          </a:bodyPr>
          <a:lstStyle/>
          <a:p>
            <a:pPr algn="ctr"/>
            <a:r>
              <a:rPr lang="es-MX" sz="2000" dirty="0">
                <a:latin typeface="Britannic Bold" panose="020B0903060703020204" pitchFamily="34" charset="0"/>
              </a:rPr>
              <a:t>PARTE IIII</a:t>
            </a:r>
          </a:p>
          <a:p>
            <a:pPr algn="ctr"/>
            <a:r>
              <a:rPr lang="es-MX" sz="2000" dirty="0">
                <a:latin typeface="Britannic Bold" panose="020B0903060703020204" pitchFamily="34" charset="0"/>
              </a:rPr>
              <a:t>Resolución de problemas: el gusto por las </a:t>
            </a:r>
            <a:r>
              <a:rPr lang="es-MX" sz="2000" dirty="0" smtClean="0">
                <a:latin typeface="Britannic Bold" panose="020B0903060703020204" pitchFamily="34" charset="0"/>
              </a:rPr>
              <a:t>matemáticas.</a:t>
            </a:r>
            <a:endParaRPr lang="es-MX" sz="2000" dirty="0">
              <a:latin typeface="Britannic Bold" panose="020B0903060703020204" pitchFamily="34" charset="0"/>
            </a:endParaRPr>
          </a:p>
        </p:txBody>
      </p:sp>
    </p:spTree>
    <p:extLst>
      <p:ext uri="{BB962C8B-B14F-4D97-AF65-F5344CB8AC3E}">
        <p14:creationId xmlns:p14="http://schemas.microsoft.com/office/powerpoint/2010/main" val="140429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00118B-C226-754C-BE8A-8F4DC1643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F06035B-7CE3-3B40-8CEB-6B12D61DD8AB}"/>
              </a:ext>
            </a:extLst>
          </p:cNvPr>
          <p:cNvSpPr txBox="1"/>
          <p:nvPr/>
        </p:nvSpPr>
        <p:spPr>
          <a:xfrm>
            <a:off x="2855056" y="680023"/>
            <a:ext cx="8685160" cy="1846659"/>
          </a:xfrm>
          <a:prstGeom prst="rect">
            <a:avLst/>
          </a:prstGeom>
          <a:noFill/>
        </p:spPr>
        <p:txBody>
          <a:bodyPr wrap="square" rtlCol="0">
            <a:spAutoFit/>
          </a:bodyPr>
          <a:lstStyle/>
          <a:p>
            <a:pPr algn="ctr"/>
            <a:r>
              <a:rPr lang="es-MX" sz="1900" dirty="0">
                <a:latin typeface="Arial Nova" panose="020B0506020202020204" pitchFamily="34" charset="0"/>
              </a:rPr>
              <a:t> </a:t>
            </a:r>
            <a:r>
              <a:rPr lang="es-MX" sz="1900" dirty="0">
                <a:latin typeface="Arial" panose="020B0604020202020204" pitchFamily="34" charset="0"/>
                <a:cs typeface="Arial" panose="020B0604020202020204" pitchFamily="34" charset="0"/>
              </a:rPr>
              <a:t>Isoda (2003) propone tres tipos de preguntas en la clase de matemáticas: el primer tipo corresponde a aquellas preguntas para potenciar el pensamiento matemático de los alumnos, que se formulan con la intención de desarrollar, reconocer, o reorganizar el conocimiento matemático de los alumnos, el método de resolución empleado y su pertinencia.El segundo tipo son las preguntas orientadas a cambiar las fases de enseñanza en el salón de clases.</a:t>
            </a:r>
          </a:p>
        </p:txBody>
      </p:sp>
      <p:sp>
        <p:nvSpPr>
          <p:cNvPr id="5" name="CuadroTexto 4">
            <a:extLst>
              <a:ext uri="{FF2B5EF4-FFF2-40B4-BE49-F238E27FC236}">
                <a16:creationId xmlns:a16="http://schemas.microsoft.com/office/drawing/2014/main" id="{3443FE9E-CB4F-2E43-B285-D3C8EB48DF0B}"/>
              </a:ext>
            </a:extLst>
          </p:cNvPr>
          <p:cNvSpPr txBox="1"/>
          <p:nvPr/>
        </p:nvSpPr>
        <p:spPr>
          <a:xfrm>
            <a:off x="525254" y="2696500"/>
            <a:ext cx="6972825" cy="3693319"/>
          </a:xfrm>
          <a:prstGeom prst="rect">
            <a:avLst/>
          </a:prstGeom>
          <a:noFill/>
        </p:spPr>
        <p:txBody>
          <a:bodyPr wrap="square" rtlCol="0">
            <a:spAutoFit/>
          </a:bodyPr>
          <a:lstStyle/>
          <a:p>
            <a:pPr algn="l"/>
            <a:r>
              <a:rPr lang="es-MX" dirty="0">
                <a:latin typeface="Arial" panose="020B0604020202020204" pitchFamily="34" charset="0"/>
                <a:cs typeface="Arial" panose="020B0604020202020204" pitchFamily="34" charset="0"/>
              </a:rPr>
              <a:t>por ejemplo: algunas fases en la resolución de un problema son conducidas por el maestro y otras por los </a:t>
            </a:r>
            <a:r>
              <a:rPr lang="es-MX" dirty="0" smtClean="0">
                <a:latin typeface="Arial" panose="020B0604020202020204" pitchFamily="34" charset="0"/>
                <a:cs typeface="Arial" panose="020B0604020202020204" pitchFamily="34" charset="0"/>
              </a:rPr>
              <a:t>alumnos. El </a:t>
            </a:r>
            <a:r>
              <a:rPr lang="es-MX" dirty="0">
                <a:latin typeface="Arial" panose="020B0604020202020204" pitchFamily="34" charset="0"/>
                <a:cs typeface="Arial" panose="020B0604020202020204" pitchFamily="34" charset="0"/>
              </a:rPr>
              <a:t>tercer tipo corresponde a las preguntas para favorecer que los niños aprendan a aprender matemáticas, y que se repiten recursivamente en cada clase. Son preguntas que conducen a los alumnos a pensar matemáticamente, por ejemplo: ¿cómo podemos ir más allá de lo que vimos?, ¿hay otras maneras de resolver este problema?, ¿pueden encontrar cómo hacerlo más ágilmente?, ¿pueden encontrar cómo hacerlo más eficientemente</a:t>
            </a:r>
            <a:r>
              <a:rPr lang="es-MX" dirty="0" smtClean="0">
                <a:latin typeface="Arial" panose="020B0604020202020204" pitchFamily="34" charset="0"/>
                <a:cs typeface="Arial" panose="020B0604020202020204" pitchFamily="34" charset="0"/>
              </a:rPr>
              <a:t>? Pues </a:t>
            </a:r>
            <a:r>
              <a:rPr lang="es-MX" dirty="0">
                <a:latin typeface="Arial" panose="020B0604020202020204" pitchFamily="34" charset="0"/>
                <a:cs typeface="Arial" panose="020B0604020202020204" pitchFamily="34" charset="0"/>
              </a:rPr>
              <a:t>para los niños es interesante notar que pueden utilizar lo que han aprendido para entender nuevas ideas. Usar los conocimientos previos es uno de los aspectos más importantes en el razonamiento </a:t>
            </a:r>
            <a:r>
              <a:rPr lang="es-MX" dirty="0" smtClean="0">
                <a:latin typeface="Arial" panose="020B0604020202020204" pitchFamily="34" charset="0"/>
                <a:cs typeface="Arial" panose="020B0604020202020204" pitchFamily="34" charset="0"/>
              </a:rPr>
              <a:t>matemático.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61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1E7423-27CF-40FE-BF30-69B04D8E0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F52F3EC-55BA-4B99-B202-C31C58AE6799}"/>
              </a:ext>
            </a:extLst>
          </p:cNvPr>
          <p:cNvSpPr txBox="1"/>
          <p:nvPr/>
        </p:nvSpPr>
        <p:spPr>
          <a:xfrm>
            <a:off x="609600" y="936171"/>
            <a:ext cx="10189029" cy="3200876"/>
          </a:xfrm>
          <a:prstGeom prst="rect">
            <a:avLst/>
          </a:prstGeom>
          <a:noFill/>
        </p:spPr>
        <p:txBody>
          <a:bodyPr wrap="square" rtlCol="0">
            <a:spAutoFit/>
          </a:bodyPr>
          <a:lstStyle/>
          <a:p>
            <a:pPr algn="ctr"/>
            <a:r>
              <a:rPr lang="en-US" sz="4400" b="1" dirty="0">
                <a:solidFill>
                  <a:srgbClr val="F66688"/>
                </a:solidFill>
                <a:latin typeface="Britannic Bold" panose="020B0903060703020204" pitchFamily="34" charset="0"/>
              </a:rPr>
              <a:t>REFERENCIAS</a:t>
            </a:r>
            <a:endParaRPr lang="es-MX" sz="4400" b="1" dirty="0">
              <a:solidFill>
                <a:srgbClr val="F66688"/>
              </a:solidFill>
              <a:latin typeface="Britannic Bold" panose="020B0903060703020204" pitchFamily="34" charset="0"/>
            </a:endParaRPr>
          </a:p>
          <a:p>
            <a:endParaRPr lang="es-MX" sz="2000" b="0" i="0" u="none" strike="noStrike" dirty="0" smtClean="0">
              <a:effectLst/>
              <a:latin typeface="Arial" panose="020B0604020202020204" pitchFamily="34" charset="0"/>
              <a:cs typeface="Arial" panose="020B0604020202020204" pitchFamily="34" charset="0"/>
            </a:endParaRPr>
          </a:p>
          <a:p>
            <a:pPr algn="ctr"/>
            <a:r>
              <a:rPr lang="es-MX" sz="2000" b="0" i="0" u="none" strike="noStrike" dirty="0" smtClean="0">
                <a:effectLst/>
                <a:latin typeface="Arial" panose="020B0604020202020204" pitchFamily="34" charset="0"/>
                <a:cs typeface="Arial" panose="020B0604020202020204" pitchFamily="34" charset="0"/>
              </a:rPr>
              <a:t>Cedillo</a:t>
            </a:r>
            <a:r>
              <a:rPr lang="es-MX" sz="2000" b="0" i="0" u="none" strike="noStrike" dirty="0">
                <a:effectLst/>
                <a:latin typeface="Arial" panose="020B0604020202020204" pitchFamily="34" charset="0"/>
                <a:cs typeface="Arial" panose="020B0604020202020204" pitchFamily="34" charset="0"/>
              </a:rPr>
              <a:t>, T., Isoda, M., Chalini, A., Cruz, V., Ramírez, M. E. y Vega, E. (2012). Matemáticas para la Educación Normal: guía para el aprendizaje y enseñanza de la aritmética. México: Pearson/SEP. </a:t>
            </a:r>
            <a:endParaRPr lang="es-MX" sz="2000" b="1" dirty="0">
              <a:latin typeface="Arial" panose="020B0604020202020204" pitchFamily="34" charset="0"/>
              <a:cs typeface="Arial" panose="020B0604020202020204" pitchFamily="34" charset="0"/>
            </a:endParaRPr>
          </a:p>
          <a:p>
            <a:endParaRPr lang="es-MX" sz="1500" b="1" dirty="0">
              <a:solidFill>
                <a:srgbClr val="F66688"/>
              </a:solidFill>
              <a:latin typeface="Agency FB" panose="020F0502020204030204" pitchFamily="34" charset="0"/>
            </a:endParaRPr>
          </a:p>
          <a:p>
            <a:endParaRPr lang="es-ES" sz="1500" b="1" dirty="0">
              <a:solidFill>
                <a:srgbClr val="F66688"/>
              </a:solidFill>
              <a:latin typeface="Agency FB" panose="020F0502020204030204" pitchFamily="34" charset="0"/>
            </a:endParaRPr>
          </a:p>
          <a:p>
            <a:endParaRPr lang="es-ES" sz="1500" b="1" dirty="0">
              <a:latin typeface="Agency FB" panose="020F0502020204030204" pitchFamily="34" charset="0"/>
            </a:endParaRPr>
          </a:p>
          <a:p>
            <a:endParaRPr lang="es-ES" sz="1500" b="1" dirty="0">
              <a:latin typeface="Agency FB" panose="020F0502020204030204" pitchFamily="34" charset="0"/>
            </a:endParaRPr>
          </a:p>
          <a:p>
            <a:endParaRPr lang="es-MX" b="1" dirty="0"/>
          </a:p>
        </p:txBody>
      </p:sp>
    </p:spTree>
    <p:extLst>
      <p:ext uri="{BB962C8B-B14F-4D97-AF65-F5344CB8AC3E}">
        <p14:creationId xmlns:p14="http://schemas.microsoft.com/office/powerpoint/2010/main" val="319592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54187406"/>
              </p:ext>
            </p:extLst>
          </p:nvPr>
        </p:nvGraphicFramePr>
        <p:xfrm>
          <a:off x="143693" y="666204"/>
          <a:ext cx="11874137" cy="5268467"/>
        </p:xfrm>
        <a:graphic>
          <a:graphicData uri="http://schemas.openxmlformats.org/drawingml/2006/table">
            <a:tbl>
              <a:tblPr firstRow="1" firstCol="1" bandRow="1">
                <a:tableStyleId>{5C22544A-7EE6-4342-B048-85BDC9FD1C3A}</a:tableStyleId>
              </a:tblPr>
              <a:tblGrid>
                <a:gridCol w="2019770">
                  <a:extLst>
                    <a:ext uri="{9D8B030D-6E8A-4147-A177-3AD203B41FA5}">
                      <a16:colId xmlns:a16="http://schemas.microsoft.com/office/drawing/2014/main" val="1843097455"/>
                    </a:ext>
                  </a:extLst>
                </a:gridCol>
                <a:gridCol w="1775287">
                  <a:extLst>
                    <a:ext uri="{9D8B030D-6E8A-4147-A177-3AD203B41FA5}">
                      <a16:colId xmlns:a16="http://schemas.microsoft.com/office/drawing/2014/main" val="1297878428"/>
                    </a:ext>
                  </a:extLst>
                </a:gridCol>
                <a:gridCol w="2019770">
                  <a:extLst>
                    <a:ext uri="{9D8B030D-6E8A-4147-A177-3AD203B41FA5}">
                      <a16:colId xmlns:a16="http://schemas.microsoft.com/office/drawing/2014/main" val="2853388794"/>
                    </a:ext>
                  </a:extLst>
                </a:gridCol>
                <a:gridCol w="2019770">
                  <a:extLst>
                    <a:ext uri="{9D8B030D-6E8A-4147-A177-3AD203B41FA5}">
                      <a16:colId xmlns:a16="http://schemas.microsoft.com/office/drawing/2014/main" val="2956647822"/>
                    </a:ext>
                  </a:extLst>
                </a:gridCol>
                <a:gridCol w="2019770">
                  <a:extLst>
                    <a:ext uri="{9D8B030D-6E8A-4147-A177-3AD203B41FA5}">
                      <a16:colId xmlns:a16="http://schemas.microsoft.com/office/drawing/2014/main" val="2040376088"/>
                    </a:ext>
                  </a:extLst>
                </a:gridCol>
                <a:gridCol w="2019770">
                  <a:extLst>
                    <a:ext uri="{9D8B030D-6E8A-4147-A177-3AD203B41FA5}">
                      <a16:colId xmlns:a16="http://schemas.microsoft.com/office/drawing/2014/main" val="3174748207"/>
                    </a:ext>
                  </a:extLst>
                </a:gridCol>
              </a:tblGrid>
              <a:tr h="150527">
                <a:tc rowSpan="2">
                  <a:txBody>
                    <a:bodyPr/>
                    <a:lstStyle/>
                    <a:p>
                      <a:pPr algn="ctr">
                        <a:lnSpc>
                          <a:spcPct val="115000"/>
                        </a:lnSpc>
                        <a:spcAft>
                          <a:spcPts val="0"/>
                        </a:spcAft>
                      </a:pPr>
                      <a:r>
                        <a:rPr lang="es-MX" sz="700">
                          <a:effectLst/>
                        </a:rPr>
                        <a:t> </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rowSpan="2">
                  <a:txBody>
                    <a:bodyPr/>
                    <a:lstStyle/>
                    <a:p>
                      <a:pPr algn="ctr">
                        <a:lnSpc>
                          <a:spcPct val="115000"/>
                        </a:lnSpc>
                        <a:spcAft>
                          <a:spcPts val="0"/>
                        </a:spcAft>
                      </a:pPr>
                      <a:r>
                        <a:rPr lang="es-MX" sz="700">
                          <a:effectLst/>
                        </a:rPr>
                        <a:t>Elementos a Evaluar</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gridSpan="4">
                  <a:txBody>
                    <a:bodyPr/>
                    <a:lstStyle/>
                    <a:p>
                      <a:pPr algn="ctr">
                        <a:lnSpc>
                          <a:spcPct val="115000"/>
                        </a:lnSpc>
                        <a:spcAft>
                          <a:spcPts val="0"/>
                        </a:spcAft>
                      </a:pPr>
                      <a:r>
                        <a:rPr lang="es-MX" sz="700">
                          <a:effectLst/>
                        </a:rPr>
                        <a:t>Calificación</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553716280"/>
                  </a:ext>
                </a:extLst>
              </a:tr>
              <a:tr h="150527">
                <a:tc vMerge="1">
                  <a:txBody>
                    <a:bodyPr/>
                    <a:lstStyle/>
                    <a:p>
                      <a:endParaRPr lang="es-419"/>
                    </a:p>
                  </a:txBody>
                  <a:tcPr/>
                </a:tc>
                <a:tc vMerge="1">
                  <a:txBody>
                    <a:bodyPr/>
                    <a:lstStyle/>
                    <a:p>
                      <a:endParaRPr lang="es-419"/>
                    </a:p>
                  </a:txBody>
                  <a:tcPr/>
                </a:tc>
                <a:tc>
                  <a:txBody>
                    <a:bodyPr/>
                    <a:lstStyle/>
                    <a:p>
                      <a:pPr algn="ctr">
                        <a:lnSpc>
                          <a:spcPct val="115000"/>
                        </a:lnSpc>
                        <a:spcAft>
                          <a:spcPts val="0"/>
                        </a:spcAft>
                      </a:pPr>
                      <a:r>
                        <a:rPr lang="es-MX" sz="700">
                          <a:effectLst/>
                        </a:rPr>
                        <a:t>10-9</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8-7</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6</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gn="ctr">
                        <a:lnSpc>
                          <a:spcPct val="115000"/>
                        </a:lnSpc>
                        <a:spcAft>
                          <a:spcPts val="0"/>
                        </a:spcAft>
                      </a:pPr>
                      <a:r>
                        <a:rPr lang="es-MX" sz="700">
                          <a:effectLst/>
                        </a:rPr>
                        <a:t>5</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41348402"/>
                  </a:ext>
                </a:extLst>
              </a:tr>
              <a:tr h="301056">
                <a:tc>
                  <a:txBody>
                    <a:bodyPr/>
                    <a:lstStyle/>
                    <a:p>
                      <a:pPr algn="ctr">
                        <a:lnSpc>
                          <a:spcPct val="115000"/>
                        </a:lnSpc>
                        <a:spcAft>
                          <a:spcPts val="0"/>
                        </a:spcAft>
                      </a:pPr>
                      <a:r>
                        <a:rPr lang="es-MX" sz="700">
                          <a:effectLst/>
                        </a:rPr>
                        <a:t>1</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Dominio del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Demuestran un excelente conocimiento del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Demuestran un buen conocimiento del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parecen conocer muy bien 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conocen 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030397989"/>
                  </a:ext>
                </a:extLst>
              </a:tr>
              <a:tr h="903165">
                <a:tc>
                  <a:txBody>
                    <a:bodyPr/>
                    <a:lstStyle/>
                    <a:p>
                      <a:pPr algn="ctr">
                        <a:lnSpc>
                          <a:spcPct val="115000"/>
                        </a:lnSpc>
                        <a:spcAft>
                          <a:spcPts val="0"/>
                        </a:spcAft>
                      </a:pPr>
                      <a:r>
                        <a:rPr lang="es-MX" sz="700">
                          <a:effectLst/>
                        </a:rPr>
                        <a:t>2</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Comprensión del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Pueden con precisión contestar todas las preguntas planteadas sobre el tema por sus compañeros de clase y profesor.</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Pueden con precisión contestar la mayoría de las preguntas planteadas sobre el tema por sus compañeros de clase y profesor.</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Pueden con precisión contestar pocas preguntas planteadas sobre el tema por sus compañeros de clase y profesor.</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pueden contestar las preguntas planteadas sobre el tema por sus compañeros de clase y profesor.</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194315881"/>
                  </a:ext>
                </a:extLst>
              </a:tr>
              <a:tr h="301056">
                <a:tc>
                  <a:txBody>
                    <a:bodyPr/>
                    <a:lstStyle/>
                    <a:p>
                      <a:pPr algn="ctr">
                        <a:lnSpc>
                          <a:spcPct val="115000"/>
                        </a:lnSpc>
                        <a:spcAft>
                          <a:spcPts val="0"/>
                        </a:spcAft>
                      </a:pPr>
                      <a:r>
                        <a:rPr lang="es-MX" sz="700">
                          <a:effectLst/>
                        </a:rPr>
                        <a:t>3</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Seguimiento del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Se mantienen en el tema todo el tiempo.</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Se mantienen en el tema la mayor parte del tiempo.</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Se mantienen en el tema algunas veces.</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Fue difícil saber cuál fue el tema.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1089995445"/>
                  </a:ext>
                </a:extLst>
              </a:tr>
              <a:tr h="752638">
                <a:tc>
                  <a:txBody>
                    <a:bodyPr/>
                    <a:lstStyle/>
                    <a:p>
                      <a:pPr algn="ctr">
                        <a:lnSpc>
                          <a:spcPct val="115000"/>
                        </a:lnSpc>
                        <a:spcAft>
                          <a:spcPts val="0"/>
                        </a:spcAft>
                      </a:pPr>
                      <a:r>
                        <a:rPr lang="es-MX" sz="700">
                          <a:effectLst/>
                        </a:rPr>
                        <a:t>4</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Apoyos didácticos</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dirty="0">
                          <a:effectLst/>
                        </a:rPr>
                        <a:t>Usan varios apoyos que demuestran trabajo/creatividad y eso hace una excelente presentación.</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1-2 apoyos que demuestran trabajo/ creatividad y eso hace una buena presentación.</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1 apoyo que demuestran trabajo/ creatividad y eso hace una regular presentación.</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No usan apoyos o los apoyos escogidos restan valor a la presentación.</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067159703"/>
                  </a:ext>
                </a:extLst>
              </a:tr>
              <a:tr h="1053693">
                <a:tc>
                  <a:txBody>
                    <a:bodyPr/>
                    <a:lstStyle/>
                    <a:p>
                      <a:pPr algn="ctr">
                        <a:lnSpc>
                          <a:spcPct val="115000"/>
                        </a:lnSpc>
                        <a:spcAft>
                          <a:spcPts val="0"/>
                        </a:spcAft>
                      </a:pPr>
                      <a:r>
                        <a:rPr lang="es-MX" sz="700" dirty="0">
                          <a:effectLst/>
                        </a:rPr>
                        <a:t>5</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dirty="0">
                          <a:effectLst/>
                        </a:rPr>
                        <a:t>Vocabulario</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Usan vocabulario apropiado para la audiencia. Aumentan el vocabulario de la audiencia definiendo las palabras que pudieran ser nuevas para esta.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vocabulario casi apropiado para la audiencia. Incluyen 1-2 palabras que podrían ser nuevas para la audiencia pero no las definen.</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Usan vocabulario no muy apropiado para la audiencia No incluyen vocabulario que podría ser nuevo para la audiencia.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dirty="0">
                          <a:effectLst/>
                        </a:rPr>
                        <a:t>Usan varias (5 o más) palabras o frases que no son entendidas por la audiencia.</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1163233617"/>
                  </a:ext>
                </a:extLst>
              </a:tr>
              <a:tr h="1053693">
                <a:tc>
                  <a:txBody>
                    <a:bodyPr/>
                    <a:lstStyle/>
                    <a:p>
                      <a:pPr algn="ctr">
                        <a:lnSpc>
                          <a:spcPct val="115000"/>
                        </a:lnSpc>
                        <a:spcAft>
                          <a:spcPts val="0"/>
                        </a:spcAft>
                      </a:pPr>
                      <a:r>
                        <a:rPr lang="es-MX" sz="700">
                          <a:effectLst/>
                        </a:rPr>
                        <a:t>6</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Entusiasmo</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a:effectLst/>
                        </a:rPr>
                        <a:t>Sus expresiones faciales y su lenguaje corporal generan un fuerte interés y entusiasmo sobre el tema por parte de la audiencia.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Sus expresiones faciales y su lenguaje corporal algunas veces generan un fuerte interés y entusiasmo sobre el tema por parte de la audiencia.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Sus expresiones faciales y su lenguaje corporal son usados para tratar de generar un fuerte interés y entusiasmo sobre el tema por parte de la audiencia, pero parecen no lograrlo.</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Muy poco uso de expresiones faciales o lenguaje corporal. No generan mucho interés y entusiasmo sobre el tema por parte de la audiencia.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075601095"/>
                  </a:ext>
                </a:extLst>
              </a:tr>
              <a:tr h="301056">
                <a:tc>
                  <a:txBody>
                    <a:bodyPr/>
                    <a:lstStyle/>
                    <a:p>
                      <a:pPr algn="ctr">
                        <a:lnSpc>
                          <a:spcPct val="115000"/>
                        </a:lnSpc>
                        <a:spcAft>
                          <a:spcPts val="0"/>
                        </a:spcAft>
                      </a:pPr>
                      <a:r>
                        <a:rPr lang="es-MX" sz="700">
                          <a:effectLst/>
                        </a:rPr>
                        <a:t>7</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gn="ctr">
                        <a:lnSpc>
                          <a:spcPct val="115000"/>
                        </a:lnSpc>
                        <a:spcAft>
                          <a:spcPts val="0"/>
                        </a:spcAft>
                      </a:pPr>
                      <a:r>
                        <a:rPr lang="es-MX" sz="700">
                          <a:effectLst/>
                        </a:rPr>
                        <a:t>Ortografía</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a:txBody>
                    <a:bodyPr/>
                    <a:lstStyle/>
                    <a:p>
                      <a:pPr>
                        <a:lnSpc>
                          <a:spcPct val="115000"/>
                        </a:lnSpc>
                        <a:spcAft>
                          <a:spcPts val="0"/>
                        </a:spcAft>
                      </a:pPr>
                      <a:r>
                        <a:rPr lang="es-MX" sz="700" dirty="0">
                          <a:effectLst/>
                        </a:rPr>
                        <a:t>El texto no tiene ningún error ortográfico</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1 a 2  errores ortográficos</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3 a 5  errores ortográficos</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El texto presenta de 6 o más  errores ortográficos</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543292219"/>
                  </a:ext>
                </a:extLst>
              </a:tr>
              <a:tr h="301056">
                <a:tc gridSpan="2">
                  <a:txBody>
                    <a:bodyPr/>
                    <a:lstStyle/>
                    <a:p>
                      <a:pPr>
                        <a:lnSpc>
                          <a:spcPct val="115000"/>
                        </a:lnSpc>
                        <a:spcAft>
                          <a:spcPts val="0"/>
                        </a:spcAft>
                      </a:pPr>
                      <a:r>
                        <a:rPr lang="es-MX" sz="700">
                          <a:effectLst/>
                        </a:rPr>
                        <a:t>Equipo No.1-</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tc>
                <a:tc hMerge="1">
                  <a:txBody>
                    <a:bodyPr/>
                    <a:lstStyle/>
                    <a:p>
                      <a:endParaRPr lang="es-419"/>
                    </a:p>
                  </a:txBody>
                  <a:tcPr/>
                </a:tc>
                <a:tc>
                  <a:txBody>
                    <a:bodyPr/>
                    <a:lstStyle/>
                    <a:p>
                      <a:pPr>
                        <a:lnSpc>
                          <a:spcPct val="115000"/>
                        </a:lnSpc>
                        <a:spcAft>
                          <a:spcPts val="0"/>
                        </a:spcAft>
                      </a:pPr>
                      <a:r>
                        <a:rPr lang="es-MX" sz="700">
                          <a:effectLst/>
                        </a:rPr>
                        <a:t> </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 </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a:effectLst/>
                        </a:rPr>
                        <a:t> </a:t>
                      </a:r>
                      <a:endParaRPr lang="es-419" sz="7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tc>
                  <a:txBody>
                    <a:bodyPr/>
                    <a:lstStyle/>
                    <a:p>
                      <a:pPr>
                        <a:lnSpc>
                          <a:spcPct val="115000"/>
                        </a:lnSpc>
                        <a:spcAft>
                          <a:spcPts val="0"/>
                        </a:spcAft>
                      </a:pPr>
                      <a:r>
                        <a:rPr lang="es-MX" sz="700" dirty="0">
                          <a:effectLst/>
                        </a:rPr>
                        <a:t> </a:t>
                      </a:r>
                      <a:endParaRPr lang="es-419" sz="700" dirty="0">
                        <a:effectLst/>
                      </a:endParaRPr>
                    </a:p>
                    <a:p>
                      <a:pPr>
                        <a:lnSpc>
                          <a:spcPct val="115000"/>
                        </a:lnSpc>
                        <a:spcAft>
                          <a:spcPts val="0"/>
                        </a:spcAft>
                      </a:pPr>
                      <a:r>
                        <a:rPr lang="es-MX" sz="700" dirty="0" err="1">
                          <a:effectLst/>
                        </a:rPr>
                        <a:t>Calif</a:t>
                      </a:r>
                      <a:r>
                        <a:rPr lang="es-MX" sz="700" dirty="0">
                          <a:effectLst/>
                        </a:rPr>
                        <a:t>.: X-100 /70</a:t>
                      </a:r>
                      <a:endParaRPr lang="es-419"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tc>
                <a:extLst>
                  <a:ext uri="{0D108BD9-81ED-4DB2-BD59-A6C34878D82A}">
                    <a16:rowId xmlns:a16="http://schemas.microsoft.com/office/drawing/2014/main" val="2080577784"/>
                  </a:ext>
                </a:extLst>
              </a:tr>
            </a:tbl>
          </a:graphicData>
        </a:graphic>
      </p:graphicFrame>
      <p:sp>
        <p:nvSpPr>
          <p:cNvPr id="6" name="Rectangle 1"/>
          <p:cNvSpPr>
            <a:spLocks noChangeArrowheads="1"/>
          </p:cNvSpPr>
          <p:nvPr/>
        </p:nvSpPr>
        <p:spPr bwMode="auto">
          <a:xfrm>
            <a:off x="965667" y="288446"/>
            <a:ext cx="8779224"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419"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R</a:t>
            </a:r>
            <a:r>
              <a:rPr kumimoji="0" lang="es-MX" altLang="es-419" b="1" i="0" u="none" strike="noStrike" cap="none" normalizeH="0" baseline="0" dirty="0" smtClean="0">
                <a:ln>
                  <a:noFill/>
                </a:ln>
                <a:solidFill>
                  <a:srgbClr val="3B3835"/>
                </a:solidFill>
                <a:effectLst/>
                <a:latin typeface="Calibri" panose="020F0502020204030204" pitchFamily="34" charset="0"/>
                <a:ea typeface="Times New Roman" panose="02020603050405020304" pitchFamily="18" charset="0"/>
                <a:cs typeface="Arial" panose="020B0604020202020204" pitchFamily="34" charset="0"/>
              </a:rPr>
              <a:t>Ú</a:t>
            </a:r>
            <a:r>
              <a:rPr kumimoji="0" lang="es-MX" altLang="es-419"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BRICA PARA EVALUAR LA EXPOSICI</a:t>
            </a:r>
            <a:r>
              <a:rPr kumimoji="0" lang="es-MX" altLang="es-419" b="1" i="0" u="none" strike="noStrike" cap="none" normalizeH="0" baseline="0" dirty="0" smtClean="0">
                <a:ln>
                  <a:noFill/>
                </a:ln>
                <a:solidFill>
                  <a:srgbClr val="3B3835"/>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MX" altLang="es-419" b="1" i="0" u="none" strike="noStrike" cap="none" normalizeH="0" baseline="0" dirty="0" smtClean="0">
                <a:ln>
                  <a:noFill/>
                </a:ln>
                <a:solidFill>
                  <a:srgbClr val="3B3835"/>
                </a:solidFill>
                <a:effectLst/>
                <a:latin typeface="Arial" panose="020B0604020202020204" pitchFamily="34" charset="0"/>
                <a:ea typeface="Times New Roman" panose="02020603050405020304" pitchFamily="18" charset="0"/>
                <a:cs typeface="Arial" panose="020B0604020202020204" pitchFamily="34" charset="0"/>
              </a:rPr>
              <a:t>N DEL TEMA EN EQUIPO</a:t>
            </a:r>
            <a:endParaRPr kumimoji="0" lang="es-MX" altLang="es-419"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419"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419" sz="1800" b="0" i="0" u="none" strike="noStrike" cap="none" normalizeH="0" baseline="0" dirty="0" smtClean="0">
              <a:ln>
                <a:noFill/>
              </a:ln>
              <a:solidFill>
                <a:schemeClr val="tx1"/>
              </a:solidFill>
              <a:effectLst/>
              <a:latin typeface="Arial" panose="020B0604020202020204" pitchFamily="34" charset="0"/>
            </a:endParaRPr>
          </a:p>
        </p:txBody>
      </p:sp>
      <p:sp>
        <p:nvSpPr>
          <p:cNvPr id="8" name="CuadroTexto 7"/>
          <p:cNvSpPr txBox="1"/>
          <p:nvPr/>
        </p:nvSpPr>
        <p:spPr>
          <a:xfrm>
            <a:off x="496388" y="5934670"/>
            <a:ext cx="11521442" cy="923330"/>
          </a:xfrm>
          <a:prstGeom prst="rect">
            <a:avLst/>
          </a:prstGeom>
          <a:noFill/>
        </p:spPr>
        <p:txBody>
          <a:bodyPr wrap="square" rtlCol="0">
            <a:spAutoFit/>
          </a:bodyPr>
          <a:lstStyle/>
          <a:p>
            <a:pPr lvl="0"/>
            <a:r>
              <a:rPr lang="es-MX" altLang="es-419" dirty="0">
                <a:solidFill>
                  <a:srgbClr val="3B3835"/>
                </a:solidFill>
                <a:latin typeface="Arial" panose="020B0604020202020204" pitchFamily="34" charset="0"/>
                <a:ea typeface="Times New Roman" panose="02020603050405020304" pitchFamily="18" charset="0"/>
                <a:cs typeface="Arial" panose="020B0604020202020204" pitchFamily="34" charset="0"/>
              </a:rPr>
              <a:t>Nombre de quien calific</a:t>
            </a:r>
            <a:r>
              <a:rPr lang="es-MX" altLang="es-419" dirty="0">
                <a:solidFill>
                  <a:srgbClr val="3B3835"/>
                </a:solidFill>
                <a:latin typeface="Calibri" panose="020F0502020204030204" pitchFamily="34" charset="0"/>
                <a:ea typeface="Times New Roman" panose="02020603050405020304" pitchFamily="18" charset="0"/>
                <a:cs typeface="Arial" panose="020B0604020202020204" pitchFamily="34" charset="0"/>
              </a:rPr>
              <a:t>ó</a:t>
            </a:r>
            <a:r>
              <a:rPr lang="es-MX" altLang="es-419" dirty="0">
                <a:solidFill>
                  <a:srgbClr val="3B3835"/>
                </a:solidFill>
                <a:latin typeface="Arial" panose="020B0604020202020204" pitchFamily="34" charset="0"/>
                <a:ea typeface="Times New Roman" panose="02020603050405020304" pitchFamily="18" charset="0"/>
                <a:cs typeface="Arial" panose="020B0604020202020204" pitchFamily="34" charset="0"/>
              </a:rPr>
              <a:t>: _________________________________________________________________________</a:t>
            </a:r>
            <a:endParaRPr lang="es-MX" altLang="es-419" dirty="0"/>
          </a:p>
          <a:p>
            <a:endParaRPr lang="es-419" dirty="0"/>
          </a:p>
        </p:txBody>
      </p:sp>
    </p:spTree>
    <p:extLst>
      <p:ext uri="{BB962C8B-B14F-4D97-AF65-F5344CB8AC3E}">
        <p14:creationId xmlns:p14="http://schemas.microsoft.com/office/powerpoint/2010/main" val="99072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31706295"/>
              </p:ext>
            </p:extLst>
          </p:nvPr>
        </p:nvGraphicFramePr>
        <p:xfrm>
          <a:off x="169816" y="1123405"/>
          <a:ext cx="11665132" cy="5172890"/>
        </p:xfrm>
        <a:graphic>
          <a:graphicData uri="http://schemas.openxmlformats.org/drawingml/2006/table">
            <a:tbl>
              <a:tblPr firstRow="1" firstCol="1" bandRow="1">
                <a:tableStyleId>{5C22544A-7EE6-4342-B048-85BDC9FD1C3A}</a:tableStyleId>
              </a:tblPr>
              <a:tblGrid>
                <a:gridCol w="3670130">
                  <a:extLst>
                    <a:ext uri="{9D8B030D-6E8A-4147-A177-3AD203B41FA5}">
                      <a16:colId xmlns:a16="http://schemas.microsoft.com/office/drawing/2014/main" val="571115549"/>
                    </a:ext>
                  </a:extLst>
                </a:gridCol>
                <a:gridCol w="1321793">
                  <a:extLst>
                    <a:ext uri="{9D8B030D-6E8A-4147-A177-3AD203B41FA5}">
                      <a16:colId xmlns:a16="http://schemas.microsoft.com/office/drawing/2014/main" val="3412564116"/>
                    </a:ext>
                  </a:extLst>
                </a:gridCol>
                <a:gridCol w="1317692">
                  <a:extLst>
                    <a:ext uri="{9D8B030D-6E8A-4147-A177-3AD203B41FA5}">
                      <a16:colId xmlns:a16="http://schemas.microsoft.com/office/drawing/2014/main" val="4257396209"/>
                    </a:ext>
                  </a:extLst>
                </a:gridCol>
                <a:gridCol w="1085319">
                  <a:extLst>
                    <a:ext uri="{9D8B030D-6E8A-4147-A177-3AD203B41FA5}">
                      <a16:colId xmlns:a16="http://schemas.microsoft.com/office/drawing/2014/main" val="591701234"/>
                    </a:ext>
                  </a:extLst>
                </a:gridCol>
                <a:gridCol w="1161865">
                  <a:extLst>
                    <a:ext uri="{9D8B030D-6E8A-4147-A177-3AD203B41FA5}">
                      <a16:colId xmlns:a16="http://schemas.microsoft.com/office/drawing/2014/main" val="3238101774"/>
                    </a:ext>
                  </a:extLst>
                </a:gridCol>
                <a:gridCol w="1161865">
                  <a:extLst>
                    <a:ext uri="{9D8B030D-6E8A-4147-A177-3AD203B41FA5}">
                      <a16:colId xmlns:a16="http://schemas.microsoft.com/office/drawing/2014/main" val="3791698262"/>
                    </a:ext>
                  </a:extLst>
                </a:gridCol>
                <a:gridCol w="973234">
                  <a:extLst>
                    <a:ext uri="{9D8B030D-6E8A-4147-A177-3AD203B41FA5}">
                      <a16:colId xmlns:a16="http://schemas.microsoft.com/office/drawing/2014/main" val="1500720849"/>
                    </a:ext>
                  </a:extLst>
                </a:gridCol>
                <a:gridCol w="973234">
                  <a:extLst>
                    <a:ext uri="{9D8B030D-6E8A-4147-A177-3AD203B41FA5}">
                      <a16:colId xmlns:a16="http://schemas.microsoft.com/office/drawing/2014/main" val="3737360363"/>
                    </a:ext>
                  </a:extLst>
                </a:gridCol>
              </a:tblGrid>
              <a:tr h="470742">
                <a:tc rowSpan="2">
                  <a:txBody>
                    <a:bodyPr/>
                    <a:lstStyle/>
                    <a:p>
                      <a:pPr algn="ctr">
                        <a:lnSpc>
                          <a:spcPct val="115000"/>
                        </a:lnSpc>
                        <a:spcAft>
                          <a:spcPts val="0"/>
                        </a:spcAft>
                      </a:pPr>
                      <a:r>
                        <a:rPr lang="es-MX" sz="1100">
                          <a:effectLst/>
                        </a:rPr>
                        <a:t>Elementos a Evaluar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ctr">
                        <a:lnSpc>
                          <a:spcPct val="115000"/>
                        </a:lnSpc>
                        <a:spcAft>
                          <a:spcPts val="0"/>
                        </a:spcAft>
                      </a:pPr>
                      <a:r>
                        <a:rPr lang="es-MX" sz="1100" dirty="0">
                          <a:effectLst/>
                        </a:rPr>
                        <a:t>Equipos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18779049"/>
                  </a:ext>
                </a:extLst>
              </a:tr>
              <a:tr h="470742">
                <a:tc vMerge="1">
                  <a:txBody>
                    <a:bodyPr/>
                    <a:lstStyle/>
                    <a:p>
                      <a:endParaRPr lang="es-419"/>
                    </a:p>
                  </a:txBody>
                  <a:tcPr/>
                </a:tc>
                <a:tc>
                  <a:txBody>
                    <a:bodyPr/>
                    <a:lstStyle/>
                    <a:p>
                      <a:pPr algn="ctr">
                        <a:lnSpc>
                          <a:spcPct val="115000"/>
                        </a:lnSpc>
                        <a:spcAft>
                          <a:spcPts val="0"/>
                        </a:spcAft>
                      </a:pPr>
                      <a:r>
                        <a:rPr lang="es-MX" sz="1100">
                          <a:effectLst/>
                        </a:rPr>
                        <a:t>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8511205"/>
                  </a:ext>
                </a:extLst>
              </a:tr>
              <a:tr h="443142">
                <a:tc>
                  <a:txBody>
                    <a:bodyPr/>
                    <a:lstStyle/>
                    <a:p>
                      <a:pPr algn="l">
                        <a:lnSpc>
                          <a:spcPct val="115000"/>
                        </a:lnSpc>
                        <a:spcAft>
                          <a:spcPts val="0"/>
                        </a:spcAft>
                      </a:pPr>
                      <a:r>
                        <a:rPr lang="es-MX" sz="1100">
                          <a:effectLst/>
                        </a:rPr>
                        <a:t>Dominio del Tema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5483542"/>
                  </a:ext>
                </a:extLst>
              </a:tr>
              <a:tr h="470742">
                <a:tc>
                  <a:txBody>
                    <a:bodyPr/>
                    <a:lstStyle/>
                    <a:p>
                      <a:pPr algn="l">
                        <a:lnSpc>
                          <a:spcPct val="115000"/>
                        </a:lnSpc>
                        <a:spcAft>
                          <a:spcPts val="0"/>
                        </a:spcAft>
                      </a:pPr>
                      <a:r>
                        <a:rPr lang="es-MX" sz="1100" dirty="0">
                          <a:effectLst/>
                        </a:rPr>
                        <a:t>Comprensión del Tema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853637"/>
                  </a:ext>
                </a:extLst>
              </a:tr>
              <a:tr h="470742">
                <a:tc>
                  <a:txBody>
                    <a:bodyPr/>
                    <a:lstStyle/>
                    <a:p>
                      <a:pPr algn="l">
                        <a:lnSpc>
                          <a:spcPct val="115000"/>
                        </a:lnSpc>
                        <a:spcAft>
                          <a:spcPts val="0"/>
                        </a:spcAft>
                      </a:pPr>
                      <a:r>
                        <a:rPr lang="es-MX" sz="1100" dirty="0">
                          <a:effectLst/>
                        </a:rPr>
                        <a:t>Seguimiento del Tema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2059852"/>
                  </a:ext>
                </a:extLst>
              </a:tr>
              <a:tr h="470742">
                <a:tc>
                  <a:txBody>
                    <a:bodyPr/>
                    <a:lstStyle/>
                    <a:p>
                      <a:pPr algn="l">
                        <a:lnSpc>
                          <a:spcPct val="115000"/>
                        </a:lnSpc>
                        <a:spcAft>
                          <a:spcPts val="0"/>
                        </a:spcAft>
                      </a:pPr>
                      <a:r>
                        <a:rPr lang="es-MX" sz="1100" dirty="0">
                          <a:effectLst/>
                        </a:rPr>
                        <a:t>Apoyos didácticos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453509"/>
                  </a:ext>
                </a:extLst>
              </a:tr>
              <a:tr h="470742">
                <a:tc>
                  <a:txBody>
                    <a:bodyPr/>
                    <a:lstStyle/>
                    <a:p>
                      <a:pPr algn="l">
                        <a:lnSpc>
                          <a:spcPct val="115000"/>
                        </a:lnSpc>
                        <a:spcAft>
                          <a:spcPts val="0"/>
                        </a:spcAft>
                      </a:pPr>
                      <a:r>
                        <a:rPr lang="es-MX" sz="1100" dirty="0">
                          <a:effectLst/>
                        </a:rPr>
                        <a:t>Vocabulario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674630"/>
                  </a:ext>
                </a:extLst>
              </a:tr>
              <a:tr h="470742">
                <a:tc>
                  <a:txBody>
                    <a:bodyPr/>
                    <a:lstStyle/>
                    <a:p>
                      <a:pPr algn="l">
                        <a:lnSpc>
                          <a:spcPct val="115000"/>
                        </a:lnSpc>
                        <a:spcAft>
                          <a:spcPts val="0"/>
                        </a:spcAft>
                      </a:pPr>
                      <a:r>
                        <a:rPr lang="es-MX" sz="1100" dirty="0">
                          <a:effectLst/>
                        </a:rPr>
                        <a:t>Entusiasmo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4045180"/>
                  </a:ext>
                </a:extLst>
              </a:tr>
              <a:tr h="470742">
                <a:tc>
                  <a:txBody>
                    <a:bodyPr/>
                    <a:lstStyle/>
                    <a:p>
                      <a:pPr algn="l">
                        <a:lnSpc>
                          <a:spcPct val="115000"/>
                        </a:lnSpc>
                        <a:spcAft>
                          <a:spcPts val="0"/>
                        </a:spcAft>
                      </a:pPr>
                      <a:r>
                        <a:rPr lang="es-MX" sz="1100" dirty="0">
                          <a:effectLst/>
                        </a:rPr>
                        <a:t>Ortografía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9</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7</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10</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7061053"/>
                  </a:ext>
                </a:extLst>
              </a:tr>
              <a:tr h="470742">
                <a:tc>
                  <a:txBody>
                    <a:bodyPr/>
                    <a:lstStyle/>
                    <a:p>
                      <a:pPr algn="l">
                        <a:lnSpc>
                          <a:spcPct val="115000"/>
                        </a:lnSpc>
                        <a:spcAft>
                          <a:spcPts val="0"/>
                        </a:spcAft>
                      </a:pPr>
                      <a:r>
                        <a:rPr lang="es-MX" sz="1100">
                          <a:effectLst/>
                        </a:rPr>
                        <a:t>Puntuación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58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65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118790"/>
                  </a:ext>
                </a:extLst>
              </a:tr>
              <a:tr h="493070">
                <a:tc>
                  <a:txBody>
                    <a:bodyPr/>
                    <a:lstStyle/>
                    <a:p>
                      <a:pPr algn="l">
                        <a:lnSpc>
                          <a:spcPct val="115000"/>
                        </a:lnSpc>
                        <a:spcAft>
                          <a:spcPts val="0"/>
                        </a:spcAft>
                      </a:pPr>
                      <a:r>
                        <a:rPr lang="es-MX" sz="1100">
                          <a:effectLst/>
                        </a:rPr>
                        <a:t>Calificación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78=8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87=9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100">
                          <a:effectLst/>
                        </a:rPr>
                        <a:t>87=9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81=8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92=9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82=8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92=9</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49676"/>
                  </a:ext>
                </a:extLst>
              </a:tr>
            </a:tbl>
          </a:graphicData>
        </a:graphic>
      </p:graphicFrame>
      <p:sp>
        <p:nvSpPr>
          <p:cNvPr id="5" name="CuadroTexto 4"/>
          <p:cNvSpPr txBox="1"/>
          <p:nvPr/>
        </p:nvSpPr>
        <p:spPr>
          <a:xfrm>
            <a:off x="1828800" y="323186"/>
            <a:ext cx="8125097" cy="800219"/>
          </a:xfrm>
          <a:prstGeom prst="rect">
            <a:avLst/>
          </a:prstGeom>
          <a:noFill/>
        </p:spPr>
        <p:txBody>
          <a:bodyPr wrap="square" rtlCol="0">
            <a:spAutoFit/>
          </a:bodyPr>
          <a:lstStyle/>
          <a:p>
            <a:pPr lvl="0" algn="ctr"/>
            <a:r>
              <a:rPr lang="es-MX" altLang="es-419" sz="2800" dirty="0">
                <a:latin typeface="Arial" panose="020B0604020202020204" pitchFamily="34" charset="0"/>
                <a:ea typeface="Calibri" panose="020F0502020204030204" pitchFamily="34" charset="0"/>
                <a:cs typeface="Arial" panose="020B0604020202020204" pitchFamily="34" charset="0"/>
              </a:rPr>
              <a:t>Ejemplo de llenado de rubrica</a:t>
            </a:r>
            <a:endParaRPr lang="es-MX" altLang="es-419" sz="2800" dirty="0"/>
          </a:p>
          <a:p>
            <a:endParaRPr lang="es-419" dirty="0"/>
          </a:p>
        </p:txBody>
      </p:sp>
    </p:spTree>
    <p:extLst>
      <p:ext uri="{BB962C8B-B14F-4D97-AF65-F5344CB8AC3E}">
        <p14:creationId xmlns:p14="http://schemas.microsoft.com/office/powerpoint/2010/main" val="12781960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9970975785E24C8B67AEC49A949F30" ma:contentTypeVersion="8" ma:contentTypeDescription="Create a new document." ma:contentTypeScope="" ma:versionID="fc961f313a81ad9467233a80e90fb370">
  <xsd:schema xmlns:xsd="http://www.w3.org/2001/XMLSchema" xmlns:xs="http://www.w3.org/2001/XMLSchema" xmlns:p="http://schemas.microsoft.com/office/2006/metadata/properties" xmlns:ns3="c4add773-11b8-468a-a785-7d2e7f138a65" xmlns:ns4="6b2d9319-2c28-451a-a993-fa787c3d113b" targetNamespace="http://schemas.microsoft.com/office/2006/metadata/properties" ma:root="true" ma:fieldsID="099e70131dc1a1f4feb64016e626f47e" ns3:_="" ns4:_="">
    <xsd:import namespace="c4add773-11b8-468a-a785-7d2e7f138a65"/>
    <xsd:import namespace="6b2d9319-2c28-451a-a993-fa787c3d11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dd773-11b8-468a-a785-7d2e7f13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2d9319-2c28-451a-a993-fa787c3d11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81CF7-3BCB-4A42-987F-24611C53EE5A}">
  <ds:schemaRefs>
    <ds:schemaRef ds:uri="http://schemas.microsoft.com/sharepoint/v3/contenttype/forms"/>
  </ds:schemaRefs>
</ds:datastoreItem>
</file>

<file path=customXml/itemProps2.xml><?xml version="1.0" encoding="utf-8"?>
<ds:datastoreItem xmlns:ds="http://schemas.openxmlformats.org/officeDocument/2006/customXml" ds:itemID="{6BB59251-2352-4844-A468-C71EE9338984}">
  <ds:schemaRefs>
    <ds:schemaRef ds:uri="http://schemas.microsoft.com/office/2006/documentManagement/types"/>
    <ds:schemaRef ds:uri="http://schemas.microsoft.com/office/2006/metadata/properties"/>
    <ds:schemaRef ds:uri="6b2d9319-2c28-451a-a993-fa787c3d113b"/>
    <ds:schemaRef ds:uri="http://purl.org/dc/terms/"/>
    <ds:schemaRef ds:uri="c4add773-11b8-468a-a785-7d2e7f138a65"/>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A2998577-631B-4D09-8F41-2C10A7C836B3}">
  <ds:schemaRefs>
    <ds:schemaRef ds:uri="http://schemas.microsoft.com/office/2006/metadata/contentType"/>
    <ds:schemaRef ds:uri="http://schemas.microsoft.com/office/2006/metadata/properties/metaAttributes"/>
    <ds:schemaRef ds:uri="http://www.w3.org/2000/xmlns/"/>
    <ds:schemaRef ds:uri="http://www.w3.org/2001/XMLSchema"/>
    <ds:schemaRef ds:uri="c4add773-11b8-468a-a785-7d2e7f138a65"/>
    <ds:schemaRef ds:uri="6b2d9319-2c28-451a-a993-fa787c3d113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2413</TotalTime>
  <Words>1562</Words>
  <Application>Microsoft Office PowerPoint</Application>
  <PresentationFormat>Panorámica</PresentationFormat>
  <Paragraphs>168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Agency FB</vt:lpstr>
      <vt:lpstr>Arial</vt:lpstr>
      <vt:lpstr>Arial Nova</vt:lpstr>
      <vt:lpstr>Britannic Bold</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gali mariana ferrer flores</dc:creator>
  <cp:lastModifiedBy>SNTE</cp:lastModifiedBy>
  <cp:revision>10</cp:revision>
  <dcterms:created xsi:type="dcterms:W3CDTF">2021-06-12T03:41:44Z</dcterms:created>
  <dcterms:modified xsi:type="dcterms:W3CDTF">2021-06-13T23:47:48Z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0x010100109970975785E24C8B67AEC49A949F30</vt:lpwstr>
  </property>
</Properties>
</file>