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3" r:id="rId13"/>
    <p:sldId id="267" r:id="rId14"/>
    <p:sldId id="268" r:id="rId15"/>
    <p:sldId id="269" r:id="rId16"/>
    <p:sldId id="270" r:id="rId17"/>
    <p:sldId id="277" r:id="rId18"/>
    <p:sldId id="271" r:id="rId19"/>
    <p:sldId id="272" r:id="rId20"/>
    <p:sldId id="275" r:id="rId21"/>
    <p:sldId id="274" r:id="rId2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9CFA1-2880-43A9-8602-08EAD5EF89D8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0370D-D1C7-4D09-9D7C-03D147001C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05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3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95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3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37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51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782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93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56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72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82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9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5EBB-1F14-4503-AB16-465C954C66B0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0AE98-519B-4D10-9AA3-72B5FC38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12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7726176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0" y="0"/>
            <a:ext cx="12160682" cy="7001692"/>
            <a:chOff x="31318" y="-1"/>
            <a:chExt cx="12160682" cy="7001692"/>
          </a:xfrm>
        </p:grpSpPr>
        <p:pic>
          <p:nvPicPr>
            <p:cNvPr id="2053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" y="0"/>
              <a:ext cx="5372100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9900" y="0"/>
              <a:ext cx="5372100" cy="7001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3722915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4797753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5622890" y="0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https://i.pinimg.com/564x/62/39/66/623966b33d6d6af45627610bab8b5d1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777" r="25852"/>
            <a:stretch/>
          </p:blipFill>
          <p:spPr bwMode="auto">
            <a:xfrm>
              <a:off x="6557721" y="-1"/>
              <a:ext cx="1201783" cy="7001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8506013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" descr="/Users/melissa/Downloads/enep 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22" y="593755"/>
            <a:ext cx="2745750" cy="186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https://i.pinimg.com/564x/62/39/66/623966b33d6d6af45627610bab8b5d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7" r="25852"/>
          <a:stretch/>
        </p:blipFill>
        <p:spPr bwMode="auto">
          <a:xfrm>
            <a:off x="7623682" y="0"/>
            <a:ext cx="1201783" cy="70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29689" y="758814"/>
            <a:ext cx="77724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ES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72046" y="1763156"/>
            <a:ext cx="82165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Forma,</a:t>
            </a:r>
            <a:r>
              <a:rPr kumimoji="0" lang="es-ES" altLang="es-MX" sz="3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espacio y medida.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 José Luis Perales Torres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Evelin Medina Ram</a:t>
            </a: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 -17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Mónica Guadalupe Bustamante Gutiérrez -4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Sandr</a:t>
            </a:r>
            <a:r>
              <a:rPr lang="es-ES" altLang="es-MX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Luz Flores Rodríguez -19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 enseñanza de la geometría</a:t>
            </a:r>
            <a:r>
              <a:rPr kumimoji="0" lang="es-ES" altLang="es-MX" sz="3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el jardín de infantes</a:t>
            </a:r>
            <a:r>
              <a:rPr kumimoji="0" lang="es-ES" altLang="es-MX" sz="3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Secci</a:t>
            </a:r>
            <a:r>
              <a:rPr kumimoji="0" lang="es-ES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D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Junio</a:t>
            </a:r>
            <a:r>
              <a:rPr kumimoji="0" lang="es-ES" altLang="es-MX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</a:t>
            </a: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39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.pinimg.com/564x/32/90/26/32902618b54b6cdd6e1774f627cd17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04011" y="-2799805"/>
            <a:ext cx="6783977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956162" y="1345473"/>
            <a:ext cx="84625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latin typeface="Bouncy Black PERSONAL USE ONLY" pitchFamily="50" charset="0"/>
                <a:ea typeface="Bouncy Black PERSONAL USE ONLY" pitchFamily="50" charset="0"/>
              </a:rPr>
              <a:t>La enseñanza de las figuras y los cuerpos geométricos</a:t>
            </a:r>
          </a:p>
        </p:txBody>
      </p:sp>
    </p:spTree>
    <p:extLst>
      <p:ext uri="{BB962C8B-B14F-4D97-AF65-F5344CB8AC3E}">
        <p14:creationId xmlns:p14="http://schemas.microsoft.com/office/powerpoint/2010/main" val="302856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1266" name="Picture 2" descr="https://i.pinimg.com/564x/2d/20/ab/2d20ab01c1f4eae12e613b583e7bcc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8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836817" y="2394872"/>
            <a:ext cx="6518366" cy="2046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Futura Bk BT" panose="020B0502020204020303" pitchFamily="34" charset="0"/>
              </a:rPr>
              <a:t>La enseñanza de la Geometría en el Nivel Inicial apunta a dos grandes objetivos estrechamente imbricados: que los niños se inicien en la construcción de conocimientos geométricos elaborados a lo largo de la historia de la humanidad, y en un modo de pensar propio del saber geométrico.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2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9460" name="Picture 4" descr="https://i.pinimg.com/564x/b5/af/04/b5af040e1855ac4cdbac0edd21b4b1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823754" y="2468878"/>
            <a:ext cx="65444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latin typeface="Bouncy Black PERSONAL USE ONLY" pitchFamily="50" charset="0"/>
                <a:ea typeface="Bouncy Black PERSONAL USE ONLY" pitchFamily="50" charset="0"/>
              </a:rPr>
              <a:t>ACTIVIDADES:</a:t>
            </a:r>
          </a:p>
        </p:txBody>
      </p:sp>
    </p:spTree>
    <p:extLst>
      <p:ext uri="{BB962C8B-B14F-4D97-AF65-F5344CB8AC3E}">
        <p14:creationId xmlns:p14="http://schemas.microsoft.com/office/powerpoint/2010/main" val="215697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.pinimg.com/564x/a8/ac/57/a8ac570d61e0f5f78d10ef51021dbc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438" y="-2661439"/>
            <a:ext cx="686912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25634" y="778834"/>
            <a:ext cx="7746274" cy="76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“Copiado de figuras”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24742" y="1946364"/>
            <a:ext cx="7863839" cy="409342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Materiales: 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• para cada alumno, un cuadrado dibujado sobre una hoja cuadriculada; 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• otra hoja cuadriculada del mismo tamaño, lápiz, goma.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 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Organización de la actividad: trabajo individual 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Presentación del problema: el maestro explica a sus alumnos que tienen que hacer lo necesario para copiar en la otra hoja, el cuadrado que les dio dibujado; lo único que no pueden hacer es calcarlo. Tienen que quedar iguales. Una vez que lo hayan dibujado, van a tener que superponerlo sobre el modelo a trasluz para ver si quedaron iguales o no</a:t>
            </a:r>
          </a:p>
        </p:txBody>
      </p:sp>
    </p:spTree>
    <p:extLst>
      <p:ext uri="{BB962C8B-B14F-4D97-AF65-F5344CB8AC3E}">
        <p14:creationId xmlns:p14="http://schemas.microsoft.com/office/powerpoint/2010/main" val="2192667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s://i.pinimg.com/564x/a8/ac/57/a8ac570d61e0f5f78d10ef51021dbc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438" y="-2661439"/>
            <a:ext cx="686912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024743" y="1690688"/>
            <a:ext cx="8334101" cy="243143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tx1"/>
                </a:solidFill>
                <a:latin typeface="Bouncy Black PERSONAL USE ONLY" pitchFamily="50" charset="0"/>
                <a:ea typeface="Bouncy Black PERSONAL USE ONLY" pitchFamily="50" charset="0"/>
              </a:rPr>
              <a:t>Análisis de la situación 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La tarea de reproducir el cuadrado sobre la hoja cuadriculada lleva a los alumnos a establecer ciertas relaciones. Por ejemplo, anticipar cuántos cuadraditos mide cada lado y cómo “doblan” los lados. Hay una anticipación implícita que los lleva a pensar que si siguen esas acciones van a obtener ese cuadrado. </a:t>
            </a:r>
            <a:endParaRPr lang="es-MX" sz="24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3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4338" name="Picture 2" descr="https://i.pinimg.com/564x/65/c5/8b/65c58bee197adcfc810d802d651b86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719" y="-2664719"/>
            <a:ext cx="686256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92132" y="323193"/>
            <a:ext cx="8728166" cy="149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“Otras situaciones posibles”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93667" y="1737564"/>
            <a:ext cx="8321042" cy="470898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Observación de objetos geométricos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Esta situación consiste en observar cuerpos geométricos describiendo sus formas, para avanzar en el descubrimiento de lo que tienen en común: por ejemplo, analizar que tienen en común los cilindros entre sí; los cubos; los conos; las pirámides; etcétera. 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 Clasificaciones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 En un principio, se puede les pedir a los alumnos que clasifiquen sin tener en cuenta un atributo determinado; luego, por cantidad de lados, diferentes formas, tipo de caras, lados rectos o curvos, etcétera. También se podría proponer que agrupen las figuras para guardarlas en diferentes cajas para decir, luego, que cartel le pondrían a cada caja.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 Representaciones gráficas 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La maestra entrega “planos” para que, con bloques, los niños realicen una construcción que resulte igual al modelo. </a:t>
            </a:r>
            <a:endParaRPr lang="es-MX" sz="24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77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4338" name="Picture 2" descr="https://i.pinimg.com/564x/65/c5/8b/65c58bee197adcfc810d802d651b86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719" y="-2664719"/>
            <a:ext cx="686256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47423" t="63661" r="26373" b="17589"/>
          <a:stretch/>
        </p:blipFill>
        <p:spPr>
          <a:xfrm>
            <a:off x="2312124" y="1994367"/>
            <a:ext cx="7143513" cy="28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88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9460" name="Picture 4" descr="https://i.pinimg.com/564x/b5/af/04/b5af040e1855ac4cdbac0edd21b4b1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823754" y="2468878"/>
            <a:ext cx="65444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latin typeface="Bouncy Black PERSONAL USE ONLY" pitchFamily="50" charset="0"/>
                <a:ea typeface="Bouncy Black PERSONAL USE ONLY" pitchFamily="50" charset="0"/>
              </a:rPr>
              <a:t>ACTIVIDADES planteadas </a:t>
            </a:r>
          </a:p>
        </p:txBody>
      </p:sp>
    </p:spTree>
    <p:extLst>
      <p:ext uri="{BB962C8B-B14F-4D97-AF65-F5344CB8AC3E}">
        <p14:creationId xmlns:p14="http://schemas.microsoft.com/office/powerpoint/2010/main" val="2941916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6386" name="Picture 2" descr="https://i.pinimg.com/564x/44/1e/24/441e248c351cc90d4823c142fc8d4e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6999"/>
            <a:ext cx="6858001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19738" y="1565390"/>
            <a:ext cx="9444448" cy="178510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s-MX" dirty="0">
                <a:solidFill>
                  <a:schemeClr val="tx1"/>
                </a:solidFill>
              </a:rPr>
              <a:t>BUSCA Y COLOREAR LAS FIGURAS QUE ENCUENTRES CON LOS SIGUIENTES COLORES: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Circulo: verde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Cuadrado: azul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Triangulo: rojo</a:t>
            </a:r>
          </a:p>
          <a:p>
            <a:pPr lvl="0"/>
            <a:r>
              <a:rPr lang="es-MX" dirty="0">
                <a:solidFill>
                  <a:schemeClr val="tx1"/>
                </a:solidFill>
              </a:rPr>
              <a:t>Rectángulo: amarillo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8" name="Diagrama de flujo: conector 1"/>
          <p:cNvSpPr/>
          <p:nvPr/>
        </p:nvSpPr>
        <p:spPr>
          <a:xfrm>
            <a:off x="3575050" y="2053595"/>
            <a:ext cx="571500" cy="5334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9" name="Rectángulo: esquina doblada 3"/>
          <p:cNvSpPr/>
          <p:nvPr/>
        </p:nvSpPr>
        <p:spPr>
          <a:xfrm>
            <a:off x="4394200" y="2091695"/>
            <a:ext cx="600075" cy="5429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0" name="Triángulo isósceles 9"/>
          <p:cNvSpPr/>
          <p:nvPr/>
        </p:nvSpPr>
        <p:spPr>
          <a:xfrm>
            <a:off x="5232400" y="2091695"/>
            <a:ext cx="619125" cy="5715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6013450" y="2205995"/>
            <a:ext cx="1066800" cy="4286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16387" name="Imagen 2" descr="Pin de Beatriz Berenice en situaciones de aprendizaje | Figuras geometricas  para preescolar, Actividades de figuras geometricas, Hojas de ejercicios 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01" b="1389"/>
          <a:stretch>
            <a:fillRect/>
          </a:stretch>
        </p:blipFill>
        <p:spPr bwMode="auto">
          <a:xfrm>
            <a:off x="3917950" y="3185900"/>
            <a:ext cx="4191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22250" y="179324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023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8434" name="Picture 2" descr="https://i.pinimg.com/564x/43/f1/ed/43f1edbd92ca9b753f33ce7f41aa5b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370509" y="541037"/>
            <a:ext cx="8728166" cy="984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ARCO" panose="02000800000000000000" pitchFamily="2" charset="0"/>
              </a:rPr>
              <a:t>Completa la piel del gusanito con las figuras. </a:t>
            </a:r>
            <a:endParaRPr lang="es-MX" sz="44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 descr="GUSANITOS Y OTROS ANIMALES – Educación Infanti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7" b="274"/>
          <a:stretch/>
        </p:blipFill>
        <p:spPr bwMode="auto">
          <a:xfrm>
            <a:off x="2035965" y="1866600"/>
            <a:ext cx="8218378" cy="444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543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https://i.pinimg.com/564x/d5/aa/b5/d5aab525dd31d059248afe9a354489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9177" y="-2669176"/>
            <a:ext cx="6853646" cy="1219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786742" y="3187337"/>
            <a:ext cx="7167155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geometría se constituyo históricamente alrededor de dos grandes problemáticas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dirty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medida de las magnitudes geométricas (longitud, superficies, volúmenes)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dirty="0">
                <a:solidFill>
                  <a:schemeClr val="bg1"/>
                </a:solidFill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representación plana de situaciones espaciales.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084466" y="1546295"/>
            <a:ext cx="602306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Showcard Gothic" panose="04020904020102020604" pitchFamily="82" charset="0"/>
                <a:ea typeface="Bouncy Black PERSONAL USE ONLY" pitchFamily="50" charset="0"/>
                <a:cs typeface="Times New Roman" panose="02020603050405020304" pitchFamily="18" charset="0"/>
              </a:rPr>
              <a:t>Enfoque para la enseñanza de la geometría en la educación inicial</a:t>
            </a:r>
            <a:endParaRPr lang="es-MX" sz="3200" dirty="0">
              <a:solidFill>
                <a:schemeClr val="bg1"/>
              </a:solidFill>
              <a:latin typeface="Showcard Gothic" panose="04020904020102020604" pitchFamily="82" charset="0"/>
              <a:ea typeface="Bouncy Black PERSONAL USE ONLY" pitchFamily="50" charset="0"/>
              <a:cs typeface="Times New Roman" panose="02020603050405020304" pitchFamily="18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6549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482" name="Picture 2" descr="https://i.pinimg.com/564x/98/15/dd/9815dd5f37fdd93174fd037a0619b1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334588" y="736172"/>
            <a:ext cx="9761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ARCO" panose="02000800000000000000" pitchFamily="2" charset="0"/>
              </a:rPr>
              <a:t>CON AYUDA DE PAPIS REALIZARAN UNA PIZZA GEOMETRICA, UTILIZANDO EL CIRCULO, TRIANGULOS, CUADRADOS , RECTANGULOS; CON MATERIAL LIBRE.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1523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52400" y="6095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3" name="Imagen 22" descr="PIZZA GEOMÉTRICA: Actividad con figuras geométricas para niños de preescolar  - YouTub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0" r="13096"/>
          <a:stretch/>
        </p:blipFill>
        <p:spPr bwMode="auto">
          <a:xfrm>
            <a:off x="3734753" y="2018666"/>
            <a:ext cx="5130165" cy="41582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5161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2" name="Picture 22" descr="https://i.pinimg.com/564x/ba/86/47/ba8647f23f92f2ff5d63f29e2707ab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3214" y="-2663213"/>
            <a:ext cx="6865572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15389" y="1254449"/>
            <a:ext cx="9761222" cy="76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latin typeface="ARCO" panose="020008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</a:t>
            </a:r>
            <a:endParaRPr lang="es-MX" sz="3200" dirty="0">
              <a:effectLst/>
              <a:latin typeface="ARCO" panose="020008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1523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52400" y="6095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71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.pinimg.com/564x/ce/52/4e/ce524e18a27343f68d648e24cf1b3a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62942" y="-2666999"/>
            <a:ext cx="6858001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37359" y="3048585"/>
            <a:ext cx="3814355" cy="193899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El de los conocimientos que el niño necesita para organizar y controlar sus relaciones habituales con el espacio físico, llamado “estructuración del espacio”;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76375" y="1696530"/>
            <a:ext cx="74311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B0F0"/>
                </a:solidFill>
                <a:latin typeface="ARCO" panose="02000800000000000000" pitchFamily="2" charset="0"/>
                <a:ea typeface="Bouncy Black PERSONAL USE ONLY" pitchFamily="50" charset="0"/>
                <a:cs typeface="Times New Roman" panose="02020603050405020304" pitchFamily="18" charset="0"/>
              </a:rPr>
              <a:t>Dos campos de conocimiento</a:t>
            </a:r>
            <a:endParaRPr lang="es-MX" sz="3200" dirty="0">
              <a:solidFill>
                <a:srgbClr val="00B0F0"/>
              </a:solidFill>
              <a:latin typeface="ARCO" panose="02000800000000000000" pitchFamily="2" charset="0"/>
              <a:ea typeface="Bouncy Black PERSONAL USE ONLY" pitchFamily="50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00B0F0"/>
              </a:solidFill>
              <a:latin typeface="ARCO" panose="020008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850778" y="3048585"/>
            <a:ext cx="2535554" cy="101566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2. el de la Geometría propiamente dicha.</a:t>
            </a:r>
          </a:p>
        </p:txBody>
      </p:sp>
    </p:spTree>
    <p:extLst>
      <p:ext uri="{BB962C8B-B14F-4D97-AF65-F5344CB8AC3E}">
        <p14:creationId xmlns:p14="http://schemas.microsoft.com/office/powerpoint/2010/main" val="227953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pinimg.com/564x/e6/10/d2/e610d28ff90b88482368401b9bd806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4824" y="-2664823"/>
            <a:ext cx="6862354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23458" y="2397047"/>
            <a:ext cx="6945086" cy="326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vinculan con la relación del espacio, sus representaciones, sus desplazamientos, etc.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Suele pensarse que los alumnos deben hacer cosas sobre el espacio real (observar, tocar, etc.)  para abstraer de allí conocimientos espaciales.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Futura Bk BT" panose="020B05020202040203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 embargo los conocimientos espaciales no se construyen por abstracción directa del espacio real.</a:t>
            </a:r>
            <a:r>
              <a:rPr lang="es-MX" sz="2000" dirty="0"/>
              <a:t> </a:t>
            </a:r>
            <a:r>
              <a:rPr lang="es-MX" sz="2000" dirty="0">
                <a:latin typeface="Futura Bk BT" panose="020B0502020204020303" pitchFamily="34" charset="0"/>
              </a:rPr>
              <a:t>Sino a partir de utilizar las propias conceptualizaciones en la resolución de problemas que plantea dicho espacio.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76252" y="1193145"/>
            <a:ext cx="95010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rgbClr val="00B0F0"/>
                </a:solidFill>
                <a:latin typeface="ARCO" panose="02000800000000000000" pitchFamily="2" charset="0"/>
              </a:rPr>
              <a:t>Los conocimientos espaciales</a:t>
            </a:r>
          </a:p>
        </p:txBody>
      </p:sp>
    </p:spTree>
    <p:extLst>
      <p:ext uri="{BB962C8B-B14F-4D97-AF65-F5344CB8AC3E}">
        <p14:creationId xmlns:p14="http://schemas.microsoft.com/office/powerpoint/2010/main" val="421964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.pinimg.com/564x/f2/24/0d/f2240d5c80e978578d2ebdba244db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1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046909" y="3429001"/>
            <a:ext cx="609817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Futura Bk BT" panose="020B0502020204020303" pitchFamily="34" charset="0"/>
              </a:rPr>
              <a:t>Los problemas vinculados a los conocimientos espaciales conciernen al espacio sensible y pueden referirse a diferentes acciones como: construir, desplazarse, desplazar objetos, ubicar objetos en el espacio, ubicarse a sí mismos, dibujar, etcétera.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137953" y="992776"/>
            <a:ext cx="79160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accent5">
                    <a:lumMod val="75000"/>
                  </a:schemeClr>
                </a:solidFill>
                <a:latin typeface="ARCO" panose="02000800000000000000" pitchFamily="2" charset="0"/>
              </a:rPr>
              <a:t>Los PROBLEMAS VICULADOS A LOS CONOCIMIENTOS ESPACIALES.</a:t>
            </a:r>
          </a:p>
        </p:txBody>
      </p:sp>
    </p:spTree>
    <p:extLst>
      <p:ext uri="{BB962C8B-B14F-4D97-AF65-F5344CB8AC3E}">
        <p14:creationId xmlns:p14="http://schemas.microsoft.com/office/powerpoint/2010/main" val="162274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s://i.pinimg.com/564x/ae/fd/a9/aefda9c5eed81a607781e194edfa75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6554" y="-2656552"/>
            <a:ext cx="6878893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137954" y="966650"/>
            <a:ext cx="7916091" cy="136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4000" b="1" dirty="0">
                <a:latin typeface="ARCO" panose="02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conocimientos geométricos</a:t>
            </a:r>
            <a:endParaRPr lang="es-MX" sz="4000" dirty="0">
              <a:latin typeface="ARCO" panose="02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81942" y="2505671"/>
            <a:ext cx="7036525" cy="101566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Se vinculan a las formas geométricas; líneas, figuras y cuerpos, así como también a sus propiedades, relaciones, etc.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481941" y="4098558"/>
            <a:ext cx="7036525" cy="163121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  <a:latin typeface="Futura Bk BT" panose="020B0502020204020303" pitchFamily="34" charset="0"/>
              </a:rPr>
              <a:t>Uno de los objetivos de la Geometría fue el estudio de las formas y de las propiedades de los objetos naturales. Al ser éstos tan variados, resultó imposible estudiar las diferentes formas de cada uno de ellos exhaustiva y rigurosamente tal como hace la matemática.</a:t>
            </a:r>
          </a:p>
        </p:txBody>
      </p:sp>
    </p:spTree>
    <p:extLst>
      <p:ext uri="{BB962C8B-B14F-4D97-AF65-F5344CB8AC3E}">
        <p14:creationId xmlns:p14="http://schemas.microsoft.com/office/powerpoint/2010/main" val="404013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.pinimg.com/564x/18/40/25/184025b6054e908771ed5defeb4280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6999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211976" y="1548370"/>
            <a:ext cx="5486400" cy="101566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</a:rPr>
              <a:t>Las primeras aproximaciones que los chicos hacen al conocimiento de las figuras, éstas son tratadas esencialmente como “dibujos”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180114" y="4112402"/>
            <a:ext cx="7036525" cy="132343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</a:rPr>
              <a:t>Si bien un niño de Nivel Inicial es capaz de reconocer el dibujo de un cuadrado, si se le pregunta cómo “sabe” que ese dibujo representa a un cuadrado, seguramente nos contestará: “por que sí, porque es un cuadrado”. </a:t>
            </a:r>
            <a:endParaRPr lang="es-MX" sz="2000" dirty="0">
              <a:solidFill>
                <a:schemeClr val="tx1"/>
              </a:solidFill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9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9218" name="Picture 2" descr="https://i.pinimg.com/564x/0d/36/7e/0d367e882433f05cb7363b884e3788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5918" y="-2655921"/>
            <a:ext cx="6880159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431865" y="2618864"/>
            <a:ext cx="7328263" cy="346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/>
              <a:t>Los problemas vinculados a los conocimientos geométricos se refieren o a un espacio constituido por las conceptualizaciones que el niño se construye acerca del espacio físico.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Futura Bk BT" panose="020B05020202040203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Futura Bk BT" panose="020B0502020204020303" pitchFamily="34" charset="0"/>
              </a:rPr>
              <a:t>La relación espacio-geometría, se da porque la geometría tiene que ver con el espacio, ya que dentro de el, existen posiciones, movimientos, desplazamientos, pero también existen objetos.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Futura Bk BT" panose="020B05020202040203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Futura Bk BT" panose="020B0502020204020303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10935" y="1045394"/>
            <a:ext cx="96578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rgbClr val="7030A0"/>
                </a:solidFill>
                <a:latin typeface="ARCO" panose="02000800000000000000" pitchFamily="2" charset="0"/>
              </a:rPr>
              <a:t>Los PROBLEMAS VICULADOS A LOS CONOCIMIENTOS Geométricos.</a:t>
            </a:r>
          </a:p>
        </p:txBody>
      </p:sp>
    </p:spTree>
    <p:extLst>
      <p:ext uri="{BB962C8B-B14F-4D97-AF65-F5344CB8AC3E}">
        <p14:creationId xmlns:p14="http://schemas.microsoft.com/office/powerpoint/2010/main" val="203455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42" name="Picture 2" descr="https://i.pinimg.com/564x/57/e4/29/57e42996faadbbc3f4c49a24298327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6999"/>
            <a:ext cx="6858001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508066" y="2674625"/>
            <a:ext cx="7663544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Futura Bk BT" panose="020B0502020204020303" pitchFamily="34" charset="0"/>
              </a:rPr>
              <a:t>Al anticipar si una mesa va a pasar o no por la abertura de una puerta. El reconocimiento de la forma de la mesa, permite tomar decisiones acerca de cómo desplazarla en el espacio: si es necesario establecer rotaciones, qué dirección imprimirle a la traslación, etcétera.</a:t>
            </a:r>
            <a:endParaRPr lang="es-MX" sz="2000" dirty="0">
              <a:latin typeface="Futura Bk BT" panose="020B05020202040203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0935" y="1045394"/>
            <a:ext cx="96578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rgbClr val="7030A0"/>
                </a:solidFill>
                <a:latin typeface="ARCO" panose="02000800000000000000" pitchFamily="2" charset="0"/>
              </a:rPr>
              <a:t>Ejemplo:</a:t>
            </a:r>
          </a:p>
        </p:txBody>
      </p:sp>
    </p:spTree>
    <p:extLst>
      <p:ext uri="{BB962C8B-B14F-4D97-AF65-F5344CB8AC3E}">
        <p14:creationId xmlns:p14="http://schemas.microsoft.com/office/powerpoint/2010/main" val="2657090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981</Words>
  <Application>Microsoft Office PowerPoint</Application>
  <PresentationFormat>Panorámica</PresentationFormat>
  <Paragraphs>68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ARCO</vt:lpstr>
      <vt:lpstr>Arial</vt:lpstr>
      <vt:lpstr>Bouncy Black PERSONAL USE ONLY</vt:lpstr>
      <vt:lpstr>Calibri</vt:lpstr>
      <vt:lpstr>Calibri Light</vt:lpstr>
      <vt:lpstr>Futura Bk BT</vt:lpstr>
      <vt:lpstr>Showcard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Roberto Vargas</cp:lastModifiedBy>
  <cp:revision>23</cp:revision>
  <dcterms:created xsi:type="dcterms:W3CDTF">2021-06-13T19:43:08Z</dcterms:created>
  <dcterms:modified xsi:type="dcterms:W3CDTF">2021-06-21T15:50:06Z</dcterms:modified>
</cp:coreProperties>
</file>