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 id="274" r:id="rId21"/>
    <p:sldId id="276" r:id="rId2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9CFA1-2880-43A9-8602-08EAD5EF89D8}" type="datetimeFigureOut">
              <a:rPr lang="es-MX" smtClean="0"/>
              <a:t>13/06/2021</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20370D-D1C7-4D09-9D7C-03D147001C05}" type="slidenum">
              <a:rPr lang="es-MX" smtClean="0"/>
              <a:t>‹Nº›</a:t>
            </a:fld>
            <a:endParaRPr lang="es-MX"/>
          </a:p>
        </p:txBody>
      </p:sp>
    </p:spTree>
    <p:extLst>
      <p:ext uri="{BB962C8B-B14F-4D97-AF65-F5344CB8AC3E}">
        <p14:creationId xmlns:p14="http://schemas.microsoft.com/office/powerpoint/2010/main" val="14510514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MX"/>
          </a:p>
        </p:txBody>
      </p:sp>
      <p:sp>
        <p:nvSpPr>
          <p:cNvPr id="4" name="Marcador de fecha 3"/>
          <p:cNvSpPr>
            <a:spLocks noGrp="1"/>
          </p:cNvSpPr>
          <p:nvPr>
            <p:ph type="dt" sz="half" idx="10"/>
          </p:nvPr>
        </p:nvSpPr>
        <p:spPr/>
        <p:txBody>
          <a:bodyPr/>
          <a:lstStyle/>
          <a:p>
            <a:fld id="{4AB85EBB-1F14-4503-AB16-465C954C66B0}" type="datetimeFigureOut">
              <a:rPr lang="es-MX" smtClean="0"/>
              <a:t>13/06/2021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B40AE98-519B-4D10-9AA3-72B5FC385EAD}" type="slidenum">
              <a:rPr lang="es-MX" smtClean="0"/>
              <a:t>‹Nº›</a:t>
            </a:fld>
            <a:endParaRPr lang="es-MX"/>
          </a:p>
        </p:txBody>
      </p:sp>
    </p:spTree>
    <p:extLst>
      <p:ext uri="{BB962C8B-B14F-4D97-AF65-F5344CB8AC3E}">
        <p14:creationId xmlns:p14="http://schemas.microsoft.com/office/powerpoint/2010/main" val="328030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4AB85EBB-1F14-4503-AB16-465C954C66B0}" type="datetimeFigureOut">
              <a:rPr lang="es-MX" smtClean="0"/>
              <a:t>13/06/2021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B40AE98-519B-4D10-9AA3-72B5FC385EAD}" type="slidenum">
              <a:rPr lang="es-MX" smtClean="0"/>
              <a:t>‹Nº›</a:t>
            </a:fld>
            <a:endParaRPr lang="es-MX"/>
          </a:p>
        </p:txBody>
      </p:sp>
    </p:spTree>
    <p:extLst>
      <p:ext uri="{BB962C8B-B14F-4D97-AF65-F5344CB8AC3E}">
        <p14:creationId xmlns:p14="http://schemas.microsoft.com/office/powerpoint/2010/main" val="1043959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4AB85EBB-1F14-4503-AB16-465C954C66B0}" type="datetimeFigureOut">
              <a:rPr lang="es-MX" smtClean="0"/>
              <a:t>13/06/2021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B40AE98-519B-4D10-9AA3-72B5FC385EAD}" type="slidenum">
              <a:rPr lang="es-MX" smtClean="0"/>
              <a:t>‹Nº›</a:t>
            </a:fld>
            <a:endParaRPr lang="es-MX"/>
          </a:p>
        </p:txBody>
      </p:sp>
    </p:spTree>
    <p:extLst>
      <p:ext uri="{BB962C8B-B14F-4D97-AF65-F5344CB8AC3E}">
        <p14:creationId xmlns:p14="http://schemas.microsoft.com/office/powerpoint/2010/main" val="1898364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4AB85EBB-1F14-4503-AB16-465C954C66B0}" type="datetimeFigureOut">
              <a:rPr lang="es-MX" smtClean="0"/>
              <a:t>13/06/2021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B40AE98-519B-4D10-9AA3-72B5FC385EAD}" type="slidenum">
              <a:rPr lang="es-MX" smtClean="0"/>
              <a:t>‹Nº›</a:t>
            </a:fld>
            <a:endParaRPr lang="es-MX"/>
          </a:p>
        </p:txBody>
      </p:sp>
    </p:spTree>
    <p:extLst>
      <p:ext uri="{BB962C8B-B14F-4D97-AF65-F5344CB8AC3E}">
        <p14:creationId xmlns:p14="http://schemas.microsoft.com/office/powerpoint/2010/main" val="1268370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4AB85EBB-1F14-4503-AB16-465C954C66B0}" type="datetimeFigureOut">
              <a:rPr lang="es-MX" smtClean="0"/>
              <a:t>13/06/2021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B40AE98-519B-4D10-9AA3-72B5FC385EAD}" type="slidenum">
              <a:rPr lang="es-MX" smtClean="0"/>
              <a:t>‹Nº›</a:t>
            </a:fld>
            <a:endParaRPr lang="es-MX"/>
          </a:p>
        </p:txBody>
      </p:sp>
    </p:spTree>
    <p:extLst>
      <p:ext uri="{BB962C8B-B14F-4D97-AF65-F5344CB8AC3E}">
        <p14:creationId xmlns:p14="http://schemas.microsoft.com/office/powerpoint/2010/main" val="4202517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4AB85EBB-1F14-4503-AB16-465C954C66B0}" type="datetimeFigureOut">
              <a:rPr lang="es-MX" smtClean="0"/>
              <a:t>13/06/2021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B40AE98-519B-4D10-9AA3-72B5FC385EAD}" type="slidenum">
              <a:rPr lang="es-MX" smtClean="0"/>
              <a:t>‹Nº›</a:t>
            </a:fld>
            <a:endParaRPr lang="es-MX"/>
          </a:p>
        </p:txBody>
      </p:sp>
    </p:spTree>
    <p:extLst>
      <p:ext uri="{BB962C8B-B14F-4D97-AF65-F5344CB8AC3E}">
        <p14:creationId xmlns:p14="http://schemas.microsoft.com/office/powerpoint/2010/main" val="3007822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4AB85EBB-1F14-4503-AB16-465C954C66B0}" type="datetimeFigureOut">
              <a:rPr lang="es-MX" smtClean="0"/>
              <a:t>13/06/2021</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0B40AE98-519B-4D10-9AA3-72B5FC385EAD}" type="slidenum">
              <a:rPr lang="es-MX" smtClean="0"/>
              <a:t>‹Nº›</a:t>
            </a:fld>
            <a:endParaRPr lang="es-MX"/>
          </a:p>
        </p:txBody>
      </p:sp>
    </p:spTree>
    <p:extLst>
      <p:ext uri="{BB962C8B-B14F-4D97-AF65-F5344CB8AC3E}">
        <p14:creationId xmlns:p14="http://schemas.microsoft.com/office/powerpoint/2010/main" val="2244935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4AB85EBB-1F14-4503-AB16-465C954C66B0}" type="datetimeFigureOut">
              <a:rPr lang="es-MX" smtClean="0"/>
              <a:t>13/06/2021</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0B40AE98-519B-4D10-9AA3-72B5FC385EAD}" type="slidenum">
              <a:rPr lang="es-MX" smtClean="0"/>
              <a:t>‹Nº›</a:t>
            </a:fld>
            <a:endParaRPr lang="es-MX"/>
          </a:p>
        </p:txBody>
      </p:sp>
    </p:spTree>
    <p:extLst>
      <p:ext uri="{BB962C8B-B14F-4D97-AF65-F5344CB8AC3E}">
        <p14:creationId xmlns:p14="http://schemas.microsoft.com/office/powerpoint/2010/main" val="1792560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4AB85EBB-1F14-4503-AB16-465C954C66B0}" type="datetimeFigureOut">
              <a:rPr lang="es-MX" smtClean="0"/>
              <a:t>13/06/2021</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0B40AE98-519B-4D10-9AA3-72B5FC385EAD}" type="slidenum">
              <a:rPr lang="es-MX" smtClean="0"/>
              <a:t>‹Nº›</a:t>
            </a:fld>
            <a:endParaRPr lang="es-MX"/>
          </a:p>
        </p:txBody>
      </p:sp>
    </p:spTree>
    <p:extLst>
      <p:ext uri="{BB962C8B-B14F-4D97-AF65-F5344CB8AC3E}">
        <p14:creationId xmlns:p14="http://schemas.microsoft.com/office/powerpoint/2010/main" val="685724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4AB85EBB-1F14-4503-AB16-465C954C66B0}" type="datetimeFigureOut">
              <a:rPr lang="es-MX" smtClean="0"/>
              <a:t>13/06/2021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B40AE98-519B-4D10-9AA3-72B5FC385EAD}" type="slidenum">
              <a:rPr lang="es-MX" smtClean="0"/>
              <a:t>‹Nº›</a:t>
            </a:fld>
            <a:endParaRPr lang="es-MX"/>
          </a:p>
        </p:txBody>
      </p:sp>
    </p:spTree>
    <p:extLst>
      <p:ext uri="{BB962C8B-B14F-4D97-AF65-F5344CB8AC3E}">
        <p14:creationId xmlns:p14="http://schemas.microsoft.com/office/powerpoint/2010/main" val="1073827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4AB85EBB-1F14-4503-AB16-465C954C66B0}" type="datetimeFigureOut">
              <a:rPr lang="es-MX" smtClean="0"/>
              <a:t>13/06/2021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B40AE98-519B-4D10-9AA3-72B5FC385EAD}" type="slidenum">
              <a:rPr lang="es-MX" smtClean="0"/>
              <a:t>‹Nº›</a:t>
            </a:fld>
            <a:endParaRPr lang="es-MX"/>
          </a:p>
        </p:txBody>
      </p:sp>
    </p:spTree>
    <p:extLst>
      <p:ext uri="{BB962C8B-B14F-4D97-AF65-F5344CB8AC3E}">
        <p14:creationId xmlns:p14="http://schemas.microsoft.com/office/powerpoint/2010/main" val="3267927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B85EBB-1F14-4503-AB16-465C954C66B0}" type="datetimeFigureOut">
              <a:rPr lang="es-MX" smtClean="0"/>
              <a:t>13/06/2021</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40AE98-519B-4D10-9AA3-72B5FC385EAD}" type="slidenum">
              <a:rPr lang="es-MX" smtClean="0"/>
              <a:t>‹Nº›</a:t>
            </a:fld>
            <a:endParaRPr lang="es-MX"/>
          </a:p>
        </p:txBody>
      </p:sp>
    </p:spTree>
    <p:extLst>
      <p:ext uri="{BB962C8B-B14F-4D97-AF65-F5344CB8AC3E}">
        <p14:creationId xmlns:p14="http://schemas.microsoft.com/office/powerpoint/2010/main" val="25111224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1.jpeg"/><Relationship Id="rId7" Type="http://schemas.openxmlformats.org/officeDocument/2006/relationships/image" Target="../media/image25.png"/><Relationship Id="rId2" Type="http://schemas.openxmlformats.org/officeDocument/2006/relationships/image" Target="../media/image20.jpeg"/><Relationship Id="rId1" Type="http://schemas.openxmlformats.org/officeDocument/2006/relationships/slideLayout" Target="../slideLayouts/slideLayout2.xml"/><Relationship Id="rId6" Type="http://schemas.openxmlformats.org/officeDocument/2006/relationships/image" Target="../media/image24.jpeg"/><Relationship Id="rId5" Type="http://schemas.openxmlformats.org/officeDocument/2006/relationships/image" Target="../media/image23.jpeg"/><Relationship Id="rId4" Type="http://schemas.openxmlformats.org/officeDocument/2006/relationships/image" Target="../media/image22.jpeg"/></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5" descr="https://i.pinimg.com/564x/62/39/66/623966b33d6d6af45627610bab8b5d12.jpg"/>
          <p:cNvPicPr>
            <a:picLocks noChangeAspect="1" noChangeArrowheads="1"/>
          </p:cNvPicPr>
          <p:nvPr/>
        </p:nvPicPr>
        <p:blipFill rotWithShape="1">
          <a:blip r:embed="rId2">
            <a:extLst>
              <a:ext uri="{28A0092B-C50C-407E-A947-70E740481C1C}">
                <a14:useLocalDpi xmlns:a14="http://schemas.microsoft.com/office/drawing/2010/main" val="0"/>
              </a:ext>
            </a:extLst>
          </a:blip>
          <a:srcRect l="51777" r="25852"/>
          <a:stretch/>
        </p:blipFill>
        <p:spPr bwMode="auto">
          <a:xfrm>
            <a:off x="7726176" y="0"/>
            <a:ext cx="1201783" cy="7001691"/>
          </a:xfrm>
          <a:prstGeom prst="rect">
            <a:avLst/>
          </a:prstGeom>
          <a:noFill/>
          <a:extLst>
            <a:ext uri="{909E8E84-426E-40DD-AFC4-6F175D3DCCD1}">
              <a14:hiddenFill xmlns:a14="http://schemas.microsoft.com/office/drawing/2010/main">
                <a:solidFill>
                  <a:srgbClr val="FFFFFF"/>
                </a:solidFill>
              </a14:hiddenFill>
            </a:ext>
          </a:extLst>
        </p:spPr>
      </p:pic>
      <p:grpSp>
        <p:nvGrpSpPr>
          <p:cNvPr id="6" name="Grupo 5"/>
          <p:cNvGrpSpPr/>
          <p:nvPr/>
        </p:nvGrpSpPr>
        <p:grpSpPr>
          <a:xfrm>
            <a:off x="0" y="0"/>
            <a:ext cx="12160682" cy="7001692"/>
            <a:chOff x="31318" y="-1"/>
            <a:chExt cx="12160682" cy="7001692"/>
          </a:xfrm>
        </p:grpSpPr>
        <p:pic>
          <p:nvPicPr>
            <p:cNvPr id="2053" name="Picture 5" descr="https://i.pinimg.com/564x/62/39/66/623966b33d6d6af45627610bab8b5d1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318" y="0"/>
              <a:ext cx="5372100" cy="7001691"/>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5" descr="https://i.pinimg.com/564x/62/39/66/623966b33d6d6af45627610bab8b5d1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19900" y="0"/>
              <a:ext cx="5372100" cy="700169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5" descr="https://i.pinimg.com/564x/62/39/66/623966b33d6d6af45627610bab8b5d12.jpg"/>
            <p:cNvPicPr>
              <a:picLocks noChangeAspect="1" noChangeArrowheads="1"/>
            </p:cNvPicPr>
            <p:nvPr/>
          </p:nvPicPr>
          <p:blipFill rotWithShape="1">
            <a:blip r:embed="rId2">
              <a:extLst>
                <a:ext uri="{28A0092B-C50C-407E-A947-70E740481C1C}">
                  <a14:useLocalDpi xmlns:a14="http://schemas.microsoft.com/office/drawing/2010/main" val="0"/>
                </a:ext>
              </a:extLst>
            </a:blip>
            <a:srcRect l="51777" r="25852"/>
            <a:stretch/>
          </p:blipFill>
          <p:spPr bwMode="auto">
            <a:xfrm>
              <a:off x="3722915" y="0"/>
              <a:ext cx="1201783" cy="7001691"/>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5" descr="https://i.pinimg.com/564x/62/39/66/623966b33d6d6af45627610bab8b5d12.jpg"/>
            <p:cNvPicPr>
              <a:picLocks noChangeAspect="1" noChangeArrowheads="1"/>
            </p:cNvPicPr>
            <p:nvPr/>
          </p:nvPicPr>
          <p:blipFill rotWithShape="1">
            <a:blip r:embed="rId2">
              <a:extLst>
                <a:ext uri="{28A0092B-C50C-407E-A947-70E740481C1C}">
                  <a14:useLocalDpi xmlns:a14="http://schemas.microsoft.com/office/drawing/2010/main" val="0"/>
                </a:ext>
              </a:extLst>
            </a:blip>
            <a:srcRect l="51777" r="25852"/>
            <a:stretch/>
          </p:blipFill>
          <p:spPr bwMode="auto">
            <a:xfrm>
              <a:off x="4797753" y="0"/>
              <a:ext cx="1201783" cy="7001691"/>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5" descr="https://i.pinimg.com/564x/62/39/66/623966b33d6d6af45627610bab8b5d12.jpg"/>
            <p:cNvPicPr>
              <a:picLocks noChangeAspect="1" noChangeArrowheads="1"/>
            </p:cNvPicPr>
            <p:nvPr/>
          </p:nvPicPr>
          <p:blipFill rotWithShape="1">
            <a:blip r:embed="rId2">
              <a:extLst>
                <a:ext uri="{28A0092B-C50C-407E-A947-70E740481C1C}">
                  <a14:useLocalDpi xmlns:a14="http://schemas.microsoft.com/office/drawing/2010/main" val="0"/>
                </a:ext>
              </a:extLst>
            </a:blip>
            <a:srcRect l="51777" r="25852"/>
            <a:stretch/>
          </p:blipFill>
          <p:spPr bwMode="auto">
            <a:xfrm>
              <a:off x="5622890" y="0"/>
              <a:ext cx="1201783" cy="700169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5" descr="https://i.pinimg.com/564x/62/39/66/623966b33d6d6af45627610bab8b5d12.jpg"/>
            <p:cNvPicPr>
              <a:picLocks noChangeAspect="1" noChangeArrowheads="1"/>
            </p:cNvPicPr>
            <p:nvPr/>
          </p:nvPicPr>
          <p:blipFill rotWithShape="1">
            <a:blip r:embed="rId2">
              <a:extLst>
                <a:ext uri="{28A0092B-C50C-407E-A947-70E740481C1C}">
                  <a14:useLocalDpi xmlns:a14="http://schemas.microsoft.com/office/drawing/2010/main" val="0"/>
                </a:ext>
              </a:extLst>
            </a:blip>
            <a:srcRect l="51777" r="25852"/>
            <a:stretch/>
          </p:blipFill>
          <p:spPr bwMode="auto">
            <a:xfrm>
              <a:off x="6557721" y="-1"/>
              <a:ext cx="1201783" cy="7001691"/>
            </a:xfrm>
            <a:prstGeom prst="rect">
              <a:avLst/>
            </a:prstGeom>
            <a:noFill/>
            <a:extLst>
              <a:ext uri="{909E8E84-426E-40DD-AFC4-6F175D3DCCD1}">
                <a14:hiddenFill xmlns:a14="http://schemas.microsoft.com/office/drawing/2010/main">
                  <a:solidFill>
                    <a:srgbClr val="FFFFFF"/>
                  </a:solidFill>
                </a14:hiddenFill>
              </a:ext>
            </a:extLst>
          </p:spPr>
        </p:pic>
      </p:grpSp>
      <p:pic>
        <p:nvPicPr>
          <p:cNvPr id="14" name="Picture 5" descr="https://i.pinimg.com/564x/62/39/66/623966b33d6d6af45627610bab8b5d12.jpg"/>
          <p:cNvPicPr>
            <a:picLocks noChangeAspect="1" noChangeArrowheads="1"/>
          </p:cNvPicPr>
          <p:nvPr/>
        </p:nvPicPr>
        <p:blipFill rotWithShape="1">
          <a:blip r:embed="rId2">
            <a:extLst>
              <a:ext uri="{28A0092B-C50C-407E-A947-70E740481C1C}">
                <a14:useLocalDpi xmlns:a14="http://schemas.microsoft.com/office/drawing/2010/main" val="0"/>
              </a:ext>
            </a:extLst>
          </a:blip>
          <a:srcRect l="51777" r="25852"/>
          <a:stretch/>
        </p:blipFill>
        <p:spPr bwMode="auto">
          <a:xfrm>
            <a:off x="8506013" y="0"/>
            <a:ext cx="1201783" cy="7001691"/>
          </a:xfrm>
          <a:prstGeom prst="rect">
            <a:avLst/>
          </a:prstGeom>
          <a:noFill/>
          <a:extLst>
            <a:ext uri="{909E8E84-426E-40DD-AFC4-6F175D3DCCD1}">
              <a14:hiddenFill xmlns:a14="http://schemas.microsoft.com/office/drawing/2010/main">
                <a:solidFill>
                  <a:srgbClr val="FFFFFF"/>
                </a:solidFill>
              </a14:hiddenFill>
            </a:ext>
          </a:extLst>
        </p:spPr>
      </p:pic>
      <p:pic>
        <p:nvPicPr>
          <p:cNvPr id="2049" name="Imagen 1" descr="/Users/melissa/Downloads/enep logo.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8722" y="593755"/>
            <a:ext cx="2745750" cy="1861897"/>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5" descr="https://i.pinimg.com/564x/62/39/66/623966b33d6d6af45627610bab8b5d12.jpg"/>
          <p:cNvPicPr>
            <a:picLocks noChangeAspect="1" noChangeArrowheads="1"/>
          </p:cNvPicPr>
          <p:nvPr/>
        </p:nvPicPr>
        <p:blipFill rotWithShape="1">
          <a:blip r:embed="rId2">
            <a:extLst>
              <a:ext uri="{28A0092B-C50C-407E-A947-70E740481C1C}">
                <a14:useLocalDpi xmlns:a14="http://schemas.microsoft.com/office/drawing/2010/main" val="0"/>
              </a:ext>
            </a:extLst>
          </a:blip>
          <a:srcRect l="51777" r="25852"/>
          <a:stretch/>
        </p:blipFill>
        <p:spPr bwMode="auto">
          <a:xfrm>
            <a:off x="7623682" y="0"/>
            <a:ext cx="1201783" cy="7001691"/>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2"/>
          <p:cNvSpPr>
            <a:spLocks noChangeArrowheads="1"/>
          </p:cNvSpPr>
          <p:nvPr/>
        </p:nvSpPr>
        <p:spPr bwMode="auto">
          <a:xfrm>
            <a:off x="2429689" y="758814"/>
            <a:ext cx="7772401"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s-MX" sz="24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Escuela Normal de Educaci</a:t>
            </a:r>
            <a:r>
              <a:rPr kumimoji="0" lang="es-ES" altLang="es-MX" sz="24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ó</a:t>
            </a:r>
            <a:r>
              <a:rPr kumimoji="0" lang="es-ES" altLang="es-MX" sz="24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 Preescolar</a:t>
            </a:r>
            <a:endParaRPr kumimoji="0" lang="es-MX" altLang="es-MX" sz="11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s-MX" sz="20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Licenciatura en Educaci</a:t>
            </a:r>
            <a:r>
              <a:rPr kumimoji="0" lang="es-ES" altLang="es-MX" sz="20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ó</a:t>
            </a:r>
            <a:r>
              <a:rPr kumimoji="0" lang="es-ES" altLang="es-MX" sz="20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 Preescolar</a:t>
            </a:r>
            <a:endParaRPr kumimoji="0" lang="es-MX" altLang="es-MX" sz="11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s-MX" sz="18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Ciclo Escolar 2020-2021</a:t>
            </a:r>
            <a:endParaRPr kumimoji="0" lang="es-MX" altLang="es-MX"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altLang="es-MX" sz="1800" b="0" i="0" u="none" strike="noStrike" cap="none" normalizeH="0" baseline="0" dirty="0" smtClean="0">
              <a:ln>
                <a:noFill/>
              </a:ln>
              <a:solidFill>
                <a:schemeClr val="tx1"/>
              </a:solidFill>
              <a:effectLst/>
              <a:latin typeface="Arial" panose="020B0604020202020204" pitchFamily="34" charset="0"/>
            </a:endParaRPr>
          </a:p>
        </p:txBody>
      </p:sp>
      <p:sp>
        <p:nvSpPr>
          <p:cNvPr id="5" name="Rectangle 3"/>
          <p:cNvSpPr>
            <a:spLocks noChangeArrowheads="1"/>
          </p:cNvSpPr>
          <p:nvPr/>
        </p:nvSpPr>
        <p:spPr bwMode="auto">
          <a:xfrm>
            <a:off x="1672046" y="1763156"/>
            <a:ext cx="8216537"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s-MX" sz="3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Curso: Forma,</a:t>
            </a:r>
            <a:r>
              <a:rPr kumimoji="0" lang="es-ES" altLang="es-MX" sz="3000" b="0" i="0" u="none" strike="noStrike" cap="none" normalizeH="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espacio y medida.</a:t>
            </a:r>
            <a:endParaRPr kumimoji="0" lang="es-MX" altLang="es-MX" sz="11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s-MX" sz="3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Titular: José Luis Perales Torres</a:t>
            </a:r>
            <a:endParaRPr kumimoji="0" lang="es-MX" altLang="es-MX" sz="11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s-MX" sz="3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Alumna: Evelin Medina Ram</a:t>
            </a:r>
            <a:r>
              <a:rPr kumimoji="0" lang="es-ES" altLang="es-MX" sz="3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í</a:t>
            </a:r>
            <a:r>
              <a:rPr kumimoji="0" lang="es-ES" altLang="es-MX" sz="3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rez -17</a:t>
            </a:r>
          </a:p>
          <a:p>
            <a:pPr marL="0" marR="0" lvl="0" indent="0" algn="ctr" defTabSz="914400" rtl="0" eaLnBrk="0" fontAlgn="base" latinLnBrk="0" hangingPunct="0">
              <a:lnSpc>
                <a:spcPct val="100000"/>
              </a:lnSpc>
              <a:spcBef>
                <a:spcPct val="0"/>
              </a:spcBef>
              <a:spcAft>
                <a:spcPct val="0"/>
              </a:spcAft>
              <a:buClrTx/>
              <a:buSzTx/>
              <a:buFontTx/>
              <a:buNone/>
              <a:tabLst/>
            </a:pPr>
            <a:r>
              <a:rPr lang="es-ES" altLang="es-MX" sz="3000" dirty="0" smtClean="0">
                <a:latin typeface="Times New Roman" panose="02020603050405020304" pitchFamily="18" charset="0"/>
                <a:cs typeface="Times New Roman" panose="02020603050405020304" pitchFamily="18" charset="0"/>
              </a:rPr>
              <a:t>Mónica Guadalupe Bustamante Gutiérrez -4</a:t>
            </a:r>
          </a:p>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s-MX" sz="3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Sandr</a:t>
            </a:r>
            <a:r>
              <a:rPr lang="es-ES" altLang="es-MX" sz="3000" dirty="0" smtClean="0">
                <a:latin typeface="Times New Roman" panose="02020603050405020304" pitchFamily="18" charset="0"/>
                <a:cs typeface="Times New Roman" panose="02020603050405020304" pitchFamily="18" charset="0"/>
              </a:rPr>
              <a:t>a Luz Flores Rodríguez -19</a:t>
            </a:r>
          </a:p>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s-MX" sz="30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 enseñanza de la geometría</a:t>
            </a:r>
            <a:r>
              <a:rPr kumimoji="0" lang="es-ES" altLang="es-MX" sz="3000" b="1" i="0" u="none" strike="noStrike" cap="none" normalizeH="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en el jardín de infantes</a:t>
            </a:r>
            <a:r>
              <a:rPr kumimoji="0" lang="es-ES" altLang="es-MX" sz="30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kumimoji="0" lang="es-MX" altLang="es-MX" sz="11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s-MX" sz="16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Segundo Semestre</a:t>
            </a:r>
            <a:endParaRPr kumimoji="0" lang="es-MX" altLang="es-MX" sz="11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s-MX" sz="16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Secci</a:t>
            </a:r>
            <a:r>
              <a:rPr kumimoji="0" lang="es-ES" altLang="es-MX" sz="16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ó</a:t>
            </a:r>
            <a:r>
              <a:rPr kumimoji="0" lang="es-ES" altLang="es-MX" sz="16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 D</a:t>
            </a:r>
            <a:endParaRPr kumimoji="0" lang="es-MX" altLang="es-MX" sz="11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lang="es-ES" altLang="es-MX" sz="2200" b="1" dirty="0" smtClean="0">
                <a:latin typeface="Times New Roman" panose="02020603050405020304" pitchFamily="18" charset="0"/>
                <a:ea typeface="Calibri" panose="020F0502020204030204" pitchFamily="34" charset="0"/>
                <a:cs typeface="Times New Roman" panose="02020603050405020304" pitchFamily="18" charset="0"/>
              </a:rPr>
              <a:t>Junio</a:t>
            </a:r>
            <a:r>
              <a:rPr kumimoji="0" lang="es-ES" altLang="es-MX" sz="22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2021</a:t>
            </a:r>
            <a:endParaRPr kumimoji="0" lang="es-ES" altLang="es-MX"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463988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MX"/>
          </a:p>
        </p:txBody>
      </p:sp>
      <p:sp>
        <p:nvSpPr>
          <p:cNvPr id="3" name="Marcador de contenido 2"/>
          <p:cNvSpPr>
            <a:spLocks noGrp="1"/>
          </p:cNvSpPr>
          <p:nvPr>
            <p:ph idx="1"/>
          </p:nvPr>
        </p:nvSpPr>
        <p:spPr/>
        <p:txBody>
          <a:bodyPr/>
          <a:lstStyle/>
          <a:p>
            <a:endParaRPr lang="es-MX"/>
          </a:p>
        </p:txBody>
      </p:sp>
      <p:pic>
        <p:nvPicPr>
          <p:cNvPr id="11266" name="Picture 2" descr="https://i.pinimg.com/564x/2d/20/ab/2d20ab01c1f4eae12e613b583e7bcc0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667000" y="-2666998"/>
            <a:ext cx="6858000" cy="12192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3"/>
          <p:cNvSpPr/>
          <p:nvPr/>
        </p:nvSpPr>
        <p:spPr>
          <a:xfrm>
            <a:off x="1933303" y="1684935"/>
            <a:ext cx="8647611" cy="3488134"/>
          </a:xfrm>
          <a:prstGeom prst="rect">
            <a:avLst/>
          </a:prstGeom>
        </p:spPr>
        <p:txBody>
          <a:bodyPr wrap="square">
            <a:spAutoFit/>
          </a:bodyPr>
          <a:lstStyle/>
          <a:p>
            <a:pPr algn="just">
              <a:lnSpc>
                <a:spcPct val="107000"/>
              </a:lnSpc>
              <a:spcAft>
                <a:spcPts val="800"/>
              </a:spcAft>
            </a:pPr>
            <a:r>
              <a:rPr lang="es-ES" sz="2000" dirty="0">
                <a:latin typeface="Futura Bk BT" panose="020B0502020204020303" pitchFamily="34" charset="0"/>
                <a:ea typeface="Times New Roman" panose="02020603050405020304" pitchFamily="18" charset="0"/>
                <a:cs typeface="Times New Roman" panose="02020603050405020304" pitchFamily="18" charset="0"/>
              </a:rPr>
              <a:t>Otro momento propicio en el que el maestro puede, desde su intencionalidad, incluir estos contenidos, es cuando los chicos juegan a juegos de puntería (bolos, por ejemplo). Sería interesante que plantee a sus alumnos las condiciones necesarias para poder jugar. Una de estas condiciones es que todos respeten la misma distancia desde donde arrojar la pelota. De este modo, estará poniendo a consideración de sus alumnos el problema de establecer una distancia.</a:t>
            </a:r>
            <a:endParaRPr lang="es-MX" sz="2000" dirty="0">
              <a:latin typeface="Futura Bk BT" panose="020B0502020204020303"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es-ES" sz="2000" dirty="0">
                <a:latin typeface="Futura Bk BT" panose="020B0502020204020303" pitchFamily="34" charset="0"/>
                <a:ea typeface="Times New Roman" panose="02020603050405020304" pitchFamily="18" charset="0"/>
                <a:cs typeface="Times New Roman" panose="02020603050405020304" pitchFamily="18" charset="0"/>
              </a:rPr>
              <a:t>Otras situaciones posibles para desarrollar en el patio son las "carreras de autitos". Se detallan a continuación las características generales de este juego.</a:t>
            </a:r>
            <a:endParaRPr lang="es-MX" sz="2000" dirty="0">
              <a:latin typeface="Futura Bk BT" panose="020B0502020204020303"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46260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https://i.pinimg.com/564x/32/90/26/32902618b54b6cdd6e1774f627cd17a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704011" y="-2704011"/>
            <a:ext cx="6783977" cy="12191999"/>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p:cNvSpPr txBox="1"/>
          <p:nvPr/>
        </p:nvSpPr>
        <p:spPr>
          <a:xfrm>
            <a:off x="2823753" y="2129244"/>
            <a:ext cx="6544492" cy="2123658"/>
          </a:xfrm>
          <a:prstGeom prst="rect">
            <a:avLst/>
          </a:prstGeom>
          <a:noFill/>
        </p:spPr>
        <p:txBody>
          <a:bodyPr wrap="square" rtlCol="0">
            <a:spAutoFit/>
          </a:bodyPr>
          <a:lstStyle/>
          <a:p>
            <a:pPr algn="ctr"/>
            <a:r>
              <a:rPr lang="es-MX" sz="6600" dirty="0" smtClean="0">
                <a:latin typeface="Bouncy Black PERSONAL USE ONLY" pitchFamily="50" charset="0"/>
                <a:ea typeface="Bouncy Black PERSONAL USE ONLY" pitchFamily="50" charset="0"/>
              </a:rPr>
              <a:t>ACTIVIDADES DE LA LECTURA</a:t>
            </a:r>
            <a:endParaRPr lang="es-MX" sz="6600" dirty="0">
              <a:latin typeface="Bouncy Black PERSONAL USE ONLY" pitchFamily="50" charset="0"/>
              <a:ea typeface="Bouncy Black PERSONAL USE ONLY" pitchFamily="50" charset="0"/>
            </a:endParaRPr>
          </a:p>
        </p:txBody>
      </p:sp>
    </p:spTree>
    <p:extLst>
      <p:ext uri="{BB962C8B-B14F-4D97-AF65-F5344CB8AC3E}">
        <p14:creationId xmlns:p14="http://schemas.microsoft.com/office/powerpoint/2010/main" val="30285687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https://i.pinimg.com/564x/a8/ac/57/a8ac570d61e0f5f78d10ef51021dbc8f.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661438" y="-2661439"/>
            <a:ext cx="6869123" cy="12192001"/>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3"/>
          <p:cNvSpPr/>
          <p:nvPr/>
        </p:nvSpPr>
        <p:spPr>
          <a:xfrm>
            <a:off x="2625634" y="778834"/>
            <a:ext cx="7746274" cy="816827"/>
          </a:xfrm>
          <a:prstGeom prst="rect">
            <a:avLst/>
          </a:prstGeom>
        </p:spPr>
        <p:txBody>
          <a:bodyPr wrap="square">
            <a:spAutoFit/>
          </a:bodyPr>
          <a:lstStyle/>
          <a:p>
            <a:pPr>
              <a:lnSpc>
                <a:spcPct val="107000"/>
              </a:lnSpc>
              <a:spcAft>
                <a:spcPts val="800"/>
              </a:spcAft>
            </a:pPr>
            <a:r>
              <a:rPr lang="es-MX" sz="4400" dirty="0" smtClean="0">
                <a:latin typeface="ARCO" panose="02000800000000000000" pitchFamily="2" charset="0"/>
                <a:ea typeface="Calibri" panose="020F0502020204030204" pitchFamily="34" charset="0"/>
                <a:cs typeface="Times New Roman" panose="02020603050405020304" pitchFamily="18" charset="0"/>
              </a:rPr>
              <a:t>“PISTA DE CARRITOS”</a:t>
            </a:r>
            <a:endParaRPr lang="es-MX" sz="3200" dirty="0">
              <a:effectLst/>
              <a:latin typeface="ARCO" panose="02000800000000000000" pitchFamily="2" charset="0"/>
              <a:ea typeface="Calibri" panose="020F0502020204030204" pitchFamily="34" charset="0"/>
              <a:cs typeface="Times New Roman" panose="02020603050405020304" pitchFamily="18" charset="0"/>
            </a:endParaRPr>
          </a:p>
        </p:txBody>
      </p:sp>
      <p:sp>
        <p:nvSpPr>
          <p:cNvPr id="5" name="CuadroTexto 4"/>
          <p:cNvSpPr txBox="1"/>
          <p:nvPr/>
        </p:nvSpPr>
        <p:spPr>
          <a:xfrm>
            <a:off x="2024742" y="1946364"/>
            <a:ext cx="7863839" cy="2554545"/>
          </a:xfrm>
          <a:prstGeom prst="rect">
            <a:avLst/>
          </a:prstGeo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just"/>
            <a:r>
              <a:rPr lang="es-MX" sz="2000" dirty="0">
                <a:solidFill>
                  <a:schemeClr val="tx1"/>
                </a:solidFill>
                <a:latin typeface="Futura Bk BT" panose="020B0502020204020303" pitchFamily="34" charset="0"/>
              </a:rPr>
              <a:t>Primer momento Se trata de que los alumnos diseñen las pistas por las cuales harán correr a los autitos en el juego. Deberán cuidar que los trayectos para cada autito sean de la misma longitud. El maestro pide entonces a los integrantes de cada pequeño grupo que “diseñen” las pistas por las que van a correr los autos. Para esto, los niños tendrán que dibujar el recorrido en el papel y usarlo luego en el patio como “plano” para construir la pista utilizando el material que el maestro haya decidido.</a:t>
            </a:r>
          </a:p>
        </p:txBody>
      </p:sp>
      <p:pic>
        <p:nvPicPr>
          <p:cNvPr id="7" name="Imagen 6" descr="Crea una pista de carreras con cinta adhesiva | Business for kids, Kids  entertainment, Activities for kids"/>
          <p:cNvPicPr/>
          <p:nvPr/>
        </p:nvPicPr>
        <p:blipFill>
          <a:blip r:embed="rId3">
            <a:extLst>
              <a:ext uri="{28A0092B-C50C-407E-A947-70E740481C1C}">
                <a14:useLocalDpi xmlns:a14="http://schemas.microsoft.com/office/drawing/2010/main" val="0"/>
              </a:ext>
            </a:extLst>
          </a:blip>
          <a:srcRect/>
          <a:stretch>
            <a:fillRect/>
          </a:stretch>
        </p:blipFill>
        <p:spPr bwMode="auto">
          <a:xfrm>
            <a:off x="4170181" y="4653699"/>
            <a:ext cx="3381375" cy="2390775"/>
          </a:xfrm>
          <a:prstGeom prst="rect">
            <a:avLst/>
          </a:prstGeom>
          <a:noFill/>
          <a:ln>
            <a:noFill/>
          </a:ln>
        </p:spPr>
      </p:pic>
    </p:spTree>
    <p:extLst>
      <p:ext uri="{BB962C8B-B14F-4D97-AF65-F5344CB8AC3E}">
        <p14:creationId xmlns:p14="http://schemas.microsoft.com/office/powerpoint/2010/main" val="21926676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MX"/>
          </a:p>
        </p:txBody>
      </p:sp>
      <p:sp>
        <p:nvSpPr>
          <p:cNvPr id="3" name="Marcador de contenido 2"/>
          <p:cNvSpPr>
            <a:spLocks noGrp="1"/>
          </p:cNvSpPr>
          <p:nvPr>
            <p:ph idx="1"/>
          </p:nvPr>
        </p:nvSpPr>
        <p:spPr/>
        <p:txBody>
          <a:bodyPr/>
          <a:lstStyle/>
          <a:p>
            <a:endParaRPr lang="es-MX"/>
          </a:p>
        </p:txBody>
      </p:sp>
      <p:pic>
        <p:nvPicPr>
          <p:cNvPr id="4" name="Picture 2" descr="https://i.pinimg.com/564x/a8/ac/57/a8ac570d61e0f5f78d10ef51021dbc8f.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661438" y="-2661439"/>
            <a:ext cx="6869123" cy="12192001"/>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p:cNvSpPr txBox="1"/>
          <p:nvPr/>
        </p:nvSpPr>
        <p:spPr>
          <a:xfrm>
            <a:off x="2024743" y="1690688"/>
            <a:ext cx="8334101" cy="2862322"/>
          </a:xfrm>
          <a:prstGeom prst="rect">
            <a:avLst/>
          </a:prstGeo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just"/>
            <a:r>
              <a:rPr lang="es-MX" sz="2000" dirty="0">
                <a:solidFill>
                  <a:schemeClr val="tx1"/>
                </a:solidFill>
                <a:latin typeface="Futura Bk BT" panose="020B0502020204020303" pitchFamily="34" charset="0"/>
              </a:rPr>
              <a:t>Para iniciar a los niños en los procesos sociales de la medición, se deben brindar </a:t>
            </a:r>
            <a:r>
              <a:rPr lang="es-MX" sz="2000" dirty="0" smtClean="0">
                <a:solidFill>
                  <a:schemeClr val="tx1"/>
                </a:solidFill>
                <a:latin typeface="Futura Bk BT" panose="020B0502020204020303" pitchFamily="34" charset="0"/>
              </a:rPr>
              <a:t>oportunidades </a:t>
            </a:r>
            <a:r>
              <a:rPr lang="es-MX" sz="2000" dirty="0">
                <a:solidFill>
                  <a:schemeClr val="tx1"/>
                </a:solidFill>
                <a:latin typeface="Futura Bk BT" panose="020B0502020204020303" pitchFamily="34" charset="0"/>
              </a:rPr>
              <a:t>para que puedan vincular aquellos conocimientos que construyeron en el entorno cotidiano con los contenidos de enseñanza y, de ese modo, ampliarlos y cargarlos de sentido. Habrá que plantear problemas que “[...] permitan comenzar a relativizar algunas certezas que los niños pequeños tienen en cuanto a las magnitudes. Los niños pequeños usan con solvencia y en forma indistinta medidas relativas a si mismos, a su tamaño, a lo que ellos creen que es “grande o chico”</a:t>
            </a:r>
            <a:endParaRPr lang="es-MX" sz="2400" dirty="0">
              <a:solidFill>
                <a:schemeClr val="tx1"/>
              </a:solidFill>
              <a:latin typeface="Futura Bk BT" panose="020B0502020204020303" pitchFamily="34" charset="0"/>
            </a:endParaRPr>
          </a:p>
        </p:txBody>
      </p:sp>
    </p:spTree>
    <p:extLst>
      <p:ext uri="{BB962C8B-B14F-4D97-AF65-F5344CB8AC3E}">
        <p14:creationId xmlns:p14="http://schemas.microsoft.com/office/powerpoint/2010/main" val="19264383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MX"/>
          </a:p>
        </p:txBody>
      </p:sp>
      <p:pic>
        <p:nvPicPr>
          <p:cNvPr id="14338" name="Picture 2" descr="https://i.pinimg.com/564x/65/c5/8b/65c58bee197adcfc810d802d651b860f.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664719" y="-2664719"/>
            <a:ext cx="6862563" cy="12192001"/>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p:cNvSpPr/>
          <p:nvPr/>
        </p:nvSpPr>
        <p:spPr>
          <a:xfrm>
            <a:off x="1592578" y="382476"/>
            <a:ext cx="8728166" cy="1541319"/>
          </a:xfrm>
          <a:prstGeom prst="rect">
            <a:avLst/>
          </a:prstGeom>
        </p:spPr>
        <p:txBody>
          <a:bodyPr wrap="square">
            <a:spAutoFit/>
          </a:bodyPr>
          <a:lstStyle/>
          <a:p>
            <a:pPr>
              <a:lnSpc>
                <a:spcPct val="107000"/>
              </a:lnSpc>
              <a:spcAft>
                <a:spcPts val="800"/>
              </a:spcAft>
            </a:pPr>
            <a:r>
              <a:rPr lang="es-MX" sz="4400" dirty="0" smtClean="0">
                <a:latin typeface="ARCO" panose="02000800000000000000" pitchFamily="2" charset="0"/>
                <a:ea typeface="Calibri" panose="020F0502020204030204" pitchFamily="34" charset="0"/>
                <a:cs typeface="Times New Roman" panose="02020603050405020304" pitchFamily="18" charset="0"/>
              </a:rPr>
              <a:t>“SITUACIONES VINCULADAS A LA MEDICION DEL TIEMPO ”</a:t>
            </a:r>
            <a:endParaRPr lang="es-MX" sz="3200" dirty="0">
              <a:effectLst/>
              <a:latin typeface="ARCO" panose="02000800000000000000" pitchFamily="2" charset="0"/>
              <a:ea typeface="Calibri" panose="020F0502020204030204" pitchFamily="34" charset="0"/>
              <a:cs typeface="Times New Roman" panose="02020603050405020304" pitchFamily="18" charset="0"/>
            </a:endParaRPr>
          </a:p>
        </p:txBody>
      </p:sp>
      <p:sp>
        <p:nvSpPr>
          <p:cNvPr id="6" name="CuadroTexto 5"/>
          <p:cNvSpPr txBox="1"/>
          <p:nvPr/>
        </p:nvSpPr>
        <p:spPr>
          <a:xfrm>
            <a:off x="2024741" y="2186056"/>
            <a:ext cx="7863839" cy="1631216"/>
          </a:xfrm>
          <a:prstGeom prst="rect">
            <a:avLst/>
          </a:prstGeom>
          <a:solidFill>
            <a:schemeClr val="accent4">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just"/>
            <a:r>
              <a:rPr lang="es-MX" sz="2000" dirty="0">
                <a:solidFill>
                  <a:schemeClr val="tx1"/>
                </a:solidFill>
                <a:latin typeface="Futura Bk BT" panose="020B0502020204020303" pitchFamily="34" charset="0"/>
              </a:rPr>
              <a:t>Los calendarios son un buen recurso para trabajar la organización del tiempo en días, semanas, meses. Sería interesante que los alumnos puedan disponer de una copia del calendario que corresponda al mes en curso entregándoselas cuando se inicia ese mes. Por ejemplo:</a:t>
            </a:r>
            <a:endParaRPr lang="es-MX" sz="2400" dirty="0">
              <a:solidFill>
                <a:schemeClr val="tx1"/>
              </a:solidFill>
              <a:latin typeface="Futura Bk BT" panose="020B0502020204020303" pitchFamily="34" charset="0"/>
            </a:endParaRPr>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1126264068"/>
              </p:ext>
            </p:extLst>
          </p:nvPr>
        </p:nvGraphicFramePr>
        <p:xfrm>
          <a:off x="2300333" y="4211243"/>
          <a:ext cx="6987358" cy="1967490"/>
        </p:xfrm>
        <a:graphic>
          <a:graphicData uri="http://schemas.openxmlformats.org/drawingml/2006/table">
            <a:tbl>
              <a:tblPr firstRow="1" firstCol="1" bandRow="1">
                <a:tableStyleId>{5C22544A-7EE6-4342-B048-85BDC9FD1C3A}</a:tableStyleId>
              </a:tblPr>
              <a:tblGrid>
                <a:gridCol w="1164296">
                  <a:extLst>
                    <a:ext uri="{9D8B030D-6E8A-4147-A177-3AD203B41FA5}">
                      <a16:colId xmlns:a16="http://schemas.microsoft.com/office/drawing/2014/main" val="2183114957"/>
                    </a:ext>
                  </a:extLst>
                </a:gridCol>
                <a:gridCol w="1164296">
                  <a:extLst>
                    <a:ext uri="{9D8B030D-6E8A-4147-A177-3AD203B41FA5}">
                      <a16:colId xmlns:a16="http://schemas.microsoft.com/office/drawing/2014/main" val="2603798888"/>
                    </a:ext>
                  </a:extLst>
                </a:gridCol>
                <a:gridCol w="1164296">
                  <a:extLst>
                    <a:ext uri="{9D8B030D-6E8A-4147-A177-3AD203B41FA5}">
                      <a16:colId xmlns:a16="http://schemas.microsoft.com/office/drawing/2014/main" val="1190588770"/>
                    </a:ext>
                  </a:extLst>
                </a:gridCol>
                <a:gridCol w="1164296">
                  <a:extLst>
                    <a:ext uri="{9D8B030D-6E8A-4147-A177-3AD203B41FA5}">
                      <a16:colId xmlns:a16="http://schemas.microsoft.com/office/drawing/2014/main" val="3721580154"/>
                    </a:ext>
                  </a:extLst>
                </a:gridCol>
                <a:gridCol w="1165087">
                  <a:extLst>
                    <a:ext uri="{9D8B030D-6E8A-4147-A177-3AD203B41FA5}">
                      <a16:colId xmlns:a16="http://schemas.microsoft.com/office/drawing/2014/main" val="3140493221"/>
                    </a:ext>
                  </a:extLst>
                </a:gridCol>
                <a:gridCol w="1165087">
                  <a:extLst>
                    <a:ext uri="{9D8B030D-6E8A-4147-A177-3AD203B41FA5}">
                      <a16:colId xmlns:a16="http://schemas.microsoft.com/office/drawing/2014/main" val="3397930012"/>
                    </a:ext>
                  </a:extLst>
                </a:gridCol>
              </a:tblGrid>
              <a:tr h="281070">
                <a:tc>
                  <a:txBody>
                    <a:bodyPr/>
                    <a:lstStyle/>
                    <a:p>
                      <a:pPr>
                        <a:lnSpc>
                          <a:spcPct val="107000"/>
                        </a:lnSpc>
                        <a:spcAft>
                          <a:spcPts val="0"/>
                        </a:spcAft>
                      </a:pPr>
                      <a:r>
                        <a:rPr lang="es-MX" sz="1200">
                          <a:effectLst/>
                        </a:rPr>
                        <a:t>ABRIL</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200">
                          <a:effectLst/>
                        </a:rPr>
                        <a:t>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200">
                          <a:effectLst/>
                        </a:rPr>
                        <a:t>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200">
                          <a:effectLst/>
                        </a:rPr>
                        <a:t>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200">
                          <a:effectLst/>
                        </a:rPr>
                        <a:t>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200">
                          <a:effectLst/>
                        </a:rPr>
                        <a:t>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14629678"/>
                  </a:ext>
                </a:extLst>
              </a:tr>
              <a:tr h="281070">
                <a:tc>
                  <a:txBody>
                    <a:bodyPr/>
                    <a:lstStyle/>
                    <a:p>
                      <a:pPr>
                        <a:lnSpc>
                          <a:spcPct val="107000"/>
                        </a:lnSpc>
                        <a:spcAft>
                          <a:spcPts val="0"/>
                        </a:spcAft>
                      </a:pPr>
                      <a:r>
                        <a:rPr lang="es-MX" sz="1200">
                          <a:effectLst/>
                        </a:rPr>
                        <a:t>DOMINGO</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200">
                          <a:effectLst/>
                        </a:rPr>
                        <a:t>LUNES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200">
                          <a:effectLst/>
                        </a:rPr>
                        <a:t>MARTES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200">
                          <a:effectLst/>
                        </a:rPr>
                        <a:t>MIERCOLES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200">
                          <a:effectLst/>
                        </a:rPr>
                        <a:t>JUEVES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200">
                          <a:effectLst/>
                        </a:rPr>
                        <a:t>VIERNES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72466929"/>
                  </a:ext>
                </a:extLst>
              </a:tr>
              <a:tr h="281070">
                <a:tc>
                  <a:txBody>
                    <a:bodyPr/>
                    <a:lstStyle/>
                    <a:p>
                      <a:pPr>
                        <a:lnSpc>
                          <a:spcPct val="107000"/>
                        </a:lnSpc>
                        <a:spcAft>
                          <a:spcPts val="0"/>
                        </a:spcAft>
                      </a:pPr>
                      <a:r>
                        <a:rPr lang="es-MX" sz="1200">
                          <a:effectLst/>
                        </a:rPr>
                        <a:t>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200">
                          <a:effectLst/>
                        </a:rPr>
                        <a:t>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200">
                          <a:effectLst/>
                        </a:rPr>
                        <a:t>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200">
                          <a:effectLst/>
                        </a:rPr>
                        <a:t>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200">
                          <a:effectLst/>
                        </a:rPr>
                        <a:t>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200">
                          <a:effectLst/>
                        </a:rPr>
                        <a:t>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17448104"/>
                  </a:ext>
                </a:extLst>
              </a:tr>
              <a:tr h="281070">
                <a:tc>
                  <a:txBody>
                    <a:bodyPr/>
                    <a:lstStyle/>
                    <a:p>
                      <a:pPr>
                        <a:lnSpc>
                          <a:spcPct val="107000"/>
                        </a:lnSpc>
                        <a:spcAft>
                          <a:spcPts val="0"/>
                        </a:spcAft>
                      </a:pPr>
                      <a:r>
                        <a:rPr lang="es-MX" sz="1200">
                          <a:effectLst/>
                        </a:rPr>
                        <a:t>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200">
                          <a:effectLst/>
                        </a:rPr>
                        <a:t>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200">
                          <a:effectLst/>
                        </a:rPr>
                        <a:t>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200">
                          <a:effectLst/>
                        </a:rPr>
                        <a:t>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200">
                          <a:effectLst/>
                        </a:rPr>
                        <a:t>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200">
                          <a:effectLst/>
                        </a:rPr>
                        <a:t>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17773264"/>
                  </a:ext>
                </a:extLst>
              </a:tr>
              <a:tr h="281070">
                <a:tc>
                  <a:txBody>
                    <a:bodyPr/>
                    <a:lstStyle/>
                    <a:p>
                      <a:pPr>
                        <a:lnSpc>
                          <a:spcPct val="107000"/>
                        </a:lnSpc>
                        <a:spcAft>
                          <a:spcPts val="0"/>
                        </a:spcAft>
                      </a:pPr>
                      <a:r>
                        <a:rPr lang="es-MX" sz="1200">
                          <a:effectLst/>
                        </a:rPr>
                        <a:t>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200">
                          <a:effectLst/>
                        </a:rPr>
                        <a:t>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200">
                          <a:effectLst/>
                        </a:rPr>
                        <a:t>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200">
                          <a:effectLst/>
                        </a:rPr>
                        <a:t>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200">
                          <a:effectLst/>
                        </a:rPr>
                        <a:t>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200">
                          <a:effectLst/>
                        </a:rPr>
                        <a:t>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71413012"/>
                  </a:ext>
                </a:extLst>
              </a:tr>
              <a:tr h="281070">
                <a:tc>
                  <a:txBody>
                    <a:bodyPr/>
                    <a:lstStyle/>
                    <a:p>
                      <a:pPr>
                        <a:lnSpc>
                          <a:spcPct val="107000"/>
                        </a:lnSpc>
                        <a:spcAft>
                          <a:spcPts val="0"/>
                        </a:spcAft>
                      </a:pPr>
                      <a:r>
                        <a:rPr lang="es-MX" sz="1200">
                          <a:effectLst/>
                        </a:rPr>
                        <a:t>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200">
                          <a:effectLst/>
                        </a:rPr>
                        <a:t>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200">
                          <a:effectLst/>
                        </a:rPr>
                        <a:t>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200">
                          <a:effectLst/>
                        </a:rPr>
                        <a:t>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200">
                          <a:effectLst/>
                        </a:rPr>
                        <a:t>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200">
                          <a:effectLst/>
                        </a:rPr>
                        <a:t>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15797217"/>
                  </a:ext>
                </a:extLst>
              </a:tr>
              <a:tr h="281070">
                <a:tc>
                  <a:txBody>
                    <a:bodyPr/>
                    <a:lstStyle/>
                    <a:p>
                      <a:pPr>
                        <a:lnSpc>
                          <a:spcPct val="107000"/>
                        </a:lnSpc>
                        <a:spcAft>
                          <a:spcPts val="0"/>
                        </a:spcAft>
                      </a:pPr>
                      <a:r>
                        <a:rPr lang="es-MX" sz="1200">
                          <a:effectLst/>
                        </a:rPr>
                        <a:t>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200">
                          <a:effectLst/>
                        </a:rPr>
                        <a:t>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200">
                          <a:effectLst/>
                        </a:rPr>
                        <a:t>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200">
                          <a:effectLst/>
                        </a:rPr>
                        <a:t>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200">
                          <a:effectLst/>
                        </a:rPr>
                        <a:t>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2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57315786"/>
                  </a:ext>
                </a:extLst>
              </a:tr>
            </a:tbl>
          </a:graphicData>
        </a:graphic>
      </p:graphicFrame>
    </p:spTree>
    <p:extLst>
      <p:ext uri="{BB962C8B-B14F-4D97-AF65-F5344CB8AC3E}">
        <p14:creationId xmlns:p14="http://schemas.microsoft.com/office/powerpoint/2010/main" val="41705774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MX"/>
          </a:p>
        </p:txBody>
      </p:sp>
      <p:pic>
        <p:nvPicPr>
          <p:cNvPr id="14338" name="Picture 2" descr="https://i.pinimg.com/564x/65/c5/8b/65c58bee197adcfc810d802d651b860f.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664719" y="-2664719"/>
            <a:ext cx="6862563" cy="12192001"/>
          </a:xfrm>
          <a:prstGeom prst="rect">
            <a:avLst/>
          </a:prstGeom>
          <a:noFill/>
          <a:extLst>
            <a:ext uri="{909E8E84-426E-40DD-AFC4-6F175D3DCCD1}">
              <a14:hiddenFill xmlns:a14="http://schemas.microsoft.com/office/drawing/2010/main">
                <a:solidFill>
                  <a:srgbClr val="FFFFFF"/>
                </a:solidFill>
              </a14:hiddenFill>
            </a:ext>
          </a:extLst>
        </p:spPr>
      </p:pic>
      <p:sp>
        <p:nvSpPr>
          <p:cNvPr id="6" name="CuadroTexto 5"/>
          <p:cNvSpPr txBox="1"/>
          <p:nvPr/>
        </p:nvSpPr>
        <p:spPr>
          <a:xfrm>
            <a:off x="1972489" y="814456"/>
            <a:ext cx="7863839" cy="5724644"/>
          </a:xfrm>
          <a:prstGeom prst="rect">
            <a:avLst/>
          </a:prstGeom>
          <a:solidFill>
            <a:schemeClr val="accent4">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lvl="0" algn="just"/>
            <a:r>
              <a:rPr lang="es-MX" dirty="0">
                <a:solidFill>
                  <a:schemeClr val="tx1"/>
                </a:solidFill>
                <a:latin typeface="Futura Bk BT" panose="020B0502020204020303" pitchFamily="34" charset="0"/>
              </a:rPr>
              <a:t>completar los números de los días que correspondan a ese mes, apoyándose para esto en el calendario expuesto en el aula. En esta actividad, es importante tratar de que consulten el calendario solamente para saber a qué día de la semana corresponde el número uno del mes en cuestión. Si se les diera el modelo para completar todos los números, se transformaría en un copiado de números y, por lo tanto, no habría ninguna anticipación respecto de la escritura de los números;32</a:t>
            </a:r>
          </a:p>
          <a:p>
            <a:pPr lvl="1" algn="just"/>
            <a:r>
              <a:rPr lang="es-MX" dirty="0">
                <a:solidFill>
                  <a:schemeClr val="tx1"/>
                </a:solidFill>
                <a:latin typeface="Futura Bk BT" panose="020B0502020204020303" pitchFamily="34" charset="0"/>
              </a:rPr>
              <a:t>señalar los días en los que cumple años algún compañero, la maestra, algún fa-miliar, etcétera; </a:t>
            </a:r>
          </a:p>
          <a:p>
            <a:pPr lvl="1" algn="just"/>
            <a:r>
              <a:rPr lang="es-MX" dirty="0">
                <a:solidFill>
                  <a:schemeClr val="tx1"/>
                </a:solidFill>
                <a:latin typeface="Futura Bk BT" panose="020B0502020204020303" pitchFamily="34" charset="0"/>
              </a:rPr>
              <a:t>señalar el día en el que se ha decidido hacer algún evento especial: fiesta patria; salida; festejo; visita de alguna persona perteneciente al Jardín o ajena al mismo; realización de un taller de cocina; verificación del crecimiento de una semilla; etcétera.</a:t>
            </a:r>
          </a:p>
          <a:p>
            <a:pPr algn="just"/>
            <a:r>
              <a:rPr lang="es-MX" dirty="0">
                <a:solidFill>
                  <a:schemeClr val="tx1"/>
                </a:solidFill>
                <a:latin typeface="Futura Bk BT" panose="020B0502020204020303" pitchFamily="34" charset="0"/>
              </a:rPr>
              <a:t> </a:t>
            </a:r>
            <a:endParaRPr lang="es-MX" sz="1600" dirty="0">
              <a:solidFill>
                <a:schemeClr val="tx1"/>
              </a:solidFill>
              <a:latin typeface="Futura Bk BT" panose="020B0502020204020303" pitchFamily="34" charset="0"/>
            </a:endParaRPr>
          </a:p>
          <a:p>
            <a:pPr algn="just"/>
            <a:r>
              <a:rPr lang="es-MX" dirty="0">
                <a:solidFill>
                  <a:schemeClr val="tx1"/>
                </a:solidFill>
                <a:latin typeface="Futura Bk BT" panose="020B0502020204020303" pitchFamily="34" charset="0"/>
              </a:rPr>
              <a:t>Sobre calendarios completos, se podrá pedir a los niños que averigüen si todos los meses tienen la misma cantidad de días y de semanas. También, es importante generar reflexiones en torno a que el hecho de que un mes tenga más o menos días que otro no altera la regularidad de domingo a sábado a pesar de que puedan “empezar” en días de la semana diferentes</a:t>
            </a:r>
          </a:p>
          <a:p>
            <a:pPr algn="just"/>
            <a:endParaRPr lang="es-MX" sz="2400" dirty="0">
              <a:solidFill>
                <a:schemeClr val="tx1"/>
              </a:solidFill>
              <a:latin typeface="Futura Bk BT" panose="020B0502020204020303" pitchFamily="34" charset="0"/>
            </a:endParaRPr>
          </a:p>
        </p:txBody>
      </p:sp>
    </p:spTree>
    <p:extLst>
      <p:ext uri="{BB962C8B-B14F-4D97-AF65-F5344CB8AC3E}">
        <p14:creationId xmlns:p14="http://schemas.microsoft.com/office/powerpoint/2010/main" val="13902888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MX"/>
          </a:p>
        </p:txBody>
      </p:sp>
      <p:sp>
        <p:nvSpPr>
          <p:cNvPr id="3" name="Marcador de contenido 2"/>
          <p:cNvSpPr>
            <a:spLocks noGrp="1"/>
          </p:cNvSpPr>
          <p:nvPr>
            <p:ph idx="1"/>
          </p:nvPr>
        </p:nvSpPr>
        <p:spPr/>
        <p:txBody>
          <a:bodyPr/>
          <a:lstStyle/>
          <a:p>
            <a:endParaRPr lang="es-MX"/>
          </a:p>
        </p:txBody>
      </p:sp>
      <p:pic>
        <p:nvPicPr>
          <p:cNvPr id="16386" name="Picture 2" descr="https://i.pinimg.com/564x/44/1e/24/441e248c351cc90d4823c142fc8d4ef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666999" y="-2666999"/>
            <a:ext cx="6858001" cy="12191999"/>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p:cNvSpPr/>
          <p:nvPr/>
        </p:nvSpPr>
        <p:spPr>
          <a:xfrm>
            <a:off x="260167" y="519218"/>
            <a:ext cx="9761222" cy="816827"/>
          </a:xfrm>
          <a:prstGeom prst="rect">
            <a:avLst/>
          </a:prstGeom>
        </p:spPr>
        <p:txBody>
          <a:bodyPr wrap="square">
            <a:spAutoFit/>
          </a:bodyPr>
          <a:lstStyle/>
          <a:p>
            <a:pPr>
              <a:lnSpc>
                <a:spcPct val="107000"/>
              </a:lnSpc>
              <a:spcAft>
                <a:spcPts val="800"/>
              </a:spcAft>
            </a:pPr>
            <a:r>
              <a:rPr lang="es-MX" sz="4400" dirty="0" smtClean="0">
                <a:latin typeface="ARCO" panose="02000800000000000000" pitchFamily="2" charset="0"/>
                <a:ea typeface="Calibri" panose="020F0502020204030204" pitchFamily="34" charset="0"/>
                <a:cs typeface="Times New Roman" panose="02020603050405020304" pitchFamily="18" charset="0"/>
              </a:rPr>
              <a:t>“Medición del tiempo/reloj”</a:t>
            </a:r>
            <a:endParaRPr lang="es-MX" sz="3200" dirty="0">
              <a:effectLst/>
              <a:latin typeface="ARCO" panose="02000800000000000000" pitchFamily="2" charset="0"/>
              <a:ea typeface="Calibri" panose="020F0502020204030204" pitchFamily="34" charset="0"/>
              <a:cs typeface="Times New Roman" panose="02020603050405020304" pitchFamily="18" charset="0"/>
            </a:endParaRPr>
          </a:p>
        </p:txBody>
      </p:sp>
      <p:sp>
        <p:nvSpPr>
          <p:cNvPr id="6" name="CuadroTexto 5"/>
          <p:cNvSpPr txBox="1"/>
          <p:nvPr/>
        </p:nvSpPr>
        <p:spPr>
          <a:xfrm>
            <a:off x="1073329" y="1549261"/>
            <a:ext cx="9444448" cy="2246769"/>
          </a:xfrm>
          <a:prstGeom prst="rect">
            <a:avLst/>
          </a:prstGeo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just"/>
            <a:r>
              <a:rPr lang="es-MX" sz="2000" dirty="0">
                <a:solidFill>
                  <a:schemeClr val="tx1"/>
                </a:solidFill>
                <a:latin typeface="Futura Bk BT" panose="020B0502020204020303" pitchFamily="34" charset="0"/>
              </a:rPr>
              <a:t>Si en la sala hubiera un reloj, se puede utilizar para que los niños comiencen a descubrir su funcionamiento. Si bien no se espera que los niños de Jardín puedan “leer” un reloj, esto no significa que no puedan plantearse situaciones en las que su uso sea necesario. Por ejemplo:</a:t>
            </a:r>
          </a:p>
          <a:p>
            <a:pPr algn="just"/>
            <a:r>
              <a:rPr lang="es-MX" sz="2000" dirty="0">
                <a:solidFill>
                  <a:schemeClr val="tx1"/>
                </a:solidFill>
                <a:latin typeface="Futura Bk BT" panose="020B0502020204020303" pitchFamily="34" charset="0"/>
              </a:rPr>
              <a:t> • “Dentro de cinco minutos, es decir, cuando esta aguja esté en el número tres, vamos a salir al patio, así que por favor empiecen a guardar”.</a:t>
            </a:r>
          </a:p>
          <a:p>
            <a:pPr algn="just"/>
            <a:r>
              <a:rPr lang="es-MX" sz="2000" dirty="0">
                <a:solidFill>
                  <a:schemeClr val="tx1"/>
                </a:solidFill>
                <a:latin typeface="Futura Bk BT" panose="020B0502020204020303" pitchFamily="34" charset="0"/>
              </a:rPr>
              <a:t>ACTIVIDAD: carreritas, y </a:t>
            </a:r>
            <a:r>
              <a:rPr lang="es-MX" sz="2000" dirty="0" smtClean="0">
                <a:solidFill>
                  <a:schemeClr val="tx1"/>
                </a:solidFill>
                <a:latin typeface="Futura Bk BT" panose="020B0502020204020303" pitchFamily="34" charset="0"/>
              </a:rPr>
              <a:t>tendrán </a:t>
            </a:r>
            <a:r>
              <a:rPr lang="es-MX" sz="2000" dirty="0">
                <a:solidFill>
                  <a:schemeClr val="tx1"/>
                </a:solidFill>
                <a:latin typeface="Futura Bk BT" panose="020B0502020204020303" pitchFamily="34" charset="0"/>
              </a:rPr>
              <a:t>que contar hasta que recorrido termine.</a:t>
            </a:r>
          </a:p>
        </p:txBody>
      </p:sp>
      <p:pic>
        <p:nvPicPr>
          <p:cNvPr id="7" name="Imagen 6" descr="Juegos que ayudan a aprender las horas del reloj - Eres Mamá"/>
          <p:cNvPicPr/>
          <p:nvPr/>
        </p:nvPicPr>
        <p:blipFill>
          <a:blip r:embed="rId3">
            <a:extLst>
              <a:ext uri="{28A0092B-C50C-407E-A947-70E740481C1C}">
                <a14:useLocalDpi xmlns:a14="http://schemas.microsoft.com/office/drawing/2010/main" val="0"/>
              </a:ext>
            </a:extLst>
          </a:blip>
          <a:srcRect/>
          <a:stretch>
            <a:fillRect/>
          </a:stretch>
        </p:blipFill>
        <p:spPr bwMode="auto">
          <a:xfrm>
            <a:off x="3268298" y="3930967"/>
            <a:ext cx="4739233" cy="2835593"/>
          </a:xfrm>
          <a:prstGeom prst="rect">
            <a:avLst/>
          </a:prstGeom>
          <a:noFill/>
          <a:ln>
            <a:noFill/>
          </a:ln>
        </p:spPr>
      </p:pic>
    </p:spTree>
    <p:extLst>
      <p:ext uri="{BB962C8B-B14F-4D97-AF65-F5344CB8AC3E}">
        <p14:creationId xmlns:p14="http://schemas.microsoft.com/office/powerpoint/2010/main" val="7450235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MX"/>
          </a:p>
        </p:txBody>
      </p:sp>
      <p:sp>
        <p:nvSpPr>
          <p:cNvPr id="3" name="Marcador de contenido 2"/>
          <p:cNvSpPr>
            <a:spLocks noGrp="1"/>
          </p:cNvSpPr>
          <p:nvPr>
            <p:ph idx="1"/>
          </p:nvPr>
        </p:nvSpPr>
        <p:spPr/>
        <p:txBody>
          <a:bodyPr/>
          <a:lstStyle/>
          <a:p>
            <a:endParaRPr lang="es-MX"/>
          </a:p>
        </p:txBody>
      </p:sp>
      <p:pic>
        <p:nvPicPr>
          <p:cNvPr id="18434" name="Picture 2" descr="https://i.pinimg.com/564x/43/f1/ed/43f1edbd92ca9b753f33ce7f41aa5b2b.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667000" y="-2666999"/>
            <a:ext cx="6858001" cy="12192001"/>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p:cNvSpPr/>
          <p:nvPr/>
        </p:nvSpPr>
        <p:spPr>
          <a:xfrm>
            <a:off x="1592578" y="382476"/>
            <a:ext cx="8728166" cy="1541319"/>
          </a:xfrm>
          <a:prstGeom prst="rect">
            <a:avLst/>
          </a:prstGeom>
        </p:spPr>
        <p:txBody>
          <a:bodyPr wrap="square">
            <a:spAutoFit/>
          </a:bodyPr>
          <a:lstStyle/>
          <a:p>
            <a:pPr algn="ctr">
              <a:lnSpc>
                <a:spcPct val="107000"/>
              </a:lnSpc>
              <a:spcAft>
                <a:spcPts val="800"/>
              </a:spcAft>
            </a:pPr>
            <a:r>
              <a:rPr lang="es-MX" sz="4400" dirty="0" smtClean="0">
                <a:latin typeface="ARCO" panose="02000800000000000000" pitchFamily="2" charset="0"/>
                <a:ea typeface="Calibri" panose="020F0502020204030204" pitchFamily="34" charset="0"/>
                <a:cs typeface="Times New Roman" panose="02020603050405020304" pitchFamily="18" charset="0"/>
              </a:rPr>
              <a:t>“medición de pesos y capacidades”</a:t>
            </a:r>
            <a:endParaRPr lang="es-MX" sz="3200" dirty="0">
              <a:effectLst/>
              <a:latin typeface="ARCO" panose="02000800000000000000" pitchFamily="2" charset="0"/>
              <a:ea typeface="Calibri" panose="020F0502020204030204" pitchFamily="34" charset="0"/>
              <a:cs typeface="Times New Roman" panose="02020603050405020304" pitchFamily="18" charset="0"/>
            </a:endParaRPr>
          </a:p>
        </p:txBody>
      </p:sp>
      <p:sp>
        <p:nvSpPr>
          <p:cNvPr id="6" name="CuadroTexto 5"/>
          <p:cNvSpPr txBox="1"/>
          <p:nvPr/>
        </p:nvSpPr>
        <p:spPr>
          <a:xfrm>
            <a:off x="2024741" y="2186056"/>
            <a:ext cx="7863839" cy="3785652"/>
          </a:xfrm>
          <a:prstGeom prst="rect">
            <a:avLst/>
          </a:prstGeom>
          <a:solidFill>
            <a:schemeClr val="accent4">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just"/>
            <a:r>
              <a:rPr lang="es-MX" sz="2000" dirty="0">
                <a:solidFill>
                  <a:schemeClr val="tx1"/>
                </a:solidFill>
                <a:latin typeface="Futura Bk BT" panose="020B0502020204020303" pitchFamily="34" charset="0"/>
              </a:rPr>
              <a:t>Ensalada de frutas Ingredientes 400 g de manzanas 500 g de bananas 250 g de naranjas 250 g de mandarinas 200 g de azúcar 300 cm3 de jugo de naranjas Preparación Pelar las frutas y cortarlas en pequeños trozos. Colocarlos en un recipiente, agregar el azúcar y mezclar bien. Agregar el jugo de naranjas y servir. El primer problema que se puede plantear a los alumnos luego de que la maestra lea la receta es cómo hacer para “medir” cada uno de los ingredientes necesarios. Esta tarea puede realizarse por medio de distintos intermediarios:</a:t>
            </a:r>
          </a:p>
          <a:p>
            <a:pPr algn="just"/>
            <a:r>
              <a:rPr lang="es-MX" sz="2000" dirty="0">
                <a:solidFill>
                  <a:schemeClr val="tx1"/>
                </a:solidFill>
                <a:latin typeface="Futura Bk BT" panose="020B0502020204020303" pitchFamily="34" charset="0"/>
              </a:rPr>
              <a:t>• balanza;</a:t>
            </a:r>
          </a:p>
          <a:p>
            <a:pPr algn="just"/>
            <a:r>
              <a:rPr lang="es-MX" sz="2000" dirty="0">
                <a:solidFill>
                  <a:schemeClr val="tx1"/>
                </a:solidFill>
                <a:latin typeface="Futura Bk BT" panose="020B0502020204020303" pitchFamily="34" charset="0"/>
              </a:rPr>
              <a:t> • medidores de plástico de volumen y capacidad;</a:t>
            </a:r>
          </a:p>
          <a:p>
            <a:pPr algn="just"/>
            <a:r>
              <a:rPr lang="es-MX" sz="2000" dirty="0">
                <a:solidFill>
                  <a:schemeClr val="tx1"/>
                </a:solidFill>
                <a:latin typeface="Futura Bk BT" panose="020B0502020204020303" pitchFamily="34" charset="0"/>
              </a:rPr>
              <a:t> • tazas que equivalgan a 200 g (o 200 cm3 ) por ejemplo.</a:t>
            </a:r>
          </a:p>
        </p:txBody>
      </p:sp>
    </p:spTree>
    <p:extLst>
      <p:ext uri="{BB962C8B-B14F-4D97-AF65-F5344CB8AC3E}">
        <p14:creationId xmlns:p14="http://schemas.microsoft.com/office/powerpoint/2010/main" val="26954302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MX"/>
          </a:p>
        </p:txBody>
      </p:sp>
      <p:sp>
        <p:nvSpPr>
          <p:cNvPr id="3" name="Marcador de contenido 2"/>
          <p:cNvSpPr>
            <a:spLocks noGrp="1"/>
          </p:cNvSpPr>
          <p:nvPr>
            <p:ph idx="1"/>
          </p:nvPr>
        </p:nvSpPr>
        <p:spPr/>
        <p:txBody>
          <a:bodyPr/>
          <a:lstStyle/>
          <a:p>
            <a:endParaRPr lang="es-MX"/>
          </a:p>
        </p:txBody>
      </p:sp>
      <p:pic>
        <p:nvPicPr>
          <p:cNvPr id="19460" name="Picture 4" descr="https://i.pinimg.com/564x/b5/af/04/b5af040e1855ac4cdbac0edd21b4b1f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667000" y="-2666999"/>
            <a:ext cx="6858001" cy="12192002"/>
          </a:xfrm>
          <a:prstGeom prst="rect">
            <a:avLst/>
          </a:prstGeom>
          <a:noFill/>
          <a:extLst>
            <a:ext uri="{909E8E84-426E-40DD-AFC4-6F175D3DCCD1}">
              <a14:hiddenFill xmlns:a14="http://schemas.microsoft.com/office/drawing/2010/main">
                <a:solidFill>
                  <a:srgbClr val="FFFFFF"/>
                </a:solidFill>
              </a14:hiddenFill>
            </a:ext>
          </a:extLst>
        </p:spPr>
      </p:pic>
      <p:sp>
        <p:nvSpPr>
          <p:cNvPr id="6" name="CuadroTexto 5"/>
          <p:cNvSpPr txBox="1"/>
          <p:nvPr/>
        </p:nvSpPr>
        <p:spPr>
          <a:xfrm>
            <a:off x="2823753" y="2129244"/>
            <a:ext cx="6544492" cy="3139321"/>
          </a:xfrm>
          <a:prstGeom prst="rect">
            <a:avLst/>
          </a:prstGeom>
          <a:noFill/>
        </p:spPr>
        <p:txBody>
          <a:bodyPr wrap="square" rtlCol="0">
            <a:spAutoFit/>
          </a:bodyPr>
          <a:lstStyle/>
          <a:p>
            <a:pPr algn="ctr"/>
            <a:r>
              <a:rPr lang="es-MX" sz="6600" dirty="0" smtClean="0">
                <a:latin typeface="Bouncy Black PERSONAL USE ONLY" pitchFamily="50" charset="0"/>
                <a:ea typeface="Bouncy Black PERSONAL USE ONLY" pitchFamily="50" charset="0"/>
              </a:rPr>
              <a:t>ACTIVIDADES: medición del tiempo</a:t>
            </a:r>
            <a:endParaRPr lang="es-MX" sz="6600" dirty="0">
              <a:latin typeface="Bouncy Black PERSONAL USE ONLY" pitchFamily="50" charset="0"/>
              <a:ea typeface="Bouncy Black PERSONAL USE ONLY" pitchFamily="50" charset="0"/>
            </a:endParaRPr>
          </a:p>
        </p:txBody>
      </p:sp>
    </p:spTree>
    <p:extLst>
      <p:ext uri="{BB962C8B-B14F-4D97-AF65-F5344CB8AC3E}">
        <p14:creationId xmlns:p14="http://schemas.microsoft.com/office/powerpoint/2010/main" val="21569715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MX"/>
          </a:p>
        </p:txBody>
      </p:sp>
      <p:sp>
        <p:nvSpPr>
          <p:cNvPr id="3" name="Marcador de contenido 2"/>
          <p:cNvSpPr>
            <a:spLocks noGrp="1"/>
          </p:cNvSpPr>
          <p:nvPr>
            <p:ph idx="1"/>
          </p:nvPr>
        </p:nvSpPr>
        <p:spPr/>
        <p:txBody>
          <a:bodyPr/>
          <a:lstStyle/>
          <a:p>
            <a:endParaRPr lang="es-MX"/>
          </a:p>
        </p:txBody>
      </p:sp>
      <p:pic>
        <p:nvPicPr>
          <p:cNvPr id="20482" name="Picture 2" descr="https://i.pinimg.com/564x/98/15/dd/9815dd5f37fdd93174fd037a0619b1d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667000" y="-2667000"/>
            <a:ext cx="6858000" cy="12192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p:cNvSpPr/>
          <p:nvPr/>
        </p:nvSpPr>
        <p:spPr>
          <a:xfrm>
            <a:off x="1334588" y="736172"/>
            <a:ext cx="9761222" cy="1541319"/>
          </a:xfrm>
          <a:prstGeom prst="rect">
            <a:avLst/>
          </a:prstGeom>
        </p:spPr>
        <p:txBody>
          <a:bodyPr wrap="square">
            <a:spAutoFit/>
          </a:bodyPr>
          <a:lstStyle/>
          <a:p>
            <a:pPr algn="ctr">
              <a:lnSpc>
                <a:spcPct val="107000"/>
              </a:lnSpc>
              <a:spcAft>
                <a:spcPts val="800"/>
              </a:spcAft>
            </a:pPr>
            <a:r>
              <a:rPr lang="es-MX" sz="4400" dirty="0" smtClean="0">
                <a:latin typeface="ARCO" panose="02000800000000000000" pitchFamily="2" charset="0"/>
                <a:ea typeface="Calibri" panose="020F0502020204030204" pitchFamily="34" charset="0"/>
                <a:cs typeface="Times New Roman" panose="02020603050405020304" pitchFamily="18" charset="0"/>
              </a:rPr>
              <a:t>“Mi calendario” encierra la respuesta</a:t>
            </a:r>
            <a:endParaRPr lang="es-MX" sz="3200" dirty="0">
              <a:effectLst/>
              <a:latin typeface="ARCO" panose="02000800000000000000" pitchFamily="2" charset="0"/>
              <a:ea typeface="Calibri" panose="020F0502020204030204" pitchFamily="34" charset="0"/>
              <a:cs typeface="Times New Roman" panose="02020603050405020304" pitchFamily="18" charset="0"/>
            </a:endParaRPr>
          </a:p>
        </p:txBody>
      </p:sp>
      <p:sp>
        <p:nvSpPr>
          <p:cNvPr id="6" name="CuadroTexto 5"/>
          <p:cNvSpPr txBox="1"/>
          <p:nvPr/>
        </p:nvSpPr>
        <p:spPr>
          <a:xfrm>
            <a:off x="1492975" y="2648538"/>
            <a:ext cx="9444448" cy="2246769"/>
          </a:xfrm>
          <a:prstGeom prst="rect">
            <a:avLst/>
          </a:prstGeo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just"/>
            <a:r>
              <a:rPr lang="es-MX" sz="2000" b="1" dirty="0">
                <a:solidFill>
                  <a:schemeClr val="tx1"/>
                </a:solidFill>
                <a:latin typeface="Futura Bk BT" panose="020B0502020204020303" pitchFamily="34" charset="0"/>
              </a:rPr>
              <a:t>Hoy es:</a:t>
            </a:r>
            <a:r>
              <a:rPr lang="es-MX" sz="2000" dirty="0">
                <a:solidFill>
                  <a:schemeClr val="tx1"/>
                </a:solidFill>
                <a:latin typeface="Futura Bk BT" panose="020B0502020204020303" pitchFamily="34" charset="0"/>
              </a:rPr>
              <a:t> LUNES     MARTES      MIERCOLES   JUEVES VIERNES SABADO     DOMINGO</a:t>
            </a:r>
          </a:p>
          <a:p>
            <a:pPr algn="just"/>
            <a:r>
              <a:rPr lang="es-MX" sz="2000" b="1" dirty="0">
                <a:solidFill>
                  <a:schemeClr val="tx1"/>
                </a:solidFill>
                <a:latin typeface="Futura Bk BT" panose="020B0502020204020303" pitchFamily="34" charset="0"/>
              </a:rPr>
              <a:t>El mes es</a:t>
            </a:r>
            <a:r>
              <a:rPr lang="es-MX" sz="2000" dirty="0">
                <a:solidFill>
                  <a:schemeClr val="tx1"/>
                </a:solidFill>
                <a:latin typeface="Futura Bk BT" panose="020B0502020204020303" pitchFamily="34" charset="0"/>
              </a:rPr>
              <a:t>: ENERO FEBRERO MARZO ABRIL MAYO JUNIO JULIO AGOSTO SEPTIEMBRE OCTUBRE NOVIEMBRE DICIEMBRE</a:t>
            </a:r>
          </a:p>
          <a:p>
            <a:pPr algn="just"/>
            <a:r>
              <a:rPr lang="es-MX" sz="2000" b="1" dirty="0">
                <a:solidFill>
                  <a:schemeClr val="tx1"/>
                </a:solidFill>
                <a:latin typeface="Futura Bk BT" panose="020B0502020204020303" pitchFamily="34" charset="0"/>
              </a:rPr>
              <a:t>Estación es:</a:t>
            </a:r>
            <a:r>
              <a:rPr lang="es-MX" sz="2000" dirty="0">
                <a:solidFill>
                  <a:schemeClr val="tx1"/>
                </a:solidFill>
                <a:latin typeface="Futura Bk BT" panose="020B0502020204020303" pitchFamily="34" charset="0"/>
              </a:rPr>
              <a:t> invierno primavera verano otoño</a:t>
            </a:r>
          </a:p>
          <a:p>
            <a:pPr algn="just"/>
            <a:r>
              <a:rPr lang="es-MX" sz="2000" b="1" dirty="0">
                <a:solidFill>
                  <a:schemeClr val="tx1"/>
                </a:solidFill>
                <a:latin typeface="Futura Bk BT" panose="020B0502020204020303" pitchFamily="34" charset="0"/>
              </a:rPr>
              <a:t>El color del día es</a:t>
            </a:r>
            <a:r>
              <a:rPr lang="es-MX" sz="2000" dirty="0">
                <a:solidFill>
                  <a:schemeClr val="tx1"/>
                </a:solidFill>
                <a:latin typeface="Futura Bk BT" panose="020B0502020204020303" pitchFamily="34" charset="0"/>
              </a:rPr>
              <a:t>: </a:t>
            </a:r>
            <a:r>
              <a:rPr lang="es-MX" sz="2000" b="1" dirty="0">
                <a:solidFill>
                  <a:schemeClr val="accent1">
                    <a:lumMod val="75000"/>
                  </a:schemeClr>
                </a:solidFill>
                <a:latin typeface="Futura Bk BT" panose="020B0502020204020303" pitchFamily="34" charset="0"/>
              </a:rPr>
              <a:t>azul</a:t>
            </a:r>
            <a:r>
              <a:rPr lang="es-MX" sz="2000" b="1" dirty="0">
                <a:solidFill>
                  <a:schemeClr val="tx1"/>
                </a:solidFill>
                <a:latin typeface="Futura Bk BT" panose="020B0502020204020303" pitchFamily="34" charset="0"/>
              </a:rPr>
              <a:t> </a:t>
            </a:r>
            <a:r>
              <a:rPr lang="es-MX" sz="2000" b="1" dirty="0">
                <a:solidFill>
                  <a:srgbClr val="FF0000"/>
                </a:solidFill>
                <a:latin typeface="Futura Bk BT" panose="020B0502020204020303" pitchFamily="34" charset="0"/>
              </a:rPr>
              <a:t>rojo</a:t>
            </a:r>
            <a:r>
              <a:rPr lang="es-MX" sz="2000" b="1" dirty="0">
                <a:solidFill>
                  <a:schemeClr val="tx1"/>
                </a:solidFill>
                <a:latin typeface="Futura Bk BT" panose="020B0502020204020303" pitchFamily="34" charset="0"/>
              </a:rPr>
              <a:t> </a:t>
            </a:r>
            <a:r>
              <a:rPr lang="es-MX" sz="2000" b="1" dirty="0">
                <a:solidFill>
                  <a:srgbClr val="92D050"/>
                </a:solidFill>
                <a:latin typeface="Futura Bk BT" panose="020B0502020204020303" pitchFamily="34" charset="0"/>
              </a:rPr>
              <a:t>verde</a:t>
            </a:r>
            <a:r>
              <a:rPr lang="es-MX" sz="2000" b="1" dirty="0">
                <a:solidFill>
                  <a:schemeClr val="tx1"/>
                </a:solidFill>
                <a:latin typeface="Futura Bk BT" panose="020B0502020204020303" pitchFamily="34" charset="0"/>
              </a:rPr>
              <a:t> </a:t>
            </a:r>
            <a:r>
              <a:rPr lang="es-MX" sz="2000" b="1" dirty="0">
                <a:solidFill>
                  <a:srgbClr val="7030A0"/>
                </a:solidFill>
                <a:latin typeface="Futura Bk BT" panose="020B0502020204020303" pitchFamily="34" charset="0"/>
              </a:rPr>
              <a:t>morado</a:t>
            </a:r>
            <a:r>
              <a:rPr lang="es-MX" sz="2000" b="1" dirty="0">
                <a:solidFill>
                  <a:schemeClr val="tx1"/>
                </a:solidFill>
                <a:latin typeface="Futura Bk BT" panose="020B0502020204020303" pitchFamily="34" charset="0"/>
              </a:rPr>
              <a:t> </a:t>
            </a:r>
            <a:r>
              <a:rPr lang="es-MX" sz="2000" b="1" dirty="0">
                <a:solidFill>
                  <a:schemeClr val="bg2">
                    <a:lumMod val="90000"/>
                  </a:schemeClr>
                </a:solidFill>
                <a:latin typeface="Futura Bk BT" panose="020B0502020204020303" pitchFamily="34" charset="0"/>
              </a:rPr>
              <a:t>gris</a:t>
            </a:r>
            <a:r>
              <a:rPr lang="es-MX" sz="2000" b="1" dirty="0">
                <a:solidFill>
                  <a:schemeClr val="tx1"/>
                </a:solidFill>
                <a:latin typeface="Futura Bk BT" panose="020B0502020204020303" pitchFamily="34" charset="0"/>
              </a:rPr>
              <a:t> </a:t>
            </a:r>
            <a:r>
              <a:rPr lang="es-MX" sz="2000" b="1" dirty="0">
                <a:solidFill>
                  <a:schemeClr val="accent4">
                    <a:lumMod val="60000"/>
                    <a:lumOff val="40000"/>
                  </a:schemeClr>
                </a:solidFill>
                <a:latin typeface="Futura Bk BT" panose="020B0502020204020303" pitchFamily="34" charset="0"/>
              </a:rPr>
              <a:t>amarillo</a:t>
            </a:r>
            <a:r>
              <a:rPr lang="es-MX" sz="2000" b="1" dirty="0">
                <a:solidFill>
                  <a:schemeClr val="tx1"/>
                </a:solidFill>
                <a:latin typeface="Futura Bk BT" panose="020B0502020204020303" pitchFamily="34" charset="0"/>
              </a:rPr>
              <a:t> </a:t>
            </a:r>
            <a:r>
              <a:rPr lang="es-MX" sz="2000" b="1" dirty="0">
                <a:solidFill>
                  <a:srgbClr val="FFC000"/>
                </a:solidFill>
                <a:latin typeface="Futura Bk BT" panose="020B0502020204020303" pitchFamily="34" charset="0"/>
              </a:rPr>
              <a:t>naranja</a:t>
            </a:r>
            <a:endParaRPr lang="es-MX" sz="2000" dirty="0">
              <a:solidFill>
                <a:srgbClr val="FFC000"/>
              </a:solidFill>
              <a:latin typeface="Futura Bk BT" panose="020B0502020204020303" pitchFamily="34" charset="0"/>
            </a:endParaRPr>
          </a:p>
          <a:p>
            <a:pPr algn="just"/>
            <a:r>
              <a:rPr lang="es-MX" sz="2000" b="1" dirty="0">
                <a:solidFill>
                  <a:schemeClr val="tx1"/>
                </a:solidFill>
                <a:latin typeface="Futura Bk BT" panose="020B0502020204020303" pitchFamily="34" charset="0"/>
              </a:rPr>
              <a:t>El tiempo es: </a:t>
            </a:r>
            <a:endParaRPr lang="es-MX" sz="2000" dirty="0">
              <a:solidFill>
                <a:schemeClr val="tx1"/>
              </a:solidFill>
              <a:latin typeface="Futura Bk BT" panose="020B0502020204020303" pitchFamily="34" charset="0"/>
            </a:endParaRPr>
          </a:p>
        </p:txBody>
      </p:sp>
      <p:pic>
        <p:nvPicPr>
          <p:cNvPr id="18" name="Imagen 17" descr="31 ideas de Calor en 2021 | calor, imagenes de calor, emoji divertid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43125" y="5234031"/>
            <a:ext cx="1657350" cy="1242695"/>
          </a:xfrm>
          <a:prstGeom prst="ellipse">
            <a:avLst/>
          </a:prstGeom>
          <a:ln>
            <a:noFill/>
          </a:ln>
          <a:effectLst>
            <a:softEdge rad="112500"/>
          </a:effectLst>
        </p:spPr>
      </p:pic>
      <p:pic>
        <p:nvPicPr>
          <p:cNvPr id="19" name="Imagen 18" descr="Ilustración De Las Nubes En Un Cielo Nublado, Ilustración Vectorial  Ilustraciones Vectoriales, Clip Art Vectorizado Libre De Derechos. Image  14946159."/>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97444" y="5252718"/>
            <a:ext cx="1352550" cy="1350010"/>
          </a:xfrm>
          <a:prstGeom prst="ellipse">
            <a:avLst/>
          </a:prstGeom>
          <a:ln>
            <a:noFill/>
          </a:ln>
          <a:effectLst>
            <a:softEdge rad="112500"/>
          </a:effectLst>
        </p:spPr>
      </p:pic>
      <p:pic>
        <p:nvPicPr>
          <p:cNvPr id="20" name="Imagen 19" descr="Una Imagen De Un Día Ventoso, árboles Y Nubes, Soplando Viento De Dibujos  Animados. Ilustraciones Vectoriales, Clip Art Vectorizado Libre De  Derechos. Image 96085096."/>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549994" y="5202679"/>
            <a:ext cx="1587500" cy="1156970"/>
          </a:xfrm>
          <a:prstGeom prst="ellipse">
            <a:avLst/>
          </a:prstGeom>
          <a:ln>
            <a:noFill/>
          </a:ln>
          <a:effectLst>
            <a:softEdge rad="112500"/>
          </a:effectLst>
        </p:spPr>
      </p:pic>
      <p:pic>
        <p:nvPicPr>
          <p:cNvPr id="21" name="Imagen 20" descr="Dibujos animados lluvia: imágenes, fotos de stock libres de derechos |  Depositphotos"/>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405315" y="5227635"/>
            <a:ext cx="1400175" cy="1400175"/>
          </a:xfrm>
          <a:prstGeom prst="ellipse">
            <a:avLst/>
          </a:prstGeom>
          <a:ln>
            <a:noFill/>
          </a:ln>
          <a:effectLst>
            <a:softEdge rad="112500"/>
          </a:effectLst>
        </p:spPr>
      </p:pic>
      <p:sp>
        <p:nvSpPr>
          <p:cNvPr id="16" name="Rectangle 18"/>
          <p:cNvSpPr>
            <a:spLocks noChangeArrowheads="1"/>
          </p:cNvSpPr>
          <p:nvPr/>
        </p:nvSpPr>
        <p:spPr bwMode="auto">
          <a:xfrm>
            <a:off x="152400" y="15239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17" name="Rectangle 19"/>
          <p:cNvSpPr>
            <a:spLocks noChangeArrowheads="1"/>
          </p:cNvSpPr>
          <p:nvPr/>
        </p:nvSpPr>
        <p:spPr bwMode="auto">
          <a:xfrm>
            <a:off x="2686050" y="4941462"/>
            <a:ext cx="721062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MX" sz="14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calor                                lluvioso                     viento                            lluvioso                        </a:t>
            </a:r>
            <a:r>
              <a:rPr kumimoji="0" lang="es-MX" altLang="es-MX" sz="1400" b="0" i="0" u="none" strike="noStrike" cap="none" normalizeH="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frio</a:t>
            </a:r>
            <a:r>
              <a:rPr kumimoji="0" lang="es-MX" altLang="es-MX" sz="14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es-MX" altLang="es-MX"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altLang="es-MX" sz="1800" b="0" i="0" u="none" strike="noStrike" cap="none" normalizeH="0" baseline="0" dirty="0" smtClean="0">
              <a:ln>
                <a:noFill/>
              </a:ln>
              <a:solidFill>
                <a:schemeClr val="tx1"/>
              </a:solidFill>
              <a:effectLst/>
              <a:latin typeface="Arial" panose="020B0604020202020204" pitchFamily="34" charset="0"/>
            </a:endParaRPr>
          </a:p>
        </p:txBody>
      </p:sp>
      <p:sp>
        <p:nvSpPr>
          <p:cNvPr id="22" name="Rectangle 20"/>
          <p:cNvSpPr>
            <a:spLocks noChangeArrowheads="1"/>
          </p:cNvSpPr>
          <p:nvPr/>
        </p:nvSpPr>
        <p:spPr bwMode="auto">
          <a:xfrm>
            <a:off x="152400" y="60959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pic>
        <p:nvPicPr>
          <p:cNvPr id="14" name="Imagen 13" descr="Niño temblando de frío con una ilustración de chaqueta púrpura, temblando  escalofríos, una persona temblando en un día nevado, púrpura, azul png |  PNGEgg"/>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972550" y="5216524"/>
            <a:ext cx="1866900" cy="1244600"/>
          </a:xfrm>
          <a:prstGeom prst="ellipse">
            <a:avLst/>
          </a:prstGeom>
          <a:ln>
            <a:noFill/>
          </a:ln>
          <a:effectLst>
            <a:softEdge rad="112500"/>
          </a:effectLst>
        </p:spPr>
      </p:pic>
    </p:spTree>
    <p:extLst>
      <p:ext uri="{BB962C8B-B14F-4D97-AF65-F5344CB8AC3E}">
        <p14:creationId xmlns:p14="http://schemas.microsoft.com/office/powerpoint/2010/main" val="3395161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MX"/>
          </a:p>
        </p:txBody>
      </p:sp>
      <p:sp>
        <p:nvSpPr>
          <p:cNvPr id="3" name="Marcador de contenido 2"/>
          <p:cNvSpPr>
            <a:spLocks noGrp="1"/>
          </p:cNvSpPr>
          <p:nvPr>
            <p:ph idx="1"/>
          </p:nvPr>
        </p:nvSpPr>
        <p:spPr/>
        <p:txBody>
          <a:bodyPr/>
          <a:lstStyle/>
          <a:p>
            <a:endParaRPr lang="es-MX"/>
          </a:p>
        </p:txBody>
      </p:sp>
      <p:pic>
        <p:nvPicPr>
          <p:cNvPr id="3074" name="Picture 2" descr="https://i.pinimg.com/564x/d5/aa/b5/d5aab525dd31d059248afe9a3544893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669177" y="-2669176"/>
            <a:ext cx="6853646" cy="12191999"/>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3"/>
          <p:cNvSpPr/>
          <p:nvPr/>
        </p:nvSpPr>
        <p:spPr>
          <a:xfrm>
            <a:off x="2786742" y="3187337"/>
            <a:ext cx="7167155" cy="1973104"/>
          </a:xfrm>
          <a:prstGeom prst="rect">
            <a:avLst/>
          </a:prstGeom>
        </p:spPr>
        <p:txBody>
          <a:bodyPr wrap="square">
            <a:spAutoFit/>
          </a:bodyPr>
          <a:lstStyle/>
          <a:p>
            <a:pPr algn="just">
              <a:lnSpc>
                <a:spcPct val="107000"/>
              </a:lnSpc>
              <a:spcAft>
                <a:spcPts val="800"/>
              </a:spcAft>
            </a:pPr>
            <a:r>
              <a:rPr lang="es-ES" dirty="0" smtClean="0">
                <a:solidFill>
                  <a:schemeClr val="bg1"/>
                </a:solidFill>
                <a:latin typeface="Futura Bk BT" panose="020B0502020204020303" pitchFamily="34" charset="0"/>
                <a:ea typeface="Times New Roman" panose="02020603050405020304" pitchFamily="18" charset="0"/>
                <a:cs typeface="Times New Roman" panose="02020603050405020304" pitchFamily="18" charset="0"/>
              </a:rPr>
              <a:t>En </a:t>
            </a:r>
            <a:r>
              <a:rPr lang="es-ES" dirty="0">
                <a:solidFill>
                  <a:schemeClr val="bg1"/>
                </a:solidFill>
                <a:latin typeface="Futura Bk BT" panose="020B0502020204020303" pitchFamily="34" charset="0"/>
                <a:ea typeface="Times New Roman" panose="02020603050405020304" pitchFamily="18" charset="0"/>
                <a:cs typeface="Times New Roman" panose="02020603050405020304" pitchFamily="18" charset="0"/>
              </a:rPr>
              <a:t>el jardín de infantes es frecuente escuchar de los niños expresiones como, por ejemplo: “Yo pateé más lejos”; “mi torre es más alta”; “esta caja pesa como mil kilos”; etc.</a:t>
            </a:r>
            <a:endParaRPr lang="es-MX" dirty="0">
              <a:solidFill>
                <a:schemeClr val="bg1"/>
              </a:solidFill>
              <a:latin typeface="Futura Bk BT" panose="020B0502020204020303"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es-ES" dirty="0">
                <a:solidFill>
                  <a:schemeClr val="bg1"/>
                </a:solidFill>
                <a:latin typeface="Futura Bk BT" panose="020B0502020204020303" pitchFamily="34" charset="0"/>
                <a:ea typeface="Times New Roman" panose="02020603050405020304" pitchFamily="18" charset="0"/>
                <a:cs typeface="Times New Roman" panose="02020603050405020304" pitchFamily="18" charset="0"/>
              </a:rPr>
              <a:t>Estas expresiones ponen de manifiesto que los niños disponen de un incipiente vocabulario ligado a las mediciones y ciertos conocimientos vinculados a las mismas.</a:t>
            </a:r>
            <a:endParaRPr lang="es-MX" dirty="0">
              <a:solidFill>
                <a:schemeClr val="bg1"/>
              </a:solidFill>
              <a:latin typeface="Futura Bk BT" panose="020B0502020204020303" pitchFamily="34" charset="0"/>
              <a:ea typeface="Times New Roman" panose="02020603050405020304" pitchFamily="18" charset="0"/>
              <a:cs typeface="Times New Roman" panose="02020603050405020304" pitchFamily="18" charset="0"/>
            </a:endParaRPr>
          </a:p>
        </p:txBody>
      </p:sp>
      <p:sp>
        <p:nvSpPr>
          <p:cNvPr id="5" name="CuadroTexto 4"/>
          <p:cNvSpPr txBox="1"/>
          <p:nvPr/>
        </p:nvSpPr>
        <p:spPr>
          <a:xfrm>
            <a:off x="3084466" y="1546295"/>
            <a:ext cx="6023067" cy="1354217"/>
          </a:xfrm>
          <a:prstGeom prst="rect">
            <a:avLst/>
          </a:prstGeom>
          <a:noFill/>
        </p:spPr>
        <p:txBody>
          <a:bodyPr wrap="square" rtlCol="0">
            <a:spAutoFit/>
          </a:bodyPr>
          <a:lstStyle/>
          <a:p>
            <a:pPr algn="ctr"/>
            <a:r>
              <a:rPr lang="es-ES" sz="3200" b="1" dirty="0" smtClean="0">
                <a:solidFill>
                  <a:schemeClr val="bg1"/>
                </a:solidFill>
                <a:latin typeface="Showcard Gothic" panose="04020904020102020604" pitchFamily="82" charset="0"/>
                <a:ea typeface="Bouncy Black PERSONAL USE ONLY" pitchFamily="50" charset="0"/>
                <a:cs typeface="Times New Roman" panose="02020603050405020304" pitchFamily="18" charset="0"/>
              </a:rPr>
              <a:t>La enseñanza de la medida en el Nivel Inicial</a:t>
            </a:r>
            <a:endParaRPr lang="es-MX" sz="3200" dirty="0" smtClean="0">
              <a:solidFill>
                <a:schemeClr val="bg1"/>
              </a:solidFill>
              <a:latin typeface="Showcard Gothic" panose="04020904020102020604" pitchFamily="82" charset="0"/>
              <a:ea typeface="Bouncy Black PERSONAL USE ONLY" pitchFamily="50" charset="0"/>
              <a:cs typeface="Times New Roman" panose="02020603050405020304" pitchFamily="18" charset="0"/>
            </a:endParaRPr>
          </a:p>
          <a:p>
            <a:pPr algn="ctr"/>
            <a:endParaRPr lang="es-MX" dirty="0"/>
          </a:p>
        </p:txBody>
      </p:sp>
    </p:spTree>
    <p:extLst>
      <p:ext uri="{BB962C8B-B14F-4D97-AF65-F5344CB8AC3E}">
        <p14:creationId xmlns:p14="http://schemas.microsoft.com/office/powerpoint/2010/main" val="34965497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2" name="Picture 22" descr="https://i.pinimg.com/564x/ba/86/47/ba8647f23f92f2ff5d63f29e2707ab3f.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663214" y="-2663213"/>
            <a:ext cx="6865572" cy="12192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p:cNvSpPr/>
          <p:nvPr/>
        </p:nvSpPr>
        <p:spPr>
          <a:xfrm>
            <a:off x="1334588" y="1110758"/>
            <a:ext cx="9761222" cy="769891"/>
          </a:xfrm>
          <a:prstGeom prst="rect">
            <a:avLst/>
          </a:prstGeom>
        </p:spPr>
        <p:txBody>
          <a:bodyPr wrap="square">
            <a:spAutoFit/>
          </a:bodyPr>
          <a:lstStyle/>
          <a:p>
            <a:pPr algn="ctr">
              <a:lnSpc>
                <a:spcPct val="107000"/>
              </a:lnSpc>
              <a:spcAft>
                <a:spcPts val="800"/>
              </a:spcAft>
            </a:pPr>
            <a:r>
              <a:rPr lang="es-MX" sz="4400" dirty="0" smtClean="0">
                <a:latin typeface="ARCO" panose="02000800000000000000" pitchFamily="2" charset="0"/>
                <a:ea typeface="Calibri" panose="020F0502020204030204" pitchFamily="34" charset="0"/>
                <a:cs typeface="Times New Roman" panose="02020603050405020304" pitchFamily="18" charset="0"/>
              </a:rPr>
              <a:t>“Longitudes” mide y compra</a:t>
            </a:r>
            <a:endParaRPr lang="es-MX" sz="3200" dirty="0">
              <a:effectLst/>
              <a:latin typeface="ARCO" panose="02000800000000000000" pitchFamily="2" charset="0"/>
              <a:ea typeface="Calibri" panose="020F0502020204030204" pitchFamily="34" charset="0"/>
              <a:cs typeface="Times New Roman" panose="02020603050405020304" pitchFamily="18" charset="0"/>
            </a:endParaRPr>
          </a:p>
        </p:txBody>
      </p:sp>
      <p:sp>
        <p:nvSpPr>
          <p:cNvPr id="16" name="Rectangle 18"/>
          <p:cNvSpPr>
            <a:spLocks noChangeArrowheads="1"/>
          </p:cNvSpPr>
          <p:nvPr/>
        </p:nvSpPr>
        <p:spPr bwMode="auto">
          <a:xfrm>
            <a:off x="152400" y="15239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22" name="Rectangle 20"/>
          <p:cNvSpPr>
            <a:spLocks noChangeArrowheads="1"/>
          </p:cNvSpPr>
          <p:nvPr/>
        </p:nvSpPr>
        <p:spPr bwMode="auto">
          <a:xfrm>
            <a:off x="152400" y="60959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pic>
        <p:nvPicPr>
          <p:cNvPr id="26" name="Imagen 25" descr="Propuesta de actividad: Medida de longitud en Educación Infantil"/>
          <p:cNvPicPr/>
          <p:nvPr/>
        </p:nvPicPr>
        <p:blipFill rotWithShape="1">
          <a:blip r:embed="rId3" cstate="print">
            <a:extLst>
              <a:ext uri="{28A0092B-C50C-407E-A947-70E740481C1C}">
                <a14:useLocalDpi xmlns:a14="http://schemas.microsoft.com/office/drawing/2010/main" val="0"/>
              </a:ext>
            </a:extLst>
          </a:blip>
          <a:srcRect l="-2377" t="18111" r="8001" b="8603"/>
          <a:stretch/>
        </p:blipFill>
        <p:spPr bwMode="auto">
          <a:xfrm>
            <a:off x="2974602" y="1880649"/>
            <a:ext cx="6169398" cy="3767116"/>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5997110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MX"/>
          </a:p>
        </p:txBody>
      </p:sp>
      <p:sp>
        <p:nvSpPr>
          <p:cNvPr id="3" name="Marcador de contenido 2"/>
          <p:cNvSpPr>
            <a:spLocks noGrp="1"/>
          </p:cNvSpPr>
          <p:nvPr>
            <p:ph idx="1"/>
          </p:nvPr>
        </p:nvSpPr>
        <p:spPr/>
        <p:txBody>
          <a:bodyPr/>
          <a:lstStyle/>
          <a:p>
            <a:endParaRPr lang="es-MX"/>
          </a:p>
        </p:txBody>
      </p:sp>
      <p:pic>
        <p:nvPicPr>
          <p:cNvPr id="22530" name="Picture 2" descr="https://i.pinimg.com/564x/7d/1b/0f/7d1b0fdba6d9071ff13139978bc6062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665377" y="-2665376"/>
            <a:ext cx="6861248" cy="12191998"/>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p:cNvSpPr/>
          <p:nvPr/>
        </p:nvSpPr>
        <p:spPr>
          <a:xfrm>
            <a:off x="1269274" y="827612"/>
            <a:ext cx="9761222" cy="1541319"/>
          </a:xfrm>
          <a:prstGeom prst="rect">
            <a:avLst/>
          </a:prstGeom>
        </p:spPr>
        <p:txBody>
          <a:bodyPr wrap="square">
            <a:spAutoFit/>
          </a:bodyPr>
          <a:lstStyle/>
          <a:p>
            <a:pPr algn="ctr">
              <a:lnSpc>
                <a:spcPct val="107000"/>
              </a:lnSpc>
              <a:spcAft>
                <a:spcPts val="800"/>
              </a:spcAft>
            </a:pPr>
            <a:r>
              <a:rPr lang="es-MX" sz="4400" dirty="0" smtClean="0">
                <a:latin typeface="ARCO" panose="02000800000000000000" pitchFamily="2" charset="0"/>
                <a:ea typeface="Calibri" panose="020F0502020204030204" pitchFamily="34" charset="0"/>
                <a:cs typeface="Times New Roman" panose="02020603050405020304" pitchFamily="18" charset="0"/>
              </a:rPr>
              <a:t>“Medición de peso y capacidades” </a:t>
            </a:r>
            <a:endParaRPr lang="es-MX" sz="3200" dirty="0">
              <a:effectLst/>
              <a:latin typeface="ARCO" panose="02000800000000000000" pitchFamily="2" charset="0"/>
              <a:ea typeface="Calibri" panose="020F0502020204030204" pitchFamily="34" charset="0"/>
              <a:cs typeface="Times New Roman" panose="02020603050405020304" pitchFamily="18" charset="0"/>
            </a:endParaRPr>
          </a:p>
        </p:txBody>
      </p:sp>
      <p:sp>
        <p:nvSpPr>
          <p:cNvPr id="6" name="CuadroTexto 5"/>
          <p:cNvSpPr txBox="1"/>
          <p:nvPr/>
        </p:nvSpPr>
        <p:spPr>
          <a:xfrm>
            <a:off x="1427661" y="2357130"/>
            <a:ext cx="9444448" cy="707886"/>
          </a:xfrm>
          <a:prstGeom prst="rect">
            <a:avLst/>
          </a:prstGeo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just"/>
            <a:r>
              <a:rPr lang="es-MX" sz="2000" dirty="0" smtClean="0">
                <a:solidFill>
                  <a:schemeClr val="tx1"/>
                </a:solidFill>
                <a:latin typeface="Futura Bk BT" panose="020B0502020204020303" pitchFamily="34" charset="0"/>
              </a:rPr>
              <a:t>Recorta </a:t>
            </a:r>
            <a:r>
              <a:rPr lang="es-MX" sz="2000" dirty="0">
                <a:solidFill>
                  <a:schemeClr val="tx1"/>
                </a:solidFill>
                <a:latin typeface="Futura Bk BT" panose="020B0502020204020303" pitchFamily="34" charset="0"/>
              </a:rPr>
              <a:t>los cuadritos de abajo y </a:t>
            </a:r>
            <a:r>
              <a:rPr lang="es-MX" sz="2000" dirty="0" smtClean="0">
                <a:solidFill>
                  <a:schemeClr val="tx1"/>
                </a:solidFill>
                <a:latin typeface="Futura Bk BT" panose="020B0502020204020303" pitchFamily="34" charset="0"/>
              </a:rPr>
              <a:t>colócalos </a:t>
            </a:r>
            <a:r>
              <a:rPr lang="es-MX" sz="2000" dirty="0">
                <a:solidFill>
                  <a:schemeClr val="tx1"/>
                </a:solidFill>
                <a:latin typeface="Futura Bk BT" panose="020B0502020204020303" pitchFamily="34" charset="0"/>
              </a:rPr>
              <a:t>en cada uno de </a:t>
            </a:r>
            <a:r>
              <a:rPr lang="es-MX" sz="2000" dirty="0" smtClean="0">
                <a:solidFill>
                  <a:schemeClr val="tx1"/>
                </a:solidFill>
                <a:latin typeface="Futura Bk BT" panose="020B0502020204020303" pitchFamily="34" charset="0"/>
              </a:rPr>
              <a:t>los </a:t>
            </a:r>
            <a:r>
              <a:rPr lang="es-MX" sz="2000" dirty="0">
                <a:solidFill>
                  <a:schemeClr val="tx1"/>
                </a:solidFill>
                <a:latin typeface="Futura Bk BT" panose="020B0502020204020303" pitchFamily="34" charset="0"/>
              </a:rPr>
              <a:t>recuadros de la balanza, acomodándolos del peso mayor al peso menor</a:t>
            </a:r>
          </a:p>
        </p:txBody>
      </p:sp>
      <p:pic>
        <p:nvPicPr>
          <p:cNvPr id="7" name="Imagen 6" descr="Actividades de medición, Actividades de matematicas, Fichas de matematicas"/>
          <p:cNvPicPr/>
          <p:nvPr/>
        </p:nvPicPr>
        <p:blipFill rotWithShape="1">
          <a:blip r:embed="rId3">
            <a:extLst>
              <a:ext uri="{28A0092B-C50C-407E-A947-70E740481C1C}">
                <a14:useLocalDpi xmlns:a14="http://schemas.microsoft.com/office/drawing/2010/main" val="0"/>
              </a:ext>
            </a:extLst>
          </a:blip>
          <a:srcRect l="2806" t="3591" r="5411"/>
          <a:stretch/>
        </p:blipFill>
        <p:spPr bwMode="auto">
          <a:xfrm>
            <a:off x="4855527" y="3079822"/>
            <a:ext cx="2480945" cy="3781425"/>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4229647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s://i.pinimg.com/564x/ce/52/4e/ce524e18a27343f68d648e24cf1b3a1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666998" y="-2666998"/>
            <a:ext cx="6858001" cy="12192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3"/>
          <p:cNvSpPr/>
          <p:nvPr/>
        </p:nvSpPr>
        <p:spPr>
          <a:xfrm>
            <a:off x="1776548" y="3056709"/>
            <a:ext cx="9183187" cy="1631216"/>
          </a:xfrm>
          <a:prstGeom prst="rect">
            <a:avLst/>
          </a:prstGeom>
        </p:spPr>
        <p:txBody>
          <a:bodyPr wrap="square">
            <a:spAutoFit/>
          </a:bodyPr>
          <a:lstStyle/>
          <a:p>
            <a:pPr algn="just"/>
            <a:r>
              <a:rPr lang="es-ES" sz="2000" dirty="0">
                <a:latin typeface="Futura Bk BT" panose="020B0502020204020303" pitchFamily="34" charset="0"/>
                <a:ea typeface="Times New Roman" panose="02020603050405020304" pitchFamily="18" charset="0"/>
                <a:cs typeface="Times New Roman" panose="02020603050405020304" pitchFamily="18" charset="0"/>
              </a:rPr>
              <a:t>El uso cotidiano que los adultos hacen del vocabulario específico es una de las razones por las cuales los niños comienzan a incorporar conocimientos relativos a las medidas. Por ejemplo, muchas veces se dice en la sala: “falta media hora para tomar la merienda”; “la semana que viene vamos de paseo a la plaza”; etc.</a:t>
            </a:r>
            <a:endParaRPr lang="es-MX" sz="2000" dirty="0">
              <a:latin typeface="Futura Bk BT" panose="020B0502020204020303" pitchFamily="34" charset="0"/>
            </a:endParaRPr>
          </a:p>
        </p:txBody>
      </p:sp>
    </p:spTree>
    <p:extLst>
      <p:ext uri="{BB962C8B-B14F-4D97-AF65-F5344CB8AC3E}">
        <p14:creationId xmlns:p14="http://schemas.microsoft.com/office/powerpoint/2010/main" val="2279537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s://i.pinimg.com/564x/e6/10/d2/e610d28ff90b88482368401b9bd8063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664824" y="-2664823"/>
            <a:ext cx="6862354" cy="12192001"/>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3"/>
          <p:cNvSpPr/>
          <p:nvPr/>
        </p:nvSpPr>
        <p:spPr>
          <a:xfrm>
            <a:off x="2623458" y="2397047"/>
            <a:ext cx="6945086" cy="2068259"/>
          </a:xfrm>
          <a:prstGeom prst="rect">
            <a:avLst/>
          </a:prstGeom>
        </p:spPr>
        <p:txBody>
          <a:bodyPr wrap="square">
            <a:spAutoFit/>
          </a:bodyPr>
          <a:lstStyle/>
          <a:p>
            <a:pPr algn="just">
              <a:lnSpc>
                <a:spcPct val="107000"/>
              </a:lnSpc>
              <a:spcAft>
                <a:spcPts val="800"/>
              </a:spcAft>
            </a:pPr>
            <a:r>
              <a:rPr lang="es-ES" sz="2000" dirty="0">
                <a:latin typeface="Futura Bk BT" panose="020B0502020204020303" pitchFamily="34" charset="0"/>
                <a:ea typeface="Times New Roman" panose="02020603050405020304" pitchFamily="18" charset="0"/>
                <a:cs typeface="Times New Roman" panose="02020603050405020304" pitchFamily="18" charset="0"/>
              </a:rPr>
              <a:t>La enseñanza de estos contenidos en el Jardín tiene como principal objetivo que los niños puedan acercarse a las prácticas sociales de la medida y vincular esos conocimientos incipientes con un quehacer matemático, descubriendo para ello los diferentes contextos en los que la medida es una herramienta para resolver situaciones. </a:t>
            </a:r>
            <a:endParaRPr lang="es-MX" sz="2000" dirty="0">
              <a:latin typeface="Futura Bk BT" panose="020B0502020204020303"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96401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https://i.pinimg.com/564x/f2/24/0d/f2240d5c80e978578d2ebdba244db04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667000" y="-2666999"/>
            <a:ext cx="6858001" cy="12192001"/>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3"/>
          <p:cNvSpPr/>
          <p:nvPr/>
        </p:nvSpPr>
        <p:spPr>
          <a:xfrm>
            <a:off x="2183674" y="2613393"/>
            <a:ext cx="7824652" cy="1631216"/>
          </a:xfrm>
          <a:prstGeom prst="rect">
            <a:avLst/>
          </a:prstGeom>
        </p:spPr>
        <p:txBody>
          <a:bodyPr wrap="square">
            <a:spAutoFit/>
          </a:bodyPr>
          <a:lstStyle/>
          <a:p>
            <a:pPr algn="just"/>
            <a:r>
              <a:rPr lang="es-ES" sz="2000" dirty="0">
                <a:latin typeface="Futura Bk BT" panose="020B0502020204020303" pitchFamily="34" charset="0"/>
                <a:ea typeface="Times New Roman" panose="02020603050405020304" pitchFamily="18" charset="0"/>
                <a:cs typeface="Times New Roman" panose="02020603050405020304" pitchFamily="18" charset="0"/>
              </a:rPr>
              <a:t>En el Nivel Inicial, se pueden plantear algunas situaciones en las que los instrumentos involucren unidades de medida no convencionales (tiras de papel, varillas, etc.), así como otras en las que será necesario enfrentar a los alumnos con la necesidad de medir con unidades convencionales.</a:t>
            </a:r>
            <a:endParaRPr lang="es-MX" sz="2000" dirty="0">
              <a:latin typeface="Futura Bk BT" panose="020B0502020204020303" pitchFamily="34" charset="0"/>
            </a:endParaRPr>
          </a:p>
        </p:txBody>
      </p:sp>
    </p:spTree>
    <p:extLst>
      <p:ext uri="{BB962C8B-B14F-4D97-AF65-F5344CB8AC3E}">
        <p14:creationId xmlns:p14="http://schemas.microsoft.com/office/powerpoint/2010/main" val="1622745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Picture 6" descr="https://i.pinimg.com/564x/ae/fd/a9/aefda9c5eed81a607781e194edfa75f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656554" y="-2656552"/>
            <a:ext cx="6878893" cy="12192001"/>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3"/>
          <p:cNvSpPr/>
          <p:nvPr/>
        </p:nvSpPr>
        <p:spPr>
          <a:xfrm>
            <a:off x="2137954" y="2573382"/>
            <a:ext cx="7916091" cy="1512209"/>
          </a:xfrm>
          <a:prstGeom prst="rect">
            <a:avLst/>
          </a:prstGeom>
        </p:spPr>
        <p:txBody>
          <a:bodyPr wrap="square">
            <a:spAutoFit/>
          </a:bodyPr>
          <a:lstStyle/>
          <a:p>
            <a:pPr algn="ctr">
              <a:lnSpc>
                <a:spcPct val="107000"/>
              </a:lnSpc>
              <a:spcAft>
                <a:spcPts val="800"/>
              </a:spcAft>
            </a:pPr>
            <a:r>
              <a:rPr lang="es-ES" sz="4000" b="1" dirty="0">
                <a:latin typeface="ARCO" panose="02000800000000000000" pitchFamily="2" charset="0"/>
                <a:ea typeface="Times New Roman" panose="02020603050405020304" pitchFamily="18" charset="0"/>
                <a:cs typeface="Times New Roman" panose="02020603050405020304" pitchFamily="18" charset="0"/>
              </a:rPr>
              <a:t>Las mediciones y el uso </a:t>
            </a:r>
            <a:endParaRPr lang="es-ES" sz="4000" b="1" dirty="0" smtClean="0">
              <a:latin typeface="ARCO" panose="02000800000000000000" pitchFamily="2" charset="0"/>
              <a:ea typeface="Times New Roman" panose="02020603050405020304" pitchFamily="18" charset="0"/>
              <a:cs typeface="Times New Roman" panose="02020603050405020304" pitchFamily="18" charset="0"/>
            </a:endParaRPr>
          </a:p>
          <a:p>
            <a:pPr algn="ctr">
              <a:lnSpc>
                <a:spcPct val="107000"/>
              </a:lnSpc>
              <a:spcAft>
                <a:spcPts val="800"/>
              </a:spcAft>
            </a:pPr>
            <a:r>
              <a:rPr lang="es-ES" sz="4000" b="1" dirty="0" smtClean="0">
                <a:latin typeface="ARCO" panose="02000800000000000000" pitchFamily="2" charset="0"/>
                <a:ea typeface="Times New Roman" panose="02020603050405020304" pitchFamily="18" charset="0"/>
                <a:cs typeface="Times New Roman" panose="02020603050405020304" pitchFamily="18" charset="0"/>
              </a:rPr>
              <a:t>social </a:t>
            </a:r>
            <a:r>
              <a:rPr lang="es-ES" sz="4000" b="1" dirty="0">
                <a:latin typeface="ARCO" panose="02000800000000000000" pitchFamily="2" charset="0"/>
                <a:ea typeface="Times New Roman" panose="02020603050405020304" pitchFamily="18" charset="0"/>
                <a:cs typeface="Times New Roman" panose="02020603050405020304" pitchFamily="18" charset="0"/>
              </a:rPr>
              <a:t>de la medida</a:t>
            </a:r>
            <a:endParaRPr lang="es-MX" sz="4000" dirty="0">
              <a:latin typeface="ARCO" panose="02000800000000000000" pitchFamily="2"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0139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https://i.pinimg.com/564x/18/40/25/184025b6054e908771ed5defeb4280a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667000" y="-2666999"/>
            <a:ext cx="6858000" cy="12192000"/>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p:cNvSpPr txBox="1"/>
          <p:nvPr/>
        </p:nvSpPr>
        <p:spPr>
          <a:xfrm>
            <a:off x="1436914" y="992777"/>
            <a:ext cx="5486400" cy="1631216"/>
          </a:xfrm>
          <a:prstGeom prst="rect">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just"/>
            <a:r>
              <a:rPr lang="es-ES" sz="2000" dirty="0">
                <a:solidFill>
                  <a:schemeClr val="tx1"/>
                </a:solidFill>
                <a:latin typeface="Futura Bk BT" panose="020B0502020204020303" pitchFamily="34" charset="0"/>
              </a:rPr>
              <a:t>Propiciar situaciones en las que sea necesario medir, coloca a los niños frente a la posibilidad de utilizar unidades de medida pertinentes y reconocer los instrumentos que se usan en las situaciones sociales.</a:t>
            </a:r>
            <a:endParaRPr lang="es-MX" sz="2000" dirty="0">
              <a:solidFill>
                <a:schemeClr val="tx1"/>
              </a:solidFill>
              <a:latin typeface="Futura Bk BT" panose="020B0502020204020303" pitchFamily="34" charset="0"/>
            </a:endParaRPr>
          </a:p>
        </p:txBody>
      </p:sp>
      <p:sp>
        <p:nvSpPr>
          <p:cNvPr id="6" name="CuadroTexto 5"/>
          <p:cNvSpPr txBox="1"/>
          <p:nvPr/>
        </p:nvSpPr>
        <p:spPr>
          <a:xfrm>
            <a:off x="4376057" y="3002059"/>
            <a:ext cx="7036525" cy="3477875"/>
          </a:xfrm>
          <a:prstGeom prst="rect">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just"/>
            <a:r>
              <a:rPr lang="es-ES" sz="2000" dirty="0">
                <a:solidFill>
                  <a:schemeClr val="tx1"/>
                </a:solidFill>
                <a:latin typeface="Futura Bk BT" panose="020B0502020204020303" pitchFamily="34" charset="0"/>
              </a:rPr>
              <a:t>La totalidad de relaciones involucradas en la medición convencional (unidades convencionales, equivalencias, etc.) está lejos de las posibilidades de comprensión de los niños en esta etapa, se los puede iniciar en problemas que involucren la práctica de la medida mediante situaciones ligadas a la comparación de magnitudes. Dicha comparación puede ser: directa, entre aquellos objetos portadores de la magnitud que se considera, por ejemplo, comparar la longitud de dos lápices; o indirecta, por medio de una unidad elegida, que puede ser convencional o no.</a:t>
            </a:r>
            <a:endParaRPr lang="es-MX" sz="2000" dirty="0">
              <a:solidFill>
                <a:schemeClr val="tx1"/>
              </a:solidFill>
              <a:latin typeface="Futura Bk BT" panose="020B0502020204020303" pitchFamily="34" charset="0"/>
            </a:endParaRPr>
          </a:p>
          <a:p>
            <a:pPr algn="just"/>
            <a:endParaRPr lang="es-MX" sz="2000" dirty="0">
              <a:solidFill>
                <a:schemeClr val="tx1"/>
              </a:solidFill>
              <a:latin typeface="Futura Bk BT" panose="020B0502020204020303" pitchFamily="34" charset="0"/>
            </a:endParaRPr>
          </a:p>
        </p:txBody>
      </p:sp>
    </p:spTree>
    <p:extLst>
      <p:ext uri="{BB962C8B-B14F-4D97-AF65-F5344CB8AC3E}">
        <p14:creationId xmlns:p14="http://schemas.microsoft.com/office/powerpoint/2010/main" val="4214598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MX"/>
          </a:p>
        </p:txBody>
      </p:sp>
      <p:sp>
        <p:nvSpPr>
          <p:cNvPr id="3" name="Marcador de contenido 2"/>
          <p:cNvSpPr>
            <a:spLocks noGrp="1"/>
          </p:cNvSpPr>
          <p:nvPr>
            <p:ph idx="1"/>
          </p:nvPr>
        </p:nvSpPr>
        <p:spPr/>
        <p:txBody>
          <a:bodyPr/>
          <a:lstStyle/>
          <a:p>
            <a:endParaRPr lang="es-MX"/>
          </a:p>
        </p:txBody>
      </p:sp>
      <p:pic>
        <p:nvPicPr>
          <p:cNvPr id="9218" name="Picture 2" descr="https://i.pinimg.com/564x/0d/36/7e/0d367e882433f05cb7363b884e37883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655918" y="-2655921"/>
            <a:ext cx="6880159" cy="12192003"/>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3"/>
          <p:cNvSpPr/>
          <p:nvPr/>
        </p:nvSpPr>
        <p:spPr>
          <a:xfrm>
            <a:off x="2431865" y="2055812"/>
            <a:ext cx="7328263" cy="2764859"/>
          </a:xfrm>
          <a:prstGeom prst="rect">
            <a:avLst/>
          </a:prstGeom>
        </p:spPr>
        <p:txBody>
          <a:bodyPr wrap="square">
            <a:spAutoFit/>
          </a:bodyPr>
          <a:lstStyle/>
          <a:p>
            <a:pPr algn="just">
              <a:lnSpc>
                <a:spcPct val="107000"/>
              </a:lnSpc>
              <a:spcAft>
                <a:spcPts val="800"/>
              </a:spcAft>
            </a:pPr>
            <a:r>
              <a:rPr lang="es-ES" sz="2000" dirty="0">
                <a:latin typeface="Futura Bk BT" panose="020B0502020204020303" pitchFamily="34" charset="0"/>
                <a:ea typeface="Times New Roman" panose="02020603050405020304" pitchFamily="18" charset="0"/>
                <a:cs typeface="Times New Roman" panose="02020603050405020304" pitchFamily="18" charset="0"/>
              </a:rPr>
              <a:t>Para iniciar a los niños en los procesos sociales de la medición, se deben brindar oportunidades para que puedan vincular aquellos conocimientos que construyeron en el entorno cotidiano con los contenidos de enseñanza y, de ese modo, ampliarlos y cargarlos de sentido.</a:t>
            </a:r>
            <a:endParaRPr lang="es-MX" sz="2000" dirty="0">
              <a:latin typeface="Futura Bk BT" panose="020B0502020204020303" pitchFamily="34" charset="0"/>
              <a:ea typeface="Times New Roman" panose="02020603050405020304" pitchFamily="18" charset="0"/>
              <a:cs typeface="Times New Roman" panose="02020603050405020304" pitchFamily="18" charset="0"/>
            </a:endParaRPr>
          </a:p>
          <a:p>
            <a:pPr algn="just"/>
            <a:r>
              <a:rPr lang="es-ES" sz="2000" dirty="0">
                <a:latin typeface="Futura Bk BT" panose="020B0502020204020303" pitchFamily="34" charset="0"/>
                <a:ea typeface="Times New Roman" panose="02020603050405020304" pitchFamily="18" charset="0"/>
                <a:cs typeface="Times New Roman" panose="02020603050405020304" pitchFamily="18" charset="0"/>
              </a:rPr>
              <a:t>Los niños pequeños usan con solvencia y en forma indistinta medidas relativas a si mismos, a su tamaño, a lo que ellos creen que es “grande o chico”.</a:t>
            </a:r>
            <a:endParaRPr lang="es-MX" sz="2000" dirty="0">
              <a:latin typeface="Futura Bk BT" panose="020B0502020204020303" pitchFamily="34" charset="0"/>
            </a:endParaRPr>
          </a:p>
        </p:txBody>
      </p:sp>
    </p:spTree>
    <p:extLst>
      <p:ext uri="{BB962C8B-B14F-4D97-AF65-F5344CB8AC3E}">
        <p14:creationId xmlns:p14="http://schemas.microsoft.com/office/powerpoint/2010/main" val="20345570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MX"/>
          </a:p>
        </p:txBody>
      </p:sp>
      <p:sp>
        <p:nvSpPr>
          <p:cNvPr id="3" name="Marcador de contenido 2"/>
          <p:cNvSpPr>
            <a:spLocks noGrp="1"/>
          </p:cNvSpPr>
          <p:nvPr>
            <p:ph idx="1"/>
          </p:nvPr>
        </p:nvSpPr>
        <p:spPr/>
        <p:txBody>
          <a:bodyPr/>
          <a:lstStyle/>
          <a:p>
            <a:endParaRPr lang="es-MX"/>
          </a:p>
        </p:txBody>
      </p:sp>
      <p:pic>
        <p:nvPicPr>
          <p:cNvPr id="10242" name="Picture 2" descr="https://i.pinimg.com/564x/57/e4/29/57e42996faadbbc3f4c49a24298327c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666998" y="-2666999"/>
            <a:ext cx="6858001" cy="12192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3"/>
          <p:cNvSpPr/>
          <p:nvPr/>
        </p:nvSpPr>
        <p:spPr>
          <a:xfrm>
            <a:off x="1650273" y="1237526"/>
            <a:ext cx="8643257" cy="4535344"/>
          </a:xfrm>
          <a:prstGeom prst="rect">
            <a:avLst/>
          </a:prstGeom>
        </p:spPr>
        <p:txBody>
          <a:bodyPr wrap="square">
            <a:spAutoFit/>
          </a:bodyPr>
          <a:lstStyle/>
          <a:p>
            <a:pPr algn="just">
              <a:lnSpc>
                <a:spcPct val="107000"/>
              </a:lnSpc>
              <a:spcAft>
                <a:spcPts val="800"/>
              </a:spcAft>
            </a:pPr>
            <a:r>
              <a:rPr lang="es-ES" sz="2000" dirty="0">
                <a:latin typeface="Futura Bk BT" panose="020B0502020204020303" pitchFamily="34" charset="0"/>
                <a:ea typeface="Times New Roman" panose="02020603050405020304" pitchFamily="18" charset="0"/>
                <a:cs typeface="Times New Roman" panose="02020603050405020304" pitchFamily="18" charset="0"/>
              </a:rPr>
              <a:t>Pensar en situaciones más vinculadas a la relatividad de las magnitudes. Es decir, pensar en situaciones que permitan establecer relaciones del tipo:</a:t>
            </a:r>
            <a:endParaRPr lang="es-MX" sz="2000" dirty="0">
              <a:latin typeface="Futura Bk BT" panose="020B0502020204020303"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es-ES" sz="2000" dirty="0">
                <a:latin typeface="Futura Bk BT" panose="020B0502020204020303" pitchFamily="34" charset="0"/>
                <a:ea typeface="Times New Roman" panose="02020603050405020304" pitchFamily="18" charset="0"/>
                <a:cs typeface="Times New Roman" panose="02020603050405020304" pitchFamily="18" charset="0"/>
              </a:rPr>
              <a:t>• “Joaquín es más alto que yo, pero más bajo que Sebastián”; </a:t>
            </a:r>
            <a:endParaRPr lang="es-MX" sz="2000" dirty="0">
              <a:latin typeface="Futura Bk BT" panose="020B0502020204020303"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es-ES" sz="2000" dirty="0">
                <a:latin typeface="Futura Bk BT" panose="020B0502020204020303" pitchFamily="34" charset="0"/>
                <a:ea typeface="Times New Roman" panose="02020603050405020304" pitchFamily="18" charset="0"/>
                <a:cs typeface="Times New Roman" panose="02020603050405020304" pitchFamily="18" charset="0"/>
              </a:rPr>
              <a:t>• “la biblioteca es más larga que la pared donde hay que ponerla, así que no entra”; </a:t>
            </a:r>
            <a:endParaRPr lang="es-MX" sz="2000" dirty="0">
              <a:latin typeface="Futura Bk BT" panose="020B0502020204020303"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es-ES" sz="2000" dirty="0">
                <a:latin typeface="Futura Bk BT" panose="020B0502020204020303" pitchFamily="34" charset="0"/>
                <a:ea typeface="Times New Roman" panose="02020603050405020304" pitchFamily="18" charset="0"/>
                <a:cs typeface="Times New Roman" panose="02020603050405020304" pitchFamily="18" charset="0"/>
              </a:rPr>
              <a:t>• “el tiempo que tardamos en dar la vuelta al patio es mayor que el que tardamos en recorrer la sala”; </a:t>
            </a:r>
            <a:endParaRPr lang="es-MX" sz="2000" dirty="0">
              <a:latin typeface="Futura Bk BT" panose="020B0502020204020303"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es-ES" sz="2000" dirty="0">
                <a:latin typeface="Futura Bk BT" panose="020B0502020204020303" pitchFamily="34" charset="0"/>
                <a:ea typeface="Times New Roman" panose="02020603050405020304" pitchFamily="18" charset="0"/>
                <a:cs typeface="Times New Roman" panose="02020603050405020304" pitchFamily="18" charset="0"/>
              </a:rPr>
              <a:t>• “la masa para el pan es más pesada que la pasta para hacer bombones”.</a:t>
            </a:r>
            <a:endParaRPr lang="es-MX" sz="2000" dirty="0">
              <a:latin typeface="Futura Bk BT" panose="020B0502020204020303"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es-ES" sz="2000" dirty="0">
                <a:latin typeface="Futura Bk BT" panose="020B0502020204020303" pitchFamily="34" charset="0"/>
                <a:ea typeface="Times New Roman" panose="02020603050405020304" pitchFamily="18" charset="0"/>
                <a:cs typeface="Times New Roman" panose="02020603050405020304" pitchFamily="18" charset="0"/>
              </a:rPr>
              <a:t>Estas relaciones pueden ser promovidas tanto a partir de situaciones especialmente diseñadas para ese fin, como utilizando situaciones cotidianas de las salas en las que las mediciones son necesarias.</a:t>
            </a:r>
            <a:endParaRPr lang="es-MX" sz="2000" dirty="0">
              <a:latin typeface="Futura Bk BT" panose="020B0502020204020303"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5709041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209</TotalTime>
  <Words>1544</Words>
  <Application>Microsoft Office PowerPoint</Application>
  <PresentationFormat>Panorámica</PresentationFormat>
  <Paragraphs>105</Paragraphs>
  <Slides>21</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21</vt:i4>
      </vt:variant>
    </vt:vector>
  </HeadingPairs>
  <TitlesOfParts>
    <vt:vector size="30" baseType="lpstr">
      <vt:lpstr>ARCO</vt:lpstr>
      <vt:lpstr>Arial</vt:lpstr>
      <vt:lpstr>Bouncy Black PERSONAL USE ONLY</vt:lpstr>
      <vt:lpstr>Calibri</vt:lpstr>
      <vt:lpstr>Calibri Light</vt:lpstr>
      <vt:lpstr>Futura Bk BT</vt:lpstr>
      <vt:lpstr>Showcard Gothic</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LENOVO</dc:creator>
  <cp:lastModifiedBy>LENOVO</cp:lastModifiedBy>
  <cp:revision>10</cp:revision>
  <dcterms:created xsi:type="dcterms:W3CDTF">2021-06-13T19:43:08Z</dcterms:created>
  <dcterms:modified xsi:type="dcterms:W3CDTF">2021-06-13T23:13:03Z</dcterms:modified>
</cp:coreProperties>
</file>