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hima Beltran" userId="70bf28ba1ce95720" providerId="LiveId" clId="{4189DD15-EE8D-4AD4-A678-57B722A5CA59}"/>
    <pc:docChg chg="custSel modSld">
      <pc:chgData name="Sahima Beltran" userId="70bf28ba1ce95720" providerId="LiveId" clId="{4189DD15-EE8D-4AD4-A678-57B722A5CA59}" dt="2021-06-26T18:46:03.431" v="1502" actId="14100"/>
      <pc:docMkLst>
        <pc:docMk/>
      </pc:docMkLst>
      <pc:sldChg chg="modSp mod">
        <pc:chgData name="Sahima Beltran" userId="70bf28ba1ce95720" providerId="LiveId" clId="{4189DD15-EE8D-4AD4-A678-57B722A5CA59}" dt="2021-06-26T18:42:18.687" v="735" actId="20577"/>
        <pc:sldMkLst>
          <pc:docMk/>
          <pc:sldMk cId="1191845165" sldId="266"/>
        </pc:sldMkLst>
        <pc:spChg chg="mod">
          <ac:chgData name="Sahima Beltran" userId="70bf28ba1ce95720" providerId="LiveId" clId="{4189DD15-EE8D-4AD4-A678-57B722A5CA59}" dt="2021-06-26T18:42:18.687" v="735" actId="20577"/>
          <ac:spMkLst>
            <pc:docMk/>
            <pc:sldMk cId="1191845165" sldId="266"/>
            <ac:spMk id="5" creationId="{00000000-0000-0000-0000-000000000000}"/>
          </ac:spMkLst>
        </pc:spChg>
      </pc:sldChg>
      <pc:sldChg chg="modSp mod">
        <pc:chgData name="Sahima Beltran" userId="70bf28ba1ce95720" providerId="LiveId" clId="{4189DD15-EE8D-4AD4-A678-57B722A5CA59}" dt="2021-06-26T18:46:03.431" v="1502" actId="14100"/>
        <pc:sldMkLst>
          <pc:docMk/>
          <pc:sldMk cId="2076472640" sldId="269"/>
        </pc:sldMkLst>
        <pc:spChg chg="mod">
          <ac:chgData name="Sahima Beltran" userId="70bf28ba1ce95720" providerId="LiveId" clId="{4189DD15-EE8D-4AD4-A678-57B722A5CA59}" dt="2021-06-26T18:46:03.431" v="1502" actId="14100"/>
          <ac:spMkLst>
            <pc:docMk/>
            <pc:sldMk cId="2076472640" sldId="269"/>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DA693B65-E5DA-408E-9EE9-9255484F6FE0}" type="datetimeFigureOut">
              <a:rPr lang="es-MX" smtClean="0"/>
              <a:t>26/06/2021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6114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A693B65-E5DA-408E-9EE9-9255484F6FE0}" type="datetimeFigureOut">
              <a:rPr lang="es-MX" smtClean="0"/>
              <a:t>26/06/2021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30735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A693B65-E5DA-408E-9EE9-9255484F6FE0}" type="datetimeFigureOut">
              <a:rPr lang="es-MX" smtClean="0"/>
              <a:t>26/06/2021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111075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A693B65-E5DA-408E-9EE9-9255484F6FE0}" type="datetimeFigureOut">
              <a:rPr lang="es-MX" smtClean="0"/>
              <a:t>26/06/2021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399729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A693B65-E5DA-408E-9EE9-9255484F6FE0}" type="datetimeFigureOut">
              <a:rPr lang="es-MX" smtClean="0"/>
              <a:t>26/06/2021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31065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DA693B65-E5DA-408E-9EE9-9255484F6FE0}" type="datetimeFigureOut">
              <a:rPr lang="es-MX" smtClean="0"/>
              <a:t>26/06/2021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173308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DA693B65-E5DA-408E-9EE9-9255484F6FE0}" type="datetimeFigureOut">
              <a:rPr lang="es-MX" smtClean="0"/>
              <a:t>26/06/2021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123593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DA693B65-E5DA-408E-9EE9-9255484F6FE0}" type="datetimeFigureOut">
              <a:rPr lang="es-MX" smtClean="0"/>
              <a:t>26/06/2021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310620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A693B65-E5DA-408E-9EE9-9255484F6FE0}" type="datetimeFigureOut">
              <a:rPr lang="es-MX" smtClean="0"/>
              <a:t>26/06/2021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419486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A693B65-E5DA-408E-9EE9-9255484F6FE0}" type="datetimeFigureOut">
              <a:rPr lang="es-MX" smtClean="0"/>
              <a:t>26/06/2021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261787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A693B65-E5DA-408E-9EE9-9255484F6FE0}" type="datetimeFigureOut">
              <a:rPr lang="es-MX" smtClean="0"/>
              <a:t>26/06/2021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856E4FE-8B29-4B17-857F-2FE2C79C3C9C}" type="slidenum">
              <a:rPr lang="es-MX" smtClean="0"/>
              <a:t>‹Nº›</a:t>
            </a:fld>
            <a:endParaRPr lang="es-MX"/>
          </a:p>
        </p:txBody>
      </p:sp>
    </p:spTree>
    <p:extLst>
      <p:ext uri="{BB962C8B-B14F-4D97-AF65-F5344CB8AC3E}">
        <p14:creationId xmlns:p14="http://schemas.microsoft.com/office/powerpoint/2010/main" val="77265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93B65-E5DA-408E-9EE9-9255484F6FE0}" type="datetimeFigureOut">
              <a:rPr lang="es-MX" smtClean="0"/>
              <a:t>26/06/2021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6E4FE-8B29-4B17-857F-2FE2C79C3C9C}" type="slidenum">
              <a:rPr lang="es-MX" smtClean="0"/>
              <a:t>‹Nº›</a:t>
            </a:fld>
            <a:endParaRPr lang="es-MX"/>
          </a:p>
        </p:txBody>
      </p:sp>
    </p:spTree>
    <p:extLst>
      <p:ext uri="{BB962C8B-B14F-4D97-AF65-F5344CB8AC3E}">
        <p14:creationId xmlns:p14="http://schemas.microsoft.com/office/powerpoint/2010/main" val="41965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estra de Primaria: Marcos infantiles para fotos y marcos o bordes  escolares | Bordas coloridas, Clip art, Bor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82"/>
            <a:ext cx="12192000" cy="68723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1">
            <a:extLst>
              <a:ext uri="{FF2B5EF4-FFF2-40B4-BE49-F238E27FC236}">
                <a16:creationId xmlns:a16="http://schemas.microsoft.com/office/drawing/2014/main" xmlns="" id="{D6F596EF-D8C8-4B00-A291-28B545FBF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178" y="246376"/>
            <a:ext cx="2225455" cy="165652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021983" y="610136"/>
            <a:ext cx="8641723" cy="5755422"/>
          </a:xfrm>
          <a:prstGeom prst="rect">
            <a:avLst/>
          </a:prstGeom>
        </p:spPr>
        <p:txBody>
          <a:bodyPr wrap="square">
            <a:spAutoFit/>
          </a:bodyPr>
          <a:lstStyle/>
          <a:p>
            <a:pPr lvl="0" algn="ctr" eaLnBrk="0" fontAlgn="base" hangingPunct="0">
              <a:spcBef>
                <a:spcPct val="0"/>
              </a:spcBef>
              <a:spcAft>
                <a:spcPct val="0"/>
              </a:spcAft>
            </a:pPr>
            <a:r>
              <a:rPr lang="es-MX" sz="1600" b="1" dirty="0">
                <a:latin typeface="Century Gothic" panose="020B0502020202020204" pitchFamily="34" charset="0"/>
                <a:ea typeface="Calibri" panose="020F0502020204030204" pitchFamily="34" charset="0"/>
                <a:cs typeface="Arial" panose="020B0604020202020204" pitchFamily="34" charset="0"/>
              </a:rPr>
              <a:t>Escuela Normal de Educación Preescolar</a:t>
            </a:r>
            <a:endParaRPr lang="es-MX" sz="1600" dirty="0">
              <a:latin typeface="Century Gothic" panose="020B0502020202020204" pitchFamily="34" charset="0"/>
            </a:endParaRPr>
          </a:p>
          <a:p>
            <a:pPr lvl="0" algn="ctr" eaLnBrk="0" fontAlgn="base" hangingPunct="0">
              <a:spcBef>
                <a:spcPct val="0"/>
              </a:spcBef>
              <a:spcAft>
                <a:spcPct val="0"/>
              </a:spcAft>
            </a:pPr>
            <a:r>
              <a:rPr lang="es-MX" sz="1600" dirty="0">
                <a:latin typeface="Century Gothic" panose="020B0502020202020204" pitchFamily="34" charset="0"/>
                <a:ea typeface="Calibri" panose="020F0502020204030204" pitchFamily="34" charset="0"/>
                <a:cs typeface="Arial" panose="020B0604020202020204" pitchFamily="34" charset="0"/>
              </a:rPr>
              <a:t>Licenciatura en educación preescolar</a:t>
            </a:r>
            <a:endParaRPr lang="es-MX" sz="1600" dirty="0">
              <a:latin typeface="Century Gothic" panose="020B0502020202020204" pitchFamily="34" charset="0"/>
            </a:endParaRPr>
          </a:p>
          <a:p>
            <a:pPr lvl="0" algn="ctr" eaLnBrk="0" fontAlgn="base" hangingPunct="0">
              <a:spcBef>
                <a:spcPct val="0"/>
              </a:spcBef>
              <a:spcAft>
                <a:spcPct val="0"/>
              </a:spcAft>
            </a:pPr>
            <a:r>
              <a:rPr lang="es-MX" sz="1600" dirty="0">
                <a:latin typeface="Century Gothic" panose="020B0502020202020204" pitchFamily="34" charset="0"/>
                <a:ea typeface="Calibri" panose="020F0502020204030204" pitchFamily="34" charset="0"/>
                <a:cs typeface="Arial" panose="020B0604020202020204" pitchFamily="34" charset="0"/>
              </a:rPr>
              <a:t>Ciclo escolar 2020-2021 </a:t>
            </a:r>
            <a:endParaRPr lang="es-MX" sz="1600" dirty="0">
              <a:latin typeface="Century Gothic" panose="020B0502020202020204" pitchFamily="34" charset="0"/>
            </a:endParaRPr>
          </a:p>
          <a:p>
            <a:pPr lvl="0" algn="ctr" eaLnBrk="0" fontAlgn="base" hangingPunct="0">
              <a:spcBef>
                <a:spcPct val="0"/>
              </a:spcBef>
              <a:spcAft>
                <a:spcPct val="0"/>
              </a:spcAft>
            </a:pPr>
            <a:r>
              <a:rPr lang="es-MX" sz="1600" dirty="0">
                <a:latin typeface="Century Gothic" panose="020B0502020202020204" pitchFamily="34" charset="0"/>
                <a:ea typeface="Calibri" panose="020F0502020204030204" pitchFamily="34" charset="0"/>
                <a:cs typeface="Arial" panose="020B0604020202020204" pitchFamily="34" charset="0"/>
              </a:rPr>
              <a:t>CUARTO SEMESTRE</a:t>
            </a:r>
          </a:p>
          <a:p>
            <a:pPr lvl="0" algn="ctr" eaLnBrk="0" fontAlgn="base" hangingPunct="0">
              <a:spcBef>
                <a:spcPct val="0"/>
              </a:spcBef>
              <a:spcAft>
                <a:spcPct val="0"/>
              </a:spcAft>
            </a:pPr>
            <a:endParaRPr lang="es-MX" sz="1600" dirty="0">
              <a:latin typeface="Century Gothic" panose="020B0502020202020204" pitchFamily="34" charset="0"/>
              <a:ea typeface="Calibri" panose="020F0502020204030204" pitchFamily="34" charset="0"/>
              <a:cs typeface="Arial" panose="020B0604020202020204" pitchFamily="34" charset="0"/>
            </a:endParaRPr>
          </a:p>
          <a:p>
            <a:pPr lvl="0" algn="ctr" eaLnBrk="0" fontAlgn="base" hangingPunct="0">
              <a:spcBef>
                <a:spcPct val="0"/>
              </a:spcBef>
              <a:spcAft>
                <a:spcPct val="0"/>
              </a:spcAft>
            </a:pPr>
            <a:r>
              <a:rPr lang="es-MX" sz="1600" b="1" dirty="0">
                <a:latin typeface="Century Gothic" panose="020B0502020202020204" pitchFamily="34" charset="0"/>
                <a:ea typeface="Calibri" panose="020F0502020204030204" pitchFamily="34" charset="0"/>
                <a:cs typeface="Arial" panose="020B0604020202020204" pitchFamily="34" charset="0"/>
              </a:rPr>
              <a:t>Diario interactivo segunda jornada</a:t>
            </a:r>
          </a:p>
          <a:p>
            <a:pPr lvl="0" algn="ctr" eaLnBrk="0" fontAlgn="base" hangingPunct="0">
              <a:spcBef>
                <a:spcPct val="0"/>
              </a:spcBef>
              <a:spcAft>
                <a:spcPct val="0"/>
              </a:spcAft>
            </a:pPr>
            <a:endParaRPr lang="es-MX" sz="1600" dirty="0">
              <a:latin typeface="Century Gothic" panose="020B0502020202020204" pitchFamily="34" charset="0"/>
            </a:endParaRPr>
          </a:p>
          <a:p>
            <a:pPr lvl="0" algn="ctr" eaLnBrk="0" fontAlgn="base" hangingPunct="0">
              <a:spcBef>
                <a:spcPct val="0"/>
              </a:spcBef>
              <a:spcAft>
                <a:spcPct val="0"/>
              </a:spcAft>
            </a:pPr>
            <a:r>
              <a:rPr lang="es-MX" sz="1600" b="1" dirty="0">
                <a:latin typeface="Century Gothic" panose="020B0502020202020204" pitchFamily="34" charset="0"/>
                <a:ea typeface="Calibri" panose="020F0502020204030204" pitchFamily="34" charset="0"/>
                <a:cs typeface="Arial" panose="020B0604020202020204" pitchFamily="34" charset="0"/>
              </a:rPr>
              <a:t>Docente:</a:t>
            </a:r>
            <a:r>
              <a:rPr lang="es-MX" sz="1600" dirty="0">
                <a:latin typeface="Century Gothic" panose="020B0502020202020204" pitchFamily="34" charset="0"/>
                <a:ea typeface="Calibri" panose="020F0502020204030204" pitchFamily="34" charset="0"/>
                <a:cs typeface="Arial" panose="020B0604020202020204" pitchFamily="34" charset="0"/>
              </a:rPr>
              <a:t> Isabel del Carmen Aguirre Ramos  </a:t>
            </a:r>
            <a:endParaRPr lang="es-MX" sz="1600" dirty="0">
              <a:latin typeface="Century Gothic" panose="020B0502020202020204" pitchFamily="34" charset="0"/>
            </a:endParaRPr>
          </a:p>
          <a:p>
            <a:pPr lvl="0" algn="ctr" eaLnBrk="0" fontAlgn="base" hangingPunct="0">
              <a:spcBef>
                <a:spcPct val="0"/>
              </a:spcBef>
              <a:spcAft>
                <a:spcPct val="0"/>
              </a:spcAft>
            </a:pPr>
            <a:r>
              <a:rPr lang="es-MX" sz="1600" b="1" dirty="0">
                <a:latin typeface="Century Gothic" panose="020B0502020202020204" pitchFamily="34" charset="0"/>
                <a:ea typeface="Calibri" panose="020F0502020204030204" pitchFamily="34" charset="0"/>
                <a:cs typeface="Arial" panose="020B0604020202020204" pitchFamily="34" charset="0"/>
              </a:rPr>
              <a:t>Alumna</a:t>
            </a:r>
            <a:r>
              <a:rPr lang="es-MX" sz="1600" dirty="0">
                <a:latin typeface="Century Gothic" panose="020B0502020202020204" pitchFamily="34" charset="0"/>
                <a:ea typeface="Calibri" panose="020F0502020204030204" pitchFamily="34" charset="0"/>
                <a:cs typeface="Arial" panose="020B0604020202020204" pitchFamily="34" charset="0"/>
              </a:rPr>
              <a:t>: Ana Sofia Segovia Alonso #19</a:t>
            </a:r>
            <a:endParaRPr lang="es-MX" sz="1600" dirty="0">
              <a:latin typeface="Century Gothic" panose="020B0502020202020204" pitchFamily="34" charset="0"/>
            </a:endParaRPr>
          </a:p>
          <a:p>
            <a:pPr lvl="0" algn="ctr" eaLnBrk="0" fontAlgn="base" hangingPunct="0">
              <a:spcBef>
                <a:spcPct val="0"/>
              </a:spcBef>
              <a:spcAft>
                <a:spcPct val="0"/>
              </a:spcAft>
            </a:pPr>
            <a:r>
              <a:rPr lang="es-MX" sz="1600" b="1" dirty="0">
                <a:latin typeface="Century Gothic" panose="020B0502020202020204" pitchFamily="34" charset="0"/>
                <a:ea typeface="Calibri" panose="020F0502020204030204" pitchFamily="34" charset="0"/>
                <a:cs typeface="Arial" panose="020B0604020202020204" pitchFamily="34" charset="0"/>
              </a:rPr>
              <a:t>Curso:</a:t>
            </a:r>
            <a:r>
              <a:rPr lang="es-MX" sz="1600" dirty="0">
                <a:latin typeface="Century Gothic" panose="020B0502020202020204" pitchFamily="34" charset="0"/>
                <a:ea typeface="Calibri" panose="020F0502020204030204" pitchFamily="34" charset="0"/>
                <a:cs typeface="Arial" panose="020B0604020202020204" pitchFamily="34" charset="0"/>
              </a:rPr>
              <a:t> Estrategias del trabajo docente </a:t>
            </a:r>
            <a:endParaRPr lang="es-MX" sz="1600" dirty="0">
              <a:latin typeface="Century Gothic" panose="020B0502020202020204" pitchFamily="34" charset="0"/>
            </a:endParaRPr>
          </a:p>
          <a:p>
            <a:pPr lvl="0" algn="ctr" eaLnBrk="0" fontAlgn="base" hangingPunct="0">
              <a:spcBef>
                <a:spcPct val="0"/>
              </a:spcBef>
              <a:spcAft>
                <a:spcPct val="0"/>
              </a:spcAft>
            </a:pPr>
            <a:r>
              <a:rPr lang="es-MX" sz="1600" dirty="0">
                <a:latin typeface="Century Gothic" panose="020B0502020202020204" pitchFamily="34" charset="0"/>
                <a:ea typeface="Calibri" panose="020F0502020204030204" pitchFamily="34" charset="0"/>
                <a:cs typeface="Arial" panose="020B0604020202020204" pitchFamily="34" charset="0"/>
              </a:rPr>
              <a:t>2 B</a:t>
            </a:r>
          </a:p>
          <a:p>
            <a:pPr lvl="0" algn="ctr" eaLnBrk="0" fontAlgn="base" hangingPunct="0">
              <a:spcBef>
                <a:spcPct val="0"/>
              </a:spcBef>
              <a:spcAft>
                <a:spcPct val="0"/>
              </a:spcAft>
            </a:pPr>
            <a:r>
              <a:rPr lang="es-MX" sz="1600" b="1" dirty="0">
                <a:latin typeface="Century Gothic" panose="020B0502020202020204" pitchFamily="34" charset="0"/>
              </a:rPr>
              <a:t>UNIDAD DE APRENDIZAJE II. DEL DISEÑO E INTERVENCIÓN HACIA LA MEJORA DE LA PRÁCTICA DOCENTE.</a:t>
            </a:r>
          </a:p>
          <a:p>
            <a:pPr marL="171450" indent="-171450">
              <a:buFont typeface="Arial" panose="020B0604020202020204" pitchFamily="34" charset="0"/>
              <a:buChar char="•"/>
            </a:pPr>
            <a:r>
              <a:rPr lang="es-MX" sz="16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Detecta los procesos de aprendizaje de sus alumnos para favorecer su desarrollo cognitivo y socioemocional.</a:t>
            </a:r>
          </a:p>
          <a:p>
            <a:pPr marL="171450" indent="-171450">
              <a:buFont typeface="Arial" panose="020B0604020202020204" pitchFamily="34" charset="0"/>
              <a:buChar char="•"/>
            </a:pPr>
            <a:r>
              <a:rPr lang="es-MX" sz="1600" dirty="0">
                <a:latin typeface="Century Gothic" panose="020B0502020202020204" pitchFamily="34" charset="0"/>
                <a:cs typeface="Arial" panose="020B0604020202020204" pitchFamily="34" charset="0"/>
              </a:rPr>
              <a:t>Aplica el plan y programas de estudio para alcanzar los propósitos educativos y contribuir al pleno desenvolvimiento de las capacidades de sus alumnos</a:t>
            </a:r>
          </a:p>
          <a:p>
            <a:pPr marL="171450" indent="-171450">
              <a:buFont typeface="Arial" panose="020B0604020202020204" pitchFamily="34" charset="0"/>
              <a:buChar char="•"/>
            </a:pPr>
            <a:r>
              <a:rPr lang="es-MX" sz="1600" dirty="0">
                <a:latin typeface="Century Gothic" panose="020B050202020202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p>
          <a:p>
            <a:pPr marL="171450" indent="-171450">
              <a:buFont typeface="Arial" panose="020B0604020202020204" pitchFamily="34" charset="0"/>
              <a:buChar char="•"/>
            </a:pPr>
            <a:r>
              <a:rPr lang="es-MX" sz="1600" dirty="0">
                <a:latin typeface="Century Gothic" panose="020B0502020202020204" pitchFamily="34" charset="0"/>
                <a:cs typeface="Arial" panose="020B0604020202020204" pitchFamily="34" charset="0"/>
              </a:rPr>
              <a:t>Actúa de manera ética ante la diversidad de situaciones que se presentan en la práctica profesional.</a:t>
            </a:r>
          </a:p>
          <a:p>
            <a:pPr marL="171450" indent="-171450" algn="ctr">
              <a:buFont typeface="Arial" panose="020B0604020202020204" pitchFamily="34" charset="0"/>
              <a:buChar char="•"/>
            </a:pPr>
            <a:r>
              <a:rPr lang="es-MX" sz="1600" b="1" dirty="0">
                <a:latin typeface="Century Gothic" panose="020B0502020202020204" pitchFamily="34" charset="0"/>
                <a:cs typeface="Arial" panose="020B0604020202020204" pitchFamily="34" charset="0"/>
              </a:rPr>
              <a:t>22 de junio  del 2021</a:t>
            </a:r>
            <a:r>
              <a:rPr lang="es-MX" sz="1600" dirty="0">
                <a:latin typeface="Century Gothic" panose="020B0502020202020204" pitchFamily="34" charset="0"/>
                <a:cs typeface="Arial" panose="020B0604020202020204" pitchFamily="34" charset="0"/>
              </a:rPr>
              <a:t>.</a:t>
            </a:r>
          </a:p>
        </p:txBody>
      </p:sp>
    </p:spTree>
    <p:extLst>
      <p:ext uri="{BB962C8B-B14F-4D97-AF65-F5344CB8AC3E}">
        <p14:creationId xmlns:p14="http://schemas.microsoft.com/office/powerpoint/2010/main" val="345591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ndo Blanco Con Lápices De Colores En El Borde Ilustraciones Vectoriales,  Clip Art Vectorizado Libre De Derechos. Image 67267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oble onda 4"/>
          <p:cNvSpPr/>
          <p:nvPr/>
        </p:nvSpPr>
        <p:spPr>
          <a:xfrm>
            <a:off x="373487" y="67614"/>
            <a:ext cx="2949262" cy="714777"/>
          </a:xfrm>
          <a:prstGeom prst="doubleWav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Elephant" panose="02020904090505020303" pitchFamily="18" charset="0"/>
              </a:rPr>
              <a:t>MI INTERVENCION</a:t>
            </a:r>
          </a:p>
        </p:txBody>
      </p:sp>
      <p:sp>
        <p:nvSpPr>
          <p:cNvPr id="6" name="Doble onda 5"/>
          <p:cNvSpPr/>
          <p:nvPr/>
        </p:nvSpPr>
        <p:spPr>
          <a:xfrm>
            <a:off x="4584879" y="67614"/>
            <a:ext cx="2807595" cy="766293"/>
          </a:xfrm>
          <a:prstGeom prst="doubleWav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Elephant" panose="02020904090505020303" pitchFamily="18" charset="0"/>
              </a:rPr>
              <a:t>OBSERVACIONES</a:t>
            </a:r>
          </a:p>
        </p:txBody>
      </p:sp>
      <p:sp>
        <p:nvSpPr>
          <p:cNvPr id="7" name="CuadroTexto 6"/>
          <p:cNvSpPr txBox="1"/>
          <p:nvPr/>
        </p:nvSpPr>
        <p:spPr>
          <a:xfrm>
            <a:off x="218940" y="991673"/>
            <a:ext cx="4056846" cy="5755422"/>
          </a:xfrm>
          <a:prstGeom prst="rect">
            <a:avLst/>
          </a:prstGeom>
          <a:solidFill>
            <a:schemeClr val="accent1">
              <a:lumMod val="40000"/>
              <a:lumOff val="60000"/>
            </a:schemeClr>
          </a:solidFill>
          <a:ln>
            <a:solidFill>
              <a:schemeClr val="tx1"/>
            </a:solidFill>
          </a:ln>
        </p:spPr>
        <p:txBody>
          <a:bodyPr wrap="square" rtlCol="0">
            <a:spAutoFit/>
          </a:bodyPr>
          <a:lstStyle/>
          <a:p>
            <a:r>
              <a:rPr lang="es-MX" sz="1600" dirty="0">
                <a:latin typeface="Century Gothic" panose="020B0502020202020204" pitchFamily="34" charset="0"/>
                <a:cs typeface="Arial" panose="020B0604020202020204" pitchFamily="34" charset="0"/>
              </a:rPr>
              <a:t>Mi intervención comienza a las 10:30 de la mañana hago el pase de lista y los buenos días a todos los niños. Al empezar la actividad les pregunto si saben cuales son las emociones que los hace feliz, que los pone tristes, que les enoja y que les aterra.</a:t>
            </a:r>
          </a:p>
          <a:p>
            <a:r>
              <a:rPr lang="es-ES" sz="1600" dirty="0">
                <a:latin typeface="Century Gothic" panose="020B0502020202020204" pitchFamily="34" charset="0"/>
                <a:cs typeface="Arial" panose="020B0604020202020204" pitchFamily="34" charset="0"/>
              </a:rPr>
              <a:t>En seguida les puse una presentación donde venia el nombre y un dibujo de cada emoción y ellos tenían que decirme que situaciones los hacían sentir así y porque</a:t>
            </a:r>
            <a:r>
              <a:rPr lang="es-ES" sz="1600" dirty="0">
                <a:latin typeface="Arial" panose="020B0604020202020204" pitchFamily="34" charset="0"/>
                <a:cs typeface="Arial" panose="020B0604020202020204" pitchFamily="34" charset="0"/>
              </a:rPr>
              <a:t>.</a:t>
            </a:r>
          </a:p>
          <a:p>
            <a:r>
              <a:rPr lang="es-ES" sz="1600" dirty="0">
                <a:latin typeface="Century Gothic" panose="020B0502020202020204" pitchFamily="34" charset="0"/>
                <a:cs typeface="Arial" panose="020B0604020202020204" pitchFamily="34" charset="0"/>
              </a:rPr>
              <a:t>Después con los materiales que les solicite que eran periódicos, revistas, pegamento, tijeras y una hoja de maquina, tenían que buscar personas que representaran cada emoción y así pegarla en la hoja de maquina con el nombre de la emoción correspondiente a los recortes. </a:t>
            </a:r>
          </a:p>
          <a:p>
            <a:r>
              <a:rPr lang="es-ES" sz="1600" dirty="0">
                <a:latin typeface="Century Gothic" panose="020B0502020202020204" pitchFamily="34" charset="0"/>
                <a:cs typeface="Arial" panose="020B0604020202020204" pitchFamily="34" charset="0"/>
              </a:rPr>
              <a:t>Al concluir les pregunte como se habían sentido con la actividad y reconocí sus aprendizajes.</a:t>
            </a:r>
            <a:endParaRPr lang="es-MX" sz="1600" dirty="0">
              <a:latin typeface="Century Gothic" panose="020B0502020202020204" pitchFamily="34" charset="0"/>
              <a:cs typeface="Arial" panose="020B0604020202020204" pitchFamily="34" charset="0"/>
            </a:endParaRPr>
          </a:p>
        </p:txBody>
      </p:sp>
      <p:sp>
        <p:nvSpPr>
          <p:cNvPr id="8" name="CuadroTexto 7"/>
          <p:cNvSpPr txBox="1"/>
          <p:nvPr/>
        </p:nvSpPr>
        <p:spPr>
          <a:xfrm>
            <a:off x="4494725" y="991673"/>
            <a:ext cx="4365939" cy="4770537"/>
          </a:xfrm>
          <a:prstGeom prst="rect">
            <a:avLst/>
          </a:prstGeom>
          <a:solidFill>
            <a:schemeClr val="accent6">
              <a:lumMod val="60000"/>
              <a:lumOff val="40000"/>
            </a:schemeClr>
          </a:solidFill>
          <a:ln>
            <a:solidFill>
              <a:schemeClr val="tx1"/>
            </a:solidFill>
          </a:ln>
        </p:spPr>
        <p:txBody>
          <a:bodyPr wrap="square" rtlCol="0">
            <a:spAutoFit/>
          </a:bodyPr>
          <a:lstStyle/>
          <a:p>
            <a:r>
              <a:rPr lang="es-MX" sz="1600" dirty="0">
                <a:latin typeface="Century Gothic" panose="020B0502020202020204" pitchFamily="34" charset="0"/>
                <a:cs typeface="Arial" panose="020B0604020202020204" pitchFamily="34" charset="0"/>
              </a:rPr>
              <a:t>Durante la segunda jornada de practica note que los niños estaban mas motivados que en la jornada pasada al  momento de trabajar con la educadora paulina y conmigo.</a:t>
            </a:r>
          </a:p>
          <a:p>
            <a:r>
              <a:rPr lang="es-ES" sz="1600" dirty="0">
                <a:latin typeface="Century Gothic" panose="020B0502020202020204" pitchFamily="34" charset="0"/>
                <a:cs typeface="Arial" panose="020B0604020202020204" pitchFamily="34" charset="0"/>
              </a:rPr>
              <a:t>Cuando comente que veríamos las emociones, los niños se mostraron muy participativos, al igual que trabajadores con la actividad que realice.</a:t>
            </a:r>
          </a:p>
          <a:p>
            <a:r>
              <a:rPr lang="es-ES" sz="1600" dirty="0">
                <a:latin typeface="Century Gothic" panose="020B0502020202020204" pitchFamily="34" charset="0"/>
                <a:cs typeface="Arial" panose="020B0604020202020204" pitchFamily="34" charset="0"/>
              </a:rPr>
              <a:t>Algunos ya tenían nociones de las emociones pero casi no las ponían en practica, fue necesario recalcar la importancia de estas en nuestro día a día. La participación de los padres fue mejor esta jornada ya que la anterior se mostraron antipáticos dentro de las actividades y materiales solicitados.</a:t>
            </a:r>
          </a:p>
          <a:p>
            <a:r>
              <a:rPr lang="es-ES" sz="1600" dirty="0">
                <a:latin typeface="Century Gothic" panose="020B0502020202020204" pitchFamily="34" charset="0"/>
                <a:cs typeface="Arial" panose="020B0604020202020204" pitchFamily="34" charset="0"/>
              </a:rPr>
              <a:t>Los niños mostraron compromiso y disponibilidad hacia mi y mi actividad.</a:t>
            </a:r>
          </a:p>
        </p:txBody>
      </p:sp>
    </p:spTree>
    <p:extLst>
      <p:ext uri="{BB962C8B-B14F-4D97-AF65-F5344CB8AC3E}">
        <p14:creationId xmlns:p14="http://schemas.microsoft.com/office/powerpoint/2010/main" val="229826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n de florencia hauscarriaga en Imagenes de clases | Plantillas de fondo  de powerpoint, Fondos escolares, Imagenes de cl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85"/>
            <a:ext cx="12192000" cy="686398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715296" y="631064"/>
            <a:ext cx="6761408" cy="7232749"/>
          </a:xfrm>
          <a:prstGeom prst="rect">
            <a:avLst/>
          </a:prstGeom>
          <a:solidFill>
            <a:schemeClr val="bg1"/>
          </a:solidFill>
        </p:spPr>
        <p:txBody>
          <a:bodyPr wrap="square" rtlCol="0">
            <a:spAutoFit/>
          </a:bodyPr>
          <a:lstStyle/>
          <a:p>
            <a:pPr algn="ctr"/>
            <a:r>
              <a:rPr lang="es-ES" sz="3200" b="1" dirty="0">
                <a:latin typeface="Bradley Hand ITC" panose="03070402050302030203" pitchFamily="66" charset="0"/>
              </a:rPr>
              <a:t>Comentario de mi compañera</a:t>
            </a:r>
            <a:r>
              <a:rPr lang="es-ES" dirty="0"/>
              <a:t>:</a:t>
            </a:r>
          </a:p>
          <a:p>
            <a:endParaRPr lang="es-ES" dirty="0"/>
          </a:p>
          <a:p>
            <a:endParaRPr lang="es-ES" dirty="0"/>
          </a:p>
          <a:p>
            <a:r>
              <a:rPr lang="es-ES" dirty="0"/>
              <a:t>Te felicito por tu intervención docente en esta segunda  jornada de práctica, me pareció muy buena idea que aplicaras una situación de educación socioemocional ya que hoy en día por las condiciones de trabajo que se están viviendo existe desestabilidad emocional en los alumnos ya que el no tener la disponibilidad de socializar e ir a clases como normalmente era les perjudica en su forma de aprender y afecta de cierta forma sus emociones. </a:t>
            </a:r>
          </a:p>
          <a:p>
            <a:r>
              <a:rPr lang="es-ES" dirty="0"/>
              <a:t>Con la actividad que pusiste en marcha con tus alumnos conseguiste que ellos reconocieran las emociones tanto propias como de otras personas y eso es muy importante para su desarrollo y crecimiento como persona. </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MX" dirty="0"/>
          </a:p>
        </p:txBody>
      </p:sp>
      <p:sp>
        <p:nvSpPr>
          <p:cNvPr id="6" name="Franja diagonal 5"/>
          <p:cNvSpPr/>
          <p:nvPr/>
        </p:nvSpPr>
        <p:spPr>
          <a:xfrm>
            <a:off x="8871397" y="4275786"/>
            <a:ext cx="1210614" cy="1210614"/>
          </a:xfrm>
          <a:prstGeom prst="diagStrip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Franja diagonal 6"/>
          <p:cNvSpPr/>
          <p:nvPr/>
        </p:nvSpPr>
        <p:spPr>
          <a:xfrm>
            <a:off x="2560749" y="508945"/>
            <a:ext cx="1264276" cy="1384249"/>
          </a:xfrm>
          <a:prstGeom prst="diagStrip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19184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n on PLANT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6413"/>
          </a:xfrm>
          <a:prstGeom prst="rect">
            <a:avLst/>
          </a:prstGeom>
          <a:noFill/>
          <a:extLst>
            <a:ext uri="{909E8E84-426E-40DD-AFC4-6F175D3DCCD1}">
              <a14:hiddenFill xmlns:a14="http://schemas.microsoft.com/office/drawing/2010/main">
                <a:solidFill>
                  <a:srgbClr val="FFFFFF"/>
                </a:solidFill>
              </a14:hiddenFill>
            </a:ext>
          </a:extLst>
        </p:spPr>
      </p:pic>
      <p:sp>
        <p:nvSpPr>
          <p:cNvPr id="5" name="Doble onda 4"/>
          <p:cNvSpPr/>
          <p:nvPr/>
        </p:nvSpPr>
        <p:spPr>
          <a:xfrm>
            <a:off x="8770514" y="257578"/>
            <a:ext cx="2923504" cy="540913"/>
          </a:xfrm>
          <a:prstGeom prst="doubleWav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Elephant" panose="02020904090505020303" pitchFamily="18" charset="0"/>
                <a:cs typeface="Arial" panose="020B0604020202020204" pitchFamily="34" charset="0"/>
              </a:rPr>
              <a:t>21/junio/2021</a:t>
            </a:r>
          </a:p>
        </p:txBody>
      </p:sp>
      <p:sp>
        <p:nvSpPr>
          <p:cNvPr id="6" name="Doble onda 5"/>
          <p:cNvSpPr/>
          <p:nvPr/>
        </p:nvSpPr>
        <p:spPr>
          <a:xfrm>
            <a:off x="115910" y="23980"/>
            <a:ext cx="3232598" cy="954814"/>
          </a:xfrm>
          <a:prstGeom prst="doubleWav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5400" b="1" dirty="0">
                <a:latin typeface="Bradley Hand ITC" panose="03070402050302030203" pitchFamily="66" charset="0"/>
                <a:ea typeface="Calibri" panose="020F0502020204030204" pitchFamily="34" charset="0"/>
                <a:cs typeface="Times New Roman" panose="02020603050405020304" pitchFamily="18" charset="0"/>
              </a:rPr>
              <a:t>Diario</a:t>
            </a:r>
            <a:r>
              <a:rPr lang="es-MX" sz="7200" b="1" dirty="0">
                <a:latin typeface="Brush Script MT" panose="03060802040406070304" pitchFamily="66" charset="0"/>
                <a:ea typeface="Calibri" panose="020F0502020204030204" pitchFamily="34" charset="0"/>
                <a:cs typeface="Times New Roman" panose="02020603050405020304" pitchFamily="18" charset="0"/>
              </a:rPr>
              <a:t> </a:t>
            </a:r>
            <a:endParaRPr lang="es-MX" sz="1100" dirty="0">
              <a:effectLst/>
              <a:ea typeface="Calibri" panose="020F0502020204030204" pitchFamily="34" charset="0"/>
              <a:cs typeface="Times New Roman" panose="02020603050405020304" pitchFamily="18" charset="0"/>
            </a:endParaRPr>
          </a:p>
        </p:txBody>
      </p:sp>
      <p:sp>
        <p:nvSpPr>
          <p:cNvPr id="7" name="CuadroTexto 6"/>
          <p:cNvSpPr txBox="1"/>
          <p:nvPr/>
        </p:nvSpPr>
        <p:spPr>
          <a:xfrm>
            <a:off x="3539544" y="953039"/>
            <a:ext cx="5112912" cy="461665"/>
          </a:xfrm>
          <a:prstGeom prst="rect">
            <a:avLst/>
          </a:prstGeom>
          <a:noFill/>
          <a:ln>
            <a:solidFill>
              <a:schemeClr val="tx1"/>
            </a:solidFill>
          </a:ln>
        </p:spPr>
        <p:txBody>
          <a:bodyPr wrap="square" rtlCol="0">
            <a:spAutoFit/>
          </a:bodyPr>
          <a:lstStyle/>
          <a:p>
            <a:pPr algn="ctr"/>
            <a:r>
              <a:rPr lang="es-MX" sz="2400" b="1" dirty="0">
                <a:solidFill>
                  <a:srgbClr val="00B050"/>
                </a:solidFill>
                <a:latin typeface="Century Gothic" panose="020B0502020202020204" pitchFamily="34" charset="0"/>
              </a:rPr>
              <a:t>“</a:t>
            </a:r>
            <a:r>
              <a:rPr lang="es-MX" sz="2400" b="1" dirty="0">
                <a:solidFill>
                  <a:srgbClr val="FF0000"/>
                </a:solidFill>
                <a:latin typeface="Century Gothic" panose="020B0502020202020204" pitchFamily="34" charset="0"/>
              </a:rPr>
              <a:t>jug</a:t>
            </a:r>
            <a:r>
              <a:rPr lang="es-MX" sz="2400" b="1" dirty="0">
                <a:solidFill>
                  <a:srgbClr val="00B050"/>
                </a:solidFill>
                <a:latin typeface="Century Gothic" panose="020B0502020202020204" pitchFamily="34" charset="0"/>
              </a:rPr>
              <a:t>ue</a:t>
            </a:r>
            <a:r>
              <a:rPr lang="es-MX" sz="2400" b="1" dirty="0">
                <a:solidFill>
                  <a:srgbClr val="CC00FF"/>
                </a:solidFill>
                <a:latin typeface="Century Gothic" panose="020B0502020202020204" pitchFamily="34" charset="0"/>
              </a:rPr>
              <a:t>mos</a:t>
            </a:r>
            <a:r>
              <a:rPr lang="es-MX" sz="2400" b="1" dirty="0">
                <a:solidFill>
                  <a:srgbClr val="00B050"/>
                </a:solidFill>
                <a:latin typeface="Century Gothic" panose="020B0502020202020204" pitchFamily="34" charset="0"/>
              </a:rPr>
              <a:t> </a:t>
            </a:r>
            <a:r>
              <a:rPr lang="es-MX" sz="2400" b="1" dirty="0">
                <a:solidFill>
                  <a:srgbClr val="00FF00"/>
                </a:solidFill>
                <a:latin typeface="Century Gothic" panose="020B0502020202020204" pitchFamily="34" charset="0"/>
              </a:rPr>
              <a:t>al</a:t>
            </a:r>
            <a:r>
              <a:rPr lang="es-MX" sz="2400" b="1" dirty="0">
                <a:latin typeface="Century Gothic" panose="020B0502020202020204" pitchFamily="34" charset="0"/>
              </a:rPr>
              <a:t> </a:t>
            </a:r>
            <a:r>
              <a:rPr lang="es-MX" sz="2400" b="1" dirty="0">
                <a:solidFill>
                  <a:srgbClr val="7030A0"/>
                </a:solidFill>
                <a:latin typeface="Century Gothic" panose="020B0502020202020204" pitchFamily="34" charset="0"/>
              </a:rPr>
              <a:t>jar</a:t>
            </a:r>
            <a:r>
              <a:rPr lang="es-MX" sz="2400" b="1" dirty="0">
                <a:solidFill>
                  <a:srgbClr val="00B0F0"/>
                </a:solidFill>
                <a:latin typeface="Century Gothic" panose="020B0502020202020204" pitchFamily="34" charset="0"/>
              </a:rPr>
              <a:t>di</a:t>
            </a:r>
            <a:r>
              <a:rPr lang="es-MX" sz="2400" b="1" dirty="0">
                <a:solidFill>
                  <a:srgbClr val="CC00FF"/>
                </a:solidFill>
                <a:latin typeface="Century Gothic" panose="020B0502020202020204" pitchFamily="34" charset="0"/>
              </a:rPr>
              <a:t>ne</a:t>
            </a:r>
            <a:r>
              <a:rPr lang="es-MX" sz="2400" b="1" dirty="0">
                <a:solidFill>
                  <a:srgbClr val="00B050"/>
                </a:solidFill>
                <a:latin typeface="Century Gothic" panose="020B0502020202020204" pitchFamily="34" charset="0"/>
              </a:rPr>
              <a:t>ro</a:t>
            </a:r>
            <a:r>
              <a:rPr lang="es-MX" sz="2400" b="1" dirty="0">
                <a:solidFill>
                  <a:srgbClr val="00B0F0"/>
                </a:solidFill>
                <a:latin typeface="Century Gothic" panose="020B0502020202020204" pitchFamily="34" charset="0"/>
              </a:rPr>
              <a:t>”</a:t>
            </a:r>
          </a:p>
        </p:txBody>
      </p:sp>
      <p:sp>
        <p:nvSpPr>
          <p:cNvPr id="8" name="Doble onda 7"/>
          <p:cNvSpPr/>
          <p:nvPr/>
        </p:nvSpPr>
        <p:spPr>
          <a:xfrm>
            <a:off x="489398" y="1954332"/>
            <a:ext cx="2846231" cy="502276"/>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Elephant" panose="02020904090505020303" pitchFamily="18" charset="0"/>
              </a:rPr>
              <a:t>Aprendizaje clave</a:t>
            </a:r>
          </a:p>
        </p:txBody>
      </p:sp>
      <p:sp>
        <p:nvSpPr>
          <p:cNvPr id="9" name="Doble onda 8"/>
          <p:cNvSpPr/>
          <p:nvPr/>
        </p:nvSpPr>
        <p:spPr>
          <a:xfrm>
            <a:off x="489398" y="3432147"/>
            <a:ext cx="2756079" cy="540912"/>
          </a:xfrm>
          <a:prstGeom prst="doubleWav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chemeClr val="tx1"/>
                </a:solidFill>
                <a:latin typeface="Elephant" panose="02020904090505020303" pitchFamily="18" charset="0"/>
              </a:rPr>
              <a:t>Trabajo en el aula</a:t>
            </a:r>
          </a:p>
        </p:txBody>
      </p:sp>
      <p:sp>
        <p:nvSpPr>
          <p:cNvPr id="10" name="Doble onda 9"/>
          <p:cNvSpPr/>
          <p:nvPr/>
        </p:nvSpPr>
        <p:spPr>
          <a:xfrm>
            <a:off x="402466" y="5437996"/>
            <a:ext cx="2659486" cy="489397"/>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Elephant" panose="02020904090505020303" pitchFamily="18" charset="0"/>
              </a:rPr>
              <a:t>Alumnos </a:t>
            </a:r>
          </a:p>
        </p:txBody>
      </p:sp>
      <p:sp>
        <p:nvSpPr>
          <p:cNvPr id="11" name="CuadroTexto 10"/>
          <p:cNvSpPr txBox="1"/>
          <p:nvPr/>
        </p:nvSpPr>
        <p:spPr>
          <a:xfrm>
            <a:off x="4101919" y="1954332"/>
            <a:ext cx="3882981" cy="738664"/>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Leguaje y comunicación</a:t>
            </a:r>
          </a:p>
          <a:p>
            <a:pPr marL="285750" indent="-285750">
              <a:buFont typeface="Wingdings" panose="05000000000000000000" pitchFamily="2" charset="2"/>
              <a:buChar char="q"/>
            </a:pPr>
            <a:r>
              <a:rPr lang="es-MX" sz="1400" b="1" dirty="0">
                <a:solidFill>
                  <a:srgbClr val="FF0000"/>
                </a:solidFill>
                <a:latin typeface="Century Gothic" panose="020B0502020202020204" pitchFamily="34" charset="0"/>
                <a:cs typeface="Arial" panose="020B0604020202020204" pitchFamily="34" charset="0"/>
              </a:rPr>
              <a:t>Exploración y comprensión del mundo</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Educación socioemocional  </a:t>
            </a:r>
          </a:p>
        </p:txBody>
      </p:sp>
      <p:sp>
        <p:nvSpPr>
          <p:cNvPr id="12" name="CuadroTexto 11"/>
          <p:cNvSpPr txBox="1"/>
          <p:nvPr/>
        </p:nvSpPr>
        <p:spPr>
          <a:xfrm>
            <a:off x="3979571" y="3059420"/>
            <a:ext cx="4672885" cy="138499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El desarrollo de las actividades fue en tiempo y forma</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Se lograron los aprendizajes esperados en los alumnos</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Resultaron adecuados el uso del material, las indicaciones y organización de los alumnos</a:t>
            </a:r>
          </a:p>
        </p:txBody>
      </p:sp>
      <p:sp>
        <p:nvSpPr>
          <p:cNvPr id="13" name="CuadroTexto 12"/>
          <p:cNvSpPr txBox="1"/>
          <p:nvPr/>
        </p:nvSpPr>
        <p:spPr>
          <a:xfrm>
            <a:off x="3539544" y="4990196"/>
            <a:ext cx="4935828" cy="138499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Se mostraron interesados en las actividades</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Se involucraron en las actividades</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Culminaron las actividades de forma satisfactoria</a:t>
            </a:r>
          </a:p>
          <a:p>
            <a:endParaRPr lang="es-MX" sz="1400" dirty="0">
              <a:latin typeface="Century Gothic" panose="020B0502020202020204" pitchFamily="34" charset="0"/>
              <a:cs typeface="Arial" panose="020B0604020202020204" pitchFamily="34" charset="0"/>
            </a:endParaRP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Los alumnos que requieren apoyo son:</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Alumnos participativos:</a:t>
            </a:r>
          </a:p>
        </p:txBody>
      </p:sp>
      <p:sp>
        <p:nvSpPr>
          <p:cNvPr id="14" name="Rectángulo 13"/>
          <p:cNvSpPr/>
          <p:nvPr/>
        </p:nvSpPr>
        <p:spPr>
          <a:xfrm>
            <a:off x="9025405" y="2451209"/>
            <a:ext cx="553792" cy="405788"/>
          </a:xfrm>
          <a:prstGeom prst="rect">
            <a:avLst/>
          </a:prstGeom>
          <a:solidFill>
            <a:srgbClr val="00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cs typeface="Arial" panose="020B0604020202020204" pitchFamily="34" charset="0"/>
              </a:rPr>
              <a:t>SI</a:t>
            </a:r>
          </a:p>
        </p:txBody>
      </p:sp>
      <p:sp>
        <p:nvSpPr>
          <p:cNvPr id="15" name="Rectángulo 14"/>
          <p:cNvSpPr/>
          <p:nvPr/>
        </p:nvSpPr>
        <p:spPr>
          <a:xfrm>
            <a:off x="8971205" y="4787302"/>
            <a:ext cx="553792" cy="405788"/>
          </a:xfrm>
          <a:prstGeom prst="rect">
            <a:avLst/>
          </a:prstGeom>
          <a:solidFill>
            <a:srgbClr val="00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cs typeface="Arial" panose="020B0604020202020204" pitchFamily="34" charset="0"/>
              </a:rPr>
              <a:t>SI</a:t>
            </a:r>
          </a:p>
        </p:txBody>
      </p:sp>
      <p:sp>
        <p:nvSpPr>
          <p:cNvPr id="16" name="Rectángulo 15"/>
          <p:cNvSpPr/>
          <p:nvPr/>
        </p:nvSpPr>
        <p:spPr>
          <a:xfrm>
            <a:off x="9995075" y="2403670"/>
            <a:ext cx="553792" cy="405788"/>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latin typeface="Elephant" panose="02020904090505020303" pitchFamily="18" charset="0"/>
                <a:cs typeface="Arial" panose="020B0604020202020204" pitchFamily="34" charset="0"/>
              </a:rPr>
              <a:t>NO</a:t>
            </a:r>
            <a:endParaRPr lang="es-MX" sz="1400" dirty="0">
              <a:latin typeface="Elephant" panose="02020904090505020303" pitchFamily="18" charset="0"/>
              <a:cs typeface="Arial" panose="020B0604020202020204" pitchFamily="34" charset="0"/>
            </a:endParaRPr>
          </a:p>
        </p:txBody>
      </p:sp>
      <p:sp>
        <p:nvSpPr>
          <p:cNvPr id="17" name="Rectángulo 16"/>
          <p:cNvSpPr/>
          <p:nvPr/>
        </p:nvSpPr>
        <p:spPr>
          <a:xfrm>
            <a:off x="9955370" y="4787302"/>
            <a:ext cx="553792" cy="405788"/>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latin typeface="Elephant" panose="02020904090505020303" pitchFamily="18" charset="0"/>
                <a:cs typeface="Arial" panose="020B0604020202020204" pitchFamily="34" charset="0"/>
              </a:rPr>
              <a:t>NO</a:t>
            </a:r>
            <a:endParaRPr lang="es-MX" sz="1400" dirty="0">
              <a:latin typeface="Elephant" panose="02020904090505020303" pitchFamily="18" charset="0"/>
              <a:cs typeface="Arial" panose="020B0604020202020204" pitchFamily="34" charset="0"/>
            </a:endParaRPr>
          </a:p>
        </p:txBody>
      </p:sp>
      <p:sp>
        <p:nvSpPr>
          <p:cNvPr id="18" name="Rectángulo 17"/>
          <p:cNvSpPr/>
          <p:nvPr/>
        </p:nvSpPr>
        <p:spPr>
          <a:xfrm>
            <a:off x="10033712" y="3065749"/>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9" name="Rectángulo 18"/>
          <p:cNvSpPr/>
          <p:nvPr/>
        </p:nvSpPr>
        <p:spPr>
          <a:xfrm>
            <a:off x="9044723" y="3065749"/>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0" name="Rectángulo 19"/>
          <p:cNvSpPr/>
          <p:nvPr/>
        </p:nvSpPr>
        <p:spPr>
          <a:xfrm>
            <a:off x="9044723" y="3574392"/>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1" name="Rectángulo 20"/>
          <p:cNvSpPr/>
          <p:nvPr/>
        </p:nvSpPr>
        <p:spPr>
          <a:xfrm>
            <a:off x="10034782" y="3574392"/>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2" name="Rectángulo 21"/>
          <p:cNvSpPr/>
          <p:nvPr/>
        </p:nvSpPr>
        <p:spPr>
          <a:xfrm>
            <a:off x="9025405" y="4164081"/>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3" name="Rectángulo 22"/>
          <p:cNvSpPr/>
          <p:nvPr/>
        </p:nvSpPr>
        <p:spPr>
          <a:xfrm>
            <a:off x="10033711" y="4164081"/>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4" name="Rectángulo 23"/>
          <p:cNvSpPr/>
          <p:nvPr/>
        </p:nvSpPr>
        <p:spPr>
          <a:xfrm>
            <a:off x="9009842" y="5371306"/>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5" name="Rectángulo 24"/>
          <p:cNvSpPr/>
          <p:nvPr/>
        </p:nvSpPr>
        <p:spPr>
          <a:xfrm>
            <a:off x="9009842" y="5901746"/>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6" name="Rectángulo 25"/>
          <p:cNvSpPr/>
          <p:nvPr/>
        </p:nvSpPr>
        <p:spPr>
          <a:xfrm>
            <a:off x="8996965" y="6410907"/>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7" name="Rectángulo 26"/>
          <p:cNvSpPr/>
          <p:nvPr/>
        </p:nvSpPr>
        <p:spPr>
          <a:xfrm>
            <a:off x="9974688" y="5366418"/>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8" name="Rectángulo 27"/>
          <p:cNvSpPr/>
          <p:nvPr/>
        </p:nvSpPr>
        <p:spPr>
          <a:xfrm>
            <a:off x="9974687" y="5934398"/>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9" name="Rectángulo 28"/>
          <p:cNvSpPr/>
          <p:nvPr/>
        </p:nvSpPr>
        <p:spPr>
          <a:xfrm>
            <a:off x="9974686" y="6446254"/>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0" name="Cara sonriente 29"/>
          <p:cNvSpPr/>
          <p:nvPr/>
        </p:nvSpPr>
        <p:spPr>
          <a:xfrm>
            <a:off x="9168681" y="3185677"/>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ara sonriente 30"/>
          <p:cNvSpPr/>
          <p:nvPr/>
        </p:nvSpPr>
        <p:spPr>
          <a:xfrm>
            <a:off x="9087120" y="3645983"/>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Cara sonriente 31"/>
          <p:cNvSpPr/>
          <p:nvPr/>
        </p:nvSpPr>
        <p:spPr>
          <a:xfrm>
            <a:off x="9074235" y="4280230"/>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ara sonriente 32"/>
          <p:cNvSpPr/>
          <p:nvPr/>
        </p:nvSpPr>
        <p:spPr>
          <a:xfrm>
            <a:off x="9061358" y="5463599"/>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Cara sonriente 33"/>
          <p:cNvSpPr/>
          <p:nvPr/>
        </p:nvSpPr>
        <p:spPr>
          <a:xfrm>
            <a:off x="9074235" y="6058806"/>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ara sonriente 34"/>
          <p:cNvSpPr/>
          <p:nvPr/>
        </p:nvSpPr>
        <p:spPr>
          <a:xfrm>
            <a:off x="9074235" y="6530670"/>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4884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genuity PowerPoint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776"/>
          </a:xfrm>
          <a:prstGeom prst="rect">
            <a:avLst/>
          </a:prstGeom>
          <a:noFill/>
          <a:extLst>
            <a:ext uri="{909E8E84-426E-40DD-AFC4-6F175D3DCCD1}">
              <a14:hiddenFill xmlns:a14="http://schemas.microsoft.com/office/drawing/2010/main">
                <a:solidFill>
                  <a:srgbClr val="FFFFFF"/>
                </a:solidFill>
              </a14:hiddenFill>
            </a:ext>
          </a:extLst>
        </p:spPr>
      </p:pic>
      <p:sp>
        <p:nvSpPr>
          <p:cNvPr id="5" name="Doble onda 4"/>
          <p:cNvSpPr/>
          <p:nvPr/>
        </p:nvSpPr>
        <p:spPr>
          <a:xfrm>
            <a:off x="373487" y="67614"/>
            <a:ext cx="2949262" cy="714777"/>
          </a:xfrm>
          <a:prstGeom prst="doubleWav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Elephant" panose="02020904090505020303" pitchFamily="18" charset="0"/>
              </a:rPr>
              <a:t>MI INTERVENCION</a:t>
            </a:r>
          </a:p>
        </p:txBody>
      </p:sp>
      <p:sp>
        <p:nvSpPr>
          <p:cNvPr id="6" name="Doble onda 5"/>
          <p:cNvSpPr/>
          <p:nvPr/>
        </p:nvSpPr>
        <p:spPr>
          <a:xfrm>
            <a:off x="7353837" y="67614"/>
            <a:ext cx="2807595" cy="766293"/>
          </a:xfrm>
          <a:prstGeom prst="doubleWav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Elephant" panose="02020904090505020303" pitchFamily="18" charset="0"/>
              </a:rPr>
              <a:t>OBSERVACIONES</a:t>
            </a:r>
          </a:p>
        </p:txBody>
      </p:sp>
      <p:sp>
        <p:nvSpPr>
          <p:cNvPr id="7" name="CuadroTexto 6"/>
          <p:cNvSpPr txBox="1"/>
          <p:nvPr/>
        </p:nvSpPr>
        <p:spPr>
          <a:xfrm>
            <a:off x="218939" y="991673"/>
            <a:ext cx="5190187" cy="5509200"/>
          </a:xfrm>
          <a:prstGeom prst="rect">
            <a:avLst/>
          </a:prstGeom>
          <a:solidFill>
            <a:schemeClr val="accent1">
              <a:lumMod val="40000"/>
              <a:lumOff val="60000"/>
            </a:schemeClr>
          </a:solidFill>
          <a:ln>
            <a:solidFill>
              <a:schemeClr val="tx1"/>
            </a:solidFill>
          </a:ln>
        </p:spPr>
        <p:txBody>
          <a:bodyPr wrap="square" rtlCol="0">
            <a:spAutoFit/>
          </a:bodyPr>
          <a:lstStyle/>
          <a:p>
            <a:r>
              <a:rPr lang="es-MX" sz="1600" dirty="0">
                <a:latin typeface="Century Gothic" panose="020B0502020202020204" pitchFamily="34" charset="0"/>
                <a:cs typeface="Arial" panose="020B0604020202020204" pitchFamily="34" charset="0"/>
              </a:rPr>
              <a:t>Mi intervención comienza a las 10:30 de la mañana hago el pase de lista y los buenos días a todos los niños. Al empezar la actividad les pregunto si saben que son las plantas y si todas las plantas que vemos en distintos lugares son iguales o no. En seguida les muestro una presentación que contenía distintas tipos de plantas y ellos tenían que decirme sus características, si estaba grande o si era pequeña, si era suave o si era áspera y donde creen que se encontraban estas plantas. Después les solicite que sacaran el material previamente pedido vía Facebook el cual era un plata, tierra y una hoja de maquina, tenían que tocar su plantita y la tierra y decirme sus características igualmente así se fomento la participación en el aula, los niños expusieron y al finalizar todos tenían que dibujarme un paisaje donde mostraran varios tipos de platas, tierra y naturaleza al igual de decirme la importancia de cuidar las plantas en el mundo.</a:t>
            </a:r>
          </a:p>
          <a:p>
            <a:r>
              <a:rPr lang="es-ES" sz="1600" dirty="0">
                <a:latin typeface="Century Gothic" panose="020B0502020202020204" pitchFamily="34" charset="0"/>
                <a:cs typeface="Arial" panose="020B0604020202020204" pitchFamily="34" charset="0"/>
              </a:rPr>
              <a:t>Para concluir pregunte que aprendieron el día de hoy y reconocí sus aprendizajes.</a:t>
            </a:r>
            <a:endParaRPr lang="es-MX" sz="1600" dirty="0">
              <a:latin typeface="Century Gothic" panose="020B0502020202020204" pitchFamily="34" charset="0"/>
              <a:cs typeface="Arial" panose="020B0604020202020204" pitchFamily="34" charset="0"/>
            </a:endParaRPr>
          </a:p>
        </p:txBody>
      </p:sp>
      <p:sp>
        <p:nvSpPr>
          <p:cNvPr id="9" name="CuadroTexto 8"/>
          <p:cNvSpPr txBox="1"/>
          <p:nvPr/>
        </p:nvSpPr>
        <p:spPr>
          <a:xfrm>
            <a:off x="6297767" y="1061119"/>
            <a:ext cx="4365939" cy="4524315"/>
          </a:xfrm>
          <a:prstGeom prst="rect">
            <a:avLst/>
          </a:prstGeom>
          <a:solidFill>
            <a:schemeClr val="accent6">
              <a:lumMod val="60000"/>
              <a:lumOff val="40000"/>
            </a:schemeClr>
          </a:solidFill>
          <a:ln>
            <a:solidFill>
              <a:schemeClr val="tx1"/>
            </a:solidFill>
          </a:ln>
        </p:spPr>
        <p:txBody>
          <a:bodyPr wrap="square" rtlCol="0">
            <a:spAutoFit/>
          </a:bodyPr>
          <a:lstStyle/>
          <a:p>
            <a:r>
              <a:rPr lang="es-MX" sz="1600" dirty="0">
                <a:latin typeface="Century Gothic" panose="020B0502020202020204" pitchFamily="34" charset="0"/>
                <a:cs typeface="Arial" panose="020B0604020202020204" pitchFamily="34" charset="0"/>
              </a:rPr>
              <a:t>Durante la segunda jornada de practica note que los niños estaban mas motivados que en la jornada pasada al  momento de trabajar con la educadora paulina y conmigo.</a:t>
            </a:r>
          </a:p>
          <a:p>
            <a:r>
              <a:rPr lang="es-ES" sz="1600" dirty="0">
                <a:latin typeface="Century Gothic" panose="020B0502020202020204" pitchFamily="34" charset="0"/>
                <a:cs typeface="Arial" panose="020B0604020202020204" pitchFamily="34" charset="0"/>
              </a:rPr>
              <a:t>Los niños se notaban emocionados y muy participativos con el tema de las plantas ellos anteriormente con la maestra paulina habían hecho la actividad de sembrar un frijolito y verlo crecer por varias semanas así que eso facilito adquirir este nuevo aprendizaje de saber las diferentes características de las plantas.</a:t>
            </a:r>
          </a:p>
          <a:p>
            <a:r>
              <a:rPr lang="es-ES" sz="1600" dirty="0">
                <a:latin typeface="Century Gothic" panose="020B0502020202020204" pitchFamily="34" charset="0"/>
                <a:cs typeface="Arial" panose="020B0604020202020204" pitchFamily="34" charset="0"/>
              </a:rPr>
              <a:t>Todos los niños participaron, y tuvimos más niños involucrados en la sesión, los padres se mostraron accesibles y dispuestos ayudar en la actividad.</a:t>
            </a:r>
            <a:endParaRPr lang="es-MX" sz="16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46445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n de florencia hauscarriaga en Imagenes de clases | Plantillas de fondo  de powerpoint, Fondos escolares, Imagenes de cl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85"/>
            <a:ext cx="12192000" cy="686398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715295" y="631064"/>
            <a:ext cx="7019547" cy="7232749"/>
          </a:xfrm>
          <a:prstGeom prst="rect">
            <a:avLst/>
          </a:prstGeom>
          <a:solidFill>
            <a:schemeClr val="bg1"/>
          </a:solidFill>
        </p:spPr>
        <p:txBody>
          <a:bodyPr wrap="square" rtlCol="0">
            <a:spAutoFit/>
          </a:bodyPr>
          <a:lstStyle/>
          <a:p>
            <a:pPr algn="ctr"/>
            <a:r>
              <a:rPr lang="es-ES" sz="3200" b="1" dirty="0">
                <a:latin typeface="Bradley Hand ITC" panose="03070402050302030203" pitchFamily="66" charset="0"/>
              </a:rPr>
              <a:t>Comentario de mi compañera</a:t>
            </a:r>
            <a:r>
              <a:rPr lang="es-ES" dirty="0"/>
              <a:t>:</a:t>
            </a:r>
          </a:p>
          <a:p>
            <a:endParaRPr lang="es-ES" dirty="0"/>
          </a:p>
          <a:p>
            <a:endParaRPr lang="es-ES" dirty="0"/>
          </a:p>
          <a:p>
            <a:r>
              <a:rPr lang="es-ES" dirty="0"/>
              <a:t>Me pareció muy interesante la clase de esta segunda semana de práctica ya que no solo pusiste en práctica el lenguaje y comunicación, si no, también pusiste en marcha el mundo natural y social y eso ayudará a tus alumnos a aprender a cuidar el ambiente y contexto que le rodea, además los impulsas a conocer temas científicos y de biología desde la edad temprana. </a:t>
            </a:r>
          </a:p>
          <a:p>
            <a:r>
              <a:rPr lang="es-ES" dirty="0"/>
              <a:t>No te sugiero nada ya que considero que tu clase mejoró mucho mas que la de la jornada pasada, considero que la jornada pasada te hizo aprender muchas cosas al momento de aplicar actividades y en esta segunda jornada pusiste en práctica y en mejoramiento tus áreas de oportunidad. </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MX" dirty="0"/>
          </a:p>
        </p:txBody>
      </p:sp>
      <p:sp>
        <p:nvSpPr>
          <p:cNvPr id="6" name="Franja diagonal 5"/>
          <p:cNvSpPr/>
          <p:nvPr/>
        </p:nvSpPr>
        <p:spPr>
          <a:xfrm>
            <a:off x="2560749" y="508945"/>
            <a:ext cx="1264276" cy="1384249"/>
          </a:xfrm>
          <a:prstGeom prst="diagStrip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Franja diagonal 6"/>
          <p:cNvSpPr/>
          <p:nvPr/>
        </p:nvSpPr>
        <p:spPr>
          <a:xfrm>
            <a:off x="8844566" y="4177278"/>
            <a:ext cx="1264276" cy="1384249"/>
          </a:xfrm>
          <a:prstGeom prst="diagStrip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07647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rchivo de álbumes - TARJETAS | Etiquetas para cuadernos, Marcos para  etiquetas, Útiles escolares anim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893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940158" y="682580"/>
            <a:ext cx="7611414" cy="3170099"/>
          </a:xfrm>
          <a:prstGeom prst="rect">
            <a:avLst/>
          </a:prstGeom>
          <a:noFill/>
        </p:spPr>
        <p:txBody>
          <a:bodyPr wrap="square" rtlCol="0">
            <a:spAutoFit/>
          </a:bodyPr>
          <a:lstStyle/>
          <a:p>
            <a:r>
              <a:rPr lang="es-ES" sz="8000" b="1" dirty="0">
                <a:latin typeface="Bradley Hand ITC" panose="03070402050302030203" pitchFamily="66" charset="0"/>
              </a:rPr>
              <a:t>Evidencias de practica</a:t>
            </a:r>
            <a:r>
              <a:rPr lang="es-ES" sz="4000" b="1" dirty="0">
                <a:latin typeface="Bradley Hand ITC" panose="03070402050302030203" pitchFamily="66" charset="0"/>
              </a:rPr>
              <a:t>.</a:t>
            </a:r>
          </a:p>
          <a:p>
            <a:pPr algn="r"/>
            <a:r>
              <a:rPr lang="es-ES" sz="4000" b="1" dirty="0">
                <a:latin typeface="Century Gothic" panose="020B0502020202020204" pitchFamily="34" charset="0"/>
              </a:rPr>
              <a:t>Segunda jornada</a:t>
            </a:r>
            <a:r>
              <a:rPr lang="es-ES" sz="4000" b="1" dirty="0">
                <a:latin typeface="Bradley Hand ITC" panose="03070402050302030203" pitchFamily="66" charset="0"/>
              </a:rPr>
              <a:t>.</a:t>
            </a:r>
            <a:endParaRPr lang="es-MX" sz="4000" b="1" dirty="0">
              <a:latin typeface="Bradley Hand ITC" panose="03070402050302030203" pitchFamily="66" charset="0"/>
            </a:endParaRPr>
          </a:p>
        </p:txBody>
      </p:sp>
    </p:spTree>
    <p:extLst>
      <p:ext uri="{BB962C8B-B14F-4D97-AF65-F5344CB8AC3E}">
        <p14:creationId xmlns:p14="http://schemas.microsoft.com/office/powerpoint/2010/main" val="109894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ndo Blanco Con Lápices De Colores En El Borde Ilustraciones Vectoriales,  Clip Art Vectorizado Libre De Derechos. Image 67267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183"/>
            <a:ext cx="5318975" cy="5318975"/>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584" y="514149"/>
            <a:ext cx="5469807" cy="4444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366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ndo Blanco Con Lápices De Colores En El Borde Ilustraciones Vectoriales,  Clip Art Vectorizado Libre De Derechos. Image 67267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1028"/>
            <a:ext cx="5215944" cy="5215944"/>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687" y="743755"/>
            <a:ext cx="5370490" cy="5370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577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ndo Blanco Con Lápices De Colores En El Borde Ilustraciones Vectoriales,  Clip Art Vectorizado Libre De Derechos. Image 67267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14" y="489397"/>
            <a:ext cx="5163355" cy="5163355"/>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628" y="656822"/>
            <a:ext cx="5177307" cy="5177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840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ndo Blanco Con Lápices De Colores En El Borde Ilustraciones Vectoriales,  Clip Art Vectorizado Libre De Derechos. Image 67267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03" y="772732"/>
            <a:ext cx="5550794" cy="5550794"/>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576" y="456663"/>
            <a:ext cx="2972337" cy="5944674"/>
          </a:xfrm>
          <a:prstGeom prst="rect">
            <a:avLst/>
          </a:prstGeom>
        </p:spPr>
      </p:pic>
    </p:spTree>
    <p:extLst>
      <p:ext uri="{BB962C8B-B14F-4D97-AF65-F5344CB8AC3E}">
        <p14:creationId xmlns:p14="http://schemas.microsoft.com/office/powerpoint/2010/main" val="4724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ndos escolares para aulas virtuales | Tema Google Slides y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021"/>
            <a:ext cx="12192000" cy="695202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322490" y="1313645"/>
            <a:ext cx="7547020" cy="4401205"/>
          </a:xfrm>
          <a:prstGeom prst="rect">
            <a:avLst/>
          </a:prstGeom>
          <a:noFill/>
        </p:spPr>
        <p:txBody>
          <a:bodyPr wrap="square" rtlCol="0">
            <a:spAutoFit/>
          </a:bodyPr>
          <a:lstStyle/>
          <a:p>
            <a:r>
              <a:rPr lang="es-ES" sz="6600" b="1" dirty="0">
                <a:latin typeface="Bradley Hand ITC" panose="03070402050302030203" pitchFamily="66" charset="0"/>
              </a:rPr>
              <a:t>Diario interactivo.</a:t>
            </a:r>
          </a:p>
          <a:p>
            <a:endParaRPr lang="es-ES" sz="6600" b="1" dirty="0">
              <a:latin typeface="Bradley Hand ITC" panose="03070402050302030203" pitchFamily="66" charset="0"/>
            </a:endParaRPr>
          </a:p>
          <a:p>
            <a:r>
              <a:rPr lang="es-ES" sz="4000" b="1" dirty="0">
                <a:latin typeface="Century Gothic" panose="020B0502020202020204" pitchFamily="34" charset="0"/>
              </a:rPr>
              <a:t>Ana Sofia Segovia Alonso</a:t>
            </a:r>
          </a:p>
          <a:p>
            <a:endParaRPr lang="es-ES" sz="4800" b="1" dirty="0">
              <a:latin typeface="Bradley Hand ITC" panose="03070402050302030203" pitchFamily="66" charset="0"/>
            </a:endParaRPr>
          </a:p>
          <a:p>
            <a:r>
              <a:rPr lang="es-ES" sz="6000" b="1" dirty="0">
                <a:latin typeface="Bradley Hand ITC" panose="03070402050302030203" pitchFamily="66" charset="0"/>
              </a:rPr>
              <a:t>Segunda jornada  </a:t>
            </a:r>
            <a:endParaRPr lang="es-MX" sz="6000" b="1" dirty="0">
              <a:latin typeface="Bradley Hand ITC" panose="03070402050302030203" pitchFamily="66" charset="0"/>
            </a:endParaRPr>
          </a:p>
        </p:txBody>
      </p:sp>
    </p:spTree>
    <p:extLst>
      <p:ext uri="{BB962C8B-B14F-4D97-AF65-F5344CB8AC3E}">
        <p14:creationId xmlns:p14="http://schemas.microsoft.com/office/powerpoint/2010/main" val="39214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ndo Blanco Con Lápices De Colores En El Borde Ilustraciones Vectoriales,  Clip Art Vectorizado Libre De Derechos. Image 67267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30" y="244699"/>
            <a:ext cx="6065949" cy="6065949"/>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951" y="515155"/>
            <a:ext cx="4829577" cy="4829577"/>
          </a:xfrm>
          <a:prstGeom prst="rect">
            <a:avLst/>
          </a:prstGeom>
        </p:spPr>
      </p:pic>
    </p:spTree>
    <p:extLst>
      <p:ext uri="{BB962C8B-B14F-4D97-AF65-F5344CB8AC3E}">
        <p14:creationId xmlns:p14="http://schemas.microsoft.com/office/powerpoint/2010/main" val="306059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os para tus diapositivas con jóvenes o adolescentes - Blog  ParaLideres.org | Celestial bodies, Celestial, Min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3157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159875" y="225784"/>
            <a:ext cx="3872249" cy="646331"/>
          </a:xfrm>
          <a:prstGeom prst="rect">
            <a:avLst/>
          </a:prstGeom>
          <a:solidFill>
            <a:schemeClr val="bg1"/>
          </a:solidFill>
        </p:spPr>
        <p:txBody>
          <a:bodyPr wrap="square" rtlCol="0">
            <a:spAutoFit/>
          </a:bodyPr>
          <a:lstStyle/>
          <a:p>
            <a:pPr algn="ctr"/>
            <a:r>
              <a:rPr lang="es-ES" sz="3600" b="1" dirty="0">
                <a:latin typeface="Bradley Hand ITC" panose="03070402050302030203" pitchFamily="66" charset="0"/>
              </a:rPr>
              <a:t>Diario interactivo</a:t>
            </a:r>
            <a:r>
              <a:rPr lang="es-ES" sz="2400" dirty="0">
                <a:latin typeface="Century Gothic" panose="020B0502020202020204" pitchFamily="34" charset="0"/>
              </a:rPr>
              <a:t>.</a:t>
            </a:r>
          </a:p>
        </p:txBody>
      </p:sp>
      <p:sp>
        <p:nvSpPr>
          <p:cNvPr id="6" name="CuadroTexto 5"/>
          <p:cNvSpPr txBox="1"/>
          <p:nvPr/>
        </p:nvSpPr>
        <p:spPr>
          <a:xfrm>
            <a:off x="2174382" y="1097899"/>
            <a:ext cx="8178085" cy="5078313"/>
          </a:xfrm>
          <a:prstGeom prst="rect">
            <a:avLst/>
          </a:prstGeom>
          <a:solidFill>
            <a:schemeClr val="accent2">
              <a:lumMod val="40000"/>
              <a:lumOff val="60000"/>
            </a:schemeClr>
          </a:solidFill>
        </p:spPr>
        <p:txBody>
          <a:bodyPr wrap="square" rtlCol="0">
            <a:spAutoFit/>
          </a:bodyPr>
          <a:lstStyle/>
          <a:p>
            <a:r>
              <a:rPr lang="es-MX" dirty="0">
                <a:latin typeface="Century Gothic" panose="020B0502020202020204" pitchFamily="34" charset="0"/>
                <a:cs typeface="Arial" panose="020B0604020202020204" pitchFamily="34" charset="0"/>
              </a:rPr>
              <a:t>En este diario interactivo se mostrara las actividades realizadas dentro de las 2 semanas de la practica docente, así como innovadoras para llegar al aprendizaje esperado. Dentro de nueva normalidad donde nos basamos en la programación de aprende en casa debido a la pandemia. Al igual que actividades enfocadas en el programa “Aprende en casa”.</a:t>
            </a:r>
          </a:p>
          <a:p>
            <a:r>
              <a:rPr lang="es-MX" dirty="0">
                <a:latin typeface="Century Gothic" panose="020B0502020202020204" pitchFamily="34" charset="0"/>
                <a:cs typeface="Arial" panose="020B0604020202020204" pitchFamily="34" charset="0"/>
              </a:rPr>
              <a:t>Tuve la oportunidad de adaptarme a esta nueva manera de enseñar, y moldear mis actividades de manera que todos tengan los recurso necesarios para elaborarla.</a:t>
            </a:r>
          </a:p>
          <a:p>
            <a:r>
              <a:rPr lang="es-MX" dirty="0">
                <a:latin typeface="Century Gothic" panose="020B0502020202020204" pitchFamily="34" charset="0"/>
                <a:cs typeface="Arial" panose="020B0604020202020204" pitchFamily="34" charset="0"/>
              </a:rPr>
              <a:t>Este diario servirá para ver las evidencia de las practicas así como también la intervención en cada una de las actividades realizadas a los niños, al igual que valorar el trabajo en el aula, observaciones etc.</a:t>
            </a:r>
          </a:p>
          <a:p>
            <a:r>
              <a:rPr lang="es-MX" dirty="0">
                <a:latin typeface="Century Gothic" panose="020B0502020202020204" pitchFamily="34" charset="0"/>
                <a:cs typeface="Arial" panose="020B0604020202020204" pitchFamily="34" charset="0"/>
              </a:rPr>
              <a:t>El diario docente “permite recoger observaciones de hechos considerados relevantes para el docente y que contribuyen al conocimiento de la realidad del grupo de estudiantes”</a:t>
            </a:r>
            <a:r>
              <a:rPr lang="es-MX" dirty="0">
                <a:latin typeface="Century Gothic" panose="020B0502020202020204" pitchFamily="34" charset="0"/>
              </a:rPr>
              <a:t>  </a:t>
            </a:r>
            <a:r>
              <a:rPr lang="es-MX" b="1" dirty="0">
                <a:latin typeface="Century Gothic" panose="020B0502020202020204" pitchFamily="34" charset="0"/>
              </a:rPr>
              <a:t>Manuel. N(2019)</a:t>
            </a:r>
            <a:r>
              <a:rPr lang="es-MX" b="1" dirty="0">
                <a:latin typeface="Century Gothic" panose="020B0502020202020204" pitchFamily="34" charset="0"/>
                <a:cs typeface="Arial" panose="020B0604020202020204" pitchFamily="34" charset="0"/>
              </a:rPr>
              <a:t>, </a:t>
            </a:r>
            <a:r>
              <a:rPr lang="es-MX" dirty="0">
                <a:latin typeface="Century Gothic" panose="020B0502020202020204" pitchFamily="34" charset="0"/>
                <a:cs typeface="Arial" panose="020B0604020202020204" pitchFamily="34" charset="0"/>
              </a:rPr>
              <a:t>así como plasmar y reflexionar críticamente su propia actividad teórico-práctica</a:t>
            </a:r>
            <a:r>
              <a:rPr lang="es-MX" dirty="0">
                <a:latin typeface="Century Gothic" panose="020B0502020202020204" pitchFamily="34" charset="0"/>
              </a:rPr>
              <a:t>.</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99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lantillas y fondos para diplomas | Fondos para diapositivas, Plantillas de  fondo de powerpoint, Fondos para diapositivas eleg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249250" y="1068946"/>
            <a:ext cx="10212947" cy="2800767"/>
          </a:xfrm>
          <a:prstGeom prst="rect">
            <a:avLst/>
          </a:prstGeom>
          <a:noFill/>
        </p:spPr>
        <p:txBody>
          <a:bodyPr wrap="square" rtlCol="0">
            <a:spAutoFit/>
          </a:bodyPr>
          <a:lstStyle/>
          <a:p>
            <a:r>
              <a:rPr lang="es-ES" sz="7200" b="1" dirty="0">
                <a:latin typeface="Bradley Hand ITC" panose="03070402050302030203" pitchFamily="66" charset="0"/>
              </a:rPr>
              <a:t>Jardín  de niños</a:t>
            </a:r>
          </a:p>
          <a:p>
            <a:r>
              <a:rPr lang="es-ES" sz="4400" b="1" dirty="0">
                <a:latin typeface="Bradley Hand ITC" panose="03070402050302030203" pitchFamily="66" charset="0"/>
              </a:rPr>
              <a:t> </a:t>
            </a:r>
          </a:p>
          <a:p>
            <a:r>
              <a:rPr lang="es-ES" sz="6000" b="1" dirty="0">
                <a:latin typeface="Bradley Hand ITC" panose="03070402050302030203" pitchFamily="66" charset="0"/>
              </a:rPr>
              <a:t>Ángela peralta</a:t>
            </a:r>
            <a:endParaRPr lang="es-MX" sz="6000" b="1" dirty="0">
              <a:latin typeface="Bradley Hand ITC" panose="03070402050302030203" pitchFamily="66" charset="0"/>
            </a:endParaRPr>
          </a:p>
        </p:txBody>
      </p:sp>
      <p:pic>
        <p:nvPicPr>
          <p:cNvPr id="4100" name="Picture 4" descr="Dibujos animados estudiando: imágenes, fotos de stock libres de derechos |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963" y="3869713"/>
            <a:ext cx="4607418" cy="258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7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ack to School Bulletin Board Writing Paper Templates - PPT Garden | Fondos  de pantalla de power point, Bordes para caratulas, Plantillas para  diaposi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 y="0"/>
            <a:ext cx="12282152"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36431" y="551289"/>
            <a:ext cx="10828986" cy="5755422"/>
          </a:xfrm>
          <a:prstGeom prst="rect">
            <a:avLst/>
          </a:prstGeom>
        </p:spPr>
        <p:txBody>
          <a:bodyPr wrap="square">
            <a:spAutoFit/>
          </a:bodyPr>
          <a:lstStyle/>
          <a:p>
            <a:r>
              <a:rPr lang="es-ES" sz="1600" dirty="0">
                <a:latin typeface="Century Gothic" panose="020B0502020202020204" pitchFamily="34" charset="0"/>
                <a:cs typeface="Arial" panose="020B0604020202020204" pitchFamily="34" charset="0"/>
              </a:rPr>
              <a:t>El día 14 de junio del 2021 se dio inicio a la segunda jornada de práctica en línea debido a las circunstancias de pandemia que se están viviendo hoy en día; se practicó en conjunto con el jardín de niños </a:t>
            </a:r>
            <a:r>
              <a:rPr lang="es-ES" sz="1600" b="1" dirty="0">
                <a:latin typeface="Century Gothic" panose="020B0502020202020204" pitchFamily="34" charset="0"/>
                <a:cs typeface="Arial" panose="020B0604020202020204" pitchFamily="34" charset="0"/>
              </a:rPr>
              <a:t>Ángela Peralta </a:t>
            </a:r>
            <a:r>
              <a:rPr lang="es-ES" sz="1600" dirty="0">
                <a:latin typeface="Century Gothic" panose="020B0502020202020204" pitchFamily="34" charset="0"/>
                <a:cs typeface="Arial" panose="020B0604020202020204" pitchFamily="34" charset="0"/>
              </a:rPr>
              <a:t>ubicado en la calle “La plaza” #113 colonia Asturias, con clave 05DJN0916U, el jardín de niños maneja un horario de 8:30 am a 12:30 pm cuando se toman las clases de manera presencial, pero dadas las circunstancias de trabajo actual,  las educadoras se encargan de subir actividades vía Facebook en un grupo que cada educadora generó con los padres de familia del grupo que tienen a cargo. para los padres de familia que se les complica conectarse se maneja un grupo vía </a:t>
            </a:r>
            <a:r>
              <a:rPr lang="es-ES" sz="1600" dirty="0" err="1">
                <a:latin typeface="Century Gothic" panose="020B0502020202020204" pitchFamily="34" charset="0"/>
                <a:cs typeface="Arial" panose="020B0604020202020204" pitchFamily="34" charset="0"/>
              </a:rPr>
              <a:t>WhatsApp</a:t>
            </a:r>
            <a:r>
              <a:rPr lang="es-ES" sz="1600" dirty="0">
                <a:latin typeface="Century Gothic" panose="020B0502020202020204" pitchFamily="34" charset="0"/>
                <a:cs typeface="Arial" panose="020B0604020202020204" pitchFamily="34" charset="0"/>
              </a:rPr>
              <a:t> y se utiliza el mismo método de enseñanza. Ciertos grupos son mixtos, por ello, ellas deben generar ciertas modificaciones en sus planeaciones para generar aprendizajes significativos en sus alumnos; las educadoras suben las actividades a las 9:00 am y los alumnos tienen el día completo para subir sus tareas, esta forma de trabajo se lleva acabo de lunes a jueves, y el viernes las educadoras dan clase en línea; algunas a las 10:30 y otras a las 11:00 am. </a:t>
            </a:r>
            <a:endParaRPr lang="es-MX" sz="1600" dirty="0">
              <a:latin typeface="Century Gothic" panose="020B0502020202020204" pitchFamily="34" charset="0"/>
              <a:cs typeface="Arial" panose="020B0604020202020204" pitchFamily="34" charset="0"/>
            </a:endParaRPr>
          </a:p>
          <a:p>
            <a:r>
              <a:rPr lang="es-ES" sz="1600" dirty="0">
                <a:latin typeface="Century Gothic" panose="020B0502020202020204" pitchFamily="34" charset="0"/>
                <a:cs typeface="Arial" panose="020B0604020202020204" pitchFamily="34" charset="0"/>
              </a:rPr>
              <a:t>Los viernes fueron los días en que el equipo de práctica impartió clases a los alumnos con los aprendizajes esperados que las educadoras aportaron para aplicarlo como reforzamiento hacia los niños, esta actividad se llevó a cabo por medio de la aplicación de Zoom.</a:t>
            </a:r>
            <a:endParaRPr lang="es-MX" sz="1600" dirty="0">
              <a:latin typeface="Century Gothic" panose="020B0502020202020204" pitchFamily="34" charset="0"/>
              <a:cs typeface="Arial" panose="020B0604020202020204" pitchFamily="34" charset="0"/>
            </a:endParaRPr>
          </a:p>
          <a:p>
            <a:r>
              <a:rPr lang="es-ES" sz="1600" dirty="0">
                <a:latin typeface="Century Gothic" panose="020B0502020202020204" pitchFamily="34" charset="0"/>
                <a:cs typeface="Arial" panose="020B0604020202020204" pitchFamily="34" charset="0"/>
              </a:rPr>
              <a:t>El jardín de niños está supervisado por la Profa. Patricia Beltrán y a cargo de la directora Profa. Rosa Isela Dávila Treviño, los grupos dentro del jardín de niños están organizados de la siguiente manera: (1 y 2 A	Paulina Jacaranda Gutiérrez, 2 y 3 B	Natalia García de la rosa ,2 C	Irma Citlalli Llanas Flores y 3 A	Diana Esmeralda Ibarra Concha). </a:t>
            </a:r>
            <a:endParaRPr lang="es-MX" sz="1600" dirty="0">
              <a:latin typeface="Century Gothic" panose="020B0502020202020204" pitchFamily="34" charset="0"/>
              <a:cs typeface="Arial" panose="020B0604020202020204" pitchFamily="34" charset="0"/>
            </a:endParaRPr>
          </a:p>
          <a:p>
            <a:r>
              <a:rPr lang="es-ES" sz="1600" dirty="0">
                <a:latin typeface="Century Gothic" panose="020B0502020202020204" pitchFamily="34" charset="0"/>
                <a:cs typeface="Arial" panose="020B0604020202020204" pitchFamily="34" charset="0"/>
              </a:rPr>
              <a:t>El jardín de niños realiza actividades generales tales como escuela para padres, psicología, educación física y música, realizan reuniones de acompañamiento y se imparten talleres de retroalimentación en el colectivo cada miércoles y cada quince días con el equipo de USAER por medio de la plataforma Microsoft Teams. </a:t>
            </a:r>
            <a:endParaRPr lang="es-MX" sz="1600" dirty="0">
              <a:latin typeface="Century Gothic" panose="020B0502020202020204" pitchFamily="34" charset="0"/>
            </a:endParaRPr>
          </a:p>
        </p:txBody>
      </p:sp>
      <p:sp>
        <p:nvSpPr>
          <p:cNvPr id="6" name="CuadroTexto 5"/>
          <p:cNvSpPr txBox="1"/>
          <p:nvPr/>
        </p:nvSpPr>
        <p:spPr>
          <a:xfrm>
            <a:off x="3970986" y="28069"/>
            <a:ext cx="4159876" cy="646331"/>
          </a:xfrm>
          <a:prstGeom prst="rect">
            <a:avLst/>
          </a:prstGeom>
          <a:solidFill>
            <a:schemeClr val="bg1"/>
          </a:solidFill>
        </p:spPr>
        <p:txBody>
          <a:bodyPr wrap="square" rtlCol="0">
            <a:spAutoFit/>
          </a:bodyPr>
          <a:lstStyle/>
          <a:p>
            <a:pPr algn="ctr"/>
            <a:r>
              <a:rPr lang="es-MX" sz="3600" dirty="0">
                <a:latin typeface="Brush Script MT" panose="03060802040406070304" pitchFamily="66" charset="0"/>
              </a:rPr>
              <a:t>Contexto del jardín</a:t>
            </a:r>
          </a:p>
        </p:txBody>
      </p:sp>
    </p:spTree>
    <p:extLst>
      <p:ext uri="{BB962C8B-B14F-4D97-AF65-F5344CB8AC3E}">
        <p14:creationId xmlns:p14="http://schemas.microsoft.com/office/powerpoint/2010/main" val="376062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n de Rosa Elena Cáceres Medina en 《EDUCATIVO》 | Plantillas de fondo de  powerpoint, Fondos escolares, Imagenes de cl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60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815920" y="0"/>
            <a:ext cx="9221274" cy="6924973"/>
          </a:xfrm>
          <a:prstGeom prst="rect">
            <a:avLst/>
          </a:prstGeom>
          <a:solidFill>
            <a:schemeClr val="bg1"/>
          </a:solidFill>
        </p:spPr>
        <p:txBody>
          <a:bodyPr wrap="square" rtlCol="0">
            <a:spAutoFit/>
          </a:bodyPr>
          <a:lstStyle/>
          <a:p>
            <a:r>
              <a:rPr lang="es-ES" sz="2000" b="1" dirty="0">
                <a:latin typeface="Century Gothic" panose="020B0502020202020204" pitchFamily="34" charset="0"/>
              </a:rPr>
              <a:t>Presentación:  </a:t>
            </a:r>
          </a:p>
          <a:p>
            <a:r>
              <a:rPr lang="es-ES" sz="2800" b="1" dirty="0">
                <a:latin typeface="Bradley Hand ITC" panose="03070402050302030203" pitchFamily="66" charset="0"/>
              </a:rPr>
              <a:t>Ana Sofia Segovia Alonso</a:t>
            </a:r>
          </a:p>
          <a:p>
            <a:r>
              <a:rPr lang="es-ES" sz="1600" dirty="0">
                <a:latin typeface="Century Gothic" panose="020B0502020202020204" pitchFamily="34" charset="0"/>
              </a:rPr>
              <a:t>Soy estudiante de la Escuela Normal de Educación Preescolar, di inicio a Mis prácticas el día 14 de mayo para finalizarlas el día 21 del mismo mes, las llevé a cabo en el jardín de niños Ángela Peralta en donde tuve la oportunidad de practicar los días viernes en un horario de 10:30 am a 11:05 am, y en otras ocasiones los jueves.</a:t>
            </a:r>
          </a:p>
          <a:p>
            <a:r>
              <a:rPr lang="es-ES" sz="1600" dirty="0">
                <a:latin typeface="Century Gothic" panose="020B0502020202020204" pitchFamily="34" charset="0"/>
              </a:rPr>
              <a:t>Entre semana tuve la oportunidad de observar el trabajo de la educadora Paulina Jacaranda Gutiérrez García. como aplicaba a sus actividades a sus alumnos mediante un grupo en Facebook, esto me permitió generar mas conocimiento de cada uno de los temas que ella abordaba y agregar las evidencias de cada día para que a futuro me sirvieran como referencia para mejora de mi práctica. El trabajo de práctica me permitió vivir la experiencia del trabajo en línea y con esto recaudar suficiente información que me permita dar seguimiento al estudio de caso  el cual está  enfocado en conocer cómo es y cómo se vive con la nueva manera de enseñanza en línea.</a:t>
            </a:r>
          </a:p>
          <a:p>
            <a:endParaRPr lang="es-ES" sz="1600" dirty="0">
              <a:latin typeface="Century Gothic" panose="020B0502020202020204" pitchFamily="34" charset="0"/>
            </a:endParaRPr>
          </a:p>
          <a:p>
            <a:r>
              <a:rPr lang="es-ES" sz="1600" dirty="0">
                <a:latin typeface="Century Gothic" panose="020B0502020202020204" pitchFamily="34" charset="0"/>
              </a:rPr>
              <a:t> </a:t>
            </a:r>
            <a:r>
              <a:rPr lang="es-ES" sz="2000" b="1" dirty="0">
                <a:latin typeface="Century Gothic" panose="020B0502020202020204" pitchFamily="34" charset="0"/>
              </a:rPr>
              <a:t>Para mi compañera: </a:t>
            </a:r>
          </a:p>
          <a:p>
            <a:r>
              <a:rPr lang="es-ES" sz="2400" b="1" dirty="0">
                <a:latin typeface="Bradley Hand ITC" panose="03070402050302030203" pitchFamily="66" charset="0"/>
              </a:rPr>
              <a:t>Sahima Guadalupe Beltrán Baladran </a:t>
            </a:r>
          </a:p>
          <a:p>
            <a:r>
              <a:rPr lang="es-ES" sz="1600" dirty="0">
                <a:latin typeface="Century Gothic" panose="020B0502020202020204" pitchFamily="34" charset="0"/>
              </a:rPr>
              <a:t>Hola compañera sahima, te doy la bienvenida a mi diario interactivo, con el fin de hacerte saber el trabajo el cual hice durante esta segunda jornada de practica, así  mismo te invito a ver mis fortalezas y debilidades durante los días de practica para que así te puedan ayudar mas a delante en tu formación como educadora. Al igual espero que esta experiencia diferente como lo fue trabajar en línea halla sido reconfortante para ti y tus habilidades.</a:t>
            </a:r>
          </a:p>
          <a:p>
            <a:r>
              <a:rPr lang="es-ES" sz="1600" dirty="0">
                <a:latin typeface="Century Gothic" panose="020B0502020202020204" pitchFamily="34" charset="0"/>
              </a:rPr>
              <a:t> </a:t>
            </a:r>
          </a:p>
          <a:p>
            <a:r>
              <a:rPr lang="es-ES" sz="1600" dirty="0">
                <a:latin typeface="Century Gothic" panose="020B0502020202020204" pitchFamily="34" charset="0"/>
              </a:rPr>
              <a:t>Te quiere sofí.</a:t>
            </a:r>
            <a:endParaRPr lang="es-MX" sz="1600" b="1" dirty="0">
              <a:latin typeface="Century Gothic" panose="020B0502020202020204" pitchFamily="34" charset="0"/>
            </a:endParaRPr>
          </a:p>
        </p:txBody>
      </p:sp>
    </p:spTree>
    <p:extLst>
      <p:ext uri="{BB962C8B-B14F-4D97-AF65-F5344CB8AC3E}">
        <p14:creationId xmlns:p14="http://schemas.microsoft.com/office/powerpoint/2010/main" val="180656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lantillas gratis de Powerpoint y temas de Google Slides por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409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086377" y="978795"/>
            <a:ext cx="8281116" cy="4770537"/>
          </a:xfrm>
          <a:prstGeom prst="rect">
            <a:avLst/>
          </a:prstGeom>
          <a:solidFill>
            <a:schemeClr val="bg1"/>
          </a:solidFill>
        </p:spPr>
        <p:txBody>
          <a:bodyPr wrap="square" rtlCol="0">
            <a:spAutoFit/>
          </a:bodyPr>
          <a:lstStyle/>
          <a:p>
            <a:pPr algn="ctr"/>
            <a:r>
              <a:rPr lang="es-ES" sz="8000" b="1" dirty="0">
                <a:latin typeface="Bradley Hand ITC" panose="03070402050302030203" pitchFamily="66" charset="0"/>
              </a:rPr>
              <a:t>Situaciones</a:t>
            </a:r>
          </a:p>
          <a:p>
            <a:pPr algn="ctr"/>
            <a:r>
              <a:rPr lang="es-ES" sz="8000" b="1" dirty="0">
                <a:latin typeface="Bradley Hand ITC" panose="03070402050302030203" pitchFamily="66" charset="0"/>
              </a:rPr>
              <a:t>De </a:t>
            </a:r>
          </a:p>
          <a:p>
            <a:pPr algn="ctr"/>
            <a:r>
              <a:rPr lang="es-ES" sz="8000" b="1" dirty="0">
                <a:latin typeface="Bradley Hand ITC" panose="03070402050302030203" pitchFamily="66" charset="0"/>
              </a:rPr>
              <a:t>Aprendizaje.</a:t>
            </a:r>
          </a:p>
          <a:p>
            <a:pPr algn="ctr"/>
            <a:endParaRPr lang="es-ES" sz="3200" b="1" dirty="0">
              <a:latin typeface="Century Gothic" panose="020B0502020202020204" pitchFamily="34" charset="0"/>
            </a:endParaRPr>
          </a:p>
          <a:p>
            <a:pPr algn="ctr"/>
            <a:r>
              <a:rPr lang="es-ES" sz="3200" b="1" dirty="0">
                <a:latin typeface="Century Gothic" panose="020B0502020202020204" pitchFamily="34" charset="0"/>
              </a:rPr>
              <a:t>Secuencias Didácticas. </a:t>
            </a:r>
            <a:endParaRPr lang="es-MX" sz="3200" b="1" dirty="0">
              <a:latin typeface="Century Gothic" panose="020B0502020202020204" pitchFamily="34" charset="0"/>
            </a:endParaRPr>
          </a:p>
        </p:txBody>
      </p:sp>
      <p:sp>
        <p:nvSpPr>
          <p:cNvPr id="5" name="Franja diagonal 4"/>
          <p:cNvSpPr/>
          <p:nvPr/>
        </p:nvSpPr>
        <p:spPr>
          <a:xfrm>
            <a:off x="1828800" y="824248"/>
            <a:ext cx="2601533" cy="837127"/>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Franja diagonal 5"/>
          <p:cNvSpPr/>
          <p:nvPr/>
        </p:nvSpPr>
        <p:spPr>
          <a:xfrm>
            <a:off x="9040969" y="5021676"/>
            <a:ext cx="2021983" cy="1211700"/>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9102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ndos escolares para aulas virtuales | Tema Google Slides y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021"/>
            <a:ext cx="12192000" cy="695202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541431" y="1262130"/>
            <a:ext cx="7109138" cy="3539430"/>
          </a:xfrm>
          <a:prstGeom prst="rect">
            <a:avLst/>
          </a:prstGeom>
          <a:noFill/>
        </p:spPr>
        <p:txBody>
          <a:bodyPr wrap="square" rtlCol="0">
            <a:spAutoFit/>
          </a:bodyPr>
          <a:lstStyle/>
          <a:p>
            <a:pPr algn="ctr"/>
            <a:r>
              <a:rPr lang="es-ES" sz="3200" b="1" dirty="0">
                <a:solidFill>
                  <a:schemeClr val="bg1"/>
                </a:solidFill>
                <a:latin typeface="Bradley Hand ITC" panose="03070402050302030203" pitchFamily="66" charset="0"/>
              </a:rPr>
              <a:t>Aprendizajes esperados:</a:t>
            </a:r>
          </a:p>
          <a:p>
            <a:pPr algn="ctr"/>
            <a:endParaRPr lang="es-ES" sz="3200" b="1" dirty="0">
              <a:solidFill>
                <a:schemeClr val="bg1"/>
              </a:solidFill>
              <a:latin typeface="Bradley Hand ITC" panose="03070402050302030203" pitchFamily="66" charset="0"/>
            </a:endParaRPr>
          </a:p>
          <a:p>
            <a:r>
              <a:rPr lang="es-ES" sz="3200" b="1" dirty="0">
                <a:solidFill>
                  <a:schemeClr val="bg1"/>
                </a:solidFill>
                <a:latin typeface="Bradley Hand ITC" panose="03070402050302030203" pitchFamily="66" charset="0"/>
              </a:rPr>
              <a:t>Educación socioemocional: </a:t>
            </a:r>
            <a:r>
              <a:rPr lang="es-ES" sz="1600" dirty="0">
                <a:latin typeface="Century Gothic" panose="020B0502020202020204" pitchFamily="34" charset="0"/>
              </a:rPr>
              <a:t>Reconoce las emociones básicas (alegría, miedo, enojo, tristeza) e identifica cómo se siente ante distintas situaciones. Reconoce y nombra situaciones que le generan felicidad, tristeza, miedo o enojo.</a:t>
            </a:r>
          </a:p>
          <a:p>
            <a:endParaRPr lang="es-ES" sz="1600" b="1" dirty="0">
              <a:solidFill>
                <a:schemeClr val="bg1"/>
              </a:solidFill>
              <a:latin typeface="Century Gothic" panose="020B0502020202020204" pitchFamily="34" charset="0"/>
            </a:endParaRPr>
          </a:p>
          <a:p>
            <a:r>
              <a:rPr lang="es-ES" sz="3200" b="1" dirty="0">
                <a:solidFill>
                  <a:schemeClr val="bg1"/>
                </a:solidFill>
                <a:latin typeface="Bradley Hand ITC" panose="03070402050302030203" pitchFamily="66" charset="0"/>
              </a:rPr>
              <a:t>Exploración del mundo natural: </a:t>
            </a:r>
            <a:r>
              <a:rPr lang="es-ES" sz="1600" dirty="0">
                <a:latin typeface="Century Gothic" panose="020B0502020202020204" pitchFamily="34" charset="0"/>
              </a:rPr>
              <a:t>Describe y explica características comunes que identifica entre seres vivos y elementos que observa en la naturaleza.</a:t>
            </a:r>
            <a:endParaRPr lang="es-MX"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2196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lantilla de PowerPoint - marco infantil, fondos | 06861 |  PoweredTemplat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1" y="-6297"/>
            <a:ext cx="12192000" cy="6864297"/>
          </a:xfrm>
          <a:prstGeom prst="rect">
            <a:avLst/>
          </a:prstGeom>
          <a:noFill/>
          <a:extLst>
            <a:ext uri="{909E8E84-426E-40DD-AFC4-6F175D3DCCD1}">
              <a14:hiddenFill xmlns:a14="http://schemas.microsoft.com/office/drawing/2010/main">
                <a:solidFill>
                  <a:srgbClr val="FFFFFF"/>
                </a:solidFill>
              </a14:hiddenFill>
            </a:ext>
          </a:extLst>
        </p:spPr>
      </p:pic>
      <p:sp>
        <p:nvSpPr>
          <p:cNvPr id="5" name="Doble onda 4"/>
          <p:cNvSpPr/>
          <p:nvPr/>
        </p:nvSpPr>
        <p:spPr>
          <a:xfrm>
            <a:off x="8770514" y="257578"/>
            <a:ext cx="2923504" cy="540913"/>
          </a:xfrm>
          <a:prstGeom prst="doubleWav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Elephant" panose="02020904090505020303" pitchFamily="18" charset="0"/>
                <a:cs typeface="Arial" panose="020B0604020202020204" pitchFamily="34" charset="0"/>
              </a:rPr>
              <a:t>14/junio/2021</a:t>
            </a:r>
          </a:p>
        </p:txBody>
      </p:sp>
      <p:sp>
        <p:nvSpPr>
          <p:cNvPr id="6" name="Doble onda 5"/>
          <p:cNvSpPr/>
          <p:nvPr/>
        </p:nvSpPr>
        <p:spPr>
          <a:xfrm>
            <a:off x="115910" y="23980"/>
            <a:ext cx="3232598" cy="954814"/>
          </a:xfrm>
          <a:prstGeom prst="doubleWav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5400" b="1" dirty="0">
                <a:latin typeface="Bradley Hand ITC" panose="03070402050302030203" pitchFamily="66" charset="0"/>
                <a:ea typeface="Calibri" panose="020F0502020204030204" pitchFamily="34" charset="0"/>
                <a:cs typeface="Times New Roman" panose="02020603050405020304" pitchFamily="18" charset="0"/>
              </a:rPr>
              <a:t>Diario</a:t>
            </a:r>
            <a:r>
              <a:rPr lang="es-MX" sz="7200" b="1" dirty="0">
                <a:latin typeface="Brush Script MT" panose="03060802040406070304" pitchFamily="66" charset="0"/>
                <a:ea typeface="Calibri" panose="020F0502020204030204" pitchFamily="34" charset="0"/>
                <a:cs typeface="Times New Roman" panose="02020603050405020304" pitchFamily="18" charset="0"/>
              </a:rPr>
              <a:t> </a:t>
            </a:r>
            <a:endParaRPr lang="es-MX" sz="1100" dirty="0">
              <a:effectLst/>
              <a:ea typeface="Calibri" panose="020F0502020204030204" pitchFamily="34" charset="0"/>
              <a:cs typeface="Times New Roman" panose="02020603050405020304" pitchFamily="18" charset="0"/>
            </a:endParaRPr>
          </a:p>
        </p:txBody>
      </p:sp>
      <p:sp>
        <p:nvSpPr>
          <p:cNvPr id="7" name="CuadroTexto 6"/>
          <p:cNvSpPr txBox="1"/>
          <p:nvPr/>
        </p:nvSpPr>
        <p:spPr>
          <a:xfrm>
            <a:off x="3539544" y="953039"/>
            <a:ext cx="5112912" cy="461665"/>
          </a:xfrm>
          <a:prstGeom prst="rect">
            <a:avLst/>
          </a:prstGeom>
          <a:noFill/>
          <a:ln>
            <a:solidFill>
              <a:schemeClr val="tx1"/>
            </a:solidFill>
          </a:ln>
        </p:spPr>
        <p:txBody>
          <a:bodyPr wrap="square" rtlCol="0">
            <a:spAutoFit/>
          </a:bodyPr>
          <a:lstStyle/>
          <a:p>
            <a:pPr algn="ctr"/>
            <a:r>
              <a:rPr lang="es-MX" sz="2400" b="1" dirty="0">
                <a:solidFill>
                  <a:srgbClr val="00B050"/>
                </a:solidFill>
                <a:latin typeface="Century Gothic" panose="020B0502020202020204" pitchFamily="34" charset="0"/>
              </a:rPr>
              <a:t>“Dicci</a:t>
            </a:r>
            <a:r>
              <a:rPr lang="es-MX" sz="2400" b="1" dirty="0">
                <a:solidFill>
                  <a:srgbClr val="FF0000"/>
                </a:solidFill>
                <a:latin typeface="Century Gothic" panose="020B0502020202020204" pitchFamily="34" charset="0"/>
              </a:rPr>
              <a:t>ona</a:t>
            </a:r>
            <a:r>
              <a:rPr lang="es-MX" sz="2400" b="1" dirty="0">
                <a:solidFill>
                  <a:srgbClr val="7030A0"/>
                </a:solidFill>
                <a:latin typeface="Century Gothic" panose="020B0502020202020204" pitchFamily="34" charset="0"/>
              </a:rPr>
              <a:t>rio</a:t>
            </a:r>
            <a:r>
              <a:rPr lang="es-MX" sz="2400" b="1" dirty="0">
                <a:solidFill>
                  <a:srgbClr val="00B050"/>
                </a:solidFill>
                <a:latin typeface="Century Gothic" panose="020B0502020202020204" pitchFamily="34" charset="0"/>
              </a:rPr>
              <a:t> </a:t>
            </a:r>
            <a:r>
              <a:rPr lang="es-MX" sz="2400" b="1" dirty="0">
                <a:solidFill>
                  <a:srgbClr val="CC00FF"/>
                </a:solidFill>
                <a:latin typeface="Century Gothic" panose="020B0502020202020204" pitchFamily="34" charset="0"/>
              </a:rPr>
              <a:t>de</a:t>
            </a:r>
            <a:r>
              <a:rPr lang="es-MX" sz="2400" b="1" dirty="0">
                <a:latin typeface="Century Gothic" panose="020B0502020202020204" pitchFamily="34" charset="0"/>
              </a:rPr>
              <a:t> </a:t>
            </a:r>
            <a:r>
              <a:rPr lang="es-MX" sz="2400" b="1" dirty="0">
                <a:solidFill>
                  <a:srgbClr val="00B0F0"/>
                </a:solidFill>
                <a:latin typeface="Century Gothic" panose="020B0502020202020204" pitchFamily="34" charset="0"/>
              </a:rPr>
              <a:t>Em</a:t>
            </a:r>
            <a:r>
              <a:rPr lang="es-MX" sz="2400" b="1" dirty="0">
                <a:solidFill>
                  <a:schemeClr val="accent4">
                    <a:lumMod val="75000"/>
                  </a:schemeClr>
                </a:solidFill>
                <a:latin typeface="Century Gothic" panose="020B0502020202020204" pitchFamily="34" charset="0"/>
              </a:rPr>
              <a:t>oc</a:t>
            </a:r>
            <a:r>
              <a:rPr lang="es-MX" sz="2400" b="1" dirty="0">
                <a:solidFill>
                  <a:srgbClr val="00B0F0"/>
                </a:solidFill>
                <a:latin typeface="Century Gothic" panose="020B0502020202020204" pitchFamily="34" charset="0"/>
              </a:rPr>
              <a:t>io</a:t>
            </a:r>
            <a:r>
              <a:rPr lang="es-MX" sz="2400" b="1" dirty="0">
                <a:solidFill>
                  <a:srgbClr val="7030A0"/>
                </a:solidFill>
                <a:latin typeface="Century Gothic" panose="020B0502020202020204" pitchFamily="34" charset="0"/>
              </a:rPr>
              <a:t>nes</a:t>
            </a:r>
            <a:r>
              <a:rPr lang="es-MX" sz="2400" b="1" dirty="0">
                <a:solidFill>
                  <a:srgbClr val="00B0F0"/>
                </a:solidFill>
                <a:latin typeface="Century Gothic" panose="020B0502020202020204" pitchFamily="34" charset="0"/>
              </a:rPr>
              <a:t>”</a:t>
            </a:r>
          </a:p>
        </p:txBody>
      </p:sp>
      <p:sp>
        <p:nvSpPr>
          <p:cNvPr id="8" name="Doble onda 7"/>
          <p:cNvSpPr/>
          <p:nvPr/>
        </p:nvSpPr>
        <p:spPr>
          <a:xfrm>
            <a:off x="489398" y="1954332"/>
            <a:ext cx="2846231" cy="502276"/>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Elephant" panose="02020904090505020303" pitchFamily="18" charset="0"/>
              </a:rPr>
              <a:t>Aprendizaje clave</a:t>
            </a:r>
          </a:p>
        </p:txBody>
      </p:sp>
      <p:sp>
        <p:nvSpPr>
          <p:cNvPr id="9" name="Doble onda 8"/>
          <p:cNvSpPr/>
          <p:nvPr/>
        </p:nvSpPr>
        <p:spPr>
          <a:xfrm>
            <a:off x="489398" y="3432147"/>
            <a:ext cx="2756079" cy="540912"/>
          </a:xfrm>
          <a:prstGeom prst="doubleWav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chemeClr val="tx1"/>
                </a:solidFill>
                <a:latin typeface="Elephant" panose="02020904090505020303" pitchFamily="18" charset="0"/>
              </a:rPr>
              <a:t>Trabajo en el aula</a:t>
            </a:r>
          </a:p>
        </p:txBody>
      </p:sp>
      <p:sp>
        <p:nvSpPr>
          <p:cNvPr id="10" name="Doble onda 9"/>
          <p:cNvSpPr/>
          <p:nvPr/>
        </p:nvSpPr>
        <p:spPr>
          <a:xfrm>
            <a:off x="402466" y="5437996"/>
            <a:ext cx="2659486" cy="489397"/>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Elephant" panose="02020904090505020303" pitchFamily="18" charset="0"/>
              </a:rPr>
              <a:t>Alumnos </a:t>
            </a:r>
          </a:p>
        </p:txBody>
      </p:sp>
      <p:sp>
        <p:nvSpPr>
          <p:cNvPr id="11" name="CuadroTexto 10"/>
          <p:cNvSpPr txBox="1"/>
          <p:nvPr/>
        </p:nvSpPr>
        <p:spPr>
          <a:xfrm>
            <a:off x="4101919" y="1954332"/>
            <a:ext cx="3882981" cy="738664"/>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Leguaje y comunicación</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Exploración y comprensión del mundo</a:t>
            </a:r>
          </a:p>
          <a:p>
            <a:pPr marL="285750" indent="-285750">
              <a:buFont typeface="Wingdings" panose="05000000000000000000" pitchFamily="2" charset="2"/>
              <a:buChar char="q"/>
            </a:pPr>
            <a:r>
              <a:rPr lang="es-MX" sz="1400" b="1" dirty="0">
                <a:solidFill>
                  <a:srgbClr val="FF0000"/>
                </a:solidFill>
                <a:latin typeface="Century Gothic" panose="020B0502020202020204" pitchFamily="34" charset="0"/>
                <a:cs typeface="Arial" panose="020B0604020202020204" pitchFamily="34" charset="0"/>
              </a:rPr>
              <a:t>Educación socioemocional  </a:t>
            </a:r>
          </a:p>
        </p:txBody>
      </p:sp>
      <p:sp>
        <p:nvSpPr>
          <p:cNvPr id="13" name="CuadroTexto 12"/>
          <p:cNvSpPr txBox="1"/>
          <p:nvPr/>
        </p:nvSpPr>
        <p:spPr>
          <a:xfrm>
            <a:off x="3979571" y="3059420"/>
            <a:ext cx="4672885" cy="138499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El desarrollo de las actividades fue en tiempo y forma</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Se lograron los aprendizajes esperados en los alumnos</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Resultaron adecuados el uso del material, las indicaciones y organización de los alumnos</a:t>
            </a:r>
          </a:p>
        </p:txBody>
      </p:sp>
      <p:sp>
        <p:nvSpPr>
          <p:cNvPr id="14" name="Rectángulo 13"/>
          <p:cNvSpPr/>
          <p:nvPr/>
        </p:nvSpPr>
        <p:spPr>
          <a:xfrm>
            <a:off x="9025405" y="2451209"/>
            <a:ext cx="553792" cy="405788"/>
          </a:xfrm>
          <a:prstGeom prst="rect">
            <a:avLst/>
          </a:prstGeom>
          <a:solidFill>
            <a:srgbClr val="00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cs typeface="Arial" panose="020B0604020202020204" pitchFamily="34" charset="0"/>
              </a:rPr>
              <a:t>SI</a:t>
            </a:r>
          </a:p>
        </p:txBody>
      </p:sp>
      <p:sp>
        <p:nvSpPr>
          <p:cNvPr id="15" name="Rectángulo 14"/>
          <p:cNvSpPr/>
          <p:nvPr/>
        </p:nvSpPr>
        <p:spPr>
          <a:xfrm>
            <a:off x="9995075" y="2403670"/>
            <a:ext cx="553792" cy="405788"/>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latin typeface="Elephant" panose="02020904090505020303" pitchFamily="18" charset="0"/>
                <a:cs typeface="Arial" panose="020B0604020202020204" pitchFamily="34" charset="0"/>
              </a:rPr>
              <a:t>NO</a:t>
            </a:r>
            <a:endParaRPr lang="es-MX" sz="1400" dirty="0">
              <a:latin typeface="Elephant" panose="02020904090505020303" pitchFamily="18" charset="0"/>
              <a:cs typeface="Arial" panose="020B0604020202020204" pitchFamily="34" charset="0"/>
            </a:endParaRPr>
          </a:p>
        </p:txBody>
      </p:sp>
      <p:sp>
        <p:nvSpPr>
          <p:cNvPr id="16" name="Rectángulo 15"/>
          <p:cNvSpPr/>
          <p:nvPr/>
        </p:nvSpPr>
        <p:spPr>
          <a:xfrm>
            <a:off x="9104288" y="3059420"/>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7" name="Rectángulo 16"/>
          <p:cNvSpPr/>
          <p:nvPr/>
        </p:nvSpPr>
        <p:spPr>
          <a:xfrm>
            <a:off x="9104288" y="3658306"/>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8" name="Rectángulo 17"/>
          <p:cNvSpPr/>
          <p:nvPr/>
        </p:nvSpPr>
        <p:spPr>
          <a:xfrm>
            <a:off x="10033712" y="3065749"/>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9" name="Rectángulo 18"/>
          <p:cNvSpPr/>
          <p:nvPr/>
        </p:nvSpPr>
        <p:spPr>
          <a:xfrm>
            <a:off x="10033712" y="3666589"/>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0" name="Rectángulo 19"/>
          <p:cNvSpPr/>
          <p:nvPr/>
        </p:nvSpPr>
        <p:spPr>
          <a:xfrm>
            <a:off x="9116629" y="4294147"/>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1" name="Rectángulo 20"/>
          <p:cNvSpPr/>
          <p:nvPr/>
        </p:nvSpPr>
        <p:spPr>
          <a:xfrm>
            <a:off x="10033712" y="4273173"/>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2" name="Cara sonriente 21"/>
          <p:cNvSpPr/>
          <p:nvPr/>
        </p:nvSpPr>
        <p:spPr>
          <a:xfrm>
            <a:off x="9168681" y="3185677"/>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ara sonriente 22"/>
          <p:cNvSpPr/>
          <p:nvPr/>
        </p:nvSpPr>
        <p:spPr>
          <a:xfrm>
            <a:off x="9168681" y="3760771"/>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ara sonriente 23"/>
          <p:cNvSpPr/>
          <p:nvPr/>
        </p:nvSpPr>
        <p:spPr>
          <a:xfrm>
            <a:off x="9181022" y="4351384"/>
            <a:ext cx="386367" cy="33046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p:cNvSpPr txBox="1"/>
          <p:nvPr/>
        </p:nvSpPr>
        <p:spPr>
          <a:xfrm>
            <a:off x="3539544" y="5234895"/>
            <a:ext cx="4935828" cy="138499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Se mostraron interesados en las actividades</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Se involucraron en las actividades</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Culminaron las actividades de forma satisfactoria</a:t>
            </a:r>
          </a:p>
          <a:p>
            <a:endParaRPr lang="es-MX" sz="1400" dirty="0">
              <a:latin typeface="Century Gothic" panose="020B0502020202020204" pitchFamily="34" charset="0"/>
              <a:cs typeface="Arial" panose="020B0604020202020204" pitchFamily="34" charset="0"/>
            </a:endParaRP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Los alumnos que requieren apoyo son:</a:t>
            </a:r>
          </a:p>
          <a:p>
            <a:pPr marL="285750" indent="-285750">
              <a:buFont typeface="Wingdings" panose="05000000000000000000" pitchFamily="2" charset="2"/>
              <a:buChar char="q"/>
            </a:pPr>
            <a:r>
              <a:rPr lang="es-MX" sz="1400" dirty="0">
                <a:latin typeface="Century Gothic" panose="020B0502020202020204" pitchFamily="34" charset="0"/>
                <a:cs typeface="Arial" panose="020B0604020202020204" pitchFamily="34" charset="0"/>
              </a:rPr>
              <a:t>Alumnos participativos:</a:t>
            </a:r>
          </a:p>
        </p:txBody>
      </p:sp>
      <p:sp>
        <p:nvSpPr>
          <p:cNvPr id="27" name="Rectángulo 26"/>
          <p:cNvSpPr/>
          <p:nvPr/>
        </p:nvSpPr>
        <p:spPr>
          <a:xfrm>
            <a:off x="8808072" y="4956279"/>
            <a:ext cx="553792" cy="405788"/>
          </a:xfrm>
          <a:prstGeom prst="rect">
            <a:avLst/>
          </a:prstGeom>
          <a:solidFill>
            <a:srgbClr val="00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cs typeface="Arial" panose="020B0604020202020204" pitchFamily="34" charset="0"/>
              </a:rPr>
              <a:t>SI</a:t>
            </a:r>
          </a:p>
        </p:txBody>
      </p:sp>
      <p:sp>
        <p:nvSpPr>
          <p:cNvPr id="28" name="Rectángulo 27"/>
          <p:cNvSpPr/>
          <p:nvPr/>
        </p:nvSpPr>
        <p:spPr>
          <a:xfrm>
            <a:off x="10033712" y="4952380"/>
            <a:ext cx="553792" cy="405788"/>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latin typeface="Elephant" panose="02020904090505020303" pitchFamily="18" charset="0"/>
                <a:cs typeface="Arial" panose="020B0604020202020204" pitchFamily="34" charset="0"/>
              </a:rPr>
              <a:t>NO</a:t>
            </a:r>
            <a:endParaRPr lang="es-MX" sz="1400" dirty="0">
              <a:latin typeface="Elephant" panose="02020904090505020303" pitchFamily="18" charset="0"/>
              <a:cs typeface="Arial" panose="020B0604020202020204" pitchFamily="34" charset="0"/>
            </a:endParaRPr>
          </a:p>
        </p:txBody>
      </p:sp>
      <p:sp>
        <p:nvSpPr>
          <p:cNvPr id="29" name="Rectángulo 28"/>
          <p:cNvSpPr/>
          <p:nvPr/>
        </p:nvSpPr>
        <p:spPr>
          <a:xfrm>
            <a:off x="8806464" y="5463753"/>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0" name="Rectángulo 29"/>
          <p:cNvSpPr/>
          <p:nvPr/>
        </p:nvSpPr>
        <p:spPr>
          <a:xfrm>
            <a:off x="10053030" y="5452249"/>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1" name="Rectángulo 30"/>
          <p:cNvSpPr/>
          <p:nvPr/>
        </p:nvSpPr>
        <p:spPr>
          <a:xfrm>
            <a:off x="8806464" y="5980376"/>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2" name="Rectángulo 31"/>
          <p:cNvSpPr/>
          <p:nvPr/>
        </p:nvSpPr>
        <p:spPr>
          <a:xfrm>
            <a:off x="10101329" y="5936183"/>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3" name="Rectángulo 32"/>
          <p:cNvSpPr/>
          <p:nvPr/>
        </p:nvSpPr>
        <p:spPr>
          <a:xfrm>
            <a:off x="8806464" y="6477355"/>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4" name="Rectángulo 33"/>
          <p:cNvSpPr/>
          <p:nvPr/>
        </p:nvSpPr>
        <p:spPr>
          <a:xfrm>
            <a:off x="10072349" y="6440990"/>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5" name="Cara sonriente 34"/>
          <p:cNvSpPr/>
          <p:nvPr/>
        </p:nvSpPr>
        <p:spPr>
          <a:xfrm>
            <a:off x="8901983" y="5519323"/>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Cara sonriente 35"/>
          <p:cNvSpPr/>
          <p:nvPr/>
        </p:nvSpPr>
        <p:spPr>
          <a:xfrm>
            <a:off x="8887493" y="6090653"/>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Cara sonriente 36"/>
          <p:cNvSpPr/>
          <p:nvPr/>
        </p:nvSpPr>
        <p:spPr>
          <a:xfrm>
            <a:off x="8877833" y="6549599"/>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173709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1954</Words>
  <Application>Microsoft Office PowerPoint</Application>
  <PresentationFormat>Panorámica</PresentationFormat>
  <Paragraphs>146</Paragraphs>
  <Slides>20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vt:lpstr>
      <vt:lpstr>Bradley Hand ITC</vt:lpstr>
      <vt:lpstr>Brush Script MT</vt:lpstr>
      <vt:lpstr>Calibri</vt:lpstr>
      <vt:lpstr>Calibri Light</vt:lpstr>
      <vt:lpstr>Century Gothic</vt:lpstr>
      <vt:lpstr>Elephant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Sofia</dc:creator>
  <cp:lastModifiedBy>Ana Sofia</cp:lastModifiedBy>
  <cp:revision>19</cp:revision>
  <dcterms:created xsi:type="dcterms:W3CDTF">2021-06-25T13:42:58Z</dcterms:created>
  <dcterms:modified xsi:type="dcterms:W3CDTF">2021-06-26T19:24:21Z</dcterms:modified>
</cp:coreProperties>
</file>