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64" r:id="rId4"/>
    <p:sldId id="268" r:id="rId5"/>
    <p:sldId id="257" r:id="rId6"/>
    <p:sldId id="258"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2F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72" d="100"/>
          <a:sy n="72"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B7B3A2-4454-491F-BDDD-F037C04D3A5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79433E30-EF33-4F87-ABFF-0567AA67F1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A401CCF5-2C36-4906-9C43-19EAB815245C}"/>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5" name="Marcador de pie de página 4">
            <a:extLst>
              <a:ext uri="{FF2B5EF4-FFF2-40B4-BE49-F238E27FC236}">
                <a16:creationId xmlns:a16="http://schemas.microsoft.com/office/drawing/2014/main" id="{4205F2BF-80C5-4450-ACB6-008137C8904D}"/>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89E031DC-2BFC-4B5B-A733-40A81C4C2A85}"/>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4189020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7B8328-726E-4FE8-A157-335D3F16D45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6863CF9C-48DB-4A50-BE36-281D0EA5582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FFC3E7A-1854-453C-AA63-4BD24B430D7E}"/>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5" name="Marcador de pie de página 4">
            <a:extLst>
              <a:ext uri="{FF2B5EF4-FFF2-40B4-BE49-F238E27FC236}">
                <a16:creationId xmlns:a16="http://schemas.microsoft.com/office/drawing/2014/main" id="{FB826FFE-56BD-4F06-B510-ADFB2442D447}"/>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46A22EFB-48B1-46C5-8ABC-40AC40270484}"/>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1053417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BE3B841-A8E7-49ED-A248-89793D1F902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8790EBE-B0BB-462C-BC11-70D7043269C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A692FD7-5475-4631-B56F-EB4DA62A87E7}"/>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5" name="Marcador de pie de página 4">
            <a:extLst>
              <a:ext uri="{FF2B5EF4-FFF2-40B4-BE49-F238E27FC236}">
                <a16:creationId xmlns:a16="http://schemas.microsoft.com/office/drawing/2014/main" id="{2255CD4B-D83D-471D-816C-ADB5E4548E1C}"/>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5B116F7D-FBF0-4D07-B70C-68BAAEDE60F3}"/>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2071610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5C1430-6740-493C-976F-44F1B04466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D4884EA-8A84-441B-821C-A6AFCCFE6F1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BC9DF51-B086-4773-A451-409477BE8F78}"/>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5" name="Marcador de pie de página 4">
            <a:extLst>
              <a:ext uri="{FF2B5EF4-FFF2-40B4-BE49-F238E27FC236}">
                <a16:creationId xmlns:a16="http://schemas.microsoft.com/office/drawing/2014/main" id="{3B7B009C-4FBC-4405-9001-6E3AED25FDFA}"/>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E41A0ACF-47F3-401B-9C63-93FB782CBD69}"/>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393509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718E4C-7757-4C52-BD77-A06619FA138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9AF1816-CC71-4C12-8F91-67714DDAF9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3F58C9D-B510-4614-9C38-7DE1F0F55A42}"/>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5" name="Marcador de pie de página 4">
            <a:extLst>
              <a:ext uri="{FF2B5EF4-FFF2-40B4-BE49-F238E27FC236}">
                <a16:creationId xmlns:a16="http://schemas.microsoft.com/office/drawing/2014/main" id="{AF7C008A-1B6C-4CF6-95DD-9D5789C6672D}"/>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39FCA33A-8050-4925-A7A5-EFDD95313C3F}"/>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903064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B6B9C4-CF20-4B3E-AEC4-CF219CAD98B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923241F-B9C0-4ABD-8704-6E7D8EF0E13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2CE95B5-3B43-440B-982A-91DFE61DB79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DE38965C-16FB-4FD1-B749-3A6906E19B12}"/>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6" name="Marcador de pie de página 5">
            <a:extLst>
              <a:ext uri="{FF2B5EF4-FFF2-40B4-BE49-F238E27FC236}">
                <a16:creationId xmlns:a16="http://schemas.microsoft.com/office/drawing/2014/main" id="{6231E292-7D12-4C4B-B024-9935D5AB518B}"/>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5E0DD3D3-960B-4826-B156-E99F269181ED}"/>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70453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BB54CD-BCDC-404C-B511-B9065FBF749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01E9130-107B-44F3-A218-BDDB689307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D374586-08D5-497E-A6EC-2BC24E1E251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EAD9C8D-B186-434A-B782-55CB9AD1E1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91A4F30-9D8F-482B-A99B-1EEA01051D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9FF1D05-5C76-4230-9F95-7456150597BF}"/>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8" name="Marcador de pie de página 7">
            <a:extLst>
              <a:ext uri="{FF2B5EF4-FFF2-40B4-BE49-F238E27FC236}">
                <a16:creationId xmlns:a16="http://schemas.microsoft.com/office/drawing/2014/main" id="{3861F6D6-60B8-44F6-85C2-BC7BB20B6B92}"/>
              </a:ext>
            </a:extLst>
          </p:cNvPr>
          <p:cNvSpPr>
            <a:spLocks noGrp="1"/>
          </p:cNvSpPr>
          <p:nvPr>
            <p:ph type="ftr" sz="quarter" idx="11"/>
          </p:nvPr>
        </p:nvSpPr>
        <p:spPr/>
        <p:txBody>
          <a:bodyPr/>
          <a:lstStyle/>
          <a:p>
            <a:endParaRPr lang="es-MX" dirty="0"/>
          </a:p>
        </p:txBody>
      </p:sp>
      <p:sp>
        <p:nvSpPr>
          <p:cNvPr id="9" name="Marcador de número de diapositiva 8">
            <a:extLst>
              <a:ext uri="{FF2B5EF4-FFF2-40B4-BE49-F238E27FC236}">
                <a16:creationId xmlns:a16="http://schemas.microsoft.com/office/drawing/2014/main" id="{B6078C35-5361-4143-844C-7DFD971BB7E6}"/>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3418107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EB94E5-D1E2-43D6-A091-9BF93EAF8A7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EAD71C11-5DB6-408E-B40A-93FC2676D86C}"/>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4" name="Marcador de pie de página 3">
            <a:extLst>
              <a:ext uri="{FF2B5EF4-FFF2-40B4-BE49-F238E27FC236}">
                <a16:creationId xmlns:a16="http://schemas.microsoft.com/office/drawing/2014/main" id="{1B1963DB-18F7-412B-92E7-701244FEF9CB}"/>
              </a:ext>
            </a:extLst>
          </p:cNvPr>
          <p:cNvSpPr>
            <a:spLocks noGrp="1"/>
          </p:cNvSpPr>
          <p:nvPr>
            <p:ph type="ftr" sz="quarter" idx="11"/>
          </p:nvPr>
        </p:nvSpPr>
        <p:spPr/>
        <p:txBody>
          <a:bodyPr/>
          <a:lstStyle/>
          <a:p>
            <a:endParaRPr lang="es-MX" dirty="0"/>
          </a:p>
        </p:txBody>
      </p:sp>
      <p:sp>
        <p:nvSpPr>
          <p:cNvPr id="5" name="Marcador de número de diapositiva 4">
            <a:extLst>
              <a:ext uri="{FF2B5EF4-FFF2-40B4-BE49-F238E27FC236}">
                <a16:creationId xmlns:a16="http://schemas.microsoft.com/office/drawing/2014/main" id="{67C3CE65-1E02-4F92-8B33-8C581B4E0FFB}"/>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2617412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E758AC6-C875-4F6B-96D4-3E5916D4B023}"/>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3" name="Marcador de pie de página 2">
            <a:extLst>
              <a:ext uri="{FF2B5EF4-FFF2-40B4-BE49-F238E27FC236}">
                <a16:creationId xmlns:a16="http://schemas.microsoft.com/office/drawing/2014/main" id="{AE683695-9200-410C-AFE0-73E915F6CEBC}"/>
              </a:ext>
            </a:extLst>
          </p:cNvPr>
          <p:cNvSpPr>
            <a:spLocks noGrp="1"/>
          </p:cNvSpPr>
          <p:nvPr>
            <p:ph type="ftr" sz="quarter" idx="11"/>
          </p:nvPr>
        </p:nvSpPr>
        <p:spPr/>
        <p:txBody>
          <a:bodyPr/>
          <a:lstStyle/>
          <a:p>
            <a:endParaRPr lang="es-MX" dirty="0"/>
          </a:p>
        </p:txBody>
      </p:sp>
      <p:sp>
        <p:nvSpPr>
          <p:cNvPr id="4" name="Marcador de número de diapositiva 3">
            <a:extLst>
              <a:ext uri="{FF2B5EF4-FFF2-40B4-BE49-F238E27FC236}">
                <a16:creationId xmlns:a16="http://schemas.microsoft.com/office/drawing/2014/main" id="{867F253A-601E-498B-A84A-4E2FD8FF0C96}"/>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395435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6F32E3-5DE3-452D-9EDB-F690E6280D2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0BA46BD-DED0-4007-AC07-0EB2A6C0B00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AB937337-FAED-433B-B8CD-C357AD846E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4459ADF-3553-4CAF-ADDE-FF6844937978}"/>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6" name="Marcador de pie de página 5">
            <a:extLst>
              <a:ext uri="{FF2B5EF4-FFF2-40B4-BE49-F238E27FC236}">
                <a16:creationId xmlns:a16="http://schemas.microsoft.com/office/drawing/2014/main" id="{83FA1842-8446-489E-A566-ED77D5F2445A}"/>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39A612CA-1E72-447D-ABA7-9A87F3B7653B}"/>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2092129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409079-9BFA-4FB2-B010-A81D0D787C8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DEAC591D-CDEE-4FE6-BBA2-1014752614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a:extLst>
              <a:ext uri="{FF2B5EF4-FFF2-40B4-BE49-F238E27FC236}">
                <a16:creationId xmlns:a16="http://schemas.microsoft.com/office/drawing/2014/main" id="{5CF741D0-8F67-4CDA-88D0-77913935E8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C560BAD-7433-44FC-8678-43F8E7457926}"/>
              </a:ext>
            </a:extLst>
          </p:cNvPr>
          <p:cNvSpPr>
            <a:spLocks noGrp="1"/>
          </p:cNvSpPr>
          <p:nvPr>
            <p:ph type="dt" sz="half" idx="10"/>
          </p:nvPr>
        </p:nvSpPr>
        <p:spPr/>
        <p:txBody>
          <a:bodyPr/>
          <a:lstStyle/>
          <a:p>
            <a:fld id="{C9D645DB-0DAE-4880-B1D0-91C6ECE0CD56}" type="datetimeFigureOut">
              <a:rPr lang="es-MX" smtClean="0"/>
              <a:t>25/06/2021</a:t>
            </a:fld>
            <a:endParaRPr lang="es-MX" dirty="0"/>
          </a:p>
        </p:txBody>
      </p:sp>
      <p:sp>
        <p:nvSpPr>
          <p:cNvPr id="6" name="Marcador de pie de página 5">
            <a:extLst>
              <a:ext uri="{FF2B5EF4-FFF2-40B4-BE49-F238E27FC236}">
                <a16:creationId xmlns:a16="http://schemas.microsoft.com/office/drawing/2014/main" id="{38DBC708-E4C4-40AD-A0A1-B60B93EFA99D}"/>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D6E146A8-04D2-4796-898D-43217FE5915E}"/>
              </a:ext>
            </a:extLst>
          </p:cNvPr>
          <p:cNvSpPr>
            <a:spLocks noGrp="1"/>
          </p:cNvSpPr>
          <p:nvPr>
            <p:ph type="sldNum" sz="quarter" idx="12"/>
          </p:nvPr>
        </p:nvSpPr>
        <p:spPr/>
        <p:txBody>
          <a:bodyPr/>
          <a:lstStyle/>
          <a:p>
            <a:fld id="{2932BB55-C0E2-4501-A741-B658B3CD4BD3}" type="slidenum">
              <a:rPr lang="es-MX" smtClean="0"/>
              <a:t>‹Nº›</a:t>
            </a:fld>
            <a:endParaRPr lang="es-MX" dirty="0"/>
          </a:p>
        </p:txBody>
      </p:sp>
    </p:spTree>
    <p:extLst>
      <p:ext uri="{BB962C8B-B14F-4D97-AF65-F5344CB8AC3E}">
        <p14:creationId xmlns:p14="http://schemas.microsoft.com/office/powerpoint/2010/main" val="3437226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1000" b="-21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7F43B19-2451-4F99-BA0F-E3A38366B6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737FD93-F7C3-42F9-9B3E-DA8A9DFC13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CB43893-F453-4168-870F-71DBEA288F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645DB-0DAE-4880-B1D0-91C6ECE0CD56}" type="datetimeFigureOut">
              <a:rPr lang="es-MX" smtClean="0"/>
              <a:t>25/06/2021</a:t>
            </a:fld>
            <a:endParaRPr lang="es-MX" dirty="0"/>
          </a:p>
        </p:txBody>
      </p:sp>
      <p:sp>
        <p:nvSpPr>
          <p:cNvPr id="5" name="Marcador de pie de página 4">
            <a:extLst>
              <a:ext uri="{FF2B5EF4-FFF2-40B4-BE49-F238E27FC236}">
                <a16:creationId xmlns:a16="http://schemas.microsoft.com/office/drawing/2014/main" id="{E04BD512-760D-4F1E-AA8D-388C63FC3B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a:extLst>
              <a:ext uri="{FF2B5EF4-FFF2-40B4-BE49-F238E27FC236}">
                <a16:creationId xmlns:a16="http://schemas.microsoft.com/office/drawing/2014/main" id="{6170B53B-3504-4285-B6E8-AA6A9D0D40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2BB55-C0E2-4501-A741-B658B3CD4BD3}" type="slidenum">
              <a:rPr lang="es-MX" smtClean="0"/>
              <a:t>‹Nº›</a:t>
            </a:fld>
            <a:endParaRPr lang="es-MX" dirty="0"/>
          </a:p>
        </p:txBody>
      </p:sp>
    </p:spTree>
    <p:extLst>
      <p:ext uri="{BB962C8B-B14F-4D97-AF65-F5344CB8AC3E}">
        <p14:creationId xmlns:p14="http://schemas.microsoft.com/office/powerpoint/2010/main" val="2544603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6.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2.png"/><Relationship Id="rId2" Type="http://schemas.openxmlformats.org/officeDocument/2006/relationships/image" Target="../media/image9.jpeg"/><Relationship Id="rId1" Type="http://schemas.openxmlformats.org/officeDocument/2006/relationships/slideLayout" Target="../slideLayouts/slideLayout2.xml"/><Relationship Id="rId6" Type="http://schemas.microsoft.com/office/2007/relationships/hdphoto" Target="../media/hdphoto5.wdp"/><Relationship Id="rId5" Type="http://schemas.openxmlformats.org/officeDocument/2006/relationships/image" Target="../media/image11.png"/><Relationship Id="rId4" Type="http://schemas.microsoft.com/office/2007/relationships/hdphoto" Target="../media/hdphoto4.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78308"/>
            <a:ext cx="1920240" cy="1632204"/>
          </a:xfrm>
          <a:prstGeom prst="rect">
            <a:avLst/>
          </a:prstGeom>
          <a:noFill/>
        </p:spPr>
      </p:pic>
      <p:sp>
        <p:nvSpPr>
          <p:cNvPr id="5" name="Rectángulo 4"/>
          <p:cNvSpPr/>
          <p:nvPr/>
        </p:nvSpPr>
        <p:spPr>
          <a:xfrm>
            <a:off x="2657856" y="569489"/>
            <a:ext cx="7040880" cy="5849999"/>
          </a:xfrm>
          <a:prstGeom prst="rect">
            <a:avLst/>
          </a:prstGeom>
        </p:spPr>
        <p:txBody>
          <a:bodyPr wrap="square">
            <a:spAutoFit/>
          </a:bodyPr>
          <a:lstStyle/>
          <a:p>
            <a:pPr algn="ctr">
              <a:lnSpc>
                <a:spcPct val="107000"/>
              </a:lnSpc>
              <a:spcAft>
                <a:spcPts val="800"/>
              </a:spcAft>
            </a:pPr>
            <a:r>
              <a:rPr lang="es-MX" b="1" dirty="0">
                <a:latin typeface="Arial" panose="020B0604020202020204" pitchFamily="34" charset="0"/>
                <a:ea typeface="Calibri" panose="020F0502020204030204" pitchFamily="34" charset="0"/>
                <a:cs typeface="Arial" panose="020B0604020202020204" pitchFamily="34" charset="0"/>
              </a:rPr>
              <a:t>Escuela Normal de Educación Preescolar</a:t>
            </a:r>
            <a:endParaRPr lang="es-MX" sz="14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MX" dirty="0">
                <a:latin typeface="Arial" panose="020B0604020202020204" pitchFamily="34" charset="0"/>
                <a:ea typeface="Calibri" panose="020F0502020204030204" pitchFamily="34" charset="0"/>
                <a:cs typeface="Arial" panose="020B0604020202020204" pitchFamily="34" charset="0"/>
              </a:rPr>
              <a:t>Licenciatura en educación preescolar</a:t>
            </a:r>
          </a:p>
          <a:p>
            <a:pPr algn="ctr">
              <a:lnSpc>
                <a:spcPct val="107000"/>
              </a:lnSpc>
              <a:spcAft>
                <a:spcPts val="800"/>
              </a:spcAft>
            </a:pPr>
            <a:r>
              <a:rPr lang="es-MX" dirty="0">
                <a:latin typeface="Arial" panose="020B0604020202020204" pitchFamily="34" charset="0"/>
                <a:ea typeface="Calibri" panose="020F0502020204030204" pitchFamily="34" charset="0"/>
                <a:cs typeface="Arial" panose="020B0604020202020204" pitchFamily="34" charset="0"/>
              </a:rPr>
              <a:t>Ciclo escolar 2020-2021</a:t>
            </a:r>
          </a:p>
          <a:p>
            <a:pPr algn="ctr">
              <a:lnSpc>
                <a:spcPct val="107000"/>
              </a:lnSpc>
              <a:spcAft>
                <a:spcPts val="800"/>
              </a:spcAft>
            </a:pPr>
            <a:r>
              <a:rPr lang="es-MX" dirty="0">
                <a:latin typeface="Arial" panose="020B0604020202020204" pitchFamily="34" charset="0"/>
                <a:ea typeface="Calibri" panose="020F0502020204030204" pitchFamily="34" charset="0"/>
                <a:cs typeface="Arial" panose="020B0604020202020204" pitchFamily="34" charset="0"/>
              </a:rPr>
              <a:t>Cuarto Semestre</a:t>
            </a:r>
            <a:endParaRPr lang="es-MX" sz="14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MX" b="1" dirty="0">
                <a:latin typeface="Arial" panose="020B0604020202020204" pitchFamily="34" charset="0"/>
                <a:ea typeface="Calibri" panose="020F0502020204030204" pitchFamily="34" charset="0"/>
                <a:cs typeface="Arial" panose="020B0604020202020204" pitchFamily="34" charset="0"/>
              </a:rPr>
              <a:t>Docente:</a:t>
            </a:r>
            <a:r>
              <a:rPr lang="es-MX" dirty="0">
                <a:latin typeface="Arial" panose="020B0604020202020204" pitchFamily="34" charset="0"/>
                <a:ea typeface="Calibri" panose="020F0502020204030204" pitchFamily="34" charset="0"/>
                <a:cs typeface="Arial" panose="020B0604020202020204" pitchFamily="34" charset="0"/>
              </a:rPr>
              <a:t> Isabel Del Carmen Aguirre Ramos</a:t>
            </a:r>
            <a:endParaRPr lang="es-MX" sz="1400"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MX" b="1" dirty="0">
                <a:latin typeface="Arial" panose="020B0604020202020204" pitchFamily="34" charset="0"/>
                <a:ea typeface="Calibri" panose="020F0502020204030204" pitchFamily="34" charset="0"/>
                <a:cs typeface="Arial" panose="020B0604020202020204" pitchFamily="34" charset="0"/>
              </a:rPr>
              <a:t>Curso:</a:t>
            </a:r>
            <a:r>
              <a:rPr lang="es-MX" dirty="0">
                <a:latin typeface="Arial" panose="020B0604020202020204" pitchFamily="34" charset="0"/>
                <a:ea typeface="Calibri" panose="020F0502020204030204" pitchFamily="34" charset="0"/>
                <a:cs typeface="Arial" panose="020B0604020202020204" pitchFamily="34" charset="0"/>
              </a:rPr>
              <a:t> Estrategias de trabajo docente</a:t>
            </a:r>
          </a:p>
          <a:p>
            <a:pPr algn="ctr">
              <a:lnSpc>
                <a:spcPct val="107000"/>
              </a:lnSpc>
              <a:spcAft>
                <a:spcPts val="800"/>
              </a:spcAft>
            </a:pPr>
            <a:r>
              <a:rPr lang="es-MX" b="1" dirty="0">
                <a:latin typeface="Arial" panose="020B0604020202020204" pitchFamily="34" charset="0"/>
                <a:ea typeface="Calibri" panose="020F0502020204030204" pitchFamily="34" charset="0"/>
                <a:cs typeface="Arial" panose="020B0604020202020204" pitchFamily="34" charset="0"/>
              </a:rPr>
              <a:t>Nombre: </a:t>
            </a:r>
            <a:r>
              <a:rPr lang="es-MX" dirty="0">
                <a:latin typeface="Arial" panose="020B0604020202020204" pitchFamily="34" charset="0"/>
                <a:ea typeface="Calibri" panose="020F0502020204030204" pitchFamily="34" charset="0"/>
                <a:cs typeface="Arial" panose="020B0604020202020204" pitchFamily="34" charset="0"/>
              </a:rPr>
              <a:t>Luz Estefania Monsivais Garza</a:t>
            </a:r>
          </a:p>
          <a:p>
            <a:pPr algn="ctr">
              <a:lnSpc>
                <a:spcPct val="107000"/>
              </a:lnSpc>
              <a:spcAft>
                <a:spcPts val="800"/>
              </a:spcAft>
            </a:pPr>
            <a:r>
              <a:rPr lang="es-MX" b="1" dirty="0">
                <a:latin typeface="Arial" panose="020B0604020202020204" pitchFamily="34" charset="0"/>
                <a:ea typeface="Calibri" panose="020F0502020204030204" pitchFamily="34" charset="0"/>
                <a:cs typeface="Arial" panose="020B0604020202020204" pitchFamily="34" charset="0"/>
              </a:rPr>
              <a:t>Unidad de aprendizaje II: </a:t>
            </a:r>
          </a:p>
          <a:p>
            <a:pPr algn="ctr">
              <a:lnSpc>
                <a:spcPct val="107000"/>
              </a:lnSpc>
              <a:spcAft>
                <a:spcPts val="800"/>
              </a:spcAft>
            </a:pPr>
            <a:r>
              <a:rPr lang="es-ES" dirty="0"/>
              <a:t>DEL DISEÑO E INTERVENCIÓN HACIA LA MEJORA DE LA PRÁCTICA DOCENTE.</a:t>
            </a:r>
          </a:p>
          <a:p>
            <a:pPr algn="ctr">
              <a:lnSpc>
                <a:spcPct val="107000"/>
              </a:lnSpc>
              <a:spcAft>
                <a:spcPts val="800"/>
              </a:spcAft>
            </a:pPr>
            <a:endParaRPr lang="es-MX" b="1" dirty="0">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r>
              <a:rPr lang="es-MX" b="1" dirty="0">
                <a:latin typeface="Arial" panose="020B0604020202020204" pitchFamily="34" charset="0"/>
                <a:ea typeface="Calibri" panose="020F0502020204030204" pitchFamily="34" charset="0"/>
                <a:cs typeface="Arial" panose="020B0604020202020204" pitchFamily="34" charset="0"/>
              </a:rPr>
              <a:t>Trabajo a desarrollar: </a:t>
            </a:r>
            <a:r>
              <a:rPr lang="es-MX" dirty="0">
                <a:latin typeface="Arial" panose="020B0604020202020204" pitchFamily="34" charset="0"/>
                <a:ea typeface="Calibri" panose="020F0502020204030204" pitchFamily="34" charset="0"/>
                <a:cs typeface="Arial" panose="020B0604020202020204" pitchFamily="34" charset="0"/>
              </a:rPr>
              <a:t>Diario interactivo del alumno </a:t>
            </a:r>
          </a:p>
          <a:p>
            <a:pPr>
              <a:lnSpc>
                <a:spcPct val="107000"/>
              </a:lnSpc>
              <a:spcAft>
                <a:spcPts val="800"/>
              </a:spcAft>
            </a:pPr>
            <a:r>
              <a:rPr lang="es-MX" dirty="0">
                <a:latin typeface="Arial" panose="020B0604020202020204" pitchFamily="34" charset="0"/>
                <a:ea typeface="Calibri" panose="020F0502020204030204" pitchFamily="34" charset="0"/>
                <a:cs typeface="Arial" panose="020B0604020202020204" pitchFamily="34" charset="0"/>
              </a:rPr>
              <a:t>Saltillo, Coahuila</a:t>
            </a:r>
          </a:p>
          <a:p>
            <a:pPr algn="r">
              <a:lnSpc>
                <a:spcPct val="107000"/>
              </a:lnSpc>
              <a:spcAft>
                <a:spcPts val="800"/>
              </a:spcAft>
            </a:pPr>
            <a:r>
              <a:rPr lang="es-MX" dirty="0">
                <a:latin typeface="Arial" panose="020B0604020202020204" pitchFamily="34" charset="0"/>
                <a:ea typeface="Calibri" panose="020F0502020204030204" pitchFamily="34" charset="0"/>
                <a:cs typeface="Arial" panose="020B0604020202020204" pitchFamily="34" charset="0"/>
              </a:rPr>
              <a:t>Mayo, 2021 </a:t>
            </a:r>
          </a:p>
          <a:p>
            <a:pPr algn="r">
              <a:lnSpc>
                <a:spcPct val="107000"/>
              </a:lnSpc>
              <a:spcAft>
                <a:spcPts val="800"/>
              </a:spcAft>
            </a:pPr>
            <a:endParaRPr lang="es-MX"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8496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99D210B-7722-48CF-ADB9-28CC687EF3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130" y="1517029"/>
            <a:ext cx="10813774" cy="5222806"/>
          </a:xfrm>
          <a:prstGeom prst="rect">
            <a:avLst/>
          </a:prstGeom>
          <a:noFill/>
          <a:extLst>
            <a:ext uri="{909E8E84-426E-40DD-AFC4-6F175D3DCCD1}">
              <a14:hiddenFill xmlns:a14="http://schemas.microsoft.com/office/drawing/2010/main">
                <a:solidFill>
                  <a:srgbClr val="FFFFFF"/>
                </a:solidFill>
              </a14:hiddenFill>
            </a:ext>
          </a:extLst>
        </p:spPr>
      </p:pic>
      <p:sp>
        <p:nvSpPr>
          <p:cNvPr id="3" name="Subtítulo 2">
            <a:extLst>
              <a:ext uri="{FF2B5EF4-FFF2-40B4-BE49-F238E27FC236}">
                <a16:creationId xmlns:a16="http://schemas.microsoft.com/office/drawing/2014/main" id="{1F6FAF07-AD83-4A99-BEF9-1CB208C61F3A}"/>
              </a:ext>
            </a:extLst>
          </p:cNvPr>
          <p:cNvSpPr>
            <a:spLocks noGrp="1"/>
          </p:cNvSpPr>
          <p:nvPr>
            <p:ph type="subTitle" idx="1"/>
          </p:nvPr>
        </p:nvSpPr>
        <p:spPr>
          <a:xfrm>
            <a:off x="1630017" y="4080087"/>
            <a:ext cx="9144000" cy="1655762"/>
          </a:xfrm>
        </p:spPr>
        <p:txBody>
          <a:bodyPr>
            <a:normAutofit fontScale="92500" lnSpcReduction="10000"/>
          </a:bodyPr>
          <a:lstStyle/>
          <a:p>
            <a:r>
              <a:rPr lang="es-MX" b="1" dirty="0">
                <a:latin typeface="212 Baby Girl" pitchFamily="50" charset="0"/>
              </a:rPr>
              <a:t>Jardín de Niños Felipa Valdes de Pepi</a:t>
            </a:r>
          </a:p>
          <a:p>
            <a:r>
              <a:rPr lang="es-MX" b="1" dirty="0">
                <a:latin typeface="212 Baby Girl" pitchFamily="50" charset="0"/>
              </a:rPr>
              <a:t>Grupo asignado: 2°C</a:t>
            </a:r>
          </a:p>
          <a:p>
            <a:r>
              <a:rPr lang="es-MX" b="1" dirty="0">
                <a:latin typeface="212 Baby Girl" pitchFamily="50" charset="0"/>
              </a:rPr>
              <a:t>Luz Estefania Monsivais Garza </a:t>
            </a:r>
          </a:p>
          <a:p>
            <a:r>
              <a:rPr lang="es-MX" b="1" dirty="0">
                <a:latin typeface="212 Baby Girl" pitchFamily="50" charset="0"/>
              </a:rPr>
              <a:t>#13 2°C</a:t>
            </a:r>
          </a:p>
        </p:txBody>
      </p:sp>
      <p:sp>
        <p:nvSpPr>
          <p:cNvPr id="2" name="Título 1">
            <a:extLst>
              <a:ext uri="{FF2B5EF4-FFF2-40B4-BE49-F238E27FC236}">
                <a16:creationId xmlns:a16="http://schemas.microsoft.com/office/drawing/2014/main" id="{8963013D-8B73-4ACE-B459-BEF81EE0B8A4}"/>
              </a:ext>
            </a:extLst>
          </p:cNvPr>
          <p:cNvSpPr>
            <a:spLocks noGrp="1"/>
          </p:cNvSpPr>
          <p:nvPr>
            <p:ph type="ctrTitle"/>
          </p:nvPr>
        </p:nvSpPr>
        <p:spPr>
          <a:xfrm>
            <a:off x="1630017" y="0"/>
            <a:ext cx="9144000" cy="2107950"/>
          </a:xfrm>
        </p:spPr>
        <p:txBody>
          <a:bodyPr>
            <a:noAutofit/>
          </a:bodyPr>
          <a:lstStyle/>
          <a:p>
            <a:r>
              <a:rPr lang="es-MX" sz="7200" dirty="0">
                <a:solidFill>
                  <a:schemeClr val="accent4">
                    <a:lumMod val="60000"/>
                    <a:lumOff val="40000"/>
                  </a:schemeClr>
                </a:solidFill>
                <a:latin typeface="Keep on Truckin" panose="00000400000000000000" pitchFamily="2" charset="0"/>
              </a:rPr>
              <a:t>Mi diario del alumno interactivo</a:t>
            </a:r>
          </a:p>
        </p:txBody>
      </p:sp>
      <p:sp>
        <p:nvSpPr>
          <p:cNvPr id="4" name="Título 1">
            <a:extLst>
              <a:ext uri="{FF2B5EF4-FFF2-40B4-BE49-F238E27FC236}">
                <a16:creationId xmlns:a16="http://schemas.microsoft.com/office/drawing/2014/main" id="{F445D26F-EAFF-4B73-91B2-D92EE4754418}"/>
              </a:ext>
            </a:extLst>
          </p:cNvPr>
          <p:cNvSpPr txBox="1">
            <a:spLocks/>
          </p:cNvSpPr>
          <p:nvPr/>
        </p:nvSpPr>
        <p:spPr>
          <a:xfrm>
            <a:off x="1557131" y="-39841"/>
            <a:ext cx="9144000" cy="210795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7200" dirty="0">
                <a:solidFill>
                  <a:srgbClr val="FF2F2F"/>
                </a:solidFill>
                <a:latin typeface="Keep on Truckin" panose="00000400000000000000" pitchFamily="2" charset="0"/>
              </a:rPr>
              <a:t>Mi diario del alumno interactivo</a:t>
            </a:r>
          </a:p>
        </p:txBody>
      </p:sp>
      <p:sp>
        <p:nvSpPr>
          <p:cNvPr id="5" name="Título 1">
            <a:extLst>
              <a:ext uri="{FF2B5EF4-FFF2-40B4-BE49-F238E27FC236}">
                <a16:creationId xmlns:a16="http://schemas.microsoft.com/office/drawing/2014/main" id="{4EF1DD3B-DF11-4FFF-82A9-1699C21722F3}"/>
              </a:ext>
            </a:extLst>
          </p:cNvPr>
          <p:cNvSpPr txBox="1">
            <a:spLocks/>
          </p:cNvSpPr>
          <p:nvPr/>
        </p:nvSpPr>
        <p:spPr>
          <a:xfrm>
            <a:off x="1417983" y="-176872"/>
            <a:ext cx="9144000" cy="223266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7200" dirty="0">
                <a:ln>
                  <a:solidFill>
                    <a:schemeClr val="tx1"/>
                  </a:solidFill>
                </a:ln>
                <a:solidFill>
                  <a:schemeClr val="bg1"/>
                </a:solidFill>
                <a:latin typeface="Keep on Truckin" panose="00000400000000000000" pitchFamily="2" charset="0"/>
              </a:rPr>
              <a:t>Mi diario del alumno interactivo</a:t>
            </a:r>
          </a:p>
        </p:txBody>
      </p:sp>
    </p:spTree>
    <p:extLst>
      <p:ext uri="{BB962C8B-B14F-4D97-AF65-F5344CB8AC3E}">
        <p14:creationId xmlns:p14="http://schemas.microsoft.com/office/powerpoint/2010/main" val="3774278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C808624-F708-47EC-BF03-D4DB789C1F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pic>
        <p:nvPicPr>
          <p:cNvPr id="1026" name="Picture 2" descr="Creativilandia♥: Gafetes de Crayola">
            <a:extLst>
              <a:ext uri="{FF2B5EF4-FFF2-40B4-BE49-F238E27FC236}">
                <a16:creationId xmlns:a16="http://schemas.microsoft.com/office/drawing/2014/main" id="{5A4DB98A-6E9D-4922-B2DD-36842552F815}"/>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8594" b="92969" l="958" r="97764">
                        <a14:foregroundMark x1="8626" y1="48438" x2="8626" y2="48438"/>
                        <a14:foregroundMark x1="8626" y1="48438" x2="8626" y2="48438"/>
                        <a14:foregroundMark x1="12780" y1="50781" x2="12780" y2="50781"/>
                        <a14:foregroundMark x1="17891" y1="53125" x2="17891" y2="53125"/>
                        <a14:foregroundMark x1="22045" y1="51563" x2="22045" y2="51563"/>
                        <a14:foregroundMark x1="19808" y1="53125" x2="19808" y2="53125"/>
                        <a14:foregroundMark x1="19489" y1="53125" x2="19489" y2="53125"/>
                        <a14:foregroundMark x1="19489" y1="53125" x2="19489" y2="53125"/>
                        <a14:foregroundMark x1="19489" y1="53125" x2="19489" y2="53125"/>
                        <a14:foregroundMark x1="1278" y1="45313" x2="14377" y2="53906"/>
                        <a14:foregroundMark x1="14377" y1="53906" x2="35144" y2="44531"/>
                        <a14:foregroundMark x1="35144" y1="44531" x2="49201" y2="47656"/>
                        <a14:foregroundMark x1="49201" y1="47656" x2="52396" y2="46875"/>
                        <a14:foregroundMark x1="1278" y1="46875" x2="1278" y2="46875"/>
                        <a14:foregroundMark x1="1278" y1="46875" x2="1278" y2="46875"/>
                        <a14:foregroundMark x1="1278" y1="46875" x2="1278" y2="46875"/>
                        <a14:foregroundMark x1="20128" y1="23438" x2="20128" y2="23438"/>
                        <a14:foregroundMark x1="18850" y1="23438" x2="18850" y2="23438"/>
                        <a14:foregroundMark x1="18850" y1="23438" x2="18850" y2="23438"/>
                        <a14:foregroundMark x1="18850" y1="23438" x2="18850" y2="23438"/>
                        <a14:foregroundMark x1="19808" y1="75781" x2="19808" y2="75781"/>
                        <a14:foregroundMark x1="18850" y1="75000" x2="18850" y2="75000"/>
                        <a14:foregroundMark x1="25559" y1="44531" x2="33227" y2="31250"/>
                        <a14:foregroundMark x1="27157" y1="28125" x2="27157" y2="28125"/>
                        <a14:foregroundMark x1="32268" y1="28125" x2="32268" y2="28125"/>
                        <a14:foregroundMark x1="32268" y1="69531" x2="32268" y2="69531"/>
                        <a14:foregroundMark x1="27476" y1="73438" x2="27476" y2="73438"/>
                        <a14:foregroundMark x1="28435" y1="73438" x2="28435" y2="73438"/>
                        <a14:foregroundMark x1="30990" y1="80469" x2="30990" y2="80469"/>
                        <a14:foregroundMark x1="28115" y1="76563" x2="28115" y2="76563"/>
                        <a14:foregroundMark x1="28115" y1="76563" x2="28115" y2="76563"/>
                        <a14:foregroundMark x1="25559" y1="11719" x2="25240" y2="53906"/>
                        <a14:foregroundMark x1="25240" y1="53906" x2="28435" y2="89844"/>
                        <a14:foregroundMark x1="28435" y1="89844" x2="29393" y2="89844"/>
                        <a14:foregroundMark x1="25240" y1="10938" x2="31949" y2="14844"/>
                        <a14:foregroundMark x1="31949" y1="14844" x2="34505" y2="92188"/>
                        <a14:foregroundMark x1="34505" y1="92188" x2="34505" y2="92969"/>
                        <a14:foregroundMark x1="90096" y1="39844" x2="90096" y2="39844"/>
                        <a14:foregroundMark x1="88179" y1="48438" x2="88179" y2="48438"/>
                        <a14:foregroundMark x1="85942" y1="55469" x2="85942" y2="55469"/>
                        <a14:foregroundMark x1="86901" y1="71875" x2="86901" y2="71875"/>
                        <a14:foregroundMark x1="84665" y1="92188" x2="98083" y2="8594"/>
                        <a14:foregroundMark x1="17572" y1="11719" x2="17572" y2="11719"/>
                        <a14:foregroundMark x1="958" y1="51563" x2="958" y2="51563"/>
                        <a14:foregroundMark x1="958" y1="51563" x2="958" y2="51563"/>
                        <a14:backgroundMark x1="3834" y1="17969" x2="3834" y2="17969"/>
                      </a14:backgroundRemoval>
                    </a14:imgEffect>
                  </a14:imgLayer>
                </a14:imgProps>
              </a:ext>
              <a:ext uri="{28A0092B-C50C-407E-A947-70E740481C1C}">
                <a14:useLocalDpi xmlns:a14="http://schemas.microsoft.com/office/drawing/2010/main" val="0"/>
              </a:ext>
            </a:extLst>
          </a:blip>
          <a:srcRect/>
          <a:stretch>
            <a:fillRect/>
          </a:stretch>
        </p:blipFill>
        <p:spPr bwMode="auto">
          <a:xfrm>
            <a:off x="1219200" y="400406"/>
            <a:ext cx="8057322" cy="12192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5FF61FBF-196D-4392-82A9-94A081F0C922}"/>
              </a:ext>
            </a:extLst>
          </p:cNvPr>
          <p:cNvSpPr>
            <a:spLocks noGrp="1"/>
          </p:cNvSpPr>
          <p:nvPr>
            <p:ph type="title"/>
          </p:nvPr>
        </p:nvSpPr>
        <p:spPr/>
        <p:txBody>
          <a:bodyPr>
            <a:normAutofit/>
          </a:bodyPr>
          <a:lstStyle/>
          <a:p>
            <a:pPr algn="ctr"/>
            <a:r>
              <a:rPr lang="es-MX" sz="6600" dirty="0">
                <a:latin typeface="Sunrise International Demo" panose="02000500000000000000" pitchFamily="50" charset="0"/>
              </a:rPr>
              <a:t>IntroducciON </a:t>
            </a:r>
          </a:p>
        </p:txBody>
      </p:sp>
      <p:sp>
        <p:nvSpPr>
          <p:cNvPr id="3" name="Marcador de contenido 2">
            <a:extLst>
              <a:ext uri="{FF2B5EF4-FFF2-40B4-BE49-F238E27FC236}">
                <a16:creationId xmlns:a16="http://schemas.microsoft.com/office/drawing/2014/main" id="{7DE2E1CF-268C-45EB-A3B9-B23D69208AA1}"/>
              </a:ext>
            </a:extLst>
          </p:cNvPr>
          <p:cNvSpPr>
            <a:spLocks noGrp="1"/>
          </p:cNvSpPr>
          <p:nvPr>
            <p:ph idx="1"/>
          </p:nvPr>
        </p:nvSpPr>
        <p:spPr>
          <a:xfrm>
            <a:off x="3422374" y="1654887"/>
            <a:ext cx="3919330" cy="4351338"/>
          </a:xfrm>
        </p:spPr>
        <p:txBody>
          <a:bodyPr>
            <a:normAutofit/>
          </a:bodyPr>
          <a:lstStyle/>
          <a:p>
            <a:pPr marL="0" indent="0">
              <a:buNone/>
            </a:pPr>
            <a:r>
              <a:rPr lang="es-MX" dirty="0">
                <a:latin typeface="212 Orion Sans" pitchFamily="2" charset="0"/>
              </a:rPr>
              <a:t>En el caso de este trabajo, el diario se basara en los alumnos y su desempeño durante la 2da jornada de practica del 14 al 25 </a:t>
            </a:r>
            <a:r>
              <a:rPr lang="es-MX">
                <a:latin typeface="212 Orion Sans" pitchFamily="2" charset="0"/>
              </a:rPr>
              <a:t>de junio </a:t>
            </a:r>
            <a:r>
              <a:rPr lang="es-MX" dirty="0">
                <a:latin typeface="212 Orion Sans" pitchFamily="2" charset="0"/>
              </a:rPr>
              <a:t>en las que se les pudo acompañar y de igual manera aplicarles una secuencia didáctica para generar algún tipo de aprendizaje.  </a:t>
            </a:r>
          </a:p>
        </p:txBody>
      </p:sp>
      <p:pic>
        <p:nvPicPr>
          <p:cNvPr id="1028" name="Picture 4" descr="Diario, De Dibujos Animados, Biji imagen png - imagen transparente descarga  gratuita">
            <a:extLst>
              <a:ext uri="{FF2B5EF4-FFF2-40B4-BE49-F238E27FC236}">
                <a16:creationId xmlns:a16="http://schemas.microsoft.com/office/drawing/2014/main" id="{4F7FF19F-DAB3-477B-9457-088467E79A04}"/>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6848" b="90761" l="10000" r="90000">
                        <a14:foregroundMark x1="63333" y1="9891" x2="63333" y2="9891"/>
                        <a14:foregroundMark x1="58556" y1="69130" x2="58556" y2="69130"/>
                        <a14:foregroundMark x1="57000" y1="70109" x2="57000" y2="70109"/>
                        <a14:foregroundMark x1="50556" y1="71196" x2="50556" y2="71196"/>
                        <a14:foregroundMark x1="46222" y1="70652" x2="46222" y2="70652"/>
                        <a14:foregroundMark x1="46222" y1="70652" x2="46222" y2="70652"/>
                        <a14:foregroundMark x1="51111" y1="69891" x2="51111" y2="69891"/>
                        <a14:foregroundMark x1="51111" y1="69891" x2="51111" y2="69891"/>
                        <a14:foregroundMark x1="51556" y1="69891" x2="51556" y2="69891"/>
                        <a14:foregroundMark x1="64444" y1="6848" x2="64444" y2="6848"/>
                        <a14:foregroundMark x1="64444" y1="6848" x2="64444" y2="6848"/>
                        <a14:foregroundMark x1="72667" y1="34239" x2="72667" y2="34239"/>
                        <a14:foregroundMark x1="66222" y1="67391" x2="66222" y2="67391"/>
                        <a14:foregroundMark x1="65667" y1="67391" x2="58556" y2="69348"/>
                        <a14:foregroundMark x1="56667" y1="69348" x2="37333" y2="72391"/>
                        <a14:foregroundMark x1="37333" y1="72391" x2="33333" y2="72174"/>
                        <a14:foregroundMark x1="23111" y1="73152" x2="33889" y2="72391"/>
                        <a14:foregroundMark x1="90111" y1="40000" x2="74889" y2="89783"/>
                        <a14:foregroundMark x1="74889" y1="89783" x2="75222" y2="90761"/>
                        <a14:foregroundMark x1="72889" y1="34022" x2="72889" y2="34783"/>
                        <a14:foregroundMark x1="71333" y1="37717" x2="71333" y2="37717"/>
                        <a14:foregroundMark x1="71333" y1="35217" x2="71333" y2="35217"/>
                        <a14:foregroundMark x1="71556" y1="35978" x2="71556" y2="40000"/>
                        <a14:foregroundMark x1="15667" y1="46522" x2="15667" y2="46522"/>
                        <a14:backgroundMark x1="15889" y1="45326" x2="15889" y2="45326"/>
                      </a14:backgroundRemoval>
                    </a14:imgEffect>
                  </a14:imgLayer>
                </a14:imgProps>
              </a:ext>
              <a:ext uri="{28A0092B-C50C-407E-A947-70E740481C1C}">
                <a14:useLocalDpi xmlns:a14="http://schemas.microsoft.com/office/drawing/2010/main" val="0"/>
              </a:ext>
            </a:extLst>
          </a:blip>
          <a:srcRect/>
          <a:stretch>
            <a:fillRect/>
          </a:stretch>
        </p:blipFill>
        <p:spPr bwMode="auto">
          <a:xfrm>
            <a:off x="7116417" y="1690688"/>
            <a:ext cx="4843670" cy="4951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06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B588BB5-087E-48BD-8697-18F390E00F2E}"/>
              </a:ext>
            </a:extLst>
          </p:cNvPr>
          <p:cNvSpPr>
            <a:spLocks noGrp="1"/>
          </p:cNvSpPr>
          <p:nvPr>
            <p:ph idx="1"/>
          </p:nvPr>
        </p:nvSpPr>
        <p:spPr>
          <a:xfrm>
            <a:off x="580292" y="0"/>
            <a:ext cx="5257800" cy="4351338"/>
          </a:xfrm>
        </p:spPr>
        <p:txBody>
          <a:bodyPr/>
          <a:lstStyle/>
          <a:p>
            <a:pPr marL="0" indent="0">
              <a:buNone/>
            </a:pPr>
            <a:r>
              <a:rPr lang="es-MX" dirty="0">
                <a:latin typeface="212 Orion Sans" pitchFamily="2" charset="0"/>
              </a:rPr>
              <a:t>El Jardín actualmente tiene 230 alumnos, 103 niñas y 127 niños, el porciento de asistencia es aproximadamente un 10%, ya que las maestras únicamente nos comentaron que un estimado de conectividad era de 8 niños por clase, esto variaba según cada grupo y el interés tanto de los padres como de los alumnos.</a:t>
            </a:r>
            <a:endParaRPr lang="es-MX" dirty="0"/>
          </a:p>
        </p:txBody>
      </p:sp>
      <p:sp>
        <p:nvSpPr>
          <p:cNvPr id="4" name="CuadroTexto 3">
            <a:extLst>
              <a:ext uri="{FF2B5EF4-FFF2-40B4-BE49-F238E27FC236}">
                <a16:creationId xmlns:a16="http://schemas.microsoft.com/office/drawing/2014/main" id="{FA20AA0B-9403-4912-B76E-E598AB7E472D}"/>
              </a:ext>
            </a:extLst>
          </p:cNvPr>
          <p:cNvSpPr txBox="1"/>
          <p:nvPr/>
        </p:nvSpPr>
        <p:spPr>
          <a:xfrm>
            <a:off x="7995138" y="1287773"/>
            <a:ext cx="4196862" cy="5909310"/>
          </a:xfrm>
          <a:prstGeom prst="rect">
            <a:avLst/>
          </a:prstGeom>
          <a:noFill/>
        </p:spPr>
        <p:txBody>
          <a:bodyPr wrap="square" rtlCol="0">
            <a:spAutoFit/>
          </a:bodyPr>
          <a:lstStyle/>
          <a:p>
            <a:r>
              <a:rPr lang="es-MX" sz="2400" dirty="0">
                <a:latin typeface="212 Orion Sans" pitchFamily="2" charset="0"/>
              </a:rPr>
              <a:t>Las edades que oscilan son entre 3 y 5 años, las características de los niños que pudimos encontrar es que en cada grupo existen niños diferentes, algunos más inquietos que otros, todos con diferentes formas de aprendizaje, unos más serios que otros. En el jardín existen niños con barreras de aprendizaje y para eso están los maestros de apoyo que orientan a la docente a cómo deben de trabajar para cada tipo de barrera que tengan los niños. Un ejemplo es una niña con autismo.</a:t>
            </a:r>
          </a:p>
          <a:p>
            <a:endParaRPr lang="es-MX" dirty="0"/>
          </a:p>
        </p:txBody>
      </p:sp>
      <p:pic>
        <p:nvPicPr>
          <p:cNvPr id="5" name="Imagen 4">
            <a:extLst>
              <a:ext uri="{FF2B5EF4-FFF2-40B4-BE49-F238E27FC236}">
                <a16:creationId xmlns:a16="http://schemas.microsoft.com/office/drawing/2014/main" id="{10DD5D8C-FB62-4BF5-A96C-A18D4D8B0CA3}"/>
              </a:ext>
            </a:extLst>
          </p:cNvPr>
          <p:cNvPicPr>
            <a:picLocks noChangeAspect="1"/>
          </p:cNvPicPr>
          <p:nvPr/>
        </p:nvPicPr>
        <p:blipFill rotWithShape="1">
          <a:blip r:embed="rId2"/>
          <a:srcRect l="37825" t="20276" r="39349" b="65611"/>
          <a:stretch/>
        </p:blipFill>
        <p:spPr>
          <a:xfrm>
            <a:off x="835306" y="4351338"/>
            <a:ext cx="4942644" cy="1718158"/>
          </a:xfrm>
          <a:prstGeom prst="rect">
            <a:avLst/>
          </a:prstGeom>
        </p:spPr>
      </p:pic>
    </p:spTree>
    <p:extLst>
      <p:ext uri="{BB962C8B-B14F-4D97-AF65-F5344CB8AC3E}">
        <p14:creationId xmlns:p14="http://schemas.microsoft.com/office/powerpoint/2010/main" val="1050529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reativilandia♥: Gafetes de Crayola">
            <a:extLst>
              <a:ext uri="{FF2B5EF4-FFF2-40B4-BE49-F238E27FC236}">
                <a16:creationId xmlns:a16="http://schemas.microsoft.com/office/drawing/2014/main" id="{5D076664-4339-4190-BBDC-C99789398960}"/>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8696" b="94203" l="669" r="96656">
                        <a14:foregroundMark x1="669" y1="45652" x2="34783" y2="51449"/>
                        <a14:foregroundMark x1="32107" y1="48551" x2="32107" y2="48551"/>
                        <a14:foregroundMark x1="26421" y1="43478" x2="26421" y2="43478"/>
                        <a14:foregroundMark x1="26421" y1="43478" x2="26421" y2="43478"/>
                        <a14:foregroundMark x1="26087" y1="33333" x2="26087" y2="33333"/>
                        <a14:foregroundMark x1="29097" y1="33333" x2="29097" y2="33333"/>
                        <a14:foregroundMark x1="28763" y1="37681" x2="28763" y2="37681"/>
                        <a14:foregroundMark x1="33779" y1="33333" x2="33779" y2="33333"/>
                        <a14:foregroundMark x1="33779" y1="33333" x2="28763" y2="16667"/>
                        <a14:foregroundMark x1="28763" y1="16667" x2="27090" y2="16667"/>
                        <a14:foregroundMark x1="23411" y1="71014" x2="53512" y2="80435"/>
                        <a14:foregroundMark x1="25753" y1="18116" x2="25753" y2="18116"/>
                        <a14:foregroundMark x1="28094" y1="90580" x2="28094" y2="90580"/>
                        <a14:foregroundMark x1="28094" y1="90580" x2="28094" y2="90580"/>
                        <a14:foregroundMark x1="25084" y1="87681" x2="25084" y2="87681"/>
                        <a14:foregroundMark x1="22074" y1="84783" x2="22074" y2="84783"/>
                        <a14:foregroundMark x1="22074" y1="65942" x2="22074" y2="65942"/>
                        <a14:foregroundMark x1="22408" y1="39855" x2="22408" y2="39855"/>
                        <a14:foregroundMark x1="22742" y1="26087" x2="22742" y2="26087"/>
                        <a14:foregroundMark x1="22742" y1="9420" x2="22742" y2="9420"/>
                        <a14:foregroundMark x1="15385" y1="36232" x2="15385" y2="36232"/>
                        <a14:foregroundMark x1="14716" y1="68116" x2="14716" y2="68116"/>
                        <a14:foregroundMark x1="17391" y1="82609" x2="17391" y2="82609"/>
                        <a14:foregroundMark x1="17726" y1="80435" x2="17726" y2="80435"/>
                        <a14:foregroundMark x1="17726" y1="80435" x2="17726" y2="80435"/>
                        <a14:foregroundMark x1="17726" y1="80435" x2="17726" y2="80435"/>
                        <a14:foregroundMark x1="17057" y1="15942" x2="17057" y2="15942"/>
                        <a14:foregroundMark x1="17391" y1="37681" x2="17391" y2="37681"/>
                        <a14:foregroundMark x1="17726" y1="55072" x2="17726" y2="55072"/>
                        <a14:foregroundMark x1="17726" y1="71014" x2="17726" y2="71014"/>
                        <a14:foregroundMark x1="17726" y1="62319" x2="17726" y2="62319"/>
                        <a14:foregroundMark x1="17726" y1="56522" x2="17391" y2="78261"/>
                        <a14:foregroundMark x1="1003" y1="49275" x2="1003" y2="48551"/>
                        <a14:foregroundMark x1="57860" y1="94203" x2="57860" y2="94203"/>
                        <a14:foregroundMark x1="87625" y1="66667" x2="87625" y2="66667"/>
                        <a14:foregroundMark x1="89967" y1="65942" x2="89967" y2="65942"/>
                        <a14:foregroundMark x1="93980" y1="60145" x2="93980" y2="60145"/>
                        <a14:foregroundMark x1="96656" y1="59420" x2="96656" y2="59420"/>
                      </a14:backgroundRemoval>
                    </a14:imgEffect>
                  </a14:imgLayer>
                </a14:imgProps>
              </a:ext>
              <a:ext uri="{28A0092B-C50C-407E-A947-70E740481C1C}">
                <a14:useLocalDpi xmlns:a14="http://schemas.microsoft.com/office/drawing/2010/main" val="0"/>
              </a:ext>
            </a:extLst>
          </a:blip>
          <a:srcRect/>
          <a:stretch>
            <a:fillRect/>
          </a:stretch>
        </p:blipFill>
        <p:spPr bwMode="auto">
          <a:xfrm>
            <a:off x="1046922" y="89694"/>
            <a:ext cx="9329530" cy="159543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462EB7EA-1B10-4415-B5B1-1F82A096F565}"/>
              </a:ext>
            </a:extLst>
          </p:cNvPr>
          <p:cNvSpPr>
            <a:spLocks noGrp="1"/>
          </p:cNvSpPr>
          <p:nvPr>
            <p:ph type="title"/>
          </p:nvPr>
        </p:nvSpPr>
        <p:spPr>
          <a:xfrm>
            <a:off x="4134678" y="224630"/>
            <a:ext cx="4876800" cy="1325563"/>
          </a:xfrm>
        </p:spPr>
        <p:txBody>
          <a:bodyPr>
            <a:normAutofit fontScale="90000"/>
          </a:bodyPr>
          <a:lstStyle/>
          <a:p>
            <a:pPr algn="ctr"/>
            <a:r>
              <a:rPr lang="es-MX" dirty="0">
                <a:solidFill>
                  <a:schemeClr val="bg1"/>
                </a:solidFill>
                <a:latin typeface="Keep on Truckin" panose="00000400000000000000" pitchFamily="2" charset="0"/>
              </a:rPr>
              <a:t>Jornada de practica del 14 de junio del 2021</a:t>
            </a:r>
          </a:p>
        </p:txBody>
      </p:sp>
      <p:sp>
        <p:nvSpPr>
          <p:cNvPr id="3" name="Marcador de contenido 2">
            <a:extLst>
              <a:ext uri="{FF2B5EF4-FFF2-40B4-BE49-F238E27FC236}">
                <a16:creationId xmlns:a16="http://schemas.microsoft.com/office/drawing/2014/main" id="{37034384-199C-4624-9053-CCE8830BF3F9}"/>
              </a:ext>
            </a:extLst>
          </p:cNvPr>
          <p:cNvSpPr>
            <a:spLocks noGrp="1"/>
          </p:cNvSpPr>
          <p:nvPr>
            <p:ph idx="1"/>
          </p:nvPr>
        </p:nvSpPr>
        <p:spPr>
          <a:xfrm>
            <a:off x="4134678" y="1685129"/>
            <a:ext cx="4876800" cy="5043491"/>
          </a:xfrm>
        </p:spPr>
        <p:txBody>
          <a:bodyPr>
            <a:normAutofit/>
          </a:bodyPr>
          <a:lstStyle/>
          <a:p>
            <a:pPr marL="0" indent="0">
              <a:buNone/>
            </a:pPr>
            <a:r>
              <a:rPr lang="es-MX" dirty="0">
                <a:latin typeface="212 Orion Sans" pitchFamily="2" charset="0"/>
              </a:rPr>
              <a:t>La clase en esta ocasión no fue llevada a cabo por situaciones que como persona no se me fueron permitidas, mas sin embargo, fueron enviadas las actividades en relación al día, de igual manera, se mandaron las actividades de “refuerzo” propuestas en relación a los aprendizajes claves que se manejan en “aprende en casa” que fueron trabajadas los días martes, jueves y viernes</a:t>
            </a:r>
          </a:p>
        </p:txBody>
      </p:sp>
      <p:sp>
        <p:nvSpPr>
          <p:cNvPr id="5" name="Título 1">
            <a:extLst>
              <a:ext uri="{FF2B5EF4-FFF2-40B4-BE49-F238E27FC236}">
                <a16:creationId xmlns:a16="http://schemas.microsoft.com/office/drawing/2014/main" id="{CC3D67A5-9BBA-4781-9A49-89E0A37B6299}"/>
              </a:ext>
            </a:extLst>
          </p:cNvPr>
          <p:cNvSpPr txBox="1">
            <a:spLocks/>
          </p:cNvSpPr>
          <p:nvPr/>
        </p:nvSpPr>
        <p:spPr>
          <a:xfrm>
            <a:off x="4134678" y="89694"/>
            <a:ext cx="4876800" cy="1595437"/>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latin typeface="Keep on Truckin" panose="00000400000000000000" pitchFamily="2" charset="0"/>
              </a:rPr>
              <a:t>Jornada de practica del 14 de junio del 2021</a:t>
            </a:r>
          </a:p>
        </p:txBody>
      </p:sp>
    </p:spTree>
    <p:extLst>
      <p:ext uri="{BB962C8B-B14F-4D97-AF65-F5344CB8AC3E}">
        <p14:creationId xmlns:p14="http://schemas.microsoft.com/office/powerpoint/2010/main" val="3220602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C0468CC-9F59-4597-A72F-F13E3B047F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889" y="1364974"/>
            <a:ext cx="4467225" cy="5373563"/>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800DB3BD-B218-44BF-9C37-0FCD234C94E8}"/>
              </a:ext>
            </a:extLst>
          </p:cNvPr>
          <p:cNvSpPr>
            <a:spLocks noGrp="1"/>
          </p:cNvSpPr>
          <p:nvPr>
            <p:ph idx="1"/>
          </p:nvPr>
        </p:nvSpPr>
        <p:spPr>
          <a:xfrm>
            <a:off x="5919149" y="1825624"/>
            <a:ext cx="4629581" cy="4912913"/>
          </a:xfrm>
        </p:spPr>
        <p:txBody>
          <a:bodyPr>
            <a:normAutofit/>
          </a:bodyPr>
          <a:lstStyle/>
          <a:p>
            <a:pPr marL="0" indent="0">
              <a:buNone/>
            </a:pPr>
            <a:r>
              <a:rPr lang="es-MX" dirty="0">
                <a:latin typeface="212 Orion Sans" pitchFamily="2" charset="0"/>
              </a:rPr>
              <a:t>En esta segunda oportunidad, se dio de una manera mas fácil el trabajo con los niños, ya que ya había tenido la oportunidad de trabajar con ellos mismos la jornada anterior así que se desenvolvió de una manera más rápida.</a:t>
            </a:r>
          </a:p>
          <a:p>
            <a:pPr marL="0" indent="0">
              <a:buNone/>
            </a:pPr>
            <a:r>
              <a:rPr lang="es-MX" dirty="0">
                <a:latin typeface="212 Orion Sans" pitchFamily="2" charset="0"/>
              </a:rPr>
              <a:t>Permitiendo una mayor confianza con los niños</a:t>
            </a:r>
          </a:p>
        </p:txBody>
      </p:sp>
      <p:pic>
        <p:nvPicPr>
          <p:cNvPr id="4" name="Picture 2" descr="Creativilandia♥: Gafetes de Crayola">
            <a:extLst>
              <a:ext uri="{FF2B5EF4-FFF2-40B4-BE49-F238E27FC236}">
                <a16:creationId xmlns:a16="http://schemas.microsoft.com/office/drawing/2014/main" id="{40A883C2-B256-42F8-A1B0-378DE1FD6067}"/>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3150" b="93701" l="987" r="97697">
                        <a14:foregroundMark x1="10855" y1="34646" x2="10855" y2="34646"/>
                        <a14:foregroundMark x1="11513" y1="44882" x2="11513" y2="44882"/>
                        <a14:foregroundMark x1="11513" y1="44882" x2="2961" y2="44882"/>
                        <a14:foregroundMark x1="2961" y1="44882" x2="2961" y2="44882"/>
                        <a14:foregroundMark x1="17763" y1="35433" x2="17763" y2="35433"/>
                        <a14:foregroundMark x1="19737" y1="35433" x2="19737" y2="35433"/>
                        <a14:foregroundMark x1="19079" y1="35433" x2="19079" y2="35433"/>
                        <a14:foregroundMark x1="17434" y1="18898" x2="17434" y2="18898"/>
                        <a14:foregroundMark x1="20395" y1="25197" x2="20395" y2="25197"/>
                        <a14:foregroundMark x1="20066" y1="29134" x2="20066" y2="29134"/>
                        <a14:foregroundMark x1="20066" y1="48031" x2="20066" y2="48031"/>
                        <a14:foregroundMark x1="19737" y1="59055" x2="19737" y2="59055"/>
                        <a14:foregroundMark x1="19737" y1="66929" x2="19737" y2="66929"/>
                        <a14:foregroundMark x1="19737" y1="86614" x2="19737" y2="86614"/>
                        <a14:foregroundMark x1="29934" y1="29134" x2="29934" y2="29134"/>
                        <a14:foregroundMark x1="25658" y1="38583" x2="34868" y2="42520"/>
                        <a14:foregroundMark x1="25987" y1="86614" x2="33224" y2="3150"/>
                        <a14:foregroundMark x1="21382" y1="48819" x2="21382" y2="48819"/>
                        <a14:foregroundMark x1="21382" y1="31496" x2="21382" y2="14961"/>
                        <a14:foregroundMark x1="21382" y1="13386" x2="21382" y2="79528"/>
                        <a14:foregroundMark x1="21053" y1="94488" x2="21053" y2="94488"/>
                        <a14:foregroundMark x1="17434" y1="71654" x2="17434" y2="71654"/>
                        <a14:foregroundMark x1="17763" y1="29134" x2="17763" y2="29134"/>
                        <a14:foregroundMark x1="17763" y1="38583" x2="17763" y2="38583"/>
                        <a14:foregroundMark x1="18092" y1="26772" x2="18092" y2="26772"/>
                        <a14:foregroundMark x1="18092" y1="22835" x2="18092" y2="22835"/>
                        <a14:foregroundMark x1="18092" y1="22835" x2="18092" y2="22835"/>
                        <a14:foregroundMark x1="25658" y1="21260" x2="25658" y2="21260"/>
                        <a14:foregroundMark x1="25329" y1="18898" x2="25329" y2="18898"/>
                        <a14:foregroundMark x1="25987" y1="13386" x2="25987" y2="13386"/>
                        <a14:foregroundMark x1="33882" y1="77953" x2="33882" y2="77953"/>
                        <a14:foregroundMark x1="93750" y1="71654" x2="93750" y2="71654"/>
                        <a14:foregroundMark x1="79934" y1="56693" x2="79934" y2="56693"/>
                        <a14:foregroundMark x1="79934" y1="56693" x2="79934" y2="56693"/>
                        <a14:foregroundMark x1="72697" y1="55118" x2="72697" y2="55118"/>
                        <a14:foregroundMark x1="98026" y1="66929" x2="98026" y2="66929"/>
                        <a14:foregroundMark x1="19079" y1="11024" x2="19079" y2="11024"/>
                        <a14:foregroundMark x1="987" y1="54331" x2="987" y2="54331"/>
                      </a14:backgroundRemoval>
                    </a14:imgEffect>
                  </a14:imgLayer>
                </a14:imgProps>
              </a:ext>
              <a:ext uri="{28A0092B-C50C-407E-A947-70E740481C1C}">
                <a14:useLocalDpi xmlns:a14="http://schemas.microsoft.com/office/drawing/2010/main" val="0"/>
              </a:ext>
            </a:extLst>
          </a:blip>
          <a:srcRect/>
          <a:stretch>
            <a:fillRect/>
          </a:stretch>
        </p:blipFill>
        <p:spPr bwMode="auto">
          <a:xfrm>
            <a:off x="838200" y="174825"/>
            <a:ext cx="10161896" cy="1343023"/>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a:extLst>
              <a:ext uri="{FF2B5EF4-FFF2-40B4-BE49-F238E27FC236}">
                <a16:creationId xmlns:a16="http://schemas.microsoft.com/office/drawing/2014/main" id="{62233F9B-61BF-4BAE-945A-4234D3549423}"/>
              </a:ext>
            </a:extLst>
          </p:cNvPr>
          <p:cNvSpPr txBox="1">
            <a:spLocks/>
          </p:cNvSpPr>
          <p:nvPr/>
        </p:nvSpPr>
        <p:spPr>
          <a:xfrm>
            <a:off x="4284803" y="174825"/>
            <a:ext cx="4876800" cy="1595437"/>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solidFill>
                  <a:schemeClr val="bg1"/>
                </a:solidFill>
                <a:latin typeface="Keep on Truckin" panose="00000400000000000000" pitchFamily="2" charset="0"/>
              </a:rPr>
              <a:t>Jornada de practica del 21 de junio del 2021</a:t>
            </a:r>
          </a:p>
        </p:txBody>
      </p:sp>
      <p:sp>
        <p:nvSpPr>
          <p:cNvPr id="6" name="Título 1">
            <a:extLst>
              <a:ext uri="{FF2B5EF4-FFF2-40B4-BE49-F238E27FC236}">
                <a16:creationId xmlns:a16="http://schemas.microsoft.com/office/drawing/2014/main" id="{1843E35B-C954-4E35-B940-2B6DCC008888}"/>
              </a:ext>
            </a:extLst>
          </p:cNvPr>
          <p:cNvSpPr txBox="1">
            <a:spLocks/>
          </p:cNvSpPr>
          <p:nvPr/>
        </p:nvSpPr>
        <p:spPr>
          <a:xfrm>
            <a:off x="4284803" y="119463"/>
            <a:ext cx="4876800" cy="1595437"/>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dirty="0">
                <a:latin typeface="Keep on Truckin" panose="00000400000000000000" pitchFamily="2" charset="0"/>
              </a:rPr>
              <a:t>Jornada de practica del 21 de junio del 2021</a:t>
            </a:r>
          </a:p>
        </p:txBody>
      </p:sp>
      <p:pic>
        <p:nvPicPr>
          <p:cNvPr id="9" name="Picture 8" descr="Emoji, Apple Color Emoji, Emoji De Dominio imagen png - imagen transparente  descarga gratuita">
            <a:extLst>
              <a:ext uri="{FF2B5EF4-FFF2-40B4-BE49-F238E27FC236}">
                <a16:creationId xmlns:a16="http://schemas.microsoft.com/office/drawing/2014/main" id="{E0A1DAE9-ED43-4E06-9330-8B86A2C71467}"/>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6215" b="94915" l="9825" r="89825">
                        <a14:foregroundMark x1="57193" y1="6215" x2="57193" y2="6215"/>
                        <a14:foregroundMark x1="54035" y1="90395" x2="54035" y2="90395"/>
                        <a14:foregroundMark x1="50175" y1="94915" x2="50175" y2="94915"/>
                        <a14:foregroundMark x1="47719" y1="11864" x2="47719" y2="11864"/>
                      </a14:backgroundRemoval>
                    </a14:imgEffect>
                  </a14:imgLayer>
                </a14:imgProps>
              </a:ext>
              <a:ext uri="{28A0092B-C50C-407E-A947-70E740481C1C}">
                <a14:useLocalDpi xmlns:a14="http://schemas.microsoft.com/office/drawing/2010/main" val="0"/>
              </a:ext>
            </a:extLst>
          </a:blip>
          <a:srcRect/>
          <a:stretch>
            <a:fillRect/>
          </a:stretch>
        </p:blipFill>
        <p:spPr bwMode="auto">
          <a:xfrm>
            <a:off x="2370844" y="3169326"/>
            <a:ext cx="836238" cy="519348"/>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 Emoji Niña: Tono De Piel Claro: copiar código del emoticón, el  significado de emoji">
            <a:extLst>
              <a:ext uri="{FF2B5EF4-FFF2-40B4-BE49-F238E27FC236}">
                <a16:creationId xmlns:a16="http://schemas.microsoft.com/office/drawing/2014/main" id="{54F1E823-CE08-495A-B2E3-EE9B02FBB40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48764" y="2366098"/>
            <a:ext cx="680398" cy="6803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111077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461</Words>
  <Application>Microsoft Office PowerPoint</Application>
  <PresentationFormat>Panorámica</PresentationFormat>
  <Paragraphs>31</Paragraphs>
  <Slides>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212 Baby Girl</vt:lpstr>
      <vt:lpstr>212 Orion Sans</vt:lpstr>
      <vt:lpstr>Arial</vt:lpstr>
      <vt:lpstr>Calibri</vt:lpstr>
      <vt:lpstr>Calibri Light</vt:lpstr>
      <vt:lpstr>Keep on Truckin</vt:lpstr>
      <vt:lpstr>Sunrise International Demo</vt:lpstr>
      <vt:lpstr>Tema de Office</vt:lpstr>
      <vt:lpstr>Presentación de PowerPoint</vt:lpstr>
      <vt:lpstr>Mi diario del alumno interactivo</vt:lpstr>
      <vt:lpstr>IntroducciON </vt:lpstr>
      <vt:lpstr>Presentación de PowerPoint</vt:lpstr>
      <vt:lpstr>Jornada de practica del 14 de junio del 2021</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 diario interactivo</dc:title>
  <dc:creator>Luz Monsivais Garza</dc:creator>
  <cp:lastModifiedBy>Luz Monsivais Garza</cp:lastModifiedBy>
  <cp:revision>32</cp:revision>
  <dcterms:created xsi:type="dcterms:W3CDTF">2021-05-24T12:39:38Z</dcterms:created>
  <dcterms:modified xsi:type="dcterms:W3CDTF">2021-06-26T02:36:37Z</dcterms:modified>
</cp:coreProperties>
</file>