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84" r:id="rId4"/>
    <p:sldId id="258" r:id="rId5"/>
    <p:sldId id="262" r:id="rId6"/>
    <p:sldId id="267" r:id="rId7"/>
    <p:sldId id="259" r:id="rId8"/>
    <p:sldId id="285" r:id="rId9"/>
    <p:sldId id="260" r:id="rId10"/>
    <p:sldId id="272" r:id="rId11"/>
    <p:sldId id="263" r:id="rId12"/>
    <p:sldId id="278" r:id="rId13"/>
    <p:sldId id="264" r:id="rId14"/>
    <p:sldId id="279" r:id="rId15"/>
    <p:sldId id="265" r:id="rId16"/>
    <p:sldId id="280" r:id="rId17"/>
    <p:sldId id="266" r:id="rId18"/>
    <p:sldId id="28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smtClean="0"/>
              <a:pPr/>
              <a:t>6/26/2021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smtClean="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85136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2518380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2889550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6/26/2021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2293711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smtClean="0"/>
              <a:pPr/>
              <a:t>6/26/2021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smtClean="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25113840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6/26/2021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135261993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6/26/2021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397900109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6/26/2021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2474834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t>6/26/2021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1944537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smtClean="0"/>
              <a:t>6/26/2021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smtClean="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4152131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smtClean="0"/>
              <a:t>6/26/2021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smtClean="0"/>
              <a:t>‹Nº›</a:t>
            </a:fld>
            <a:endParaRPr lang="en-US" dirty="0"/>
          </a:p>
        </p:txBody>
      </p:sp>
    </p:spTree>
    <p:extLst>
      <p:ext uri="{BB962C8B-B14F-4D97-AF65-F5344CB8AC3E}">
        <p14:creationId xmlns:p14="http://schemas.microsoft.com/office/powerpoint/2010/main" val="1354862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smtClean="0"/>
              <a:pPr/>
              <a:t>6/26/2021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smtClean="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89246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889038-DFB9-469E-BC48-D8672082024A}"/>
              </a:ext>
            </a:extLst>
          </p:cNvPr>
          <p:cNvSpPr>
            <a:spLocks noGrp="1"/>
          </p:cNvSpPr>
          <p:nvPr>
            <p:ph type="ctrTitle"/>
          </p:nvPr>
        </p:nvSpPr>
        <p:spPr>
          <a:xfrm>
            <a:off x="3951695" y="2474072"/>
            <a:ext cx="4572071" cy="1644812"/>
          </a:xfrm>
        </p:spPr>
        <p:txBody>
          <a:bodyPr/>
          <a:lstStyle/>
          <a:p>
            <a:r>
              <a:rPr lang="es-MX" sz="6600" b="1" cap="none" spc="0" dirty="0">
                <a:ln w="6600">
                  <a:solidFill>
                    <a:schemeClr val="accent2"/>
                  </a:solidFill>
                  <a:prstDash val="solid"/>
                </a:ln>
                <a:solidFill>
                  <a:srgbClr val="FFFFFF"/>
                </a:solidFill>
                <a:effectLst>
                  <a:outerShdw dist="38100" dir="2700000" algn="tl" rotWithShape="0">
                    <a:schemeClr val="accent2"/>
                  </a:outerShdw>
                </a:effectLst>
              </a:rPr>
              <a:t>Diario </a:t>
            </a:r>
            <a:br>
              <a:rPr lang="es-MX" sz="6600" b="1" cap="none" spc="0" dirty="0">
                <a:ln w="6600">
                  <a:solidFill>
                    <a:schemeClr val="accent2"/>
                  </a:solidFill>
                  <a:prstDash val="solid"/>
                </a:ln>
                <a:solidFill>
                  <a:srgbClr val="FFFFFF"/>
                </a:solidFill>
                <a:effectLst>
                  <a:outerShdw dist="38100" dir="2700000" algn="tl" rotWithShape="0">
                    <a:schemeClr val="accent2"/>
                  </a:outerShdw>
                </a:effectLst>
              </a:rPr>
            </a:br>
            <a:r>
              <a:rPr lang="es-MX" sz="6600" b="1" cap="none" spc="0" dirty="0">
                <a:ln w="6600">
                  <a:solidFill>
                    <a:schemeClr val="accent2"/>
                  </a:solidFill>
                  <a:prstDash val="solid"/>
                </a:ln>
                <a:solidFill>
                  <a:srgbClr val="FFFFFF"/>
                </a:solidFill>
                <a:effectLst>
                  <a:outerShdw dist="38100" dir="2700000" algn="tl" rotWithShape="0">
                    <a:schemeClr val="accent2"/>
                  </a:outerShdw>
                </a:effectLst>
              </a:rPr>
              <a:t>interactivo </a:t>
            </a:r>
          </a:p>
        </p:txBody>
      </p:sp>
      <p:sp>
        <p:nvSpPr>
          <p:cNvPr id="3" name="Subtítulo 2">
            <a:extLst>
              <a:ext uri="{FF2B5EF4-FFF2-40B4-BE49-F238E27FC236}">
                <a16:creationId xmlns:a16="http://schemas.microsoft.com/office/drawing/2014/main" id="{BBB0EE8B-32CD-48CE-94DB-F835EDA4408D}"/>
              </a:ext>
            </a:extLst>
          </p:cNvPr>
          <p:cNvSpPr>
            <a:spLocks noGrp="1"/>
          </p:cNvSpPr>
          <p:nvPr>
            <p:ph type="subTitle" idx="1"/>
          </p:nvPr>
        </p:nvSpPr>
        <p:spPr>
          <a:xfrm>
            <a:off x="1529009" y="6008181"/>
            <a:ext cx="9133981" cy="742279"/>
          </a:xfrm>
        </p:spPr>
        <p:txBody>
          <a:bodyPr>
            <a:normAutofit fontScale="40000" lnSpcReduction="20000"/>
          </a:bodyPr>
          <a:lstStyle/>
          <a:p>
            <a:r>
              <a:rPr lang="es-MX" sz="5600" cap="none" spc="0" dirty="0">
                <a:ln w="6600">
                  <a:solidFill>
                    <a:schemeClr val="accent2"/>
                  </a:solidFill>
                  <a:prstDash val="solid"/>
                </a:ln>
                <a:solidFill>
                  <a:srgbClr val="FFFFFF"/>
                </a:solidFill>
                <a:effectLst>
                  <a:outerShdw dist="38100" dir="2700000" algn="tl" rotWithShape="0">
                    <a:schemeClr val="accent2"/>
                  </a:outerShdw>
                </a:effectLst>
              </a:rPr>
              <a:t>Edgar Leyva Buendía</a:t>
            </a:r>
          </a:p>
          <a:p>
            <a:r>
              <a:rPr lang="es-MX" sz="5600" cap="none" spc="0" dirty="0">
                <a:ln w="6600">
                  <a:solidFill>
                    <a:schemeClr val="accent2"/>
                  </a:solidFill>
                  <a:prstDash val="solid"/>
                </a:ln>
                <a:solidFill>
                  <a:srgbClr val="FFFFFF"/>
                </a:solidFill>
                <a:effectLst>
                  <a:outerShdw dist="38100" dir="2700000" algn="tl" rotWithShape="0">
                    <a:schemeClr val="accent2"/>
                  </a:outerShdw>
                </a:effectLst>
              </a:rPr>
              <a:t>Periodo de práctica: del 14 al 25 de junio de 2021</a:t>
            </a:r>
          </a:p>
          <a:p>
            <a:endParaRPr lang="es-MX" sz="2800"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5" name="CuadroTexto 4">
            <a:extLst>
              <a:ext uri="{FF2B5EF4-FFF2-40B4-BE49-F238E27FC236}">
                <a16:creationId xmlns:a16="http://schemas.microsoft.com/office/drawing/2014/main" id="{37E1D2FE-3F37-4EAD-B665-FDDC0DD1056D}"/>
              </a:ext>
            </a:extLst>
          </p:cNvPr>
          <p:cNvSpPr txBox="1"/>
          <p:nvPr/>
        </p:nvSpPr>
        <p:spPr>
          <a:xfrm>
            <a:off x="3249330" y="0"/>
            <a:ext cx="5976800" cy="584775"/>
          </a:xfrm>
          <a:prstGeom prst="rect">
            <a:avLst/>
          </a:prstGeom>
          <a:noFill/>
        </p:spPr>
        <p:txBody>
          <a:bodyPr wrap="square">
            <a:spAutoFit/>
          </a:bodyPr>
          <a:lstStyle/>
          <a:p>
            <a:r>
              <a:rPr lang="es-MX" sz="3200" cap="none" spc="0" dirty="0">
                <a:ln w="6600">
                  <a:solidFill>
                    <a:schemeClr val="accent2"/>
                  </a:solidFill>
                  <a:prstDash val="solid"/>
                </a:ln>
                <a:solidFill>
                  <a:srgbClr val="FFFFFF"/>
                </a:solidFill>
                <a:effectLst>
                  <a:outerShdw dist="38100" dir="2700000" algn="tl" rotWithShape="0">
                    <a:schemeClr val="accent2"/>
                  </a:outerShdw>
                </a:effectLst>
              </a:rPr>
              <a:t>Jardín de niños: Luis A. Beauregard</a:t>
            </a:r>
          </a:p>
        </p:txBody>
      </p:sp>
    </p:spTree>
    <p:extLst>
      <p:ext uri="{BB962C8B-B14F-4D97-AF65-F5344CB8AC3E}">
        <p14:creationId xmlns:p14="http://schemas.microsoft.com/office/powerpoint/2010/main" val="3199140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2546E8-117D-4FA6-816B-E5EF81F18529}"/>
              </a:ext>
            </a:extLst>
          </p:cNvPr>
          <p:cNvSpPr txBox="1">
            <a:spLocks/>
          </p:cNvSpPr>
          <p:nvPr/>
        </p:nvSpPr>
        <p:spPr>
          <a:xfrm>
            <a:off x="1115186" y="3107266"/>
            <a:ext cx="2433424" cy="643468"/>
          </a:xfrm>
          <a:prstGeom prst="rect">
            <a:avLst/>
          </a:prstGeom>
        </p:spPr>
        <p:txBody>
          <a:bodyPr anchor="ctr">
            <a:no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r"/>
            <a:r>
              <a:rPr lang="es-MX" sz="3200" b="1" cap="none" spc="0" dirty="0">
                <a:ln w="22225">
                  <a:solidFill>
                    <a:schemeClr val="accent2"/>
                  </a:solidFill>
                  <a:prstDash val="solid"/>
                </a:ln>
                <a:solidFill>
                  <a:schemeClr val="accent2">
                    <a:lumMod val="40000"/>
                    <a:lumOff val="60000"/>
                  </a:schemeClr>
                </a:solidFill>
              </a:rPr>
              <a:t>Comentario </a:t>
            </a:r>
          </a:p>
        </p:txBody>
      </p:sp>
      <p:sp>
        <p:nvSpPr>
          <p:cNvPr id="4" name="Marcador de contenido 2">
            <a:extLst>
              <a:ext uri="{FF2B5EF4-FFF2-40B4-BE49-F238E27FC236}">
                <a16:creationId xmlns:a16="http://schemas.microsoft.com/office/drawing/2014/main" id="{4AC12EDD-B979-4B62-9DB1-179DF412F6A9}"/>
              </a:ext>
            </a:extLst>
          </p:cNvPr>
          <p:cNvSpPr txBox="1">
            <a:spLocks/>
          </p:cNvSpPr>
          <p:nvPr/>
        </p:nvSpPr>
        <p:spPr>
          <a:xfrm>
            <a:off x="4336063" y="1031210"/>
            <a:ext cx="6968039" cy="4998527"/>
          </a:xfrm>
          <a:prstGeom prst="rect">
            <a:avLst/>
          </a:prstGeom>
        </p:spPr>
        <p:txBody>
          <a:bodyPr anchor="ctr">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endParaRPr lang="es-MX" sz="2400" dirty="0">
              <a:ln w="0"/>
              <a:solidFill>
                <a:schemeClr val="tx1"/>
              </a:solidFill>
              <a:effectLst>
                <a:outerShdw blurRad="38100" dist="19050" dir="2700000" algn="tl" rotWithShape="0">
                  <a:schemeClr val="dk1">
                    <a:alpha val="40000"/>
                  </a:schemeClr>
                </a:outerShdw>
              </a:effectLst>
            </a:endParaRPr>
          </a:p>
        </p:txBody>
      </p:sp>
      <p:sp>
        <p:nvSpPr>
          <p:cNvPr id="5" name="Marcador de contenido 2">
            <a:extLst>
              <a:ext uri="{FF2B5EF4-FFF2-40B4-BE49-F238E27FC236}">
                <a16:creationId xmlns:a16="http://schemas.microsoft.com/office/drawing/2014/main" id="{E9108980-A06E-47AA-99D1-D56EB44B56F4}"/>
              </a:ext>
            </a:extLst>
          </p:cNvPr>
          <p:cNvSpPr txBox="1">
            <a:spLocks/>
          </p:cNvSpPr>
          <p:nvPr/>
        </p:nvSpPr>
        <p:spPr>
          <a:xfrm>
            <a:off x="4976031" y="1153287"/>
            <a:ext cx="6453969" cy="4551426"/>
          </a:xfrm>
          <a:prstGeom prst="rect">
            <a:avLst/>
          </a:prstGeom>
        </p:spPr>
        <p:txBody>
          <a:bodyPr anchor="ctr">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r>
              <a:rPr lang="es-MX" sz="2400" dirty="0">
                <a:ln w="0"/>
                <a:solidFill>
                  <a:schemeClr val="tx1"/>
                </a:solidFill>
                <a:effectLst>
                  <a:outerShdw blurRad="38100" dist="19050" dir="2700000" algn="tl" rotWithShape="0">
                    <a:schemeClr val="dk1">
                      <a:alpha val="40000"/>
                    </a:schemeClr>
                  </a:outerShdw>
                </a:effectLst>
              </a:rPr>
              <a:t>Hacer este tipo de actividades que fomenten la comprensión lectora, es muy importante, pero también es importante saber como manejarlas para que no sea tan tedioso y lo hiciste bien haciendo a los alumnos participes de poder crear un final distinto.</a:t>
            </a:r>
          </a:p>
        </p:txBody>
      </p:sp>
    </p:spTree>
    <p:extLst>
      <p:ext uri="{BB962C8B-B14F-4D97-AF65-F5344CB8AC3E}">
        <p14:creationId xmlns:p14="http://schemas.microsoft.com/office/powerpoint/2010/main" val="617620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15186" y="3107266"/>
            <a:ext cx="2433424" cy="643468"/>
          </a:xfrm>
        </p:spPr>
        <p:txBody>
          <a:bodyPr anchor="ctr">
            <a:noAutofit/>
          </a:bodyPr>
          <a:lstStyle/>
          <a:p>
            <a:pPr algn="r"/>
            <a:r>
              <a:rPr lang="es-MX" sz="3200" b="1" cap="none" spc="0" dirty="0">
                <a:ln w="22225">
                  <a:solidFill>
                    <a:schemeClr val="accent2"/>
                  </a:solidFill>
                  <a:prstDash val="solid"/>
                </a:ln>
                <a:solidFill>
                  <a:schemeClr val="accent2">
                    <a:lumMod val="40000"/>
                    <a:lumOff val="60000"/>
                  </a:schemeClr>
                </a:solidFill>
              </a:rPr>
              <a:t>Clase del 17 de junio de 2021</a:t>
            </a:r>
            <a:br>
              <a:rPr lang="es-MX" sz="3200" b="1" cap="none" spc="0" dirty="0">
                <a:ln w="22225">
                  <a:solidFill>
                    <a:schemeClr val="accent2"/>
                  </a:solidFill>
                  <a:prstDash val="solid"/>
                </a:ln>
                <a:solidFill>
                  <a:schemeClr val="accent2">
                    <a:lumMod val="40000"/>
                    <a:lumOff val="60000"/>
                  </a:schemeClr>
                </a:solidFill>
              </a:rPr>
            </a:br>
            <a:r>
              <a:rPr lang="es-MX" sz="3200" b="1" cap="none" spc="0" dirty="0">
                <a:ln w="22225">
                  <a:solidFill>
                    <a:schemeClr val="accent2"/>
                  </a:solidFill>
                  <a:prstDash val="solid"/>
                </a:ln>
                <a:solidFill>
                  <a:schemeClr val="accent2">
                    <a:lumMod val="40000"/>
                    <a:lumOff val="60000"/>
                  </a:schemeClr>
                </a:solidFill>
              </a:rPr>
              <a:t>“MOLDEA UN CIRCULO”</a:t>
            </a:r>
            <a:br>
              <a:rPr lang="es-MX" sz="3200" b="1" cap="none" spc="0" dirty="0">
                <a:ln w="22225">
                  <a:solidFill>
                    <a:schemeClr val="accent2"/>
                  </a:solidFill>
                  <a:prstDash val="solid"/>
                </a:ln>
                <a:solidFill>
                  <a:schemeClr val="accent2">
                    <a:lumMod val="40000"/>
                    <a:lumOff val="60000"/>
                  </a:schemeClr>
                </a:solidFill>
              </a:rPr>
            </a:br>
            <a:endParaRPr lang="es-MX" sz="3200" b="1" cap="none" spc="0" dirty="0">
              <a:ln w="22225">
                <a:solidFill>
                  <a:schemeClr val="accent2"/>
                </a:solidFill>
                <a:prstDash val="solid"/>
              </a:ln>
              <a:solidFill>
                <a:schemeClr val="accent2">
                  <a:lumMod val="40000"/>
                  <a:lumOff val="60000"/>
                </a:schemeClr>
              </a:solidFill>
            </a:endParaRP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985421" y="581912"/>
            <a:ext cx="6453969" cy="4551426"/>
          </a:xfrm>
        </p:spPr>
        <p:txBody>
          <a:bodyPr anchor="ctr">
            <a:normAutofit fontScale="92500"/>
          </a:bodyPr>
          <a:lstStyle/>
          <a:p>
            <a:pPr marL="0" indent="0">
              <a:buNone/>
            </a:pPr>
            <a:r>
              <a:rPr lang="es-MX" sz="2400" dirty="0">
                <a:ln w="0"/>
                <a:solidFill>
                  <a:schemeClr val="tx1"/>
                </a:solidFill>
                <a:effectLst>
                  <a:outerShdw blurRad="38100" dist="19050" dir="2700000" algn="tl" rotWithShape="0">
                    <a:schemeClr val="dk1">
                      <a:alpha val="40000"/>
                    </a:schemeClr>
                  </a:outerShdw>
                </a:effectLst>
              </a:rPr>
              <a:t>Este día fue aplicada una actividad de pensamiento matemático, donde previo a la misma solicité plastilina para que la utilizaran. Proyecte en una presentación imágenes del circulo, cuadrado, triángulo y rectángulo en donde los niños me iban diciendo que era cada figura y los iban moldeando, al final les dije que con las misma figuras podían hacer lo que quisieran (una casa, un carro, etc.). La actividad dio resultado mejor de lo que esperaba, los niños pudieron identificar las figuras geométricas y sus resultados moldeando fueron buenas. Me gustó mucho la forma de trabajo de los niños e insisto, el resultado. </a:t>
            </a:r>
          </a:p>
        </p:txBody>
      </p:sp>
      <p:sp>
        <p:nvSpPr>
          <p:cNvPr id="9" name="CuadroTexto 8">
            <a:extLst>
              <a:ext uri="{FF2B5EF4-FFF2-40B4-BE49-F238E27FC236}">
                <a16:creationId xmlns:a16="http://schemas.microsoft.com/office/drawing/2014/main" id="{C97F2619-0C38-4E8E-BD28-89FEE9EAA374}"/>
              </a:ext>
            </a:extLst>
          </p:cNvPr>
          <p:cNvSpPr txBox="1"/>
          <p:nvPr/>
        </p:nvSpPr>
        <p:spPr>
          <a:xfrm>
            <a:off x="1459742" y="5655525"/>
            <a:ext cx="7977809" cy="707886"/>
          </a:xfrm>
          <a:prstGeom prst="rect">
            <a:avLst/>
          </a:prstGeom>
          <a:noFill/>
        </p:spPr>
        <p:txBody>
          <a:bodyPr wrap="square">
            <a:spAutoFit/>
          </a:bodyPr>
          <a:lstStyle/>
          <a:p>
            <a:r>
              <a:rPr lang="es-MX" sz="2000" dirty="0">
                <a:ln w="0"/>
                <a:effectLst>
                  <a:outerShdw blurRad="38100" dist="19050" dir="2700000" algn="tl" rotWithShape="0">
                    <a:schemeClr val="dk1">
                      <a:alpha val="40000"/>
                    </a:schemeClr>
                  </a:outerShdw>
                </a:effectLst>
              </a:rPr>
              <a:t>Aprendizaje esperado: Reproduce modelos con formas, figuras y cuerpos geométricos</a:t>
            </a:r>
          </a:p>
        </p:txBody>
      </p:sp>
    </p:spTree>
    <p:extLst>
      <p:ext uri="{BB962C8B-B14F-4D97-AF65-F5344CB8AC3E}">
        <p14:creationId xmlns:p14="http://schemas.microsoft.com/office/powerpoint/2010/main" val="4000268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2546E8-117D-4FA6-816B-E5EF81F18529}"/>
              </a:ext>
            </a:extLst>
          </p:cNvPr>
          <p:cNvSpPr txBox="1">
            <a:spLocks/>
          </p:cNvSpPr>
          <p:nvPr/>
        </p:nvSpPr>
        <p:spPr>
          <a:xfrm>
            <a:off x="1115186" y="3107266"/>
            <a:ext cx="2433424" cy="643468"/>
          </a:xfrm>
          <a:prstGeom prst="rect">
            <a:avLst/>
          </a:prstGeom>
        </p:spPr>
        <p:txBody>
          <a:bodyPr anchor="ctr">
            <a:no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r"/>
            <a:r>
              <a:rPr lang="es-MX" sz="3200" b="1" cap="none" spc="0" dirty="0">
                <a:ln w="22225">
                  <a:solidFill>
                    <a:schemeClr val="accent2"/>
                  </a:solidFill>
                  <a:prstDash val="solid"/>
                </a:ln>
                <a:solidFill>
                  <a:schemeClr val="accent2">
                    <a:lumMod val="40000"/>
                    <a:lumOff val="60000"/>
                  </a:schemeClr>
                </a:solidFill>
              </a:rPr>
              <a:t>Comentario </a:t>
            </a:r>
          </a:p>
        </p:txBody>
      </p:sp>
      <p:sp>
        <p:nvSpPr>
          <p:cNvPr id="4" name="Marcador de contenido 2">
            <a:extLst>
              <a:ext uri="{FF2B5EF4-FFF2-40B4-BE49-F238E27FC236}">
                <a16:creationId xmlns:a16="http://schemas.microsoft.com/office/drawing/2014/main" id="{4AC12EDD-B979-4B62-9DB1-179DF412F6A9}"/>
              </a:ext>
            </a:extLst>
          </p:cNvPr>
          <p:cNvSpPr txBox="1">
            <a:spLocks/>
          </p:cNvSpPr>
          <p:nvPr/>
        </p:nvSpPr>
        <p:spPr>
          <a:xfrm>
            <a:off x="4336063" y="1031210"/>
            <a:ext cx="6968039" cy="4998527"/>
          </a:xfrm>
          <a:prstGeom prst="rect">
            <a:avLst/>
          </a:prstGeom>
        </p:spPr>
        <p:txBody>
          <a:bodyPr anchor="ctr">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endParaRPr lang="es-MX" sz="2400" dirty="0">
              <a:ln w="0"/>
              <a:solidFill>
                <a:schemeClr val="tx1"/>
              </a:solidFill>
              <a:effectLst>
                <a:outerShdw blurRad="38100" dist="19050" dir="2700000" algn="tl" rotWithShape="0">
                  <a:schemeClr val="dk1">
                    <a:alpha val="40000"/>
                  </a:schemeClr>
                </a:outerShdw>
              </a:effectLst>
            </a:endParaRPr>
          </a:p>
        </p:txBody>
      </p:sp>
      <p:sp>
        <p:nvSpPr>
          <p:cNvPr id="5" name="Marcador de contenido 2">
            <a:extLst>
              <a:ext uri="{FF2B5EF4-FFF2-40B4-BE49-F238E27FC236}">
                <a16:creationId xmlns:a16="http://schemas.microsoft.com/office/drawing/2014/main" id="{38D3EDDC-E3A9-4B0D-83A7-47984B611143}"/>
              </a:ext>
            </a:extLst>
          </p:cNvPr>
          <p:cNvSpPr txBox="1">
            <a:spLocks/>
          </p:cNvSpPr>
          <p:nvPr/>
        </p:nvSpPr>
        <p:spPr>
          <a:xfrm>
            <a:off x="4976031" y="1153287"/>
            <a:ext cx="6453969" cy="4551426"/>
          </a:xfrm>
          <a:prstGeom prst="rect">
            <a:avLst/>
          </a:prstGeom>
        </p:spPr>
        <p:txBody>
          <a:bodyPr anchor="ctr">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r>
              <a:rPr lang="es-MX" sz="2400" dirty="0">
                <a:ln w="0"/>
                <a:solidFill>
                  <a:schemeClr val="tx1"/>
                </a:solidFill>
                <a:effectLst>
                  <a:outerShdw blurRad="38100" dist="19050" dir="2700000" algn="tl" rotWithShape="0">
                    <a:schemeClr val="dk1">
                      <a:alpha val="40000"/>
                    </a:schemeClr>
                  </a:outerShdw>
                </a:effectLst>
              </a:rPr>
              <a:t>Sin duda los alumnos siempre se van a interesar mas por las actividades en donde ellos puedan “Jugar” y manipular objetos o cosas y el que les proyectaras la figura ayuda bastante a la realización de la misma. </a:t>
            </a:r>
          </a:p>
        </p:txBody>
      </p:sp>
    </p:spTree>
    <p:extLst>
      <p:ext uri="{BB962C8B-B14F-4D97-AF65-F5344CB8AC3E}">
        <p14:creationId xmlns:p14="http://schemas.microsoft.com/office/powerpoint/2010/main" val="328949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15186" y="3107266"/>
            <a:ext cx="2433424" cy="643468"/>
          </a:xfrm>
        </p:spPr>
        <p:txBody>
          <a:bodyPr anchor="ctr">
            <a:noAutofit/>
          </a:bodyPr>
          <a:lstStyle/>
          <a:p>
            <a:pPr algn="r"/>
            <a:r>
              <a:rPr lang="es-MX" sz="3200" b="1" cap="none" spc="0" dirty="0">
                <a:ln w="22225">
                  <a:solidFill>
                    <a:schemeClr val="accent2"/>
                  </a:solidFill>
                  <a:prstDash val="solid"/>
                </a:ln>
                <a:solidFill>
                  <a:schemeClr val="accent2">
                    <a:lumMod val="40000"/>
                    <a:lumOff val="60000"/>
                  </a:schemeClr>
                </a:solidFill>
              </a:rPr>
              <a:t>Clase del 21 de junio de 2021</a:t>
            </a:r>
            <a:br>
              <a:rPr lang="es-MX" sz="3200" b="1" cap="none" spc="0" dirty="0">
                <a:ln w="22225">
                  <a:solidFill>
                    <a:schemeClr val="accent2"/>
                  </a:solidFill>
                  <a:prstDash val="solid"/>
                </a:ln>
                <a:solidFill>
                  <a:schemeClr val="accent2">
                    <a:lumMod val="40000"/>
                    <a:lumOff val="60000"/>
                  </a:schemeClr>
                </a:solidFill>
              </a:rPr>
            </a:br>
            <a:r>
              <a:rPr lang="es-MX" sz="3200" b="1" cap="none" spc="0" dirty="0">
                <a:ln w="22225">
                  <a:solidFill>
                    <a:schemeClr val="accent2"/>
                  </a:solidFill>
                  <a:prstDash val="solid"/>
                </a:ln>
                <a:solidFill>
                  <a:schemeClr val="accent2">
                    <a:lumMod val="40000"/>
                    <a:lumOff val="60000"/>
                  </a:schemeClr>
                </a:solidFill>
              </a:rPr>
              <a:t>“¿QUÉ TE DA MIEDO?”</a:t>
            </a:r>
            <a:br>
              <a:rPr lang="es-MX" sz="3200" b="1" cap="none" spc="0" dirty="0">
                <a:ln w="22225">
                  <a:solidFill>
                    <a:schemeClr val="accent2"/>
                  </a:solidFill>
                  <a:prstDash val="solid"/>
                </a:ln>
                <a:solidFill>
                  <a:schemeClr val="accent2">
                    <a:lumMod val="40000"/>
                    <a:lumOff val="60000"/>
                  </a:schemeClr>
                </a:solidFill>
              </a:rPr>
            </a:br>
            <a:endParaRPr lang="es-MX" sz="3200" b="1" cap="none" spc="0" dirty="0">
              <a:ln w="22225">
                <a:solidFill>
                  <a:schemeClr val="accent2"/>
                </a:solidFill>
                <a:prstDash val="solid"/>
              </a:ln>
              <a:solidFill>
                <a:schemeClr val="accent2">
                  <a:lumMod val="40000"/>
                  <a:lumOff val="60000"/>
                </a:schemeClr>
              </a:solidFill>
            </a:endParaRP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985421" y="581912"/>
            <a:ext cx="6888525" cy="4551426"/>
          </a:xfrm>
        </p:spPr>
        <p:txBody>
          <a:bodyPr anchor="ctr">
            <a:normAutofit/>
          </a:bodyPr>
          <a:lstStyle/>
          <a:p>
            <a:pPr marL="0" indent="0">
              <a:buNone/>
            </a:pPr>
            <a:r>
              <a:rPr lang="es-MX" sz="2400" dirty="0">
                <a:ln w="0"/>
                <a:solidFill>
                  <a:schemeClr val="tx1"/>
                </a:solidFill>
                <a:effectLst>
                  <a:outerShdw blurRad="38100" dist="19050" dir="2700000" algn="tl" rotWithShape="0">
                    <a:schemeClr val="dk1">
                      <a:alpha val="40000"/>
                    </a:schemeClr>
                  </a:outerShdw>
                </a:effectLst>
              </a:rPr>
              <a:t>La última semana de mi practica docente, la comenzamos con actividades de educación socioemocional, donde apliqué la actividad en que les conté el cuento “murmullos bajo mi cama” en donde se intentaba que los niños expresaran lo que les daba temor, en donde pusieron atención al mismo y expresaron a qué le tenían miedo y con quién se sentían seguros, después dibujaron a estos personajes, algunos pusieron a arañas, cucarachas, etc. y por parte de la seguridad pusieron a sus papás. </a:t>
            </a:r>
          </a:p>
        </p:txBody>
      </p:sp>
      <p:sp>
        <p:nvSpPr>
          <p:cNvPr id="9" name="CuadroTexto 8">
            <a:extLst>
              <a:ext uri="{FF2B5EF4-FFF2-40B4-BE49-F238E27FC236}">
                <a16:creationId xmlns:a16="http://schemas.microsoft.com/office/drawing/2014/main" id="{C97F2619-0C38-4E8E-BD28-89FEE9EAA374}"/>
              </a:ext>
            </a:extLst>
          </p:cNvPr>
          <p:cNvSpPr txBox="1"/>
          <p:nvPr/>
        </p:nvSpPr>
        <p:spPr>
          <a:xfrm>
            <a:off x="1245704" y="5589264"/>
            <a:ext cx="7977809" cy="707886"/>
          </a:xfrm>
          <a:prstGeom prst="rect">
            <a:avLst/>
          </a:prstGeom>
          <a:noFill/>
        </p:spPr>
        <p:txBody>
          <a:bodyPr wrap="square">
            <a:spAutoFit/>
          </a:bodyPr>
          <a:lstStyle/>
          <a:p>
            <a:r>
              <a:rPr lang="es-MX" sz="2000" dirty="0">
                <a:ln w="0"/>
                <a:effectLst>
                  <a:outerShdw blurRad="38100" dist="19050" dir="2700000" algn="tl" rotWithShape="0">
                    <a:schemeClr val="dk1">
                      <a:alpha val="40000"/>
                    </a:schemeClr>
                  </a:outerShdw>
                </a:effectLst>
              </a:rPr>
              <a:t>Aprendizaje esperado: Reconoce y nombra situaciones que le generan alegría, seguridad, tristeza, miedo o enojo, y expresa lo que siente.</a:t>
            </a:r>
          </a:p>
        </p:txBody>
      </p:sp>
    </p:spTree>
    <p:extLst>
      <p:ext uri="{BB962C8B-B14F-4D97-AF65-F5344CB8AC3E}">
        <p14:creationId xmlns:p14="http://schemas.microsoft.com/office/powerpoint/2010/main" val="4156133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2546E8-117D-4FA6-816B-E5EF81F18529}"/>
              </a:ext>
            </a:extLst>
          </p:cNvPr>
          <p:cNvSpPr txBox="1">
            <a:spLocks/>
          </p:cNvSpPr>
          <p:nvPr/>
        </p:nvSpPr>
        <p:spPr>
          <a:xfrm>
            <a:off x="1115186" y="3107266"/>
            <a:ext cx="2433424" cy="643468"/>
          </a:xfrm>
          <a:prstGeom prst="rect">
            <a:avLst/>
          </a:prstGeom>
        </p:spPr>
        <p:txBody>
          <a:bodyPr anchor="ctr">
            <a:no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r"/>
            <a:r>
              <a:rPr lang="es-MX" sz="3200" b="1" cap="none" spc="0" dirty="0">
                <a:ln w="22225">
                  <a:solidFill>
                    <a:schemeClr val="accent2"/>
                  </a:solidFill>
                  <a:prstDash val="solid"/>
                </a:ln>
                <a:solidFill>
                  <a:schemeClr val="accent2">
                    <a:lumMod val="40000"/>
                    <a:lumOff val="60000"/>
                  </a:schemeClr>
                </a:solidFill>
              </a:rPr>
              <a:t>Comentario </a:t>
            </a:r>
          </a:p>
        </p:txBody>
      </p:sp>
      <p:sp>
        <p:nvSpPr>
          <p:cNvPr id="4" name="Marcador de contenido 2">
            <a:extLst>
              <a:ext uri="{FF2B5EF4-FFF2-40B4-BE49-F238E27FC236}">
                <a16:creationId xmlns:a16="http://schemas.microsoft.com/office/drawing/2014/main" id="{4AC12EDD-B979-4B62-9DB1-179DF412F6A9}"/>
              </a:ext>
            </a:extLst>
          </p:cNvPr>
          <p:cNvSpPr txBox="1">
            <a:spLocks/>
          </p:cNvSpPr>
          <p:nvPr/>
        </p:nvSpPr>
        <p:spPr>
          <a:xfrm>
            <a:off x="4336063" y="1031210"/>
            <a:ext cx="6968039" cy="4998527"/>
          </a:xfrm>
          <a:prstGeom prst="rect">
            <a:avLst/>
          </a:prstGeom>
        </p:spPr>
        <p:txBody>
          <a:bodyPr anchor="ctr">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endParaRPr lang="es-MX" sz="2400" dirty="0">
              <a:ln w="0"/>
              <a:solidFill>
                <a:schemeClr val="tx1"/>
              </a:solidFill>
              <a:effectLst>
                <a:outerShdw blurRad="38100" dist="19050" dir="2700000" algn="tl" rotWithShape="0">
                  <a:schemeClr val="dk1">
                    <a:alpha val="40000"/>
                  </a:schemeClr>
                </a:outerShdw>
              </a:effectLst>
            </a:endParaRPr>
          </a:p>
        </p:txBody>
      </p:sp>
      <p:sp>
        <p:nvSpPr>
          <p:cNvPr id="5" name="Marcador de contenido 2">
            <a:extLst>
              <a:ext uri="{FF2B5EF4-FFF2-40B4-BE49-F238E27FC236}">
                <a16:creationId xmlns:a16="http://schemas.microsoft.com/office/drawing/2014/main" id="{C03B4525-F2D9-49B3-A58B-C5B128EB093C}"/>
              </a:ext>
            </a:extLst>
          </p:cNvPr>
          <p:cNvSpPr txBox="1">
            <a:spLocks/>
          </p:cNvSpPr>
          <p:nvPr/>
        </p:nvSpPr>
        <p:spPr>
          <a:xfrm>
            <a:off x="4976031" y="1153287"/>
            <a:ext cx="6453969" cy="4551426"/>
          </a:xfrm>
          <a:prstGeom prst="rect">
            <a:avLst/>
          </a:prstGeom>
        </p:spPr>
        <p:txBody>
          <a:bodyPr anchor="ctr">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r>
              <a:rPr lang="es-MX" sz="2400" dirty="0">
                <a:ln w="0"/>
                <a:solidFill>
                  <a:schemeClr val="tx1"/>
                </a:solidFill>
                <a:effectLst>
                  <a:outerShdw blurRad="38100" dist="19050" dir="2700000" algn="tl" rotWithShape="0">
                    <a:schemeClr val="dk1">
                      <a:alpha val="40000"/>
                    </a:schemeClr>
                  </a:outerShdw>
                </a:effectLst>
              </a:rPr>
              <a:t>Trabajar el área socioemocional también es igual de importante que trabajar algún campo, pues gracias a esta área podemos darnos cuenta de muchas cosas, como los temores, el control de las emociones y hasta el comportamiento de los alumnos. </a:t>
            </a:r>
          </a:p>
        </p:txBody>
      </p:sp>
    </p:spTree>
    <p:extLst>
      <p:ext uri="{BB962C8B-B14F-4D97-AF65-F5344CB8AC3E}">
        <p14:creationId xmlns:p14="http://schemas.microsoft.com/office/powerpoint/2010/main" val="1808580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15186" y="3107266"/>
            <a:ext cx="2433424" cy="643468"/>
          </a:xfrm>
        </p:spPr>
        <p:txBody>
          <a:bodyPr anchor="ctr">
            <a:noAutofit/>
          </a:bodyPr>
          <a:lstStyle/>
          <a:p>
            <a:pPr algn="r"/>
            <a:r>
              <a:rPr lang="es-MX" sz="3200" b="1" cap="none" spc="0" dirty="0">
                <a:ln w="22225">
                  <a:solidFill>
                    <a:schemeClr val="accent2"/>
                  </a:solidFill>
                  <a:prstDash val="solid"/>
                </a:ln>
                <a:solidFill>
                  <a:schemeClr val="accent2">
                    <a:lumMod val="40000"/>
                    <a:lumOff val="60000"/>
                  </a:schemeClr>
                </a:solidFill>
              </a:rPr>
              <a:t>Clase del 23 de junio de 2021</a:t>
            </a:r>
            <a:br>
              <a:rPr lang="es-MX" sz="3200" b="1" cap="none" spc="0" dirty="0">
                <a:ln w="22225">
                  <a:solidFill>
                    <a:schemeClr val="accent2"/>
                  </a:solidFill>
                  <a:prstDash val="solid"/>
                </a:ln>
                <a:solidFill>
                  <a:schemeClr val="accent2">
                    <a:lumMod val="40000"/>
                    <a:lumOff val="60000"/>
                  </a:schemeClr>
                </a:solidFill>
              </a:rPr>
            </a:br>
            <a:r>
              <a:rPr lang="es-MX" sz="3200" b="1" cap="none" spc="0" dirty="0">
                <a:ln w="22225">
                  <a:solidFill>
                    <a:schemeClr val="accent2"/>
                  </a:solidFill>
                  <a:prstDash val="solid"/>
                </a:ln>
                <a:solidFill>
                  <a:schemeClr val="accent2">
                    <a:lumMod val="40000"/>
                    <a:lumOff val="60000"/>
                  </a:schemeClr>
                </a:solidFill>
              </a:rPr>
              <a:t>“¿QUÉ HAY EN LA TIENDA?”</a:t>
            </a:r>
            <a:br>
              <a:rPr lang="es-MX" sz="3200" b="1" cap="none" spc="0" dirty="0">
                <a:ln w="22225">
                  <a:solidFill>
                    <a:schemeClr val="accent2"/>
                  </a:solidFill>
                  <a:prstDash val="solid"/>
                </a:ln>
                <a:solidFill>
                  <a:schemeClr val="accent2">
                    <a:lumMod val="40000"/>
                    <a:lumOff val="60000"/>
                  </a:schemeClr>
                </a:solidFill>
              </a:rPr>
            </a:br>
            <a:br>
              <a:rPr lang="es-MX" sz="3200" b="1" cap="none" spc="0" dirty="0">
                <a:ln w="22225">
                  <a:solidFill>
                    <a:schemeClr val="accent2"/>
                  </a:solidFill>
                  <a:prstDash val="solid"/>
                </a:ln>
                <a:solidFill>
                  <a:schemeClr val="accent2">
                    <a:lumMod val="40000"/>
                    <a:lumOff val="60000"/>
                  </a:schemeClr>
                </a:solidFill>
              </a:rPr>
            </a:br>
            <a:endParaRPr lang="es-MX" sz="3200" b="1" cap="none" spc="0" dirty="0">
              <a:ln w="22225">
                <a:solidFill>
                  <a:schemeClr val="accent2"/>
                </a:solidFill>
                <a:prstDash val="solid"/>
              </a:ln>
              <a:solidFill>
                <a:schemeClr val="accent2">
                  <a:lumMod val="40000"/>
                  <a:lumOff val="60000"/>
                </a:schemeClr>
              </a:solidFill>
            </a:endParaRP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985421" y="581912"/>
            <a:ext cx="6888525" cy="4758714"/>
          </a:xfrm>
        </p:spPr>
        <p:txBody>
          <a:bodyPr anchor="ctr">
            <a:normAutofit fontScale="92500"/>
          </a:bodyPr>
          <a:lstStyle/>
          <a:p>
            <a:pPr marL="0" indent="0">
              <a:buNone/>
            </a:pPr>
            <a:r>
              <a:rPr lang="es-MX" sz="2400" dirty="0">
                <a:ln w="0"/>
                <a:solidFill>
                  <a:schemeClr val="tx1"/>
                </a:solidFill>
                <a:effectLst>
                  <a:outerShdw blurRad="38100" dist="19050" dir="2700000" algn="tl" rotWithShape="0">
                    <a:schemeClr val="dk1">
                      <a:alpha val="40000"/>
                    </a:schemeClr>
                  </a:outerShdw>
                </a:effectLst>
              </a:rPr>
              <a:t>Este día, se aplicó una actividad de lenguaje y comunicación en donde usé un estilo de situación didáctica, puesto que manejé la tiendita como punto de partida, en donde en este día les puse diversos productos los cuales puse con portadores para que fueran identificando, los papás de los alumnos ayudaron en esta actividad, pues iban a elegir 3 productos que en su cuaderno los iban a escribir con un marcador amarillo y los niños con un lápiz iban a remarcar las palabras, para poder favorecer el aprendizaje. Me gustó la actividad al planearla, pero no me gustó al momento de aplicarla, siento que pude haber dado otro enfoque. </a:t>
            </a:r>
          </a:p>
        </p:txBody>
      </p:sp>
      <p:sp>
        <p:nvSpPr>
          <p:cNvPr id="9" name="CuadroTexto 8">
            <a:extLst>
              <a:ext uri="{FF2B5EF4-FFF2-40B4-BE49-F238E27FC236}">
                <a16:creationId xmlns:a16="http://schemas.microsoft.com/office/drawing/2014/main" id="{C97F2619-0C38-4E8E-BD28-89FEE9EAA374}"/>
              </a:ext>
            </a:extLst>
          </p:cNvPr>
          <p:cNvSpPr txBox="1"/>
          <p:nvPr/>
        </p:nvSpPr>
        <p:spPr>
          <a:xfrm>
            <a:off x="1115186" y="5700724"/>
            <a:ext cx="7977809" cy="707886"/>
          </a:xfrm>
          <a:prstGeom prst="rect">
            <a:avLst/>
          </a:prstGeom>
          <a:noFill/>
        </p:spPr>
        <p:txBody>
          <a:bodyPr wrap="square">
            <a:spAutoFit/>
          </a:bodyPr>
          <a:lstStyle/>
          <a:p>
            <a:r>
              <a:rPr lang="es-MX" sz="2000" dirty="0">
                <a:ln w="0"/>
                <a:effectLst>
                  <a:outerShdw blurRad="38100" dist="19050" dir="2700000" algn="tl" rotWithShape="0">
                    <a:schemeClr val="dk1">
                      <a:alpha val="40000"/>
                    </a:schemeClr>
                  </a:outerShdw>
                </a:effectLst>
              </a:rPr>
              <a:t>Aprendizaje esperado: Interpreta instructivos, cartas, recados y señalamientos. </a:t>
            </a:r>
          </a:p>
        </p:txBody>
      </p:sp>
    </p:spTree>
    <p:extLst>
      <p:ext uri="{BB962C8B-B14F-4D97-AF65-F5344CB8AC3E}">
        <p14:creationId xmlns:p14="http://schemas.microsoft.com/office/powerpoint/2010/main" val="3054554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2546E8-117D-4FA6-816B-E5EF81F18529}"/>
              </a:ext>
            </a:extLst>
          </p:cNvPr>
          <p:cNvSpPr txBox="1">
            <a:spLocks/>
          </p:cNvSpPr>
          <p:nvPr/>
        </p:nvSpPr>
        <p:spPr>
          <a:xfrm>
            <a:off x="1115186" y="3107266"/>
            <a:ext cx="2433424" cy="643468"/>
          </a:xfrm>
          <a:prstGeom prst="rect">
            <a:avLst/>
          </a:prstGeom>
        </p:spPr>
        <p:txBody>
          <a:bodyPr anchor="ctr">
            <a:no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r"/>
            <a:r>
              <a:rPr lang="es-MX" sz="3200" b="1" cap="none" spc="0" dirty="0">
                <a:ln w="22225">
                  <a:solidFill>
                    <a:schemeClr val="accent2"/>
                  </a:solidFill>
                  <a:prstDash val="solid"/>
                </a:ln>
                <a:solidFill>
                  <a:schemeClr val="accent2">
                    <a:lumMod val="40000"/>
                    <a:lumOff val="60000"/>
                  </a:schemeClr>
                </a:solidFill>
              </a:rPr>
              <a:t>Comentario </a:t>
            </a:r>
          </a:p>
        </p:txBody>
      </p:sp>
      <p:sp>
        <p:nvSpPr>
          <p:cNvPr id="4" name="Marcador de contenido 2">
            <a:extLst>
              <a:ext uri="{FF2B5EF4-FFF2-40B4-BE49-F238E27FC236}">
                <a16:creationId xmlns:a16="http://schemas.microsoft.com/office/drawing/2014/main" id="{4AC12EDD-B979-4B62-9DB1-179DF412F6A9}"/>
              </a:ext>
            </a:extLst>
          </p:cNvPr>
          <p:cNvSpPr txBox="1">
            <a:spLocks/>
          </p:cNvSpPr>
          <p:nvPr/>
        </p:nvSpPr>
        <p:spPr>
          <a:xfrm>
            <a:off x="4336063" y="1031210"/>
            <a:ext cx="6968039" cy="4998527"/>
          </a:xfrm>
          <a:prstGeom prst="rect">
            <a:avLst/>
          </a:prstGeom>
        </p:spPr>
        <p:txBody>
          <a:bodyPr anchor="ctr">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endParaRPr lang="es-MX" sz="2400" dirty="0">
              <a:ln w="0"/>
              <a:solidFill>
                <a:schemeClr val="tx1"/>
              </a:solidFill>
              <a:effectLst>
                <a:outerShdw blurRad="38100" dist="19050" dir="2700000" algn="tl" rotWithShape="0">
                  <a:schemeClr val="dk1">
                    <a:alpha val="40000"/>
                  </a:schemeClr>
                </a:outerShdw>
              </a:effectLst>
            </a:endParaRPr>
          </a:p>
        </p:txBody>
      </p:sp>
      <p:sp>
        <p:nvSpPr>
          <p:cNvPr id="5" name="Marcador de contenido 2">
            <a:extLst>
              <a:ext uri="{FF2B5EF4-FFF2-40B4-BE49-F238E27FC236}">
                <a16:creationId xmlns:a16="http://schemas.microsoft.com/office/drawing/2014/main" id="{80B07A4A-487A-4AC8-ABD8-0F714082C305}"/>
              </a:ext>
            </a:extLst>
          </p:cNvPr>
          <p:cNvSpPr txBox="1">
            <a:spLocks/>
          </p:cNvSpPr>
          <p:nvPr/>
        </p:nvSpPr>
        <p:spPr>
          <a:xfrm>
            <a:off x="4976031" y="1153287"/>
            <a:ext cx="6453969" cy="4551426"/>
          </a:xfrm>
          <a:prstGeom prst="rect">
            <a:avLst/>
          </a:prstGeom>
        </p:spPr>
        <p:txBody>
          <a:bodyPr anchor="ctr">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r>
              <a:rPr lang="es-MX" sz="2400" dirty="0">
                <a:ln w="0"/>
                <a:solidFill>
                  <a:schemeClr val="tx1"/>
                </a:solidFill>
                <a:effectLst>
                  <a:outerShdw blurRad="38100" dist="19050" dir="2700000" algn="tl" rotWithShape="0">
                    <a:schemeClr val="dk1">
                      <a:alpha val="40000"/>
                    </a:schemeClr>
                  </a:outerShdw>
                </a:effectLst>
              </a:rPr>
              <a:t>Me gusta la manera en que llevaste esta actividad, haciendo también parte del aprendizaje a los padres de familia. Fue una manera distinta de poder interpretar diversos señalamientos o cosas.</a:t>
            </a:r>
          </a:p>
        </p:txBody>
      </p:sp>
    </p:spTree>
    <p:extLst>
      <p:ext uri="{BB962C8B-B14F-4D97-AF65-F5344CB8AC3E}">
        <p14:creationId xmlns:p14="http://schemas.microsoft.com/office/powerpoint/2010/main" val="3340425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15186" y="3107266"/>
            <a:ext cx="2433424" cy="643468"/>
          </a:xfrm>
        </p:spPr>
        <p:txBody>
          <a:bodyPr anchor="ctr">
            <a:noAutofit/>
          </a:bodyPr>
          <a:lstStyle/>
          <a:p>
            <a:pPr algn="r"/>
            <a:r>
              <a:rPr lang="es-MX" sz="3200" b="1" cap="none" spc="0" dirty="0">
                <a:ln w="22225">
                  <a:solidFill>
                    <a:schemeClr val="accent2"/>
                  </a:solidFill>
                  <a:prstDash val="solid"/>
                </a:ln>
                <a:solidFill>
                  <a:schemeClr val="accent2">
                    <a:lumMod val="40000"/>
                    <a:lumOff val="60000"/>
                  </a:schemeClr>
                </a:solidFill>
              </a:rPr>
              <a:t>Clase del 24 de junio de 2021</a:t>
            </a:r>
            <a:br>
              <a:rPr lang="es-MX" sz="3200" b="1" cap="none" spc="0" dirty="0">
                <a:ln w="22225">
                  <a:solidFill>
                    <a:schemeClr val="accent2"/>
                  </a:solidFill>
                  <a:prstDash val="solid"/>
                </a:ln>
                <a:solidFill>
                  <a:schemeClr val="accent2">
                    <a:lumMod val="40000"/>
                    <a:lumOff val="60000"/>
                  </a:schemeClr>
                </a:solidFill>
              </a:rPr>
            </a:br>
            <a:r>
              <a:rPr lang="es-MX" sz="3200" b="1" cap="none" spc="0" dirty="0">
                <a:ln w="22225">
                  <a:solidFill>
                    <a:schemeClr val="accent2"/>
                  </a:solidFill>
                  <a:prstDash val="solid"/>
                </a:ln>
                <a:solidFill>
                  <a:schemeClr val="accent2">
                    <a:lumMod val="40000"/>
                    <a:lumOff val="60000"/>
                  </a:schemeClr>
                </a:solidFill>
              </a:rPr>
              <a:t>“DE COMPRAS EN LA TIENDA”</a:t>
            </a:r>
            <a:br>
              <a:rPr lang="es-MX" sz="3200" b="1" cap="none" spc="0" dirty="0">
                <a:ln w="22225">
                  <a:solidFill>
                    <a:schemeClr val="accent2"/>
                  </a:solidFill>
                  <a:prstDash val="solid"/>
                </a:ln>
                <a:solidFill>
                  <a:schemeClr val="accent2">
                    <a:lumMod val="40000"/>
                    <a:lumOff val="60000"/>
                  </a:schemeClr>
                </a:solidFill>
              </a:rPr>
            </a:br>
            <a:br>
              <a:rPr lang="es-MX" sz="3200" b="1" cap="none" spc="0" dirty="0">
                <a:ln w="22225">
                  <a:solidFill>
                    <a:schemeClr val="accent2"/>
                  </a:solidFill>
                  <a:prstDash val="solid"/>
                </a:ln>
                <a:solidFill>
                  <a:schemeClr val="accent2">
                    <a:lumMod val="40000"/>
                    <a:lumOff val="60000"/>
                  </a:schemeClr>
                </a:solidFill>
              </a:rPr>
            </a:br>
            <a:endParaRPr lang="es-MX" sz="3200" b="1" cap="none" spc="0" dirty="0">
              <a:ln w="22225">
                <a:solidFill>
                  <a:schemeClr val="accent2"/>
                </a:solidFill>
                <a:prstDash val="solid"/>
              </a:ln>
              <a:solidFill>
                <a:schemeClr val="accent2">
                  <a:lumMod val="40000"/>
                  <a:lumOff val="60000"/>
                </a:schemeClr>
              </a:solidFill>
            </a:endParaRP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985421" y="581912"/>
            <a:ext cx="6888525" cy="4758714"/>
          </a:xfrm>
        </p:spPr>
        <p:txBody>
          <a:bodyPr anchor="ctr">
            <a:normAutofit fontScale="85000" lnSpcReduction="20000"/>
          </a:bodyPr>
          <a:lstStyle/>
          <a:p>
            <a:pPr marL="0" indent="0">
              <a:buNone/>
            </a:pPr>
            <a:r>
              <a:rPr lang="es-MX" sz="2400" dirty="0">
                <a:ln w="0"/>
                <a:solidFill>
                  <a:schemeClr val="tx1"/>
                </a:solidFill>
                <a:effectLst>
                  <a:outerShdw blurRad="38100" dist="19050" dir="2700000" algn="tl" rotWithShape="0">
                    <a:schemeClr val="dk1">
                      <a:alpha val="40000"/>
                    </a:schemeClr>
                  </a:outerShdw>
                </a:effectLst>
              </a:rPr>
              <a:t>Mi ultimo día de jornada de práctica también fue triste para mi porque en total fueron 4 semanas las cuales me había encariñado mucho con los niños y uno de ellos me dijo que no me fuera, que me iba a extrañar mucho. Cerré mi cuarta semana de practica con una actividad de pensamiento matemático, y tal como se maneja en el aprendizaje esperado tenían que utilizar las monedas ficticias de distintas denominaciones. Continué con la pequeña situación didáctica de la tiendita, en donde los productos que se habían manejado un día antes, ahora tenían precio, los niños supieron identificar de buena manera los precios y con qué monedas se iban a pagar. La actividad considero que fue buena para ellos, pudiendo favorecer de gran manera el aprendizaje esperado. </a:t>
            </a:r>
          </a:p>
          <a:p>
            <a:pPr marL="0" indent="0">
              <a:buNone/>
            </a:pPr>
            <a:r>
              <a:rPr lang="es-MX" sz="2400" dirty="0">
                <a:ln w="0"/>
                <a:solidFill>
                  <a:schemeClr val="tx1"/>
                </a:solidFill>
                <a:effectLst>
                  <a:outerShdw blurRad="38100" dist="19050" dir="2700000" algn="tl" rotWithShape="0">
                    <a:schemeClr val="dk1">
                      <a:alpha val="40000"/>
                    </a:schemeClr>
                  </a:outerShdw>
                </a:effectLst>
              </a:rPr>
              <a:t>Lamentablemente no pude concluir la actividad como yo hubiera querido por cuestiones de salud, sin embargo cerré mi primer jornada de práctica de la mejor manera que pude. </a:t>
            </a:r>
          </a:p>
        </p:txBody>
      </p:sp>
      <p:sp>
        <p:nvSpPr>
          <p:cNvPr id="9" name="CuadroTexto 8">
            <a:extLst>
              <a:ext uri="{FF2B5EF4-FFF2-40B4-BE49-F238E27FC236}">
                <a16:creationId xmlns:a16="http://schemas.microsoft.com/office/drawing/2014/main" id="{C97F2619-0C38-4E8E-BD28-89FEE9EAA374}"/>
              </a:ext>
            </a:extLst>
          </p:cNvPr>
          <p:cNvSpPr txBox="1"/>
          <p:nvPr/>
        </p:nvSpPr>
        <p:spPr>
          <a:xfrm>
            <a:off x="996516" y="5713976"/>
            <a:ext cx="8439032" cy="707886"/>
          </a:xfrm>
          <a:prstGeom prst="rect">
            <a:avLst/>
          </a:prstGeom>
          <a:noFill/>
        </p:spPr>
        <p:txBody>
          <a:bodyPr wrap="square">
            <a:spAutoFit/>
          </a:bodyPr>
          <a:lstStyle/>
          <a:p>
            <a:r>
              <a:rPr lang="es-MX" sz="2000" dirty="0">
                <a:ln w="0"/>
                <a:effectLst>
                  <a:outerShdw blurRad="38100" dist="19050" dir="2700000" algn="tl" rotWithShape="0">
                    <a:schemeClr val="dk1">
                      <a:alpha val="40000"/>
                    </a:schemeClr>
                  </a:outerShdw>
                </a:effectLst>
              </a:rPr>
              <a:t>Aprendizaje esperado: Identifica algunas relaciones de equivalencia entre monedas de $1, $2, $5 y $10 en situaciones reales o ficticias de compra y venta.</a:t>
            </a:r>
          </a:p>
        </p:txBody>
      </p:sp>
    </p:spTree>
    <p:extLst>
      <p:ext uri="{BB962C8B-B14F-4D97-AF65-F5344CB8AC3E}">
        <p14:creationId xmlns:p14="http://schemas.microsoft.com/office/powerpoint/2010/main" val="864384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2546E8-117D-4FA6-816B-E5EF81F18529}"/>
              </a:ext>
            </a:extLst>
          </p:cNvPr>
          <p:cNvSpPr txBox="1">
            <a:spLocks/>
          </p:cNvSpPr>
          <p:nvPr/>
        </p:nvSpPr>
        <p:spPr>
          <a:xfrm>
            <a:off x="1115186" y="3107266"/>
            <a:ext cx="2433424" cy="643468"/>
          </a:xfrm>
          <a:prstGeom prst="rect">
            <a:avLst/>
          </a:prstGeom>
        </p:spPr>
        <p:txBody>
          <a:bodyPr anchor="ctr">
            <a:no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r"/>
            <a:r>
              <a:rPr lang="es-MX" sz="3200" b="1" cap="none" spc="0" dirty="0">
                <a:ln w="22225">
                  <a:solidFill>
                    <a:schemeClr val="accent2"/>
                  </a:solidFill>
                  <a:prstDash val="solid"/>
                </a:ln>
                <a:solidFill>
                  <a:schemeClr val="accent2">
                    <a:lumMod val="40000"/>
                    <a:lumOff val="60000"/>
                  </a:schemeClr>
                </a:solidFill>
              </a:rPr>
              <a:t>Comentario </a:t>
            </a:r>
          </a:p>
        </p:txBody>
      </p:sp>
      <p:sp>
        <p:nvSpPr>
          <p:cNvPr id="4" name="Marcador de contenido 2">
            <a:extLst>
              <a:ext uri="{FF2B5EF4-FFF2-40B4-BE49-F238E27FC236}">
                <a16:creationId xmlns:a16="http://schemas.microsoft.com/office/drawing/2014/main" id="{4AC12EDD-B979-4B62-9DB1-179DF412F6A9}"/>
              </a:ext>
            </a:extLst>
          </p:cNvPr>
          <p:cNvSpPr txBox="1">
            <a:spLocks/>
          </p:cNvSpPr>
          <p:nvPr/>
        </p:nvSpPr>
        <p:spPr>
          <a:xfrm>
            <a:off x="4336063" y="1031210"/>
            <a:ext cx="6968039" cy="4998527"/>
          </a:xfrm>
          <a:prstGeom prst="rect">
            <a:avLst/>
          </a:prstGeom>
        </p:spPr>
        <p:txBody>
          <a:bodyPr anchor="ctr">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endParaRPr lang="es-MX" sz="2400" dirty="0">
              <a:ln w="0"/>
              <a:solidFill>
                <a:schemeClr val="tx1"/>
              </a:solidFill>
              <a:effectLst>
                <a:outerShdw blurRad="38100" dist="19050" dir="2700000" algn="tl" rotWithShape="0">
                  <a:schemeClr val="dk1">
                    <a:alpha val="40000"/>
                  </a:schemeClr>
                </a:outerShdw>
              </a:effectLst>
            </a:endParaRPr>
          </a:p>
        </p:txBody>
      </p:sp>
      <p:sp>
        <p:nvSpPr>
          <p:cNvPr id="5" name="Marcador de contenido 2">
            <a:extLst>
              <a:ext uri="{FF2B5EF4-FFF2-40B4-BE49-F238E27FC236}">
                <a16:creationId xmlns:a16="http://schemas.microsoft.com/office/drawing/2014/main" id="{089F0A70-9442-4FF5-B63B-5120F0D355CC}"/>
              </a:ext>
            </a:extLst>
          </p:cNvPr>
          <p:cNvSpPr txBox="1">
            <a:spLocks/>
          </p:cNvSpPr>
          <p:nvPr/>
        </p:nvSpPr>
        <p:spPr>
          <a:xfrm>
            <a:off x="4976031" y="1153287"/>
            <a:ext cx="6453969" cy="4551426"/>
          </a:xfrm>
          <a:prstGeom prst="rect">
            <a:avLst/>
          </a:prstGeom>
        </p:spPr>
        <p:txBody>
          <a:bodyPr anchor="ctr">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r>
              <a:rPr lang="es-MX" sz="2400" dirty="0">
                <a:ln w="0"/>
                <a:solidFill>
                  <a:schemeClr val="tx1"/>
                </a:solidFill>
                <a:effectLst>
                  <a:outerShdw blurRad="38100" dist="19050" dir="2700000" algn="tl" rotWithShape="0">
                    <a:schemeClr val="dk1">
                      <a:alpha val="40000"/>
                    </a:schemeClr>
                  </a:outerShdw>
                </a:effectLst>
              </a:rPr>
              <a:t>Fue una buena manera de trabajar tu ultimo día, haciendo que los niños se divirtieran jugando. Habrá ocasiones que las cosas no salgan como uno quiere, pero lo importante es haber echo que durante estas 4 semanas los alumnos se lleven una experiencia. </a:t>
            </a:r>
          </a:p>
          <a:p>
            <a:pPr marL="0" indent="0">
              <a:buFont typeface="Arial" panose="020B0604020202020204" pitchFamily="34" charset="0"/>
              <a:buNone/>
            </a:pPr>
            <a:r>
              <a:rPr lang="es-MX" sz="2400" dirty="0">
                <a:ln w="0"/>
                <a:solidFill>
                  <a:schemeClr val="tx1"/>
                </a:solidFill>
                <a:effectLst>
                  <a:outerShdw blurRad="38100" dist="19050" dir="2700000" algn="tl" rotWithShape="0">
                    <a:schemeClr val="dk1">
                      <a:alpha val="40000"/>
                    </a:schemeClr>
                  </a:outerShdw>
                </a:effectLst>
              </a:rPr>
              <a:t>Lo hiciste excelente!!</a:t>
            </a:r>
          </a:p>
        </p:txBody>
      </p:sp>
    </p:spTree>
    <p:extLst>
      <p:ext uri="{BB962C8B-B14F-4D97-AF65-F5344CB8AC3E}">
        <p14:creationId xmlns:p14="http://schemas.microsoft.com/office/powerpoint/2010/main" val="3815779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69874" y="3024445"/>
            <a:ext cx="2636283" cy="809110"/>
          </a:xfrm>
        </p:spPr>
        <p:txBody>
          <a:bodyPr anchor="ctr">
            <a:normAutofit fontScale="90000"/>
          </a:bodyPr>
          <a:lstStyle/>
          <a:p>
            <a:pPr algn="r"/>
            <a:r>
              <a:rPr lang="es-MX" sz="3200" b="1" cap="none" spc="0" dirty="0">
                <a:ln w="22225">
                  <a:solidFill>
                    <a:schemeClr val="accent2"/>
                  </a:solidFill>
                  <a:prstDash val="solid"/>
                </a:ln>
                <a:solidFill>
                  <a:schemeClr val="accent2">
                    <a:lumMod val="40000"/>
                    <a:lumOff val="60000"/>
                  </a:schemeClr>
                </a:solidFill>
              </a:rPr>
              <a:t>Diario interactivo </a:t>
            </a: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731027" y="570190"/>
            <a:ext cx="7215969" cy="5539061"/>
          </a:xfrm>
        </p:spPr>
        <p:txBody>
          <a:bodyPr anchor="ctr">
            <a:normAutofit lnSpcReduction="10000"/>
          </a:bodyPr>
          <a:lstStyle/>
          <a:p>
            <a:pPr>
              <a:buFont typeface="Wingdings" panose="05000000000000000000" pitchFamily="2" charset="2"/>
              <a:buChar char="q"/>
            </a:pPr>
            <a:r>
              <a:rPr lang="es-MX" sz="2400" dirty="0">
                <a:ln w="0"/>
                <a:solidFill>
                  <a:schemeClr val="tx1"/>
                </a:solidFill>
                <a:effectLst>
                  <a:outerShdw blurRad="38100" dist="19050" dir="2700000" algn="tl" rotWithShape="0">
                    <a:schemeClr val="dk1">
                      <a:alpha val="40000"/>
                    </a:schemeClr>
                  </a:outerShdw>
                </a:effectLst>
              </a:rPr>
              <a:t>El diario del profesor es una herramienta de gran utilidad para los estudiantes normalistas porque posibilita la narración anecdótica de lo que sucede durante jornadas de observación y práctica, así como también es un instrumento para la generación de procesos de investigación contextualizada que permite retroalimentar el trabajo durante las diversas prácticas que realizan como eje central de su proceso formativo. (Ceballos &amp; Quiñonez, 2015)</a:t>
            </a:r>
          </a:p>
          <a:p>
            <a:pPr>
              <a:buFont typeface="Wingdings" panose="05000000000000000000" pitchFamily="2" charset="2"/>
              <a:buChar char="q"/>
            </a:pPr>
            <a:r>
              <a:rPr lang="es-MX" sz="2400" dirty="0">
                <a:ln w="0"/>
                <a:solidFill>
                  <a:schemeClr val="tx1"/>
                </a:solidFill>
                <a:effectLst>
                  <a:outerShdw blurRad="38100" dist="19050" dir="2700000" algn="tl" rotWithShape="0">
                    <a:schemeClr val="dk1">
                      <a:alpha val="40000"/>
                    </a:schemeClr>
                  </a:outerShdw>
                </a:effectLst>
              </a:rPr>
              <a:t>Ofrecer pauta para una pedagogía alternativa: Autentica, dialógica y crítica</a:t>
            </a:r>
          </a:p>
          <a:p>
            <a:pPr>
              <a:buFont typeface="Wingdings" panose="05000000000000000000" pitchFamily="2" charset="2"/>
              <a:buChar char="q"/>
            </a:pPr>
            <a:r>
              <a:rPr lang="es-MX" sz="2400" dirty="0">
                <a:ln w="0"/>
                <a:solidFill>
                  <a:schemeClr val="tx1"/>
                </a:solidFill>
                <a:effectLst>
                  <a:outerShdw blurRad="38100" dist="19050" dir="2700000" algn="tl" rotWithShape="0">
                    <a:schemeClr val="dk1">
                      <a:alpha val="40000"/>
                    </a:schemeClr>
                  </a:outerShdw>
                </a:effectLst>
              </a:rPr>
              <a:t>Permite varios roles del docente, favorece la relación con los estudiante, supone desafíos éticos y formativos.</a:t>
            </a:r>
          </a:p>
          <a:p>
            <a:pPr marL="0" indent="0">
              <a:buNone/>
            </a:pPr>
            <a:endParaRPr lang="es-MX" sz="24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34398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69874" y="3024445"/>
            <a:ext cx="2636283" cy="809110"/>
          </a:xfrm>
        </p:spPr>
        <p:txBody>
          <a:bodyPr anchor="ctr">
            <a:normAutofit/>
          </a:bodyPr>
          <a:lstStyle/>
          <a:p>
            <a:pPr algn="r"/>
            <a:r>
              <a:rPr lang="es-MX" sz="3200" b="1" cap="none" spc="0" dirty="0">
                <a:ln w="22225">
                  <a:solidFill>
                    <a:schemeClr val="accent2"/>
                  </a:solidFill>
                  <a:prstDash val="solid"/>
                </a:ln>
                <a:solidFill>
                  <a:schemeClr val="accent2">
                    <a:lumMod val="40000"/>
                    <a:lumOff val="60000"/>
                  </a:schemeClr>
                </a:solidFill>
              </a:rPr>
              <a:t>Presentación </a:t>
            </a: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976031" y="1153287"/>
            <a:ext cx="6453969" cy="4551426"/>
          </a:xfrm>
        </p:spPr>
        <p:txBody>
          <a:bodyPr anchor="ctr">
            <a:normAutofit/>
          </a:bodyPr>
          <a:lstStyle/>
          <a:p>
            <a:pPr marL="0" indent="0">
              <a:buNone/>
            </a:pPr>
            <a:r>
              <a:rPr lang="es-MX" sz="2400" dirty="0">
                <a:ln w="0"/>
                <a:solidFill>
                  <a:schemeClr val="tx1"/>
                </a:solidFill>
                <a:effectLst>
                  <a:outerShdw blurRad="38100" dist="19050" dir="2700000" algn="tl" rotWithShape="0">
                    <a:schemeClr val="dk1">
                      <a:alpha val="40000"/>
                    </a:schemeClr>
                  </a:outerShdw>
                </a:effectLst>
              </a:rPr>
              <a:t>Hola que tal, mi nombre es Edgar Leyva Buendía. Soy alumno de la Escuela Normal de Educación Preescolar del estado de Coahuila, actualmente curso el cuarto semestre en la sección “B” dentro de la misma. Llevé a cabo mi primer jornada de práctica dentro del jardín de niño “Luis A. Beauregard” en el grupo de primer grado en la sección “A”</a:t>
            </a:r>
          </a:p>
        </p:txBody>
      </p:sp>
    </p:spTree>
    <p:extLst>
      <p:ext uri="{BB962C8B-B14F-4D97-AF65-F5344CB8AC3E}">
        <p14:creationId xmlns:p14="http://schemas.microsoft.com/office/powerpoint/2010/main" val="657451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15186" y="3107266"/>
            <a:ext cx="2433424" cy="643468"/>
          </a:xfrm>
        </p:spPr>
        <p:txBody>
          <a:bodyPr anchor="ctr">
            <a:normAutofit/>
          </a:bodyPr>
          <a:lstStyle/>
          <a:p>
            <a:pPr algn="r"/>
            <a:r>
              <a:rPr lang="es-MX" sz="3200" b="1" cap="none" spc="0" dirty="0">
                <a:ln w="22225">
                  <a:solidFill>
                    <a:schemeClr val="accent2"/>
                  </a:solidFill>
                  <a:prstDash val="solid"/>
                </a:ln>
                <a:solidFill>
                  <a:schemeClr val="accent2">
                    <a:lumMod val="40000"/>
                    <a:lumOff val="60000"/>
                  </a:schemeClr>
                </a:solidFill>
              </a:rPr>
              <a:t>Contexto</a:t>
            </a:r>
            <a:endParaRPr lang="es-MX" sz="3200" b="1" cap="none" spc="0" dirty="0">
              <a:ln w="22225">
                <a:solidFill>
                  <a:schemeClr val="accent2"/>
                </a:solidFill>
                <a:prstDash val="solid"/>
              </a:ln>
            </a:endParaRP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976031" y="1153287"/>
            <a:ext cx="6453969" cy="4551426"/>
          </a:xfrm>
        </p:spPr>
        <p:txBody>
          <a:bodyPr anchor="ctr">
            <a:normAutofit/>
          </a:bodyPr>
          <a:lstStyle/>
          <a:p>
            <a:pPr marL="0" indent="0">
              <a:buNone/>
            </a:pPr>
            <a:r>
              <a:rPr lang="es-MX" sz="2400" dirty="0">
                <a:ln w="0"/>
                <a:solidFill>
                  <a:schemeClr val="tx1"/>
                </a:solidFill>
                <a:effectLst>
                  <a:outerShdw blurRad="38100" dist="19050" dir="2700000" algn="tl" rotWithShape="0">
                    <a:schemeClr val="dk1">
                      <a:alpha val="40000"/>
                    </a:schemeClr>
                  </a:outerShdw>
                </a:effectLst>
              </a:rPr>
              <a:t>El jardín de niños “Luis A. Beauregard” está ubicado en la calle H. Mass S/N entre calles Purcell y calle Cuauhtémoc en la zona centro del municipio de Saltillo, Coahuila. Dicha institución cuenta con un sostenimiento estatal y es de turno matutino. La educadora encargada de dicho Jardín es la maestra Ana Laura Dávila. Junto con la subdirectora, la maestra Josefina de la Luz Ruiz Flores y con la maestra Alexandra Cuandón López Parra supervisora de la zona escolar 102, a la cual el jardín pertenece. </a:t>
            </a:r>
          </a:p>
        </p:txBody>
      </p:sp>
    </p:spTree>
    <p:extLst>
      <p:ext uri="{BB962C8B-B14F-4D97-AF65-F5344CB8AC3E}">
        <p14:creationId xmlns:p14="http://schemas.microsoft.com/office/powerpoint/2010/main" val="315891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15186" y="3107266"/>
            <a:ext cx="2433424" cy="643468"/>
          </a:xfrm>
        </p:spPr>
        <p:txBody>
          <a:bodyPr anchor="ctr">
            <a:noAutofit/>
          </a:bodyPr>
          <a:lstStyle/>
          <a:p>
            <a:pPr algn="r"/>
            <a:r>
              <a:rPr lang="es-MX" sz="3200" b="1" cap="none" spc="0" dirty="0">
                <a:ln w="22225">
                  <a:solidFill>
                    <a:schemeClr val="accent2"/>
                  </a:solidFill>
                  <a:prstDash val="solid"/>
                </a:ln>
                <a:solidFill>
                  <a:schemeClr val="accent2">
                    <a:lumMod val="40000"/>
                    <a:lumOff val="60000"/>
                  </a:schemeClr>
                </a:solidFill>
              </a:rPr>
              <a:t>Palabras para el compañero de aprendizaje y el asesor.</a:t>
            </a:r>
            <a:endParaRPr lang="es-MX" sz="3200" b="1" cap="none" spc="0" dirty="0">
              <a:ln w="22225">
                <a:solidFill>
                  <a:schemeClr val="accent2"/>
                </a:solidFill>
                <a:prstDash val="solid"/>
              </a:ln>
            </a:endParaRP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976031" y="1153287"/>
            <a:ext cx="6453969" cy="4551426"/>
          </a:xfrm>
        </p:spPr>
        <p:txBody>
          <a:bodyPr anchor="ctr">
            <a:normAutofit/>
          </a:bodyPr>
          <a:lstStyle/>
          <a:p>
            <a:pPr marL="0" indent="0">
              <a:buNone/>
            </a:pPr>
            <a:r>
              <a:rPr lang="es-MX" sz="2400" dirty="0">
                <a:ln w="0"/>
                <a:solidFill>
                  <a:schemeClr val="tx1"/>
                </a:solidFill>
                <a:effectLst>
                  <a:outerShdw blurRad="38100" dist="19050" dir="2700000" algn="tl" rotWithShape="0">
                    <a:schemeClr val="dk1">
                      <a:alpha val="40000"/>
                    </a:schemeClr>
                  </a:outerShdw>
                </a:effectLst>
              </a:rPr>
              <a:t>A mi compañera, te doy la bienvenida al diario en el cual compartiremos las vivencias de trabajo, espero podamos hacer criticas o comentarios constructivos uno al otro, con el propósito de poder aprender de esta nuestra primer experiencia como docentes, en nuestra primer jornada de práctica, ayudándonos el uno al otro para poder construir el aprendizaje necesitado. </a:t>
            </a:r>
          </a:p>
        </p:txBody>
      </p:sp>
    </p:spTree>
    <p:extLst>
      <p:ext uri="{BB962C8B-B14F-4D97-AF65-F5344CB8AC3E}">
        <p14:creationId xmlns:p14="http://schemas.microsoft.com/office/powerpoint/2010/main" val="3297079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15186" y="3107266"/>
            <a:ext cx="2433424" cy="643468"/>
          </a:xfrm>
        </p:spPr>
        <p:txBody>
          <a:bodyPr anchor="ctr">
            <a:noAutofit/>
          </a:bodyPr>
          <a:lstStyle/>
          <a:p>
            <a:pPr algn="r"/>
            <a:r>
              <a:rPr lang="es-MX" sz="3200" b="1" cap="none" spc="0" dirty="0">
                <a:ln w="22225">
                  <a:solidFill>
                    <a:schemeClr val="accent2"/>
                  </a:solidFill>
                  <a:prstDash val="solid"/>
                </a:ln>
                <a:solidFill>
                  <a:schemeClr val="accent2">
                    <a:lumMod val="40000"/>
                    <a:lumOff val="60000"/>
                  </a:schemeClr>
                </a:solidFill>
              </a:rPr>
              <a:t>Cabe mencionar</a:t>
            </a:r>
            <a:br>
              <a:rPr lang="es-MX" sz="3200" b="1" cap="none" spc="0" dirty="0">
                <a:ln w="22225">
                  <a:solidFill>
                    <a:schemeClr val="accent2"/>
                  </a:solidFill>
                  <a:prstDash val="solid"/>
                </a:ln>
                <a:solidFill>
                  <a:schemeClr val="accent2">
                    <a:lumMod val="40000"/>
                    <a:lumOff val="60000"/>
                  </a:schemeClr>
                </a:solidFill>
              </a:rPr>
            </a:br>
            <a:endParaRPr lang="es-MX" sz="3200" b="1" cap="none" spc="0" dirty="0">
              <a:ln w="22225">
                <a:solidFill>
                  <a:schemeClr val="accent2"/>
                </a:solidFill>
                <a:prstDash val="solid"/>
              </a:ln>
              <a:solidFill>
                <a:schemeClr val="accent2">
                  <a:lumMod val="40000"/>
                  <a:lumOff val="60000"/>
                </a:schemeClr>
              </a:solidFill>
            </a:endParaRP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879403" y="2166323"/>
            <a:ext cx="6888525" cy="2525354"/>
          </a:xfrm>
        </p:spPr>
        <p:txBody>
          <a:bodyPr anchor="ctr">
            <a:normAutofit/>
          </a:bodyPr>
          <a:lstStyle/>
          <a:p>
            <a:pPr marL="0" indent="0">
              <a:buNone/>
            </a:pPr>
            <a:r>
              <a:rPr lang="es-MX" sz="2400" dirty="0">
                <a:ln w="0"/>
                <a:solidFill>
                  <a:schemeClr val="tx1"/>
                </a:solidFill>
                <a:effectLst>
                  <a:outerShdw blurRad="38100" dist="19050" dir="2700000" algn="tl" rotWithShape="0">
                    <a:schemeClr val="dk1">
                      <a:alpha val="40000"/>
                    </a:schemeClr>
                  </a:outerShdw>
                </a:effectLst>
              </a:rPr>
              <a:t>Los padres de familia fueron de mucha ayuda para que las clases se pudieran llevar a cabo de la mejor manera, fueron de mucho apoyo en todos aspectos y eran ellos quienes algunas veces apoyaban a los alumnos para que lograran adquirir los aprendizajes esperados. </a:t>
            </a:r>
          </a:p>
          <a:p>
            <a:pPr marL="0" indent="0">
              <a:buNone/>
            </a:pPr>
            <a:endParaRPr lang="es-MX" sz="2400" dirty="0">
              <a:ln w="0"/>
              <a:solidFill>
                <a:schemeClr val="tx1"/>
              </a:solidFill>
              <a:effectLst>
                <a:outerShdw blurRad="38100" dist="19050" dir="2700000" algn="tl" rotWithShape="0">
                  <a:schemeClr val="dk1">
                    <a:alpha val="40000"/>
                  </a:schemeClr>
                </a:outerShdw>
              </a:effectLst>
            </a:endParaRPr>
          </a:p>
        </p:txBody>
      </p:sp>
      <p:sp>
        <p:nvSpPr>
          <p:cNvPr id="4" name="CuadroTexto 3">
            <a:extLst>
              <a:ext uri="{FF2B5EF4-FFF2-40B4-BE49-F238E27FC236}">
                <a16:creationId xmlns:a16="http://schemas.microsoft.com/office/drawing/2014/main" id="{2616FBF4-347A-4109-8D95-2DEFA0F36E00}"/>
              </a:ext>
            </a:extLst>
          </p:cNvPr>
          <p:cNvSpPr txBox="1"/>
          <p:nvPr/>
        </p:nvSpPr>
        <p:spPr>
          <a:xfrm>
            <a:off x="1112395" y="6213101"/>
            <a:ext cx="6096000" cy="646331"/>
          </a:xfrm>
          <a:prstGeom prst="rect">
            <a:avLst/>
          </a:prstGeom>
          <a:noFill/>
        </p:spPr>
        <p:txBody>
          <a:bodyPr wrap="square">
            <a:spAutoFit/>
          </a:bodyPr>
          <a:lstStyle/>
          <a:p>
            <a:pPr marL="0" indent="0">
              <a:buNone/>
            </a:pPr>
            <a:r>
              <a:rPr lang="es-MX" sz="1800" dirty="0">
                <a:ln w="0"/>
                <a:solidFill>
                  <a:schemeClr val="tx1"/>
                </a:solidFill>
                <a:effectLst>
                  <a:outerShdw blurRad="38100" dist="19050" dir="2700000" algn="tl" rotWithShape="0">
                    <a:schemeClr val="dk1">
                      <a:alpha val="40000"/>
                    </a:schemeClr>
                  </a:outerShdw>
                </a:effectLst>
              </a:rPr>
              <a:t>El diario es un “Instrumento útil para la descripción, el análisis y la valoración de la realidad escolar (Porlán y Martín, 1993)</a:t>
            </a:r>
          </a:p>
        </p:txBody>
      </p:sp>
    </p:spTree>
    <p:extLst>
      <p:ext uri="{BB962C8B-B14F-4D97-AF65-F5344CB8AC3E}">
        <p14:creationId xmlns:p14="http://schemas.microsoft.com/office/powerpoint/2010/main" val="964846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15186" y="3107266"/>
            <a:ext cx="2433424" cy="643468"/>
          </a:xfrm>
        </p:spPr>
        <p:txBody>
          <a:bodyPr anchor="ctr">
            <a:noAutofit/>
          </a:bodyPr>
          <a:lstStyle/>
          <a:p>
            <a:pPr algn="r"/>
            <a:r>
              <a:rPr lang="es-MX" sz="3200" b="1" cap="none" spc="0" dirty="0">
                <a:ln w="22225">
                  <a:solidFill>
                    <a:schemeClr val="accent2"/>
                  </a:solidFill>
                  <a:prstDash val="solid"/>
                </a:ln>
                <a:solidFill>
                  <a:schemeClr val="accent2">
                    <a:lumMod val="40000"/>
                    <a:lumOff val="60000"/>
                  </a:schemeClr>
                </a:solidFill>
              </a:rPr>
              <a:t>Clase del 14 de junio de 2021</a:t>
            </a:r>
            <a:br>
              <a:rPr lang="es-MX" sz="3200" b="1" cap="none" spc="0" dirty="0">
                <a:ln w="22225">
                  <a:solidFill>
                    <a:schemeClr val="accent2"/>
                  </a:solidFill>
                  <a:prstDash val="solid"/>
                </a:ln>
                <a:solidFill>
                  <a:schemeClr val="accent2">
                    <a:lumMod val="40000"/>
                    <a:lumOff val="60000"/>
                  </a:schemeClr>
                </a:solidFill>
              </a:rPr>
            </a:br>
            <a:r>
              <a:rPr lang="es-MX" sz="3200" b="1" cap="none" spc="0" dirty="0">
                <a:ln w="22225">
                  <a:solidFill>
                    <a:schemeClr val="accent2"/>
                  </a:solidFill>
                  <a:prstDash val="solid"/>
                </a:ln>
                <a:solidFill>
                  <a:schemeClr val="accent2">
                    <a:lumMod val="40000"/>
                    <a:lumOff val="60000"/>
                  </a:schemeClr>
                </a:solidFill>
              </a:rPr>
              <a:t>“¿QUÉ PASA SI HAGO O NO ESTO?”</a:t>
            </a: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976031" y="1153287"/>
            <a:ext cx="6453969" cy="4551426"/>
          </a:xfrm>
        </p:spPr>
        <p:txBody>
          <a:bodyPr anchor="ctr">
            <a:normAutofit/>
          </a:bodyPr>
          <a:lstStyle/>
          <a:p>
            <a:pPr marL="0" indent="0">
              <a:buNone/>
            </a:pPr>
            <a:r>
              <a:rPr lang="es-MX" sz="2400" dirty="0">
                <a:ln w="0"/>
                <a:solidFill>
                  <a:schemeClr val="tx1"/>
                </a:solidFill>
                <a:effectLst>
                  <a:outerShdw blurRad="38100" dist="19050" dir="2700000" algn="tl" rotWithShape="0">
                    <a:schemeClr val="dk1">
                      <a:alpha val="40000"/>
                    </a:schemeClr>
                  </a:outerShdw>
                </a:effectLst>
              </a:rPr>
              <a:t>El día de hoy, tuve la oportunidad de aplicar una secuencia didáctica de educación socioemocional, y la cual fue la primera actividad en donde la planeé basándome en un diagnóstico del grupo, donde pude reconocer que hacia falta en los niños. Me sentí muy bien en la aplicación de la actividad, aunque considero que los alumnos les hace falta desarrollar más el aprendizaje esperado, pero de ahí en más todo bien. </a:t>
            </a:r>
          </a:p>
        </p:txBody>
      </p:sp>
      <p:graphicFrame>
        <p:nvGraphicFramePr>
          <p:cNvPr id="4" name="Tabla 3">
            <a:extLst>
              <a:ext uri="{FF2B5EF4-FFF2-40B4-BE49-F238E27FC236}">
                <a16:creationId xmlns:a16="http://schemas.microsoft.com/office/drawing/2014/main" id="{FE090ABE-58ED-4E78-B65D-79ECBF2A9D50}"/>
              </a:ext>
            </a:extLst>
          </p:cNvPr>
          <p:cNvGraphicFramePr>
            <a:graphicFrameLocks noGrp="1"/>
          </p:cNvGraphicFramePr>
          <p:nvPr>
            <p:extLst>
              <p:ext uri="{D42A27DB-BD31-4B8C-83A1-F6EECF244321}">
                <p14:modId xmlns:p14="http://schemas.microsoft.com/office/powerpoint/2010/main" val="1512231897"/>
              </p:ext>
            </p:extLst>
          </p:nvPr>
        </p:nvGraphicFramePr>
        <p:xfrm>
          <a:off x="1367845" y="5916747"/>
          <a:ext cx="8911590" cy="775600"/>
        </p:xfrm>
        <a:graphic>
          <a:graphicData uri="http://schemas.openxmlformats.org/drawingml/2006/table">
            <a:tbl>
              <a:tblPr firstRow="1" firstCol="1" bandRow="1">
                <a:tableStyleId>{5C22544A-7EE6-4342-B048-85BDC9FD1C3A}</a:tableStyleId>
              </a:tblPr>
              <a:tblGrid>
                <a:gridCol w="8911590">
                  <a:extLst>
                    <a:ext uri="{9D8B030D-6E8A-4147-A177-3AD203B41FA5}">
                      <a16:colId xmlns:a16="http://schemas.microsoft.com/office/drawing/2014/main" val="972266504"/>
                    </a:ext>
                  </a:extLst>
                </a:gridCol>
              </a:tblGrid>
              <a:tr h="775600">
                <a:tc>
                  <a:txBody>
                    <a:bodyPr/>
                    <a:lstStyle/>
                    <a:p>
                      <a:pPr>
                        <a:lnSpc>
                          <a:spcPct val="106000"/>
                        </a:lnSpc>
                        <a:spcAft>
                          <a:spcPts val="800"/>
                        </a:spcAft>
                      </a:pPr>
                      <a:r>
                        <a:rPr lang="es-MX" sz="1600" kern="1200" dirty="0">
                          <a:ln w="0"/>
                          <a:solidFill>
                            <a:schemeClr val="tx1"/>
                          </a:solidFill>
                          <a:effectLst>
                            <a:outerShdw blurRad="38100" dist="19050" dir="2700000" algn="tl" rotWithShape="0">
                              <a:schemeClr val="dk1">
                                <a:alpha val="40000"/>
                              </a:schemeClr>
                            </a:outerShdw>
                          </a:effectLst>
                          <a:latin typeface="+mn-lt"/>
                          <a:ea typeface="+mn-ea"/>
                          <a:cs typeface="+mn-cs"/>
                        </a:rPr>
                        <a:t>Aprendizaje esperado: Habla sobre sus conductas y las de sus compañeros, explica las consecuencias de sus actos y reflexiona ante situaciones de desacuerdo.</a:t>
                      </a:r>
                    </a:p>
                  </a:txBody>
                  <a:tcPr marL="68580" marR="68580" marT="0" marB="0">
                    <a:noFill/>
                  </a:tcPr>
                </a:tc>
                <a:extLst>
                  <a:ext uri="{0D108BD9-81ED-4DB2-BD59-A6C34878D82A}">
                    <a16:rowId xmlns:a16="http://schemas.microsoft.com/office/drawing/2014/main" val="741198747"/>
                  </a:ext>
                </a:extLst>
              </a:tr>
            </a:tbl>
          </a:graphicData>
        </a:graphic>
      </p:graphicFrame>
    </p:spTree>
    <p:extLst>
      <p:ext uri="{BB962C8B-B14F-4D97-AF65-F5344CB8AC3E}">
        <p14:creationId xmlns:p14="http://schemas.microsoft.com/office/powerpoint/2010/main" val="4106239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15186" y="3107266"/>
            <a:ext cx="2433424" cy="643468"/>
          </a:xfrm>
        </p:spPr>
        <p:txBody>
          <a:bodyPr anchor="ctr">
            <a:noAutofit/>
          </a:bodyPr>
          <a:lstStyle/>
          <a:p>
            <a:pPr algn="r"/>
            <a:r>
              <a:rPr lang="es-MX" sz="3200" b="1" cap="none" spc="0" dirty="0">
                <a:ln w="22225">
                  <a:solidFill>
                    <a:schemeClr val="accent2"/>
                  </a:solidFill>
                  <a:prstDash val="solid"/>
                </a:ln>
                <a:solidFill>
                  <a:schemeClr val="accent2">
                    <a:lumMod val="40000"/>
                    <a:lumOff val="60000"/>
                  </a:schemeClr>
                </a:solidFill>
              </a:rPr>
              <a:t>Comentario </a:t>
            </a: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976031" y="1153287"/>
            <a:ext cx="6453969" cy="4551426"/>
          </a:xfrm>
        </p:spPr>
        <p:txBody>
          <a:bodyPr anchor="ctr">
            <a:normAutofit/>
          </a:bodyPr>
          <a:lstStyle/>
          <a:p>
            <a:pPr marL="0" indent="0">
              <a:buNone/>
            </a:pPr>
            <a:r>
              <a:rPr lang="es-MX" sz="2400" dirty="0">
                <a:ln w="0"/>
                <a:solidFill>
                  <a:schemeClr val="tx1"/>
                </a:solidFill>
                <a:effectLst>
                  <a:outerShdw blurRad="38100" dist="19050" dir="2700000" algn="tl" rotWithShape="0">
                    <a:schemeClr val="dk1">
                      <a:alpha val="40000"/>
                    </a:schemeClr>
                  </a:outerShdw>
                </a:effectLst>
              </a:rPr>
              <a:t>Creo que planear una actividad basada en un diagnostico puede ser complicado, porque en si no estamos tan familiarizados con el grupo. Puede ser normal que los alumnos no lo desarrollen pero es necesario reforzarlo en algún momento.</a:t>
            </a:r>
          </a:p>
        </p:txBody>
      </p:sp>
    </p:spTree>
    <p:extLst>
      <p:ext uri="{BB962C8B-B14F-4D97-AF65-F5344CB8AC3E}">
        <p14:creationId xmlns:p14="http://schemas.microsoft.com/office/powerpoint/2010/main" val="503287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85841-037D-43CF-B56A-6951BBF94246}"/>
              </a:ext>
            </a:extLst>
          </p:cNvPr>
          <p:cNvSpPr>
            <a:spLocks noGrp="1"/>
          </p:cNvSpPr>
          <p:nvPr>
            <p:ph type="title"/>
          </p:nvPr>
        </p:nvSpPr>
        <p:spPr>
          <a:xfrm>
            <a:off x="1115186" y="3107266"/>
            <a:ext cx="2688188" cy="643468"/>
          </a:xfrm>
        </p:spPr>
        <p:txBody>
          <a:bodyPr anchor="ctr">
            <a:noAutofit/>
          </a:bodyPr>
          <a:lstStyle/>
          <a:p>
            <a:pPr algn="r"/>
            <a:r>
              <a:rPr lang="es-MX" sz="3200" b="1" cap="none" spc="0" dirty="0">
                <a:ln w="22225">
                  <a:solidFill>
                    <a:schemeClr val="accent2"/>
                  </a:solidFill>
                  <a:prstDash val="solid"/>
                </a:ln>
                <a:solidFill>
                  <a:schemeClr val="accent2">
                    <a:lumMod val="40000"/>
                    <a:lumOff val="60000"/>
                  </a:schemeClr>
                </a:solidFill>
              </a:rPr>
              <a:t>Clase del 16  de juni6o de 2021</a:t>
            </a:r>
            <a:br>
              <a:rPr lang="es-MX" sz="3200" b="1" cap="none" spc="0" dirty="0">
                <a:ln w="22225">
                  <a:solidFill>
                    <a:schemeClr val="accent2"/>
                  </a:solidFill>
                  <a:prstDash val="solid"/>
                </a:ln>
                <a:solidFill>
                  <a:schemeClr val="accent2">
                    <a:lumMod val="40000"/>
                    <a:lumOff val="60000"/>
                  </a:schemeClr>
                </a:solidFill>
              </a:rPr>
            </a:br>
            <a:r>
              <a:rPr lang="es-MX" sz="3200" b="1" cap="none" spc="0" dirty="0">
                <a:ln w="22225">
                  <a:solidFill>
                    <a:schemeClr val="accent2"/>
                  </a:solidFill>
                  <a:prstDash val="solid"/>
                </a:ln>
                <a:solidFill>
                  <a:schemeClr val="accent2">
                    <a:lumMod val="40000"/>
                    <a:lumOff val="60000"/>
                  </a:schemeClr>
                </a:solidFill>
              </a:rPr>
              <a:t>“PLATIQUEMOS UN RATO”</a:t>
            </a:r>
          </a:p>
        </p:txBody>
      </p:sp>
      <p:sp>
        <p:nvSpPr>
          <p:cNvPr id="3" name="Marcador de contenido 2">
            <a:extLst>
              <a:ext uri="{FF2B5EF4-FFF2-40B4-BE49-F238E27FC236}">
                <a16:creationId xmlns:a16="http://schemas.microsoft.com/office/drawing/2014/main" id="{F0A70A1C-CF61-4CBC-8924-912CA404EFE4}"/>
              </a:ext>
            </a:extLst>
          </p:cNvPr>
          <p:cNvSpPr>
            <a:spLocks noGrp="1"/>
          </p:cNvSpPr>
          <p:nvPr>
            <p:ph idx="1"/>
          </p:nvPr>
        </p:nvSpPr>
        <p:spPr>
          <a:xfrm>
            <a:off x="4985420" y="434863"/>
            <a:ext cx="6968039" cy="4998527"/>
          </a:xfrm>
        </p:spPr>
        <p:txBody>
          <a:bodyPr anchor="ctr">
            <a:normAutofit/>
          </a:bodyPr>
          <a:lstStyle/>
          <a:p>
            <a:pPr marL="0" indent="0">
              <a:buNone/>
            </a:pPr>
            <a:r>
              <a:rPr lang="es-MX" sz="2400" dirty="0">
                <a:ln w="0"/>
                <a:solidFill>
                  <a:schemeClr val="tx1"/>
                </a:solidFill>
                <a:effectLst>
                  <a:outerShdw blurRad="38100" dist="19050" dir="2700000" algn="tl" rotWithShape="0">
                    <a:schemeClr val="dk1">
                      <a:alpha val="40000"/>
                    </a:schemeClr>
                  </a:outerShdw>
                </a:effectLst>
              </a:rPr>
              <a:t>Este día apliqué una actividad de lenguaje y comunicación, donde les conté  a los alumnos el cuanto de “El gato Vladimir” en donde ellos escucharon de muy buena manera el cuento, así como también lograron de manera grupal crear un final distinto al que se había propuesto, entonces siento que fue desarrollado de buena manera el aprendizaje esperado, todos los niños participaron muy gustosos, cuando escucharon el final que ellos inventaron les gustó mucho, dando a entender que estuvo bien. me dio mucho gusto porque en esta sesión se conectaron más niños que de costumbre, con un total de 12. </a:t>
            </a:r>
          </a:p>
        </p:txBody>
      </p:sp>
      <p:sp>
        <p:nvSpPr>
          <p:cNvPr id="7" name="CuadroTexto 6">
            <a:extLst>
              <a:ext uri="{FF2B5EF4-FFF2-40B4-BE49-F238E27FC236}">
                <a16:creationId xmlns:a16="http://schemas.microsoft.com/office/drawing/2014/main" id="{85AB91E1-EA37-4726-80E1-0F6B01FD47CE}"/>
              </a:ext>
            </a:extLst>
          </p:cNvPr>
          <p:cNvSpPr txBox="1"/>
          <p:nvPr/>
        </p:nvSpPr>
        <p:spPr>
          <a:xfrm>
            <a:off x="1069402" y="5751408"/>
            <a:ext cx="7832035" cy="707886"/>
          </a:xfrm>
          <a:prstGeom prst="rect">
            <a:avLst/>
          </a:prstGeom>
          <a:noFill/>
        </p:spPr>
        <p:txBody>
          <a:bodyPr wrap="square">
            <a:spAutoFit/>
          </a:bodyPr>
          <a:lstStyle/>
          <a:p>
            <a:r>
              <a:rPr lang="es-MX" sz="2000" dirty="0">
                <a:ln w="0"/>
                <a:effectLst>
                  <a:outerShdw blurRad="38100" dist="19050" dir="2700000" algn="tl" rotWithShape="0">
                    <a:schemeClr val="dk1">
                      <a:alpha val="40000"/>
                    </a:schemeClr>
                  </a:outerShdw>
                </a:effectLst>
              </a:rPr>
              <a:t>Aprendizaje esperado: Expresa con eficacia sus ideas acerca de diversos temas y atiende lo que se dice en interacciones con otras personas.</a:t>
            </a:r>
          </a:p>
        </p:txBody>
      </p:sp>
    </p:spTree>
    <p:extLst>
      <p:ext uri="{BB962C8B-B14F-4D97-AF65-F5344CB8AC3E}">
        <p14:creationId xmlns:p14="http://schemas.microsoft.com/office/powerpoint/2010/main" val="1397635410"/>
      </p:ext>
    </p:extLst>
  </p:cSld>
  <p:clrMapOvr>
    <a:masterClrMapping/>
  </p:clrMapOvr>
</p:sld>
</file>

<file path=ppt/theme/theme1.xml><?xml version="1.0" encoding="utf-8"?>
<a:theme xmlns:a="http://schemas.openxmlformats.org/drawingml/2006/main" name="Distintivo">
  <a:themeElements>
    <a:clrScheme name="Distintivo">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Distintivo">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stintiv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Distintivo</Template>
  <TotalTime>429</TotalTime>
  <Words>1619</Words>
  <Application>Microsoft Office PowerPoint</Application>
  <PresentationFormat>Panorámica</PresentationFormat>
  <Paragraphs>49</Paragraphs>
  <Slides>18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Arial</vt:lpstr>
      <vt:lpstr>Gill Sans MT</vt:lpstr>
      <vt:lpstr>Impact</vt:lpstr>
      <vt:lpstr>Wingdings</vt:lpstr>
      <vt:lpstr>Distintivo</vt:lpstr>
      <vt:lpstr>Diario  interactivo </vt:lpstr>
      <vt:lpstr>Diario interactivo </vt:lpstr>
      <vt:lpstr>Presentación </vt:lpstr>
      <vt:lpstr>Contexto</vt:lpstr>
      <vt:lpstr>Palabras para el compañero de aprendizaje y el asesor.</vt:lpstr>
      <vt:lpstr>Cabe mencionar </vt:lpstr>
      <vt:lpstr>Clase del 14 de junio de 2021 “¿QUÉ PASA SI HAGO O NO ESTO?”</vt:lpstr>
      <vt:lpstr>Comentario </vt:lpstr>
      <vt:lpstr>Clase del 16  de juni6o de 2021 “PLATIQUEMOS UN RATO”</vt:lpstr>
      <vt:lpstr>Presentación de PowerPoint</vt:lpstr>
      <vt:lpstr>Clase del 17 de junio de 2021 “MOLDEA UN CIRCULO” </vt:lpstr>
      <vt:lpstr>Presentación de PowerPoint</vt:lpstr>
      <vt:lpstr>Clase del 21 de junio de 2021 “¿QUÉ TE DA MIEDO?” </vt:lpstr>
      <vt:lpstr>Presentación de PowerPoint</vt:lpstr>
      <vt:lpstr>Clase del 23 de junio de 2021 “¿QUÉ HAY EN LA TIENDA?”  </vt:lpstr>
      <vt:lpstr>Presentación de PowerPoint</vt:lpstr>
      <vt:lpstr>Clase del 24 de junio de 2021 “DE COMPRAS EN LA TIENDA”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interactivo</dc:title>
  <dc:creator>EDGAR LEYVA BUENDIA</dc:creator>
  <cp:lastModifiedBy>EDGAR LEYVA BUENDIA</cp:lastModifiedBy>
  <cp:revision>40</cp:revision>
  <dcterms:created xsi:type="dcterms:W3CDTF">2021-05-20T21:26:56Z</dcterms:created>
  <dcterms:modified xsi:type="dcterms:W3CDTF">2021-06-27T04:12:14Z</dcterms:modified>
</cp:coreProperties>
</file>