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2" r:id="rId4"/>
    <p:sldId id="261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>
        <p:scale>
          <a:sx n="40" d="100"/>
          <a:sy n="40" d="100"/>
        </p:scale>
        <p:origin x="169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16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483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0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596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246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43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318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8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1417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57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37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A4D59-8F91-4326-A19C-B16A13D3D6B2}" type="datetimeFigureOut">
              <a:rPr lang="es-MX" smtClean="0"/>
              <a:t>12/06/2021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587D-692F-4E0C-896D-1E05AF3B9F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88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rive.google.com/file/d/1LWacyCGpieeSXvWn4cpe7aQN4Cn7fDeX/view" TargetMode="External"/><Relationship Id="rId3" Type="http://schemas.openxmlformats.org/officeDocument/2006/relationships/hyperlink" Target="https://www.youtube.com/watch?v=SKRecNeYRxI" TargetMode="External"/><Relationship Id="rId7" Type="http://schemas.openxmlformats.org/officeDocument/2006/relationships/hyperlink" Target="https://www.youtube.com/watch?v=sDYrHwKcVC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watch?v=XARHIfXjk-o" TargetMode="External"/><Relationship Id="rId5" Type="http://schemas.openxmlformats.org/officeDocument/2006/relationships/hyperlink" Target="https://es.educaplay.com/recursos-educativos/9638937-memorama_de_animales.html" TargetMode="External"/><Relationship Id="rId4" Type="http://schemas.openxmlformats.org/officeDocument/2006/relationships/hyperlink" Target="https://www.youtube.com/watch?v=kC7Ogt498V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C4FC38B-3ED2-45E6-BB1B-3C2C2EAA88F5}"/>
              </a:ext>
            </a:extLst>
          </p:cNvPr>
          <p:cNvSpPr/>
          <p:nvPr/>
        </p:nvSpPr>
        <p:spPr>
          <a:xfrm>
            <a:off x="0" y="225474"/>
            <a:ext cx="6858000" cy="921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1400" b="1" dirty="0"/>
              <a:t>Licenciatura en educación preescolar</a:t>
            </a:r>
            <a:endParaRPr lang="es-ES" sz="1400" dirty="0"/>
          </a:p>
          <a:p>
            <a:pPr algn="ctr"/>
            <a:r>
              <a:rPr lang="es-MX" sz="1600" b="1" dirty="0"/>
              <a:t>Materia: </a:t>
            </a:r>
            <a:r>
              <a:rPr lang="es-MX" sz="1600" dirty="0"/>
              <a:t>Trabajo docente y proyectos de mejora escolar </a:t>
            </a:r>
            <a:endParaRPr lang="es-ES" sz="1600" dirty="0"/>
          </a:p>
          <a:p>
            <a:pPr algn="ctr"/>
            <a:r>
              <a:rPr lang="es-MX" sz="1600" b="1" dirty="0"/>
              <a:t>Maestro: </a:t>
            </a:r>
            <a:r>
              <a:rPr lang="es-MX" sz="1600" dirty="0"/>
              <a:t>Fabiola Valero Torres </a:t>
            </a:r>
            <a:endParaRPr lang="es-ES" sz="1600" dirty="0"/>
          </a:p>
          <a:p>
            <a:pPr algn="ctr"/>
            <a:r>
              <a:rPr lang="es-MX" sz="1600" b="1" dirty="0"/>
              <a:t>Unidad de aprendizaje 2: </a:t>
            </a:r>
            <a:r>
              <a:rPr lang="es-MX" sz="1600" dirty="0"/>
              <a:t>Propuestas de innovación al trabajo docente en el marco del Proyecto Escolar de Mejora Continua (PEMC) </a:t>
            </a:r>
            <a:endParaRPr lang="es-ES" sz="1600" dirty="0"/>
          </a:p>
          <a:p>
            <a:pPr algn="ctr"/>
            <a:r>
              <a:rPr lang="es-MX" sz="1600" b="1" dirty="0"/>
              <a:t>Competencias de la unidad de aprendizaje:</a:t>
            </a:r>
            <a:endParaRPr lang="es-E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Plantea las necesidades formativas de los alumnos de acuerdo con sus procesos de desarrollo y de aprendizaje, con base en los nuevos enfoques pedagógico.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Establece relaciones entre los principios, conceptos disciplinarios y contenidos del plan y programas de estudio en función del logro de aprendizaje de sus alumnos, asegurando la coherencia y continuidad entre los distintos grados y niveles educativos.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Utiliza metodologías pertinentes y actualizadas para promover el aprendizaje de los alumnos en los diferentes campos, áreas y ámbitos que propone el currículum, considerando los contextos y su desarrollo.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Incorpora los recursos y medios didácticos idóneos para favorecer el aprendizaje de acuerdo con el conocimiento de los procesos de desarrollo cognitivo y socioemocional de los alumnos.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Elabora diagnósticos de los intereses, motivaciones y necesidades formativas de los alumnos para organizar las actividades de aprendizaje, así como las adecuaciones curriculares y didácticas pertinentes.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Selecciona estrategias que favorecen el desarrollo intelectual, físico, social y emocional de los alumnos para procurar el logro de los aprendizajes.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Emplea los medios tecnológicos y las fuentes de información científica disponibles para mantenerse actualizado respecto a los diversos campos de conocimiento que intervienen en su trabajo docente.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Construye escenarios y experiencias de aprendizaje utilizando diversos recursos metodológicos y tecnológicos para favorecer la educación inclusiva.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Evalúa el aprendizaje de sus alumnos mediante la aplicación de distintas teorías, métodos e instrumentos considerando las áreas, campos y ámbitos de conocimiento, así como los saberes correspondientes al grado y nivel educativo.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Elabora propuestas para mejorar los resultados de su enseñanza y los aprendizajes de sus alumnos.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Utiliza los recursos metodológicos y técnicos de la investigación para explicar, comprender situaciones educativas y mejorar su docencia.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Orienta su actuación profesional con sentido ético-valoral y asume los diversos principios y reglas que aseguran una mejor convivencia institucional y social, en beneficio de los alumnos y de la comunidad escolar.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1100" dirty="0"/>
              <a:t>Decide las estrategias pedagógicas para minimizar o eliminar las barreras para el aprendizaje y la participación asegurando una educación inclusiva.</a:t>
            </a:r>
          </a:p>
          <a:p>
            <a:pPr algn="ctr"/>
            <a:r>
              <a:rPr lang="es-ES" sz="1600" b="1" u="sng" dirty="0"/>
              <a:t>Material </a:t>
            </a:r>
            <a:endParaRPr lang="es-ES" sz="1600" b="1" dirty="0"/>
          </a:p>
          <a:p>
            <a:pPr algn="ctr"/>
            <a:r>
              <a:rPr lang="es-MX" sz="1600" b="1" dirty="0"/>
              <a:t>Alumna: </a:t>
            </a:r>
            <a:r>
              <a:rPr lang="es-MX" sz="1600" dirty="0"/>
              <a:t>Griselda Estefanía García Barrera </a:t>
            </a:r>
            <a:r>
              <a:rPr lang="es-MX" sz="1600" b="1" dirty="0"/>
              <a:t>N.L. </a:t>
            </a:r>
            <a:r>
              <a:rPr lang="es-MX" sz="1600" dirty="0"/>
              <a:t>4</a:t>
            </a:r>
            <a:endParaRPr lang="es-ES" sz="1600" dirty="0"/>
          </a:p>
          <a:p>
            <a:pPr algn="ctr"/>
            <a:r>
              <a:rPr lang="es-MX" sz="1600" b="1" dirty="0"/>
              <a:t>Sexto semestre Sección B</a:t>
            </a:r>
            <a:endParaRPr lang="es-ES" sz="1600" dirty="0"/>
          </a:p>
          <a:p>
            <a:pPr algn="r"/>
            <a:r>
              <a:rPr lang="es-MX" sz="1400" dirty="0"/>
              <a:t>Saltillo, Coahuila</a:t>
            </a:r>
            <a:endParaRPr lang="es-ES" sz="1400" dirty="0"/>
          </a:p>
          <a:p>
            <a:pPr algn="r"/>
            <a:r>
              <a:rPr lang="es-MX" sz="1400" dirty="0"/>
              <a:t>13 de junio de 2021</a:t>
            </a:r>
            <a:endParaRPr lang="es-ES" sz="1400" dirty="0"/>
          </a:p>
          <a:p>
            <a:endParaRPr lang="es-MX" dirty="0"/>
          </a:p>
        </p:txBody>
      </p:sp>
      <p:pic>
        <p:nvPicPr>
          <p:cNvPr id="3" name="image1.png">
            <a:extLst>
              <a:ext uri="{FF2B5EF4-FFF2-40B4-BE49-F238E27FC236}">
                <a16:creationId xmlns:a16="http://schemas.microsoft.com/office/drawing/2014/main" id="{A6B009EB-E27C-4440-90B1-C413DA88A603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603500" y="647110"/>
            <a:ext cx="1651000" cy="110934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723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02B1AE7-ACA7-4AED-A674-4BA7AFDCE9BE}"/>
              </a:ext>
            </a:extLst>
          </p:cNvPr>
          <p:cNvSpPr txBox="1"/>
          <p:nvPr/>
        </p:nvSpPr>
        <p:spPr>
          <a:xfrm>
            <a:off x="866274" y="288758"/>
            <a:ext cx="52457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Video “Lena se porta mal” </a:t>
            </a:r>
            <a:r>
              <a:rPr lang="es-MX" u="sng" dirty="0">
                <a:latin typeface="Century Gothic" panose="020B0502020202020204" pitchFamily="34" charset="0"/>
                <a:hlinkClick r:id="rId3"/>
              </a:rPr>
              <a:t>https://www.youtube.com/watch?v=SKRecNeYRxI</a:t>
            </a:r>
            <a:endParaRPr lang="es-MX" u="sng" dirty="0">
              <a:latin typeface="Century Gothic" panose="020B0502020202020204" pitchFamily="34" charset="0"/>
            </a:endParaRPr>
          </a:p>
          <a:p>
            <a:endParaRPr lang="es-MX" u="sng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Video “El </a:t>
            </a:r>
            <a:r>
              <a:rPr lang="es-MX" dirty="0" err="1">
                <a:latin typeface="Century Gothic" panose="020B0502020202020204" pitchFamily="34" charset="0"/>
              </a:rPr>
              <a:t>habitát</a:t>
            </a:r>
            <a:r>
              <a:rPr lang="es-MX" dirty="0">
                <a:latin typeface="Century Gothic" panose="020B0502020202020204" pitchFamily="34" charset="0"/>
              </a:rPr>
              <a:t>” </a:t>
            </a:r>
            <a:r>
              <a:rPr lang="es-MX" u="sng" dirty="0">
                <a:latin typeface="Century Gothic" panose="020B0502020202020204" pitchFamily="34" charset="0"/>
                <a:hlinkClick r:id="rId4"/>
              </a:rPr>
              <a:t>https://www.youtube.com/watch?v=kC7Ogt498VU</a:t>
            </a:r>
            <a:r>
              <a:rPr lang="es-MX" dirty="0">
                <a:latin typeface="Century Gothic" panose="020B0502020202020204" pitchFamily="34" charset="0"/>
              </a:rPr>
              <a:t> </a:t>
            </a:r>
            <a:endParaRPr lang="es-ES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Juego ¿En dónde vive? </a:t>
            </a:r>
            <a:r>
              <a:rPr lang="es-MX" u="sng" dirty="0">
                <a:latin typeface="Century Gothic" panose="020B0502020202020204" pitchFamily="34" charset="0"/>
                <a:hlinkClick r:id="rId5"/>
              </a:rPr>
              <a:t>https://es.educaplay.com/recursos-educativos/9638937-memorama_de_animales.html</a:t>
            </a:r>
            <a:endParaRPr lang="es-MX" u="sng" dirty="0">
              <a:latin typeface="Century Gothic" panose="020B0502020202020204" pitchFamily="34" charset="0"/>
            </a:endParaRPr>
          </a:p>
          <a:p>
            <a:endParaRPr lang="es-MX" u="sng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Video “Sésamo: más, menos, igual” </a:t>
            </a:r>
            <a:r>
              <a:rPr lang="es-MX" u="sng" dirty="0">
                <a:latin typeface="Century Gothic" panose="020B0502020202020204" pitchFamily="34" charset="0"/>
                <a:hlinkClick r:id="rId6"/>
              </a:rPr>
              <a:t>https://www.youtube.com/watch?v=XARHIfXjk-o</a:t>
            </a:r>
            <a:endParaRPr lang="es-MX" u="sng" dirty="0">
              <a:latin typeface="Century Gothic" panose="020B0502020202020204" pitchFamily="34" charset="0"/>
            </a:endParaRPr>
          </a:p>
          <a:p>
            <a:endParaRPr lang="es-MX" u="sng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Video “Formas por todos lados” </a:t>
            </a:r>
            <a:r>
              <a:rPr lang="es-MX" u="sng" dirty="0">
                <a:latin typeface="Century Gothic" panose="020B0502020202020204" pitchFamily="34" charset="0"/>
                <a:hlinkClick r:id="rId7"/>
              </a:rPr>
              <a:t>https://www.youtube.com/watch?v=sDYrHwKcVCA</a:t>
            </a:r>
            <a:endParaRPr lang="es-MX" u="sng" dirty="0">
              <a:latin typeface="Century Gothic" panose="020B0502020202020204" pitchFamily="34" charset="0"/>
            </a:endParaRPr>
          </a:p>
          <a:p>
            <a:endParaRPr lang="es-MX" u="sng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Cuento el alebrije. </a:t>
            </a:r>
            <a:r>
              <a:rPr lang="es-MX" u="sng" dirty="0">
                <a:latin typeface="Century Gothic" panose="020B0502020202020204" pitchFamily="34" charset="0"/>
                <a:hlinkClick r:id="rId8"/>
              </a:rPr>
              <a:t>https://drive.google.com/file/d/1LWacyCGpieeSXvWn4cpe7aQN4Cn7fDeX/view</a:t>
            </a:r>
            <a:r>
              <a:rPr lang="es-MX" dirty="0">
                <a:latin typeface="Century Gothic" panose="020B0502020202020204" pitchFamily="34" charset="0"/>
              </a:rPr>
              <a:t> </a:t>
            </a:r>
            <a:endParaRPr lang="es-ES" dirty="0">
              <a:latin typeface="Century Gothic" panose="020B0502020202020204" pitchFamily="34" charset="0"/>
            </a:endParaRPr>
          </a:p>
          <a:p>
            <a:r>
              <a:rPr lang="es-MX" dirty="0">
                <a:latin typeface="Century Gothic" panose="020B0502020202020204" pitchFamily="34" charset="0"/>
              </a:rPr>
              <a:t> </a:t>
            </a:r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15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255FAD3-6657-4B17-9694-1DAC72E74E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60" y="954934"/>
            <a:ext cx="5404936" cy="7948436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5E5313CA-E629-4175-A7C8-95A02893DC20}"/>
              </a:ext>
            </a:extLst>
          </p:cNvPr>
          <p:cNvSpPr/>
          <p:nvPr/>
        </p:nvSpPr>
        <p:spPr>
          <a:xfrm>
            <a:off x="1123575" y="362428"/>
            <a:ext cx="1611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Anexo 1</a:t>
            </a:r>
          </a:p>
        </p:txBody>
      </p:sp>
    </p:spTree>
    <p:extLst>
      <p:ext uri="{BB962C8B-B14F-4D97-AF65-F5344CB8AC3E}">
        <p14:creationId xmlns:p14="http://schemas.microsoft.com/office/powerpoint/2010/main" val="361072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7AEC1FE4-BA53-48B3-988F-51AE992B2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69623"/>
              </p:ext>
            </p:extLst>
          </p:nvPr>
        </p:nvGraphicFramePr>
        <p:xfrm>
          <a:off x="288757" y="1390437"/>
          <a:ext cx="6304548" cy="67716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2274">
                  <a:extLst>
                    <a:ext uri="{9D8B030D-6E8A-4147-A177-3AD203B41FA5}">
                      <a16:colId xmlns:a16="http://schemas.microsoft.com/office/drawing/2014/main" val="27414463"/>
                    </a:ext>
                  </a:extLst>
                </a:gridCol>
                <a:gridCol w="3152274">
                  <a:extLst>
                    <a:ext uri="{9D8B030D-6E8A-4147-A177-3AD203B41FA5}">
                      <a16:colId xmlns:a16="http://schemas.microsoft.com/office/drawing/2014/main" val="2083141623"/>
                    </a:ext>
                  </a:extLst>
                </a:gridCol>
              </a:tblGrid>
              <a:tr h="678995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latin typeface="Century Gothic" panose="020B0502020202020204" pitchFamily="34" charset="0"/>
                        </a:rPr>
                        <a:t>Seres vivos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latin typeface="Century Gothic" panose="020B0502020202020204" pitchFamily="34" charset="0"/>
                        </a:rPr>
                        <a:t>Ser inerte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338962"/>
                  </a:ext>
                </a:extLst>
              </a:tr>
              <a:tr h="6092667">
                <a:tc>
                  <a:txBody>
                    <a:bodyPr/>
                    <a:lstStyle/>
                    <a:p>
                      <a:pPr algn="ctr"/>
                      <a:endParaRPr lang="es-MX" sz="280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28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63653"/>
                  </a:ext>
                </a:extLst>
              </a:tr>
            </a:tbl>
          </a:graphicData>
        </a:graphic>
      </p:graphicFrame>
      <p:sp>
        <p:nvSpPr>
          <p:cNvPr id="4" name="Rectángulo 3">
            <a:extLst>
              <a:ext uri="{FF2B5EF4-FFF2-40B4-BE49-F238E27FC236}">
                <a16:creationId xmlns:a16="http://schemas.microsoft.com/office/drawing/2014/main" id="{6490A520-E1A7-4FFE-A036-76EFB95BCFE8}"/>
              </a:ext>
            </a:extLst>
          </p:cNvPr>
          <p:cNvSpPr/>
          <p:nvPr/>
        </p:nvSpPr>
        <p:spPr>
          <a:xfrm>
            <a:off x="288757" y="458681"/>
            <a:ext cx="16113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Anexo 2</a:t>
            </a:r>
          </a:p>
        </p:txBody>
      </p:sp>
    </p:spTree>
    <p:extLst>
      <p:ext uri="{BB962C8B-B14F-4D97-AF65-F5344CB8AC3E}">
        <p14:creationId xmlns:p14="http://schemas.microsoft.com/office/powerpoint/2010/main" val="1820981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561</Words>
  <Application>Microsoft Office PowerPoint</Application>
  <PresentationFormat>Carta (216 x 279 mm)</PresentationFormat>
  <Paragraphs>44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ESTEFANIA GARCIA BARRERA</dc:creator>
  <cp:lastModifiedBy>GRISELDA ESTEFANIA GARCIA BARRERA</cp:lastModifiedBy>
  <cp:revision>2</cp:revision>
  <dcterms:created xsi:type="dcterms:W3CDTF">2021-06-12T06:32:37Z</dcterms:created>
  <dcterms:modified xsi:type="dcterms:W3CDTF">2021-06-12T06:34:34Z</dcterms:modified>
</cp:coreProperties>
</file>