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045700" cx="77771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4">
          <p15:clr>
            <a:srgbClr val="000000"/>
          </p15:clr>
        </p15:guide>
        <p15:guide id="2" pos="2449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1" roundtripDataSignature="AMtx7mi+waG54x2F8JlBh8lAbZa4CeZU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4" orient="horz"/>
        <p:guide pos="244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583287" y="1644054"/>
            <a:ext cx="6610589" cy="349739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3"/>
              <a:buFont typeface="Calibri"/>
              <a:buNone/>
              <a:defRPr sz="510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972146" y="5276318"/>
            <a:ext cx="5832872" cy="24253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2041"/>
              <a:buNone/>
              <a:defRPr sz="2041"/>
            </a:lvl1pPr>
            <a:lvl2pPr lvl="1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2pPr>
            <a:lvl3pPr lvl="2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1"/>
              <a:buNone/>
              <a:defRPr sz="1531"/>
            </a:lvl3pPr>
            <a:lvl4pPr lvl="3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sz="1361"/>
            </a:lvl4pPr>
            <a:lvl5pPr lvl="4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sz="1361"/>
            </a:lvl5pPr>
            <a:lvl6pPr lvl="5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sz="1361"/>
            </a:lvl6pPr>
            <a:lvl7pPr lvl="6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sz="1361"/>
            </a:lvl7pPr>
            <a:lvl8pPr lvl="7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sz="1361"/>
            </a:lvl8pPr>
            <a:lvl9pPr lvl="8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sz="1361"/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701629" y="2507254"/>
            <a:ext cx="6373904" cy="6707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2147376" y="3952999"/>
            <a:ext cx="8513266" cy="16769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-1255134" y="2324655"/>
            <a:ext cx="8513266" cy="4933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530630" y="2504452"/>
            <a:ext cx="6707803" cy="41787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3"/>
              <a:buFont typeface="Calibri"/>
              <a:buNone/>
              <a:defRPr sz="510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530630" y="6722716"/>
            <a:ext cx="6707803" cy="2197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2041"/>
              <a:buNone/>
              <a:defRPr sz="2041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1"/>
              <a:buNone/>
              <a:defRPr sz="1531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1"/>
              <a:buNone/>
              <a:defRPr sz="1361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1"/>
              <a:buNone/>
              <a:defRPr sz="1361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1"/>
              <a:buNone/>
              <a:defRPr sz="1361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1"/>
              <a:buNone/>
              <a:defRPr sz="1361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1"/>
              <a:buNone/>
              <a:defRPr sz="1361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1"/>
              <a:buNone/>
              <a:defRPr sz="1361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534680" y="2674203"/>
            <a:ext cx="3305294" cy="63739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3937189" y="2674203"/>
            <a:ext cx="3305294" cy="63739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535693" y="534843"/>
            <a:ext cx="6707803" cy="1941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535694" y="2462592"/>
            <a:ext cx="3290104" cy="120687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2041"/>
              <a:buNone/>
              <a:defRPr b="1" sz="2041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1"/>
              <a:buNone/>
              <a:defRPr b="1" sz="1531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535694" y="3669471"/>
            <a:ext cx="3290104" cy="5397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3937189" y="2462592"/>
            <a:ext cx="3306307" cy="120687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2041"/>
              <a:buNone/>
              <a:defRPr b="1" sz="2041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1"/>
              <a:buNone/>
              <a:defRPr b="1" sz="1531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b="1" sz="1361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3937189" y="3669471"/>
            <a:ext cx="3306307" cy="5397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535693" y="669713"/>
            <a:ext cx="2508337" cy="23439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2"/>
              <a:buFont typeface="Calibri"/>
              <a:buNone/>
              <a:defRPr sz="272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306307" y="1446397"/>
            <a:ext cx="3937189" cy="7138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1447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2722"/>
              <a:buChar char="•"/>
              <a:defRPr sz="2722"/>
            </a:lvl1pPr>
            <a:lvl2pPr indent="-379793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1"/>
              <a:buChar char="•"/>
              <a:defRPr sz="2381"/>
            </a:lvl2pPr>
            <a:lvl3pPr indent="-358203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1"/>
              <a:buChar char="•"/>
              <a:defRPr sz="2041"/>
            </a:lvl3pPr>
            <a:lvl4pPr indent="-336613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Char char="•"/>
              <a:defRPr sz="1701"/>
            </a:lvl4pPr>
            <a:lvl5pPr indent="-336613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Char char="•"/>
              <a:defRPr sz="1701"/>
            </a:lvl5pPr>
            <a:lvl6pPr indent="-336613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Char char="•"/>
              <a:defRPr sz="1701"/>
            </a:lvl6pPr>
            <a:lvl7pPr indent="-336613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Char char="•"/>
              <a:defRPr sz="1701"/>
            </a:lvl7pPr>
            <a:lvl8pPr indent="-336613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Char char="•"/>
              <a:defRPr sz="1701"/>
            </a:lvl8pPr>
            <a:lvl9pPr indent="-336613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Char char="•"/>
              <a:defRPr sz="1701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535693" y="3013710"/>
            <a:ext cx="2508337" cy="5583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sz="1361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1"/>
              <a:buNone/>
              <a:defRPr sz="1191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1"/>
              <a:buNone/>
              <a:defRPr sz="1021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535693" y="669713"/>
            <a:ext cx="2508337" cy="23439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2"/>
              <a:buFont typeface="Calibri"/>
              <a:buNone/>
              <a:defRPr sz="272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3306307" y="1446397"/>
            <a:ext cx="3937189" cy="7138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2722"/>
              <a:buFont typeface="Arial"/>
              <a:buNone/>
              <a:defRPr b="0" i="0" sz="27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1"/>
              <a:buFont typeface="Arial"/>
              <a:buNone/>
              <a:defRPr b="0" i="0" sz="238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1"/>
              <a:buFont typeface="Arial"/>
              <a:buNone/>
              <a:defRPr b="0" i="0" sz="204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Font typeface="Arial"/>
              <a:buNone/>
              <a:defRPr b="0" i="0" sz="170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Font typeface="Arial"/>
              <a:buNone/>
              <a:defRPr b="0" i="0" sz="170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Font typeface="Arial"/>
              <a:buNone/>
              <a:defRPr b="0" i="0" sz="170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Font typeface="Arial"/>
              <a:buNone/>
              <a:defRPr b="0" i="0" sz="170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Font typeface="Arial"/>
              <a:buNone/>
              <a:defRPr b="0" i="0" sz="170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Font typeface="Arial"/>
              <a:buNone/>
              <a:defRPr b="0" i="0" sz="170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535693" y="3013710"/>
            <a:ext cx="2508337" cy="5583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1361"/>
              <a:buNone/>
              <a:defRPr sz="1361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1"/>
              <a:buNone/>
              <a:defRPr sz="1191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1"/>
              <a:buNone/>
              <a:defRPr sz="1021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1"/>
              <a:buNone/>
              <a:defRPr sz="851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2"/>
              <a:buFont typeface="Calibri"/>
              <a:buNone/>
              <a:defRPr b="0" i="0" sz="374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93" lvl="0" marL="457200" marR="0" rtl="0" algn="l">
              <a:lnSpc>
                <a:spcPct val="90000"/>
              </a:lnSpc>
              <a:spcBef>
                <a:spcPts val="851"/>
              </a:spcBef>
              <a:spcAft>
                <a:spcPts val="0"/>
              </a:spcAft>
              <a:buClr>
                <a:schemeClr val="dk1"/>
              </a:buClr>
              <a:buSzPts val="2381"/>
              <a:buFont typeface="Arial"/>
              <a:buChar char="•"/>
              <a:defRPr b="0" i="0" sz="238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203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1"/>
              <a:buFont typeface="Arial"/>
              <a:buChar char="•"/>
              <a:defRPr b="0" i="0" sz="204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613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1"/>
              <a:buFont typeface="Arial"/>
              <a:buChar char="•"/>
              <a:defRPr b="0" i="0" sz="170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818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1"/>
              <a:buFont typeface="Arial"/>
              <a:buChar char="•"/>
              <a:defRPr b="0" i="0" sz="153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818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1"/>
              <a:buFont typeface="Arial"/>
              <a:buChar char="•"/>
              <a:defRPr b="0" i="0" sz="153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818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1"/>
              <a:buFont typeface="Arial"/>
              <a:buChar char="•"/>
              <a:defRPr b="0" i="0" sz="153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818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1"/>
              <a:buFont typeface="Arial"/>
              <a:buChar char="•"/>
              <a:defRPr b="0" i="0" sz="153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818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1"/>
              <a:buFont typeface="Arial"/>
              <a:buChar char="•"/>
              <a:defRPr b="0" i="0" sz="153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818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1"/>
              <a:buFont typeface="Arial"/>
              <a:buChar char="•"/>
              <a:defRPr b="0" i="0" sz="153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2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2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2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2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2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2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2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2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2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1.png"/><Relationship Id="rId8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1.png"/><Relationship Id="rId8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1.png"/><Relationship Id="rId8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1.png"/><Relationship Id="rId8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1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85" name="Google Shape;85;p1"/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8" name="Google Shape;88;p1"/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89" name="Google Shape;89;p1"/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 cap="flat" cmpd="sng" w="127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0;p1"/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s-MX" sz="2800" u="none" cap="none" strike="noStrik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</a:t>
                </a:r>
                <a:endParaRPr/>
              </a:p>
            </p:txBody>
          </p:sp>
        </p:grpSp>
        <p:sp>
          <p:nvSpPr>
            <p:cNvPr id="91" name="Google Shape;91;p1"/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00B0F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</a:t>
              </a: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A8D08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</a:t>
              </a:r>
              <a:endParaRPr/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99663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/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J</a:t>
              </a:r>
              <a:endParaRPr/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9966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V</a:t>
              </a:r>
              <a:endParaRPr/>
            </a:p>
          </p:txBody>
        </p:sp>
        <p:grpSp>
          <p:nvGrpSpPr>
            <p:cNvPr id="99" name="Google Shape;99;p1"/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descr="Imagen que contiene cuarto, reloj&#10;&#10;Descripción generada automáticamente" id="100" name="Google Shape;100;p1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camiseta&#10;&#10;Descripción generada automáticamente" id="101" name="Google Shape;101;p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dibujo&#10;&#10;Descripción generada automáticamente" id="102" name="Google Shape;102;p1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" name="Google Shape;103;p1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dibujo&#10;&#10;Descripción generada automáticamente" id="104" name="Google Shape;104;p1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05" name="Google Shape;105;p1"/>
            <p:cNvSpPr txBox="1"/>
            <p:nvPr/>
          </p:nvSpPr>
          <p:spPr>
            <a:xfrm>
              <a:off x="69760" y="1249126"/>
              <a:ext cx="7777163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Situación de Aprendizaje: ¿Qué pasa si?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16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Campos de formación y/o áreas de desarrollo personal y social a favorecer </a:t>
              </a:r>
              <a:endParaRPr/>
            </a:p>
          </p:txBody>
        </p:sp>
        <p:grpSp>
          <p:nvGrpSpPr>
            <p:cNvPr id="108" name="Google Shape;108;p1"/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109" name="Google Shape;109;p1"/>
              <p:cNvGrpSpPr/>
              <p:nvPr/>
            </p:nvGrpSpPr>
            <p:grpSpPr>
              <a:xfrm>
                <a:off x="-75901" y="2156821"/>
                <a:ext cx="1443906" cy="562832"/>
                <a:chOff x="-169219" y="2121401"/>
                <a:chExt cx="1892700" cy="621799"/>
              </a:xfrm>
            </p:grpSpPr>
            <p:sp>
              <p:nvSpPr>
                <p:cNvPr id="110" name="Google Shape;110;p1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 cap="flat" cmpd="sng" w="12700">
                  <a:solidFill>
                    <a:srgbClr val="FFC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" name="Google Shape;111;p1"/>
                <p:cNvSpPr txBox="1"/>
                <p:nvPr/>
              </p:nvSpPr>
              <p:spPr>
                <a:xfrm>
                  <a:off x="-169219" y="2139829"/>
                  <a:ext cx="18927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Lenguaje y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comunicación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112" name="Google Shape;112;p1"/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113" name="Google Shape;113;p1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" name="Google Shape;114;p1"/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Pensamiento 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matemático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115" name="Google Shape;115;p1"/>
              <p:cNvGrpSpPr/>
              <p:nvPr/>
            </p:nvGrpSpPr>
            <p:grpSpPr>
              <a:xfrm>
                <a:off x="2280098" y="2156826"/>
                <a:ext cx="1443894" cy="626453"/>
                <a:chOff x="-204663" y="2121401"/>
                <a:chExt cx="1892685" cy="692084"/>
              </a:xfrm>
            </p:grpSpPr>
            <p:sp>
              <p:nvSpPr>
                <p:cNvPr id="116" name="Google Shape;116;p1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" name="Google Shape;117;p1"/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1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Exploración del mundo natural y social</a:t>
                  </a:r>
                  <a:endParaRPr b="1" sz="14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118" name="Google Shape;118;p1"/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119" name="Google Shape;119;p1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" name="Google Shape;120;p1"/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Artes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121" name="Google Shape;121;p1"/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122" name="Google Shape;122;p1"/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3" name="Google Shape;123;p1"/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Educación 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Física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124" name="Google Shape;124;p1"/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125" name="Google Shape;125;p1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" name="Google Shape;126;p1"/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1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Educación Socioemocional</a:t>
                  </a:r>
                  <a:endParaRPr b="1" sz="14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grpSp>
          <p:nvGrpSpPr>
            <p:cNvPr id="127" name="Google Shape;127;p1"/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128" name="Google Shape;128;p1"/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6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La jornada de trabajo fue</a:t>
                </a:r>
                <a:r>
                  <a:rPr lang="es-MX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:</a:t>
                </a:r>
                <a:endParaRPr/>
              </a:p>
            </p:txBody>
          </p:sp>
          <p:sp>
            <p:nvSpPr>
              <p:cNvPr id="129" name="Google Shape;129;p1"/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130;p1"/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131;p1"/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1"/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1"/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Exitosa</a:t>
                </a:r>
                <a:endParaRPr/>
              </a:p>
            </p:txBody>
          </p:sp>
          <p:sp>
            <p:nvSpPr>
              <p:cNvPr id="134" name="Google Shape;134;p1"/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Buena</a:t>
                </a:r>
                <a:endParaRPr/>
              </a:p>
            </p:txBody>
          </p:sp>
          <p:sp>
            <p:nvSpPr>
              <p:cNvPr id="135" name="Google Shape;135;p1"/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Regular</a:t>
                </a:r>
                <a:endParaRPr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136;p1"/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Mala</a:t>
                </a:r>
                <a:endParaRPr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7" name="Google Shape;137;p1"/>
            <p:cNvGrpSpPr/>
            <p:nvPr/>
          </p:nvGrpSpPr>
          <p:grpSpPr>
            <a:xfrm>
              <a:off x="-60113" y="3701185"/>
              <a:ext cx="7866108" cy="1837383"/>
              <a:chOff x="-104586" y="3258293"/>
              <a:chExt cx="7866108" cy="1837383"/>
            </a:xfrm>
          </p:grpSpPr>
          <p:grpSp>
            <p:nvGrpSpPr>
              <p:cNvPr id="138" name="Google Shape;138;p1"/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139" name="Google Shape;139;p1"/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" name="Google Shape;140;p1"/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6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Aspectos de la planeación didáctica </a:t>
                  </a:r>
                  <a:endParaRPr/>
                </a:p>
              </p:txBody>
            </p:sp>
          </p:grpSp>
          <p:sp>
            <p:nvSpPr>
              <p:cNvPr id="141" name="Google Shape;141;p1"/>
              <p:cNvSpPr txBox="1"/>
              <p:nvPr/>
            </p:nvSpPr>
            <p:spPr>
              <a:xfrm>
                <a:off x="-44436" y="3618476"/>
                <a:ext cx="7777200" cy="14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</a:t>
                </a: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Logro de los aprendizajes esperados </a:t>
                </a:r>
                <a:endParaRPr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</a:t>
                </a: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Materiales educativos adecuados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Nivel de complejidad adecuado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Organización adecuada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Tiempo planeado correctamente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Actividades planeadas conforme a lo planeado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142;p1"/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143;p1"/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1"/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1"/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1"/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1"/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148;p1"/>
              <p:cNvSpPr txBox="1"/>
              <p:nvPr/>
            </p:nvSpPr>
            <p:spPr>
              <a:xfrm>
                <a:off x="3707789" y="3630316"/>
                <a:ext cx="3964800" cy="1200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Observaciones</a:t>
                </a:r>
                <a:endParaRPr/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Los alumnos atendieron de manera muy eficiente y adecuada cada una de las indicaciones, expresando respuesta  los cuestionamientos y consignas indicadas.</a:t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  <p:grpSp>
          <p:nvGrpSpPr>
            <p:cNvPr id="149" name="Google Shape;149;p1"/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50" name="Google Shape;150;p1"/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51" name="Google Shape;151;p1"/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2" name="Google Shape;152;p1"/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6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Manifestaciones de los alumnos</a:t>
                  </a:r>
                  <a:endParaRPr/>
                </a:p>
              </p:txBody>
            </p:sp>
          </p:grpSp>
          <p:sp>
            <p:nvSpPr>
              <p:cNvPr id="153" name="Google Shape;153;p1"/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Interés en las actividades</a:t>
                </a:r>
                <a:endParaRPr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Participación de la manera esperada</a:t>
                </a:r>
                <a:endParaRPr/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Adaptación a la organización establecida</a:t>
                </a:r>
                <a:endParaRPr/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Seguridad y cooperación al realizar las actividades</a:t>
                </a:r>
                <a:endParaRPr/>
              </a:p>
            </p:txBody>
          </p:sp>
          <p:sp>
            <p:nvSpPr>
              <p:cNvPr id="154" name="Google Shape;154;p1"/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Todos   Algunos  Pocos   Ninguno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155" name="Google Shape;155;p1"/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56" name="Google Shape;156;p1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7" name="Google Shape;157;p1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" name="Google Shape;158;p1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9" name="Google Shape;159;p1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0" name="Google Shape;160;p1"/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61" name="Google Shape;161;p1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2" name="Google Shape;162;p1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3" name="Google Shape;163;p1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" name="Google Shape;164;p1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5" name="Google Shape;165;p1"/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66" name="Google Shape;166;p1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7" name="Google Shape;167;p1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8" name="Google Shape;168;p1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9" name="Google Shape;169;p1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0" name="Google Shape;170;p1"/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71" name="Google Shape;171;p1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2" name="Google Shape;172;p1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3" name="Google Shape;173;p1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4" name="Google Shape;174;p1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175" name="Google Shape;175;p1"/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76" name="Google Shape;176;p1"/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177;p1"/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s-MX" sz="16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Autoevaluación</a:t>
                </a:r>
                <a:endParaRPr/>
              </a:p>
            </p:txBody>
          </p:sp>
        </p:grpSp>
        <p:sp>
          <p:nvSpPr>
            <p:cNvPr id="178" name="Google Shape;178;p1"/>
            <p:cNvSpPr txBox="1"/>
            <p:nvPr/>
          </p:nvSpPr>
          <p:spPr>
            <a:xfrm>
              <a:off x="28833" y="7032794"/>
              <a:ext cx="5831700" cy="13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Rescato los conocimientos previos</a:t>
              </a:r>
              <a:endPara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Identifico y actúa conforme a las necesidades e intereses de los alumnos  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Fomento la participación de todos los alumnos 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Otorgó</a:t>
              </a: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consignas claras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Intervenir</a:t>
              </a: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adecuadamente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Fomento la autonomía de los alumnos </a:t>
              </a:r>
              <a:endParaRPr/>
            </a:p>
          </p:txBody>
        </p:sp>
        <p:grpSp>
          <p:nvGrpSpPr>
            <p:cNvPr id="179" name="Google Shape;179;p1"/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80" name="Google Shape;180;p1"/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Si            No   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181" name="Google Shape;181;p1"/>
              <p:cNvGrpSpPr/>
              <p:nvPr/>
            </p:nvGrpSpPr>
            <p:grpSpPr>
              <a:xfrm>
                <a:off x="6120110" y="7772965"/>
                <a:ext cx="876612" cy="1128912"/>
                <a:chOff x="6128362" y="7763339"/>
                <a:chExt cx="876612" cy="1128912"/>
              </a:xfrm>
            </p:grpSpPr>
            <p:grpSp>
              <p:nvGrpSpPr>
                <p:cNvPr id="182" name="Google Shape;182;p1"/>
                <p:cNvGrpSpPr/>
                <p:nvPr/>
              </p:nvGrpSpPr>
              <p:grpSpPr>
                <a:xfrm>
                  <a:off x="6135240" y="7763339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183" name="Google Shape;183;p1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84" name="Google Shape;184;p1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85" name="Google Shape;185;p1"/>
                <p:cNvGrpSpPr/>
                <p:nvPr/>
              </p:nvGrpSpPr>
              <p:grpSpPr>
                <a:xfrm>
                  <a:off x="6144881" y="7952948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186" name="Google Shape;186;p1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87" name="Google Shape;187;p1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88" name="Google Shape;188;p1"/>
                <p:cNvGrpSpPr/>
                <p:nvPr/>
              </p:nvGrpSpPr>
              <p:grpSpPr>
                <a:xfrm>
                  <a:off x="6128376" y="8146749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189" name="Google Shape;189;p1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90" name="Google Shape;190;p1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91" name="Google Shape;191;p1"/>
                <p:cNvGrpSpPr/>
                <p:nvPr/>
              </p:nvGrpSpPr>
              <p:grpSpPr>
                <a:xfrm>
                  <a:off x="6135240" y="8339765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192" name="Google Shape;192;p1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93" name="Google Shape;193;p1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94" name="Google Shape;194;p1"/>
                <p:cNvGrpSpPr/>
                <p:nvPr/>
              </p:nvGrpSpPr>
              <p:grpSpPr>
                <a:xfrm>
                  <a:off x="6128362" y="8550344"/>
                  <a:ext cx="146950" cy="148892"/>
                  <a:chOff x="6007691" y="7925187"/>
                  <a:chExt cx="146950" cy="148892"/>
                </a:xfrm>
              </p:grpSpPr>
              <p:sp>
                <p:nvSpPr>
                  <p:cNvPr id="195" name="Google Shape;195;p1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96" name="Google Shape;196;p1"/>
                  <p:cNvSpPr/>
                  <p:nvPr/>
                </p:nvSpPr>
                <p:spPr>
                  <a:xfrm>
                    <a:off x="6007691" y="7925187"/>
                    <a:ext cx="140100" cy="148800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97" name="Google Shape;197;p1"/>
                <p:cNvGrpSpPr/>
                <p:nvPr/>
              </p:nvGrpSpPr>
              <p:grpSpPr>
                <a:xfrm>
                  <a:off x="6135240" y="8725797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198" name="Google Shape;198;p1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99" name="Google Shape;199;p1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200" name="Google Shape;200;p1"/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>
                <a:gd fmla="val 16667" name="adj"/>
              </a:avLst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"/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Logros</a:t>
              </a:r>
              <a:endParaRPr/>
            </a:p>
          </p:txBody>
        </p:sp>
        <p:sp>
          <p:nvSpPr>
            <p:cNvPr id="202" name="Google Shape;202;p1"/>
            <p:cNvSpPr txBox="1"/>
            <p:nvPr/>
          </p:nvSpPr>
          <p:spPr>
            <a:xfrm>
              <a:off x="-40004" y="8777963"/>
              <a:ext cx="39015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Este día rescatamos los saberes previos de los alumnos sobre causas y consecuencias, los alumnos participaron y atendieron las indicaciones.</a:t>
              </a:r>
              <a:endParaRPr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Trabajamos con la evidencia(tarea).</a:t>
              </a:r>
              <a:endParaRPr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03" name="Google Shape;203;p1"/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>
                <a:gd fmla="val 16667" name="adj"/>
              </a:avLst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"/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Dificultades</a:t>
              </a:r>
              <a:endParaRPr/>
            </a:p>
          </p:txBody>
        </p:sp>
        <p:sp>
          <p:nvSpPr>
            <p:cNvPr id="205" name="Google Shape;205;p1"/>
            <p:cNvSpPr txBox="1"/>
            <p:nvPr/>
          </p:nvSpPr>
          <p:spPr>
            <a:xfrm>
              <a:off x="3825086" y="8777963"/>
              <a:ext cx="39015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6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No todos los alumnos que se solicitaron respondieron a la videollamada y enviaron evidencia.</a:t>
              </a:r>
              <a:endParaRPr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pic>
        <p:nvPicPr>
          <p:cNvPr descr="Imagen que contiene muñeca, juguete, dibujo&#10;&#10;Descripción generada automáticamente" id="206" name="Google Shape;206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755877" y="57424"/>
            <a:ext cx="637841" cy="1214826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1"/>
          <p:cNvSpPr txBox="1"/>
          <p:nvPr/>
        </p:nvSpPr>
        <p:spPr>
          <a:xfrm>
            <a:off x="553931" y="281520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"/>
          <p:cNvSpPr txBox="1"/>
          <p:nvPr/>
        </p:nvSpPr>
        <p:spPr>
          <a:xfrm>
            <a:off x="1351027" y="252666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06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"/>
          <p:cNvSpPr txBox="1"/>
          <p:nvPr/>
        </p:nvSpPr>
        <p:spPr>
          <a:xfrm>
            <a:off x="2104354" y="252666"/>
            <a:ext cx="7174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"/>
          <p:cNvSpPr/>
          <p:nvPr/>
        </p:nvSpPr>
        <p:spPr>
          <a:xfrm>
            <a:off x="308635" y="731397"/>
            <a:ext cx="444600" cy="4077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"/>
          <p:cNvSpPr/>
          <p:nvPr/>
        </p:nvSpPr>
        <p:spPr>
          <a:xfrm>
            <a:off x="6335782" y="2355633"/>
            <a:ext cx="1119929" cy="559185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"/>
          <p:cNvSpPr/>
          <p:nvPr/>
        </p:nvSpPr>
        <p:spPr>
          <a:xfrm>
            <a:off x="2770561" y="3017331"/>
            <a:ext cx="1043700" cy="559200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"/>
          <p:cNvSpPr/>
          <p:nvPr/>
        </p:nvSpPr>
        <p:spPr>
          <a:xfrm>
            <a:off x="168562" y="4117167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"/>
          <p:cNvSpPr/>
          <p:nvPr/>
        </p:nvSpPr>
        <p:spPr>
          <a:xfrm>
            <a:off x="149203" y="4742971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"/>
          <p:cNvSpPr/>
          <p:nvPr/>
        </p:nvSpPr>
        <p:spPr>
          <a:xfrm>
            <a:off x="162255" y="491142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"/>
          <p:cNvSpPr/>
          <p:nvPr/>
        </p:nvSpPr>
        <p:spPr>
          <a:xfrm>
            <a:off x="149202" y="510221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"/>
          <p:cNvSpPr/>
          <p:nvPr/>
        </p:nvSpPr>
        <p:spPr>
          <a:xfrm>
            <a:off x="5199061" y="6539544"/>
            <a:ext cx="140100" cy="1488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"/>
          <p:cNvSpPr/>
          <p:nvPr/>
        </p:nvSpPr>
        <p:spPr>
          <a:xfrm>
            <a:off x="5199061" y="6357709"/>
            <a:ext cx="140100" cy="1488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"/>
          <p:cNvSpPr/>
          <p:nvPr/>
        </p:nvSpPr>
        <p:spPr>
          <a:xfrm>
            <a:off x="5199048" y="6175859"/>
            <a:ext cx="140100" cy="1488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"/>
          <p:cNvSpPr/>
          <p:nvPr/>
        </p:nvSpPr>
        <p:spPr>
          <a:xfrm>
            <a:off x="5199039" y="5993990"/>
            <a:ext cx="140100" cy="1488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"/>
          <p:cNvSpPr/>
          <p:nvPr/>
        </p:nvSpPr>
        <p:spPr>
          <a:xfrm>
            <a:off x="162237" y="4332542"/>
            <a:ext cx="140100" cy="1488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"/>
          <p:cNvSpPr/>
          <p:nvPr/>
        </p:nvSpPr>
        <p:spPr>
          <a:xfrm>
            <a:off x="149200" y="4537755"/>
            <a:ext cx="140100" cy="1488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2"/>
          <p:cNvGrpSpPr/>
          <p:nvPr/>
        </p:nvGrpSpPr>
        <p:grpSpPr>
          <a:xfrm>
            <a:off x="-60113" y="101667"/>
            <a:ext cx="8202188" cy="9845996"/>
            <a:chOff x="-60113" y="101667"/>
            <a:chExt cx="8202188" cy="9845996"/>
          </a:xfrm>
        </p:grpSpPr>
        <p:sp>
          <p:nvSpPr>
            <p:cNvPr id="228" name="Google Shape;228;p2"/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1" name="Google Shape;231;p2"/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232" name="Google Shape;232;p2"/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 cap="flat" cmpd="sng" w="127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233;p2"/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2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</a:t>
                </a:r>
                <a:endParaRPr/>
              </a:p>
            </p:txBody>
          </p:sp>
        </p:grpSp>
        <p:sp>
          <p:nvSpPr>
            <p:cNvPr id="234" name="Google Shape;234;p2"/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00B0F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2"/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</a:t>
              </a: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A8D08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2"/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</a:t>
              </a: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99663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/>
            </a:p>
          </p:txBody>
        </p:sp>
        <p:sp>
          <p:nvSpPr>
            <p:cNvPr id="239" name="Google Shape;239;p2"/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J</a:t>
              </a: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9966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2"/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V</a:t>
              </a:r>
              <a:endParaRPr/>
            </a:p>
          </p:txBody>
        </p:sp>
        <p:grpSp>
          <p:nvGrpSpPr>
            <p:cNvPr id="242" name="Google Shape;242;p2"/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descr="Imagen que contiene cuarto, reloj&#10;&#10;Descripción generada automáticamente" id="243" name="Google Shape;243;p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camiseta&#10;&#10;Descripción generada automáticamente" id="244" name="Google Shape;244;p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dibujo&#10;&#10;Descripción generada automáticamente" id="245" name="Google Shape;245;p2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46" name="Google Shape;246;p2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dibujo&#10;&#10;Descripción generada automáticamente" id="247" name="Google Shape;247;p2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48" name="Google Shape;248;p2"/>
            <p:cNvSpPr txBox="1"/>
            <p:nvPr/>
          </p:nvSpPr>
          <p:spPr>
            <a:xfrm>
              <a:off x="69760" y="1249126"/>
              <a:ext cx="7777163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Situación de Aprendizaje: ¿Dónde viven?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2"/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16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Campos de formación y/o áreas de desarrollo personal y social a favorecer </a:t>
              </a:r>
              <a:endParaRPr/>
            </a:p>
          </p:txBody>
        </p:sp>
        <p:grpSp>
          <p:nvGrpSpPr>
            <p:cNvPr id="251" name="Google Shape;251;p2"/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252" name="Google Shape;252;p2"/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253" name="Google Shape;253;p2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 cap="flat" cmpd="sng" w="12700">
                  <a:solidFill>
                    <a:srgbClr val="FFC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" name="Google Shape;254;p2"/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Lenguaje y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comunicación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255" name="Google Shape;255;p2"/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256" name="Google Shape;256;p2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7" name="Google Shape;257;p2"/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Pensamiento 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matemático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258" name="Google Shape;258;p2"/>
              <p:cNvGrpSpPr/>
              <p:nvPr/>
            </p:nvGrpSpPr>
            <p:grpSpPr>
              <a:xfrm>
                <a:off x="2280098" y="2156826"/>
                <a:ext cx="1443894" cy="626453"/>
                <a:chOff x="-204663" y="2121401"/>
                <a:chExt cx="1892685" cy="692084"/>
              </a:xfrm>
            </p:grpSpPr>
            <p:sp>
              <p:nvSpPr>
                <p:cNvPr id="259" name="Google Shape;259;p2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0" name="Google Shape;260;p2"/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1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Exploración del mundo natural y social</a:t>
                  </a:r>
                  <a:endParaRPr b="1" sz="14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261" name="Google Shape;261;p2"/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262" name="Google Shape;262;p2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3" name="Google Shape;263;p2"/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Artes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264" name="Google Shape;264;p2"/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265" name="Google Shape;265;p2"/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6" name="Google Shape;266;p2"/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Educación 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Física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267" name="Google Shape;267;p2"/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268" name="Google Shape;268;p2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9" name="Google Shape;269;p2"/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1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Educación Socioemocional</a:t>
                  </a:r>
                  <a:endParaRPr b="1" sz="14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grpSp>
          <p:nvGrpSpPr>
            <p:cNvPr id="270" name="Google Shape;270;p2"/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271" name="Google Shape;271;p2"/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6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La jornada de trabajo fue</a:t>
                </a:r>
                <a:r>
                  <a:rPr lang="es-MX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:</a:t>
                </a:r>
                <a:endParaRPr/>
              </a:p>
            </p:txBody>
          </p:sp>
          <p:sp>
            <p:nvSpPr>
              <p:cNvPr id="272" name="Google Shape;272;p2"/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273;p2"/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274;p2"/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275;p2"/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276;p2"/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Exitosa</a:t>
                </a:r>
                <a:endParaRPr/>
              </a:p>
            </p:txBody>
          </p:sp>
          <p:sp>
            <p:nvSpPr>
              <p:cNvPr id="277" name="Google Shape;277;p2"/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Buena</a:t>
                </a:r>
                <a:endParaRPr/>
              </a:p>
            </p:txBody>
          </p:sp>
          <p:sp>
            <p:nvSpPr>
              <p:cNvPr id="278" name="Google Shape;278;p2"/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Regular</a:t>
                </a:r>
                <a:endParaRPr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279;p2"/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Mala</a:t>
                </a:r>
                <a:endParaRPr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0" name="Google Shape;280;p2"/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281" name="Google Shape;281;p2"/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282" name="Google Shape;282;p2"/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3" name="Google Shape;283;p2"/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6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Aspectos de la planeación didáctica </a:t>
                  </a:r>
                  <a:endParaRPr/>
                </a:p>
              </p:txBody>
            </p:sp>
          </p:grpSp>
          <p:sp>
            <p:nvSpPr>
              <p:cNvPr id="284" name="Google Shape;284;p2"/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</a:t>
                </a: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Logro de los aprendizajes esperados </a:t>
                </a:r>
                <a:endParaRPr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</a:t>
                </a: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Materiales educativos adecuados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Nivel de complejidad adecuado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Organización adecuada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Tiempo planeado correctamente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Actividades planeadas conforme a lo planeado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285;p2"/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286;p2"/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287;p2"/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288;p2"/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289;p2"/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290;p2"/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291;p2"/>
              <p:cNvSpPr txBox="1"/>
              <p:nvPr/>
            </p:nvSpPr>
            <p:spPr>
              <a:xfrm>
                <a:off x="3707789" y="3630316"/>
                <a:ext cx="3964787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Observaciones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Los alumnos atendieron de manera muy eficiente y adecuada cada una de las indicaciones, expresando respuesta  los cuestionamientos y consignas indicadas.</a:t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  <p:grpSp>
          <p:nvGrpSpPr>
            <p:cNvPr id="292" name="Google Shape;292;p2"/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293" name="Google Shape;293;p2"/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294" name="Google Shape;294;p2"/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5" name="Google Shape;295;p2"/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6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Manifestaciones de los alumnos</a:t>
                  </a:r>
                  <a:endParaRPr/>
                </a:p>
              </p:txBody>
            </p:sp>
          </p:grpSp>
          <p:sp>
            <p:nvSpPr>
              <p:cNvPr id="296" name="Google Shape;296;p2"/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Interés en las actividades</a:t>
                </a:r>
                <a:endParaRPr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Participación de la manera esperada</a:t>
                </a:r>
                <a:endParaRPr/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Adaptación a la organización establecida</a:t>
                </a:r>
                <a:endParaRPr/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Seguridad y cooperación al realizar las actividades</a:t>
                </a:r>
                <a:endParaRPr/>
              </a:p>
            </p:txBody>
          </p:sp>
          <p:sp>
            <p:nvSpPr>
              <p:cNvPr id="297" name="Google Shape;297;p2"/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Todos   Algunos  Pocos   Ninguno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298" name="Google Shape;298;p2"/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299" name="Google Shape;299;p2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0" name="Google Shape;300;p2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1" name="Google Shape;301;p2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2" name="Google Shape;302;p2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03" name="Google Shape;303;p2"/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304" name="Google Shape;304;p2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5" name="Google Shape;305;p2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" name="Google Shape;306;p2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7" name="Google Shape;307;p2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08" name="Google Shape;308;p2"/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309" name="Google Shape;309;p2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0" name="Google Shape;310;p2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1" name="Google Shape;311;p2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2" name="Google Shape;312;p2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13" name="Google Shape;313;p2"/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314" name="Google Shape;314;p2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5" name="Google Shape;315;p2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6" name="Google Shape;316;p2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7" name="Google Shape;317;p2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318" name="Google Shape;318;p2"/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319" name="Google Shape;319;p2"/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2"/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s-MX" sz="16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Autoevaluación</a:t>
                </a:r>
                <a:endParaRPr/>
              </a:p>
            </p:txBody>
          </p:sp>
        </p:grpSp>
        <p:sp>
          <p:nvSpPr>
            <p:cNvPr id="321" name="Google Shape;321;p2"/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Rescato los conocimientos previos</a:t>
              </a:r>
              <a:endPara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Identifico y actúa conforme a las necesidades e intereses de los alumnos  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Fomento la participación de todos los alumnos 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Otorgo consignas claras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Intervengo adecuadamente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Fomento la autonomía de los alumnos </a:t>
              </a:r>
              <a:endParaRPr/>
            </a:p>
          </p:txBody>
        </p:sp>
        <p:grpSp>
          <p:nvGrpSpPr>
            <p:cNvPr id="322" name="Google Shape;322;p2"/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323" name="Google Shape;323;p2"/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Si            No   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324" name="Google Shape;324;p2"/>
              <p:cNvGrpSpPr/>
              <p:nvPr/>
            </p:nvGrpSpPr>
            <p:grpSpPr>
              <a:xfrm>
                <a:off x="6120124" y="7772965"/>
                <a:ext cx="876597" cy="1128912"/>
                <a:chOff x="6128376" y="7763339"/>
                <a:chExt cx="876597" cy="1128912"/>
              </a:xfrm>
            </p:grpSpPr>
            <p:grpSp>
              <p:nvGrpSpPr>
                <p:cNvPr id="325" name="Google Shape;325;p2"/>
                <p:cNvGrpSpPr/>
                <p:nvPr/>
              </p:nvGrpSpPr>
              <p:grpSpPr>
                <a:xfrm>
                  <a:off x="6135240" y="7763339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326" name="Google Shape;326;p2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27" name="Google Shape;327;p2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28" name="Google Shape;328;p2"/>
                <p:cNvGrpSpPr/>
                <p:nvPr/>
              </p:nvGrpSpPr>
              <p:grpSpPr>
                <a:xfrm>
                  <a:off x="6144881" y="7952948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329" name="Google Shape;329;p2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30" name="Google Shape;330;p2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31" name="Google Shape;331;p2"/>
                <p:cNvGrpSpPr/>
                <p:nvPr/>
              </p:nvGrpSpPr>
              <p:grpSpPr>
                <a:xfrm>
                  <a:off x="6128376" y="8146749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332" name="Google Shape;332;p2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33" name="Google Shape;333;p2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34" name="Google Shape;334;p2"/>
                <p:cNvGrpSpPr/>
                <p:nvPr/>
              </p:nvGrpSpPr>
              <p:grpSpPr>
                <a:xfrm>
                  <a:off x="6135240" y="8339765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335" name="Google Shape;335;p2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36" name="Google Shape;336;p2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37" name="Google Shape;337;p2"/>
                <p:cNvGrpSpPr/>
                <p:nvPr/>
              </p:nvGrpSpPr>
              <p:grpSpPr>
                <a:xfrm>
                  <a:off x="6135240" y="8532781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338" name="Google Shape;338;p2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39" name="Google Shape;339;p2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40" name="Google Shape;340;p2"/>
                <p:cNvGrpSpPr/>
                <p:nvPr/>
              </p:nvGrpSpPr>
              <p:grpSpPr>
                <a:xfrm>
                  <a:off x="6135240" y="8725797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341" name="Google Shape;341;p2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42" name="Google Shape;342;p2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343" name="Google Shape;343;p2"/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>
                <a:gd fmla="val 16667" name="adj"/>
              </a:avLst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2"/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Logros</a:t>
              </a:r>
              <a:endParaRPr/>
            </a:p>
          </p:txBody>
        </p:sp>
        <p:sp>
          <p:nvSpPr>
            <p:cNvPr id="345" name="Google Shape;345;p2"/>
            <p:cNvSpPr txBox="1"/>
            <p:nvPr/>
          </p:nvSpPr>
          <p:spPr>
            <a:xfrm>
              <a:off x="-40004" y="8777963"/>
              <a:ext cx="3901500" cy="1169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Logré tener un </a:t>
              </a:r>
              <a:r>
                <a:rPr lang="es-MX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segundo </a:t>
              </a:r>
              <a:r>
                <a:rPr lang="es-MX"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día de práctica exitoso al momento de la video llamada virtual. Atención y comprensión de l</a:t>
              </a:r>
              <a:r>
                <a:rPr lang="es-MX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os</a:t>
              </a:r>
              <a:r>
                <a:rPr lang="es-MX"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alumn</a:t>
              </a:r>
              <a:r>
                <a:rPr lang="es-MX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os</a:t>
              </a:r>
              <a:r>
                <a:rPr lang="es-MX"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.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Se rescataron saberes previos</a:t>
              </a:r>
              <a:endPara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>
                <a:gd fmla="val 16667" name="adj"/>
              </a:avLst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"/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Dificultades</a:t>
              </a:r>
              <a:endParaRPr/>
            </a:p>
          </p:txBody>
        </p:sp>
        <p:sp>
          <p:nvSpPr>
            <p:cNvPr id="348" name="Google Shape;348;p2"/>
            <p:cNvSpPr txBox="1"/>
            <p:nvPr/>
          </p:nvSpPr>
          <p:spPr>
            <a:xfrm>
              <a:off x="3825086" y="8777963"/>
              <a:ext cx="3901420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6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La falta de participación por parte de los padres en las video llamadas y evidencias acordadas.</a:t>
              </a:r>
              <a:endParaRPr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pic>
        <p:nvPicPr>
          <p:cNvPr descr="Imagen que contiene muñeca, juguete, dibujo&#10;&#10;Descripción generada automáticamente" id="349" name="Google Shape;349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755877" y="57424"/>
            <a:ext cx="637841" cy="1214826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Google Shape;350;p2"/>
          <p:cNvSpPr txBox="1"/>
          <p:nvPr/>
        </p:nvSpPr>
        <p:spPr>
          <a:xfrm>
            <a:off x="553931" y="281520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2"/>
          <p:cNvSpPr txBox="1"/>
          <p:nvPr/>
        </p:nvSpPr>
        <p:spPr>
          <a:xfrm>
            <a:off x="1351027" y="252666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06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2"/>
          <p:cNvSpPr txBox="1"/>
          <p:nvPr/>
        </p:nvSpPr>
        <p:spPr>
          <a:xfrm>
            <a:off x="2104354" y="252666"/>
            <a:ext cx="7174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2"/>
          <p:cNvSpPr/>
          <p:nvPr/>
        </p:nvSpPr>
        <p:spPr>
          <a:xfrm>
            <a:off x="916722" y="701632"/>
            <a:ext cx="444555" cy="40767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2"/>
          <p:cNvSpPr/>
          <p:nvPr/>
        </p:nvSpPr>
        <p:spPr>
          <a:xfrm>
            <a:off x="2756179" y="2362413"/>
            <a:ext cx="1105238" cy="559185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2"/>
          <p:cNvSpPr/>
          <p:nvPr/>
        </p:nvSpPr>
        <p:spPr>
          <a:xfrm>
            <a:off x="3872786" y="3023131"/>
            <a:ext cx="1043670" cy="559185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2"/>
          <p:cNvSpPr/>
          <p:nvPr/>
        </p:nvSpPr>
        <p:spPr>
          <a:xfrm>
            <a:off x="168562" y="4117167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2"/>
          <p:cNvSpPr/>
          <p:nvPr/>
        </p:nvSpPr>
        <p:spPr>
          <a:xfrm>
            <a:off x="156108" y="4358939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2"/>
          <p:cNvSpPr/>
          <p:nvPr/>
        </p:nvSpPr>
        <p:spPr>
          <a:xfrm>
            <a:off x="162256" y="4528435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2"/>
          <p:cNvSpPr/>
          <p:nvPr/>
        </p:nvSpPr>
        <p:spPr>
          <a:xfrm>
            <a:off x="149203" y="4742971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2"/>
          <p:cNvSpPr/>
          <p:nvPr/>
        </p:nvSpPr>
        <p:spPr>
          <a:xfrm>
            <a:off x="162255" y="491142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2"/>
          <p:cNvSpPr/>
          <p:nvPr/>
        </p:nvSpPr>
        <p:spPr>
          <a:xfrm>
            <a:off x="149202" y="510221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2"/>
          <p:cNvSpPr/>
          <p:nvPr/>
        </p:nvSpPr>
        <p:spPr>
          <a:xfrm>
            <a:off x="5161992" y="655091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2"/>
          <p:cNvSpPr/>
          <p:nvPr/>
        </p:nvSpPr>
        <p:spPr>
          <a:xfrm>
            <a:off x="5697886" y="6357734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2"/>
          <p:cNvSpPr/>
          <p:nvPr/>
        </p:nvSpPr>
        <p:spPr>
          <a:xfrm>
            <a:off x="5698911" y="6186059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2"/>
          <p:cNvSpPr/>
          <p:nvPr/>
        </p:nvSpPr>
        <p:spPr>
          <a:xfrm>
            <a:off x="5178309" y="5994200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0" name="Google Shape;370;p3"/>
          <p:cNvGrpSpPr/>
          <p:nvPr/>
        </p:nvGrpSpPr>
        <p:grpSpPr>
          <a:xfrm>
            <a:off x="-60113" y="101667"/>
            <a:ext cx="8202188" cy="9944032"/>
            <a:chOff x="-60113" y="101667"/>
            <a:chExt cx="8202188" cy="9944032"/>
          </a:xfrm>
        </p:grpSpPr>
        <p:sp>
          <p:nvSpPr>
            <p:cNvPr id="371" name="Google Shape;371;p3"/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4" name="Google Shape;374;p3"/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375" name="Google Shape;375;p3"/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 cap="flat" cmpd="sng" w="127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376;p3"/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2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</a:t>
                </a:r>
                <a:endParaRPr/>
              </a:p>
            </p:txBody>
          </p:sp>
        </p:grpSp>
        <p:sp>
          <p:nvSpPr>
            <p:cNvPr id="377" name="Google Shape;377;p3"/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00B0F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3"/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</a:t>
              </a:r>
              <a:endParaRPr/>
            </a:p>
          </p:txBody>
        </p:sp>
        <p:sp>
          <p:nvSpPr>
            <p:cNvPr id="379" name="Google Shape;379;p3"/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A8D08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3"/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</a:t>
              </a:r>
              <a:endParaRPr/>
            </a:p>
          </p:txBody>
        </p:sp>
        <p:sp>
          <p:nvSpPr>
            <p:cNvPr id="381" name="Google Shape;381;p3"/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99663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/>
            </a:p>
          </p:txBody>
        </p:sp>
        <p:sp>
          <p:nvSpPr>
            <p:cNvPr id="382" name="Google Shape;382;p3"/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J</a:t>
              </a:r>
              <a:endParaRPr/>
            </a:p>
          </p:txBody>
        </p:sp>
        <p:sp>
          <p:nvSpPr>
            <p:cNvPr id="383" name="Google Shape;383;p3"/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9966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3"/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V</a:t>
              </a:r>
              <a:endParaRPr/>
            </a:p>
          </p:txBody>
        </p:sp>
        <p:grpSp>
          <p:nvGrpSpPr>
            <p:cNvPr id="385" name="Google Shape;385;p3"/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descr="Imagen que contiene cuarto, reloj&#10;&#10;Descripción generada automáticamente" id="386" name="Google Shape;386;p3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camiseta&#10;&#10;Descripción generada automáticamente" id="387" name="Google Shape;387;p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dibujo&#10;&#10;Descripción generada automáticamente" id="388" name="Google Shape;388;p3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389" name="Google Shape;389;p3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dibujo&#10;&#10;Descripción generada automáticamente" id="390" name="Google Shape;390;p3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391" name="Google Shape;391;p3"/>
            <p:cNvSpPr txBox="1"/>
            <p:nvPr/>
          </p:nvSpPr>
          <p:spPr>
            <a:xfrm>
              <a:off x="28832" y="1308329"/>
              <a:ext cx="7777163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Situación de Aprendizaje: Palabras escondidas.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3"/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3"/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16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Campos de formación y/o áreas de desarrollo personal y social a favorecer </a:t>
              </a:r>
              <a:endParaRPr/>
            </a:p>
          </p:txBody>
        </p:sp>
        <p:grpSp>
          <p:nvGrpSpPr>
            <p:cNvPr id="394" name="Google Shape;394;p3"/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395" name="Google Shape;395;p3"/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396" name="Google Shape;396;p3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 cap="flat" cmpd="sng" w="12700">
                  <a:solidFill>
                    <a:srgbClr val="FFC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7" name="Google Shape;397;p3"/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Lenguaje y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comunicación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398" name="Google Shape;398;p3"/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399" name="Google Shape;399;p3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0" name="Google Shape;400;p3"/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Pensamiento 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matemático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401" name="Google Shape;401;p3"/>
              <p:cNvGrpSpPr/>
              <p:nvPr/>
            </p:nvGrpSpPr>
            <p:grpSpPr>
              <a:xfrm>
                <a:off x="2280098" y="2156826"/>
                <a:ext cx="1443894" cy="626453"/>
                <a:chOff x="-204663" y="2121401"/>
                <a:chExt cx="1892685" cy="692084"/>
              </a:xfrm>
            </p:grpSpPr>
            <p:sp>
              <p:nvSpPr>
                <p:cNvPr id="402" name="Google Shape;402;p3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3" name="Google Shape;403;p3"/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1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Exploración del mundo natural y social</a:t>
                  </a:r>
                  <a:endParaRPr b="1" sz="14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404" name="Google Shape;404;p3"/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405" name="Google Shape;405;p3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6" name="Google Shape;406;p3"/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Artes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407" name="Google Shape;407;p3"/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408" name="Google Shape;408;p3"/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9" name="Google Shape;409;p3"/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Educación 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Física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410" name="Google Shape;410;p3"/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411" name="Google Shape;411;p3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2" name="Google Shape;412;p3"/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1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Educación Socioemocional</a:t>
                  </a:r>
                  <a:endParaRPr b="1" sz="14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grpSp>
          <p:nvGrpSpPr>
            <p:cNvPr id="413" name="Google Shape;413;p3"/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414" name="Google Shape;414;p3"/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6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La jornada de trabajo fue</a:t>
                </a:r>
                <a:r>
                  <a:rPr lang="es-MX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:</a:t>
                </a:r>
                <a:endParaRPr/>
              </a:p>
            </p:txBody>
          </p:sp>
          <p:sp>
            <p:nvSpPr>
              <p:cNvPr id="415" name="Google Shape;415;p3"/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6" name="Google Shape;416;p3"/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7" name="Google Shape;417;p3"/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8" name="Google Shape;418;p3"/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9" name="Google Shape;419;p3"/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Exitosa</a:t>
                </a:r>
                <a:endParaRPr/>
              </a:p>
            </p:txBody>
          </p:sp>
          <p:sp>
            <p:nvSpPr>
              <p:cNvPr id="420" name="Google Shape;420;p3"/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Buena</a:t>
                </a:r>
                <a:endParaRPr/>
              </a:p>
            </p:txBody>
          </p:sp>
          <p:sp>
            <p:nvSpPr>
              <p:cNvPr id="421" name="Google Shape;421;p3"/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Regular</a:t>
                </a:r>
                <a:endParaRPr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2" name="Google Shape;422;p3"/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Mala</a:t>
                </a:r>
                <a:endParaRPr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23" name="Google Shape;423;p3"/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424" name="Google Shape;424;p3"/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425" name="Google Shape;425;p3"/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6" name="Google Shape;426;p3"/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6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Aspectos de la planeación didáctica </a:t>
                  </a:r>
                  <a:endParaRPr/>
                </a:p>
              </p:txBody>
            </p:sp>
          </p:grpSp>
          <p:sp>
            <p:nvSpPr>
              <p:cNvPr id="427" name="Google Shape;427;p3"/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</a:t>
                </a: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Logro de los aprendizajes esperados </a:t>
                </a:r>
                <a:endParaRPr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</a:t>
                </a: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Materiales educativos adecuados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Nivel de complejidad adecuado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Organización adecuada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Tiempo planeado correctamente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Actividades planeadas conforme a lo planeado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428;p3"/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9" name="Google Shape;429;p3"/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0" name="Google Shape;430;p3"/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1" name="Google Shape;431;p3"/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2" name="Google Shape;432;p3"/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3" name="Google Shape;433;p3"/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4" name="Google Shape;434;p3"/>
              <p:cNvSpPr txBox="1"/>
              <p:nvPr/>
            </p:nvSpPr>
            <p:spPr>
              <a:xfrm>
                <a:off x="3707789" y="3630316"/>
                <a:ext cx="3964787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Observaciones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Los alumnos atendieron de manera muy eficiente y adecuada cada una de las indicaciones, expresando respuesta  los cuestionamientos y consignas indicadas.</a:t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  <p:grpSp>
          <p:nvGrpSpPr>
            <p:cNvPr id="435" name="Google Shape;435;p3"/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436" name="Google Shape;436;p3"/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437" name="Google Shape;437;p3"/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8" name="Google Shape;438;p3"/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6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Manifestaciones de los alumnos</a:t>
                  </a:r>
                  <a:endParaRPr/>
                </a:p>
              </p:txBody>
            </p:sp>
          </p:grpSp>
          <p:sp>
            <p:nvSpPr>
              <p:cNvPr id="439" name="Google Shape;439;p3"/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Interés en las actividades</a:t>
                </a:r>
                <a:endParaRPr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Participación de la manera esperada</a:t>
                </a:r>
                <a:endParaRPr/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Adaptación a la organización establecida</a:t>
                </a:r>
                <a:endParaRPr/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Seguridad y cooperación al realizar las actividades</a:t>
                </a:r>
                <a:endParaRPr/>
              </a:p>
            </p:txBody>
          </p:sp>
          <p:sp>
            <p:nvSpPr>
              <p:cNvPr id="440" name="Google Shape;440;p3"/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Todos   Algunos  Pocos   Ninguno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441" name="Google Shape;441;p3"/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442" name="Google Shape;442;p3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3" name="Google Shape;443;p3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4" name="Google Shape;444;p3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5" name="Google Shape;445;p3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46" name="Google Shape;446;p3"/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447" name="Google Shape;447;p3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8" name="Google Shape;448;p3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9" name="Google Shape;449;p3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0" name="Google Shape;450;p3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51" name="Google Shape;451;p3"/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452" name="Google Shape;452;p3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3" name="Google Shape;453;p3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4" name="Google Shape;454;p3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5" name="Google Shape;455;p3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56" name="Google Shape;456;p3"/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457" name="Google Shape;457;p3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8" name="Google Shape;458;p3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9" name="Google Shape;459;p3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0" name="Google Shape;460;p3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461" name="Google Shape;461;p3"/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462" name="Google Shape;462;p3"/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3" name="Google Shape;463;p3"/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s-MX" sz="16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Autoevaluación</a:t>
                </a:r>
                <a:endParaRPr/>
              </a:p>
            </p:txBody>
          </p:sp>
        </p:grpSp>
        <p:sp>
          <p:nvSpPr>
            <p:cNvPr id="464" name="Google Shape;464;p3"/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Rescato los conocimientos previos</a:t>
              </a:r>
              <a:endPara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Identifico y actúa conforme a las necesidades e intereses de los alumnos  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Fomento la participación de todos los alumnos 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Otorgo consignas claras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Intervengo adecuadamente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Fomento la autonomía de los alumnos </a:t>
              </a:r>
              <a:endParaRPr/>
            </a:p>
          </p:txBody>
        </p:sp>
        <p:grpSp>
          <p:nvGrpSpPr>
            <p:cNvPr id="465" name="Google Shape;465;p3"/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466" name="Google Shape;466;p3"/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Si            No   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467" name="Google Shape;467;p3"/>
              <p:cNvGrpSpPr/>
              <p:nvPr/>
            </p:nvGrpSpPr>
            <p:grpSpPr>
              <a:xfrm>
                <a:off x="6120124" y="7772965"/>
                <a:ext cx="876597" cy="1128912"/>
                <a:chOff x="6128376" y="7763339"/>
                <a:chExt cx="876597" cy="1128912"/>
              </a:xfrm>
            </p:grpSpPr>
            <p:grpSp>
              <p:nvGrpSpPr>
                <p:cNvPr id="468" name="Google Shape;468;p3"/>
                <p:cNvGrpSpPr/>
                <p:nvPr/>
              </p:nvGrpSpPr>
              <p:grpSpPr>
                <a:xfrm>
                  <a:off x="6135240" y="7763339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469" name="Google Shape;469;p3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70" name="Google Shape;470;p3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71" name="Google Shape;471;p3"/>
                <p:cNvGrpSpPr/>
                <p:nvPr/>
              </p:nvGrpSpPr>
              <p:grpSpPr>
                <a:xfrm>
                  <a:off x="6144881" y="7952948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472" name="Google Shape;472;p3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73" name="Google Shape;473;p3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74" name="Google Shape;474;p3"/>
                <p:cNvGrpSpPr/>
                <p:nvPr/>
              </p:nvGrpSpPr>
              <p:grpSpPr>
                <a:xfrm>
                  <a:off x="6128376" y="8146749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475" name="Google Shape;475;p3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76" name="Google Shape;476;p3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77" name="Google Shape;477;p3"/>
                <p:cNvGrpSpPr/>
                <p:nvPr/>
              </p:nvGrpSpPr>
              <p:grpSpPr>
                <a:xfrm>
                  <a:off x="6135240" y="8339765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478" name="Google Shape;478;p3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79" name="Google Shape;479;p3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80" name="Google Shape;480;p3"/>
                <p:cNvGrpSpPr/>
                <p:nvPr/>
              </p:nvGrpSpPr>
              <p:grpSpPr>
                <a:xfrm>
                  <a:off x="6135240" y="8532781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481" name="Google Shape;481;p3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82" name="Google Shape;482;p3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83" name="Google Shape;483;p3"/>
                <p:cNvGrpSpPr/>
                <p:nvPr/>
              </p:nvGrpSpPr>
              <p:grpSpPr>
                <a:xfrm>
                  <a:off x="6135240" y="8725797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484" name="Google Shape;484;p3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85" name="Google Shape;485;p3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486" name="Google Shape;486;p3"/>
            <p:cNvSpPr/>
            <p:nvPr/>
          </p:nvSpPr>
          <p:spPr>
            <a:xfrm>
              <a:off x="31515" y="8404738"/>
              <a:ext cx="3829905" cy="1640961"/>
            </a:xfrm>
            <a:prstGeom prst="roundRect">
              <a:avLst>
                <a:gd fmla="val 16667" name="adj"/>
              </a:avLst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3"/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12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Logros</a:t>
              </a:r>
              <a:endParaRPr/>
            </a:p>
          </p:txBody>
        </p:sp>
        <p:sp>
          <p:nvSpPr>
            <p:cNvPr id="488" name="Google Shape;488;p3"/>
            <p:cNvSpPr txBox="1"/>
            <p:nvPr/>
          </p:nvSpPr>
          <p:spPr>
            <a:xfrm>
              <a:off x="-55536" y="8612977"/>
              <a:ext cx="3880621" cy="1015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Logré tener un día muy productivo realizando 2 video llamadas y recibiendo evidencias de parte de los alumnos asignados. Hubo una buena intervención y participación de los alumnos, comprendiendo las consignas y actividades.</a:t>
              </a:r>
              <a:endPara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489" name="Google Shape;489;p3"/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>
                <a:gd fmla="val 16667" name="adj"/>
              </a:avLst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3"/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12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Dificultades</a:t>
              </a:r>
              <a:endParaRPr/>
            </a:p>
          </p:txBody>
        </p:sp>
        <p:sp>
          <p:nvSpPr>
            <p:cNvPr id="491" name="Google Shape;491;p3"/>
            <p:cNvSpPr txBox="1"/>
            <p:nvPr/>
          </p:nvSpPr>
          <p:spPr>
            <a:xfrm>
              <a:off x="3825086" y="8777963"/>
              <a:ext cx="3901420" cy="10772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16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La falta de conexión con algunos alumnos y falla en su internet hizo que se tuviera problema al momento de ingresar a la clase.</a:t>
              </a:r>
              <a:endParaRPr b="1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pic>
        <p:nvPicPr>
          <p:cNvPr descr="Imagen que contiene muñeca, juguete, dibujo&#10;&#10;Descripción generada automáticamente" id="492" name="Google Shape;492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755877" y="57424"/>
            <a:ext cx="637841" cy="1214826"/>
          </a:xfrm>
          <a:prstGeom prst="rect">
            <a:avLst/>
          </a:prstGeom>
          <a:noFill/>
          <a:ln>
            <a:noFill/>
          </a:ln>
        </p:spPr>
      </p:pic>
      <p:sp>
        <p:nvSpPr>
          <p:cNvPr id="493" name="Google Shape;493;p3"/>
          <p:cNvSpPr txBox="1"/>
          <p:nvPr/>
        </p:nvSpPr>
        <p:spPr>
          <a:xfrm>
            <a:off x="553931" y="281520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Google Shape;494;p3"/>
          <p:cNvSpPr txBox="1"/>
          <p:nvPr/>
        </p:nvSpPr>
        <p:spPr>
          <a:xfrm>
            <a:off x="1351027" y="252666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06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5" name="Google Shape;495;p3"/>
          <p:cNvSpPr txBox="1"/>
          <p:nvPr/>
        </p:nvSpPr>
        <p:spPr>
          <a:xfrm>
            <a:off x="2104354" y="252666"/>
            <a:ext cx="7174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" name="Google Shape;496;p3"/>
          <p:cNvSpPr/>
          <p:nvPr/>
        </p:nvSpPr>
        <p:spPr>
          <a:xfrm>
            <a:off x="1396944" y="716209"/>
            <a:ext cx="444555" cy="40767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" name="Google Shape;497;p3"/>
          <p:cNvSpPr/>
          <p:nvPr/>
        </p:nvSpPr>
        <p:spPr>
          <a:xfrm>
            <a:off x="402374" y="2372026"/>
            <a:ext cx="1119929" cy="559185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p3"/>
          <p:cNvSpPr/>
          <p:nvPr/>
        </p:nvSpPr>
        <p:spPr>
          <a:xfrm>
            <a:off x="2817750" y="3023131"/>
            <a:ext cx="1043670" cy="559185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3"/>
          <p:cNvSpPr/>
          <p:nvPr/>
        </p:nvSpPr>
        <p:spPr>
          <a:xfrm>
            <a:off x="168562" y="4117167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p3"/>
          <p:cNvSpPr/>
          <p:nvPr/>
        </p:nvSpPr>
        <p:spPr>
          <a:xfrm>
            <a:off x="156108" y="4358939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3"/>
          <p:cNvSpPr/>
          <p:nvPr/>
        </p:nvSpPr>
        <p:spPr>
          <a:xfrm>
            <a:off x="162256" y="4528435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3"/>
          <p:cNvSpPr/>
          <p:nvPr/>
        </p:nvSpPr>
        <p:spPr>
          <a:xfrm>
            <a:off x="149203" y="4742971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3"/>
          <p:cNvSpPr/>
          <p:nvPr/>
        </p:nvSpPr>
        <p:spPr>
          <a:xfrm>
            <a:off x="162255" y="491142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3"/>
          <p:cNvSpPr/>
          <p:nvPr/>
        </p:nvSpPr>
        <p:spPr>
          <a:xfrm>
            <a:off x="149202" y="510221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3"/>
          <p:cNvSpPr/>
          <p:nvPr/>
        </p:nvSpPr>
        <p:spPr>
          <a:xfrm>
            <a:off x="5161992" y="655091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3"/>
          <p:cNvSpPr/>
          <p:nvPr/>
        </p:nvSpPr>
        <p:spPr>
          <a:xfrm>
            <a:off x="5697886" y="6357734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3"/>
          <p:cNvSpPr/>
          <p:nvPr/>
        </p:nvSpPr>
        <p:spPr>
          <a:xfrm>
            <a:off x="5698911" y="6186059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3"/>
          <p:cNvSpPr/>
          <p:nvPr/>
        </p:nvSpPr>
        <p:spPr>
          <a:xfrm>
            <a:off x="5178309" y="5994200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5"/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514" name="Google Shape;514;p5"/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5"/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5"/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17" name="Google Shape;517;p5"/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518" name="Google Shape;518;p5"/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 cap="flat" cmpd="sng" w="127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5"/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2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</a:t>
                </a:r>
                <a:endParaRPr/>
              </a:p>
            </p:txBody>
          </p:sp>
        </p:grpSp>
        <p:sp>
          <p:nvSpPr>
            <p:cNvPr id="520" name="Google Shape;520;p5"/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00B0F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5"/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</a:t>
              </a:r>
              <a:endParaRPr/>
            </a:p>
          </p:txBody>
        </p:sp>
        <p:sp>
          <p:nvSpPr>
            <p:cNvPr id="522" name="Google Shape;522;p5"/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A8D08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5"/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</a:t>
              </a:r>
              <a:endParaRPr/>
            </a:p>
          </p:txBody>
        </p:sp>
        <p:sp>
          <p:nvSpPr>
            <p:cNvPr id="524" name="Google Shape;524;p5"/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99663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/>
            </a:p>
          </p:txBody>
        </p:sp>
        <p:sp>
          <p:nvSpPr>
            <p:cNvPr id="525" name="Google Shape;525;p5"/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J</a:t>
              </a:r>
              <a:endParaRPr/>
            </a:p>
          </p:txBody>
        </p:sp>
        <p:sp>
          <p:nvSpPr>
            <p:cNvPr id="526" name="Google Shape;526;p5"/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9966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5"/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V</a:t>
              </a:r>
              <a:endParaRPr/>
            </a:p>
          </p:txBody>
        </p:sp>
        <p:grpSp>
          <p:nvGrpSpPr>
            <p:cNvPr id="528" name="Google Shape;528;p5"/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descr="Imagen que contiene cuarto, reloj&#10;&#10;Descripción generada automáticamente" id="529" name="Google Shape;529;p5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camiseta&#10;&#10;Descripción generada automáticamente" id="530" name="Google Shape;530;p5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dibujo&#10;&#10;Descripción generada automáticamente" id="531" name="Google Shape;531;p5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32" name="Google Shape;532;p5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dibujo&#10;&#10;Descripción generada automáticamente" id="533" name="Google Shape;533;p5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534" name="Google Shape;534;p5"/>
            <p:cNvSpPr txBox="1"/>
            <p:nvPr/>
          </p:nvSpPr>
          <p:spPr>
            <a:xfrm>
              <a:off x="69760" y="1249126"/>
              <a:ext cx="7777163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Situación de Aprendizaje: Juegos de figuras.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5"/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6" name="Google Shape;536;p5"/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16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Campos de formación y/o áreas de desarrollo personal y social a favorecer </a:t>
              </a:r>
              <a:endParaRPr/>
            </a:p>
          </p:txBody>
        </p:sp>
        <p:grpSp>
          <p:nvGrpSpPr>
            <p:cNvPr id="537" name="Google Shape;537;p5"/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538" name="Google Shape;538;p5"/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539" name="Google Shape;539;p5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 cap="flat" cmpd="sng" w="12700">
                  <a:solidFill>
                    <a:srgbClr val="FFC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5"/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Lenguaje y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comunicación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541" name="Google Shape;541;p5"/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42" name="Google Shape;542;p5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5"/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Pensamiento 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matemático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544" name="Google Shape;544;p5"/>
              <p:cNvGrpSpPr/>
              <p:nvPr/>
            </p:nvGrpSpPr>
            <p:grpSpPr>
              <a:xfrm>
                <a:off x="2280098" y="2156826"/>
                <a:ext cx="1443894" cy="626453"/>
                <a:chOff x="-204663" y="2121401"/>
                <a:chExt cx="1892685" cy="692084"/>
              </a:xfrm>
            </p:grpSpPr>
            <p:sp>
              <p:nvSpPr>
                <p:cNvPr id="545" name="Google Shape;545;p5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5"/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1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Exploración del mundo natural y social</a:t>
                  </a:r>
                  <a:endParaRPr b="1" sz="14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547" name="Google Shape;547;p5"/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548" name="Google Shape;548;p5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5"/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Artes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550" name="Google Shape;550;p5"/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551" name="Google Shape;551;p5"/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5"/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Educación 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Física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553" name="Google Shape;553;p5"/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554" name="Google Shape;554;p5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5" name="Google Shape;555;p5"/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1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Educación Socioemocional</a:t>
                  </a:r>
                  <a:endParaRPr b="1" sz="14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grpSp>
          <p:nvGrpSpPr>
            <p:cNvPr id="556" name="Google Shape;556;p5"/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557" name="Google Shape;557;p5"/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6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La jornada de trabajo fue</a:t>
                </a:r>
                <a:r>
                  <a:rPr lang="es-MX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:</a:t>
                </a:r>
                <a:endParaRPr/>
              </a:p>
            </p:txBody>
          </p:sp>
          <p:sp>
            <p:nvSpPr>
              <p:cNvPr id="558" name="Google Shape;558;p5"/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9" name="Google Shape;559;p5"/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0" name="Google Shape;560;p5"/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1" name="Google Shape;561;p5"/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2" name="Google Shape;562;p5"/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Exitosa</a:t>
                </a:r>
                <a:endParaRPr/>
              </a:p>
            </p:txBody>
          </p:sp>
          <p:sp>
            <p:nvSpPr>
              <p:cNvPr id="563" name="Google Shape;563;p5"/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Buena</a:t>
                </a:r>
                <a:endParaRPr/>
              </a:p>
            </p:txBody>
          </p:sp>
          <p:sp>
            <p:nvSpPr>
              <p:cNvPr id="564" name="Google Shape;564;p5"/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Regular</a:t>
                </a:r>
                <a:endParaRPr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5" name="Google Shape;565;p5"/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Mala</a:t>
                </a:r>
                <a:endParaRPr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66" name="Google Shape;566;p5"/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567" name="Google Shape;567;p5"/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568" name="Google Shape;568;p5"/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9" name="Google Shape;569;p5"/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6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Aspectos de la planeación didáctica </a:t>
                  </a:r>
                  <a:endParaRPr/>
                </a:p>
              </p:txBody>
            </p:sp>
          </p:grpSp>
          <p:sp>
            <p:nvSpPr>
              <p:cNvPr id="570" name="Google Shape;570;p5"/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</a:t>
                </a: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Logro de los aprendizajes esperados </a:t>
                </a:r>
                <a:endParaRPr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</a:t>
                </a: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Materiales educativos adecuados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Nivel de complejidad adecuado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Organización adecuada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Tiempo planeado correctamente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Actividades planeadas conforme a lo planeado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1" name="Google Shape;571;p5"/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2" name="Google Shape;572;p5"/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3" name="Google Shape;573;p5"/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4" name="Google Shape;574;p5"/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5" name="Google Shape;575;p5"/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6" name="Google Shape;576;p5"/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7" name="Google Shape;577;p5"/>
              <p:cNvSpPr txBox="1"/>
              <p:nvPr/>
            </p:nvSpPr>
            <p:spPr>
              <a:xfrm>
                <a:off x="3707789" y="3630316"/>
                <a:ext cx="3964787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Observaciones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Los alumnos atendieron de manera muy eficiente y adecuada cada una de las indicaciones, expresando respuesta  los cuestionamientos y consignas indicadas.</a:t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  <p:grpSp>
          <p:nvGrpSpPr>
            <p:cNvPr id="578" name="Google Shape;578;p5"/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579" name="Google Shape;579;p5"/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580" name="Google Shape;580;p5"/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1" name="Google Shape;581;p5"/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6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Manifestaciones de los alumnos</a:t>
                  </a:r>
                  <a:endParaRPr/>
                </a:p>
              </p:txBody>
            </p:sp>
          </p:grpSp>
          <p:sp>
            <p:nvSpPr>
              <p:cNvPr id="582" name="Google Shape;582;p5"/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Interés en las actividades</a:t>
                </a:r>
                <a:endParaRPr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Participación de la manera esperada</a:t>
                </a:r>
                <a:endParaRPr/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Adaptación a la organización establecida</a:t>
                </a:r>
                <a:endParaRPr/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Seguridad y cooperación al realizar las actividades</a:t>
                </a:r>
                <a:endParaRPr/>
              </a:p>
            </p:txBody>
          </p:sp>
          <p:sp>
            <p:nvSpPr>
              <p:cNvPr id="583" name="Google Shape;583;p5"/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Todos   Algunos  Pocos   Ninguno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584" name="Google Shape;584;p5"/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585" name="Google Shape;585;p5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6" name="Google Shape;586;p5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7" name="Google Shape;587;p5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8" name="Google Shape;588;p5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89" name="Google Shape;589;p5"/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590" name="Google Shape;590;p5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1" name="Google Shape;591;p5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2" name="Google Shape;592;p5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3" name="Google Shape;593;p5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94" name="Google Shape;594;p5"/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595" name="Google Shape;595;p5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6" name="Google Shape;596;p5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7" name="Google Shape;597;p5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8" name="Google Shape;598;p5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99" name="Google Shape;599;p5"/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00" name="Google Shape;600;p5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1" name="Google Shape;601;p5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2" name="Google Shape;602;p5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3" name="Google Shape;603;p5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04" name="Google Shape;604;p5"/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605" name="Google Shape;605;p5"/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6" name="Google Shape;606;p5"/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s-MX" sz="16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Autoevaluación</a:t>
                </a:r>
                <a:endParaRPr/>
              </a:p>
            </p:txBody>
          </p:sp>
        </p:grpSp>
        <p:sp>
          <p:nvSpPr>
            <p:cNvPr id="607" name="Google Shape;607;p5"/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Rescato los conocimientos previos</a:t>
              </a:r>
              <a:endPara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Identifico y actúa conforme a las necesidades e intereses de los alumnos  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Fomento la participación de todos los alumnos 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Otorgo consignas claras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Intervengo adecuadamente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Fomento la autonomía de los alumnos </a:t>
              </a:r>
              <a:endParaRPr/>
            </a:p>
          </p:txBody>
        </p:sp>
        <p:grpSp>
          <p:nvGrpSpPr>
            <p:cNvPr id="608" name="Google Shape;608;p5"/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609" name="Google Shape;609;p5"/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Si            No   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610" name="Google Shape;610;p5"/>
              <p:cNvGrpSpPr/>
              <p:nvPr/>
            </p:nvGrpSpPr>
            <p:grpSpPr>
              <a:xfrm>
                <a:off x="6120124" y="7772965"/>
                <a:ext cx="876597" cy="1128912"/>
                <a:chOff x="6128376" y="7763339"/>
                <a:chExt cx="876597" cy="1128912"/>
              </a:xfrm>
            </p:grpSpPr>
            <p:grpSp>
              <p:nvGrpSpPr>
                <p:cNvPr id="611" name="Google Shape;611;p5"/>
                <p:cNvGrpSpPr/>
                <p:nvPr/>
              </p:nvGrpSpPr>
              <p:grpSpPr>
                <a:xfrm>
                  <a:off x="6135240" y="7763339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612" name="Google Shape;612;p5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13" name="Google Shape;613;p5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14" name="Google Shape;614;p5"/>
                <p:cNvGrpSpPr/>
                <p:nvPr/>
              </p:nvGrpSpPr>
              <p:grpSpPr>
                <a:xfrm>
                  <a:off x="6144881" y="7952948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615" name="Google Shape;615;p5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16" name="Google Shape;616;p5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17" name="Google Shape;617;p5"/>
                <p:cNvGrpSpPr/>
                <p:nvPr/>
              </p:nvGrpSpPr>
              <p:grpSpPr>
                <a:xfrm>
                  <a:off x="6128376" y="8146749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618" name="Google Shape;618;p5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19" name="Google Shape;619;p5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20" name="Google Shape;620;p5"/>
                <p:cNvGrpSpPr/>
                <p:nvPr/>
              </p:nvGrpSpPr>
              <p:grpSpPr>
                <a:xfrm>
                  <a:off x="6135240" y="8339765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621" name="Google Shape;621;p5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22" name="Google Shape;622;p5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23" name="Google Shape;623;p5"/>
                <p:cNvGrpSpPr/>
                <p:nvPr/>
              </p:nvGrpSpPr>
              <p:grpSpPr>
                <a:xfrm>
                  <a:off x="6135240" y="8532781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624" name="Google Shape;624;p5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25" name="Google Shape;625;p5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26" name="Google Shape;626;p5"/>
                <p:cNvGrpSpPr/>
                <p:nvPr/>
              </p:nvGrpSpPr>
              <p:grpSpPr>
                <a:xfrm>
                  <a:off x="6135240" y="8725797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627" name="Google Shape;627;p5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28" name="Google Shape;628;p5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629" name="Google Shape;629;p5"/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>
                <a:gd fmla="val 16667" name="adj"/>
              </a:avLst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0" name="Google Shape;630;p5"/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Logros</a:t>
              </a:r>
              <a:endParaRPr/>
            </a:p>
          </p:txBody>
        </p:sp>
        <p:sp>
          <p:nvSpPr>
            <p:cNvPr id="631" name="Google Shape;631;p5"/>
            <p:cNvSpPr txBox="1"/>
            <p:nvPr/>
          </p:nvSpPr>
          <p:spPr>
            <a:xfrm>
              <a:off x="-40004" y="8777963"/>
              <a:ext cx="3901500" cy="95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Hubo video llamada con </a:t>
              </a:r>
              <a:r>
                <a:rPr lang="es-MX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2</a:t>
              </a:r>
              <a:r>
                <a:rPr lang="es-MX"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 de 6 alumnos, fue el día con más participación, cada uno de los alumnos demostró actitud y ganas de trabajar en cada consigna.</a:t>
              </a:r>
              <a:endPara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632" name="Google Shape;632;p5"/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>
                <a:gd fmla="val 16667" name="adj"/>
              </a:avLst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3" name="Google Shape;633;p5"/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Dificultades</a:t>
              </a:r>
              <a:endParaRPr/>
            </a:p>
          </p:txBody>
        </p:sp>
        <p:sp>
          <p:nvSpPr>
            <p:cNvPr id="634" name="Google Shape;634;p5"/>
            <p:cNvSpPr txBox="1"/>
            <p:nvPr/>
          </p:nvSpPr>
          <p:spPr>
            <a:xfrm>
              <a:off x="3825086" y="8777963"/>
              <a:ext cx="3901420" cy="738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La falta de participación por parte de los padres en las video llamadas y evidencias acordadas.</a:t>
              </a:r>
              <a:endParaRPr/>
            </a:p>
          </p:txBody>
        </p:sp>
      </p:grpSp>
      <p:pic>
        <p:nvPicPr>
          <p:cNvPr descr="Imagen que contiene muñeca, juguete, dibujo&#10;&#10;Descripción generada automáticamente" id="635" name="Google Shape;635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755877" y="57424"/>
            <a:ext cx="637841" cy="1214826"/>
          </a:xfrm>
          <a:prstGeom prst="rect">
            <a:avLst/>
          </a:prstGeom>
          <a:noFill/>
          <a:ln>
            <a:noFill/>
          </a:ln>
        </p:spPr>
      </p:pic>
      <p:sp>
        <p:nvSpPr>
          <p:cNvPr id="636" name="Google Shape;636;p5"/>
          <p:cNvSpPr txBox="1"/>
          <p:nvPr/>
        </p:nvSpPr>
        <p:spPr>
          <a:xfrm>
            <a:off x="553931" y="281520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7" name="Google Shape;637;p5"/>
          <p:cNvSpPr txBox="1"/>
          <p:nvPr/>
        </p:nvSpPr>
        <p:spPr>
          <a:xfrm>
            <a:off x="1351027" y="252666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06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" name="Google Shape;638;p5"/>
          <p:cNvSpPr txBox="1"/>
          <p:nvPr/>
        </p:nvSpPr>
        <p:spPr>
          <a:xfrm>
            <a:off x="2104354" y="252666"/>
            <a:ext cx="7174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" name="Google Shape;639;p5"/>
          <p:cNvSpPr/>
          <p:nvPr/>
        </p:nvSpPr>
        <p:spPr>
          <a:xfrm>
            <a:off x="1904099" y="699102"/>
            <a:ext cx="444555" cy="40767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0" name="Google Shape;640;p5"/>
          <p:cNvSpPr/>
          <p:nvPr/>
        </p:nvSpPr>
        <p:spPr>
          <a:xfrm>
            <a:off x="1602989" y="2347561"/>
            <a:ext cx="1105238" cy="559185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1" name="Google Shape;641;p5"/>
          <p:cNvSpPr/>
          <p:nvPr/>
        </p:nvSpPr>
        <p:spPr>
          <a:xfrm>
            <a:off x="2817746" y="3038937"/>
            <a:ext cx="1043670" cy="559185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2" name="Google Shape;642;p5"/>
          <p:cNvSpPr/>
          <p:nvPr/>
        </p:nvSpPr>
        <p:spPr>
          <a:xfrm>
            <a:off x="168562" y="4117167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3" name="Google Shape;643;p5"/>
          <p:cNvSpPr/>
          <p:nvPr/>
        </p:nvSpPr>
        <p:spPr>
          <a:xfrm>
            <a:off x="156108" y="4358939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5"/>
          <p:cNvSpPr/>
          <p:nvPr/>
        </p:nvSpPr>
        <p:spPr>
          <a:xfrm>
            <a:off x="162256" y="4528435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" name="Google Shape;645;p5"/>
          <p:cNvSpPr/>
          <p:nvPr/>
        </p:nvSpPr>
        <p:spPr>
          <a:xfrm>
            <a:off x="149203" y="4742971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6" name="Google Shape;646;p5"/>
          <p:cNvSpPr/>
          <p:nvPr/>
        </p:nvSpPr>
        <p:spPr>
          <a:xfrm>
            <a:off x="162255" y="491142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7" name="Google Shape;647;p5"/>
          <p:cNvSpPr/>
          <p:nvPr/>
        </p:nvSpPr>
        <p:spPr>
          <a:xfrm>
            <a:off x="149202" y="510221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" name="Google Shape;648;p5"/>
          <p:cNvSpPr/>
          <p:nvPr/>
        </p:nvSpPr>
        <p:spPr>
          <a:xfrm>
            <a:off x="5161992" y="655091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" name="Google Shape;649;p5"/>
          <p:cNvSpPr/>
          <p:nvPr/>
        </p:nvSpPr>
        <p:spPr>
          <a:xfrm>
            <a:off x="5697886" y="6357734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0" name="Google Shape;650;p5"/>
          <p:cNvSpPr/>
          <p:nvPr/>
        </p:nvSpPr>
        <p:spPr>
          <a:xfrm>
            <a:off x="5698911" y="6186059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1" name="Google Shape;651;p5"/>
          <p:cNvSpPr/>
          <p:nvPr/>
        </p:nvSpPr>
        <p:spPr>
          <a:xfrm>
            <a:off x="5178309" y="5994200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5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6" name="Google Shape;656;p6"/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57" name="Google Shape;657;p6"/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6"/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9" name="Google Shape;659;p6"/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>
                <a:gd fmla="val 25000" name="adj"/>
              </a:avLst>
            </a:prstGeom>
            <a:noFill/>
            <a:ln cap="flat" cmpd="sng" w="12700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60" name="Google Shape;660;p6"/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661" name="Google Shape;661;p6"/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 cap="flat" cmpd="sng" w="127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2" name="Google Shape;662;p6"/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2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</a:t>
                </a:r>
                <a:endParaRPr/>
              </a:p>
            </p:txBody>
          </p:sp>
        </p:grpSp>
        <p:sp>
          <p:nvSpPr>
            <p:cNvPr id="663" name="Google Shape;663;p6"/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00B0F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4" name="Google Shape;664;p6"/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</a:t>
              </a:r>
              <a:endParaRPr/>
            </a:p>
          </p:txBody>
        </p:sp>
        <p:sp>
          <p:nvSpPr>
            <p:cNvPr id="665" name="Google Shape;665;p6"/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A8D08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6" name="Google Shape;666;p6"/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</a:t>
              </a:r>
              <a:endParaRPr/>
            </a:p>
          </p:txBody>
        </p:sp>
        <p:sp>
          <p:nvSpPr>
            <p:cNvPr id="667" name="Google Shape;667;p6"/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99663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/>
            </a:p>
          </p:txBody>
        </p:sp>
        <p:sp>
          <p:nvSpPr>
            <p:cNvPr id="668" name="Google Shape;668;p6"/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J</a:t>
              </a:r>
              <a:endParaRPr/>
            </a:p>
          </p:txBody>
        </p:sp>
        <p:sp>
          <p:nvSpPr>
            <p:cNvPr id="669" name="Google Shape;669;p6"/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 cap="flat" cmpd="sng" w="12700">
              <a:solidFill>
                <a:srgbClr val="9966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0" name="Google Shape;670;p6"/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V</a:t>
              </a:r>
              <a:endParaRPr/>
            </a:p>
          </p:txBody>
        </p:sp>
        <p:grpSp>
          <p:nvGrpSpPr>
            <p:cNvPr id="671" name="Google Shape;671;p6"/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descr="Imagen que contiene cuarto, reloj&#10;&#10;Descripción generada automáticamente" id="672" name="Google Shape;672;p6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camiseta&#10;&#10;Descripción generada automáticamente" id="673" name="Google Shape;673;p6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dibujo&#10;&#10;Descripción generada automáticamente" id="674" name="Google Shape;674;p6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75" name="Google Shape;675;p6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Imagen que contiene dibujo&#10;&#10;Descripción generada automáticamente" id="676" name="Google Shape;676;p6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677" name="Google Shape;677;p6"/>
            <p:cNvSpPr txBox="1"/>
            <p:nvPr/>
          </p:nvSpPr>
          <p:spPr>
            <a:xfrm>
              <a:off x="69760" y="1249126"/>
              <a:ext cx="7777163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Situación de Aprendizaje: Oficios y profesiones y  a la medida.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8" name="Google Shape;678;p6"/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9" name="Google Shape;679;p6"/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16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Campos de formación y/o áreas de desarrollo personal y social a favorecer </a:t>
              </a:r>
              <a:endParaRPr/>
            </a:p>
          </p:txBody>
        </p:sp>
        <p:grpSp>
          <p:nvGrpSpPr>
            <p:cNvPr id="680" name="Google Shape;680;p6"/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681" name="Google Shape;681;p6"/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682" name="Google Shape;682;p6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 cap="flat" cmpd="sng" w="12700">
                  <a:solidFill>
                    <a:srgbClr val="FFC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3" name="Google Shape;683;p6"/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Lenguaje y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comunicación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684" name="Google Shape;684;p6"/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685" name="Google Shape;685;p6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6" name="Google Shape;686;p6"/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Pensamiento 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matemático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687" name="Google Shape;687;p6"/>
              <p:cNvGrpSpPr/>
              <p:nvPr/>
            </p:nvGrpSpPr>
            <p:grpSpPr>
              <a:xfrm>
                <a:off x="2280098" y="2156826"/>
                <a:ext cx="1443894" cy="626453"/>
                <a:chOff x="-204663" y="2121401"/>
                <a:chExt cx="1892685" cy="692084"/>
              </a:xfrm>
            </p:grpSpPr>
            <p:sp>
              <p:nvSpPr>
                <p:cNvPr id="688" name="Google Shape;688;p6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9" name="Google Shape;689;p6"/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1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Exploración del mundo natural y social</a:t>
                  </a:r>
                  <a:endParaRPr b="1" sz="14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690" name="Google Shape;690;p6"/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91" name="Google Shape;691;p6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2" name="Google Shape;692;p6"/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Artes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693" name="Google Shape;693;p6"/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94" name="Google Shape;694;p6"/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5" name="Google Shape;695;p6"/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Educación 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4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Física</a:t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grpSp>
            <p:nvGrpSpPr>
              <p:cNvPr id="696" name="Google Shape;696;p6"/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697" name="Google Shape;697;p6"/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8" name="Google Shape;698;p6"/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1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Educación Socioemocional</a:t>
                  </a:r>
                  <a:endParaRPr b="1" sz="14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grpSp>
          <p:nvGrpSpPr>
            <p:cNvPr id="699" name="Google Shape;699;p6"/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00" name="Google Shape;700;p6"/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6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La jornada de trabajo fue</a:t>
                </a:r>
                <a:r>
                  <a:rPr lang="es-MX"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:</a:t>
                </a:r>
                <a:endParaRPr/>
              </a:p>
            </p:txBody>
          </p:sp>
          <p:sp>
            <p:nvSpPr>
              <p:cNvPr id="701" name="Google Shape;701;p6"/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2" name="Google Shape;702;p6"/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3" name="Google Shape;703;p6"/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4" name="Google Shape;704;p6"/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>
                  <a:gd fmla="val 25000" name="adj"/>
                </a:avLst>
              </a:prstGeom>
              <a:noFill/>
              <a:ln cap="flat" cmpd="sng" w="1270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5" name="Google Shape;705;p6"/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Exitosa</a:t>
                </a:r>
                <a:endParaRPr/>
              </a:p>
            </p:txBody>
          </p:sp>
          <p:sp>
            <p:nvSpPr>
              <p:cNvPr id="706" name="Google Shape;706;p6"/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Buena</a:t>
                </a:r>
                <a:endParaRPr/>
              </a:p>
            </p:txBody>
          </p:sp>
          <p:sp>
            <p:nvSpPr>
              <p:cNvPr id="707" name="Google Shape;707;p6"/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Regular</a:t>
                </a:r>
                <a:endParaRPr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8" name="Google Shape;708;p6"/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Mala</a:t>
                </a:r>
                <a:endParaRPr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09" name="Google Shape;709;p6"/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710" name="Google Shape;710;p6"/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711" name="Google Shape;711;p6"/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2" name="Google Shape;712;p6"/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6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Aspectos de la planeación didáctica </a:t>
                  </a:r>
                  <a:endParaRPr/>
                </a:p>
              </p:txBody>
            </p:sp>
          </p:grpSp>
          <p:sp>
            <p:nvSpPr>
              <p:cNvPr id="713" name="Google Shape;713;p6"/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</a:t>
                </a: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Logro de los aprendizajes esperados </a:t>
                </a:r>
                <a:endParaRPr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</a:t>
                </a: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Materiales educativos adecuados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Nivel de complejidad adecuado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Organización adecuada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Tiempo planeado correctamente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  Actividades planeadas conforme a lo planeado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4" name="Google Shape;714;p6"/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5" name="Google Shape;715;p6"/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6" name="Google Shape;716;p6"/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7" name="Google Shape;717;p6"/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8" name="Google Shape;718;p6"/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9" name="Google Shape;719;p6"/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cap="flat" cmpd="sng" w="25400">
                <a:solidFill>
                  <a:srgbClr val="FF9999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0" name="Google Shape;720;p6"/>
              <p:cNvSpPr txBox="1"/>
              <p:nvPr/>
            </p:nvSpPr>
            <p:spPr>
              <a:xfrm>
                <a:off x="3707789" y="3630316"/>
                <a:ext cx="3964787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Observaciones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Los alumnos atendieron de manera muy eficiente y adecuada cada una de las indicaciones, expresando respuesta  los cuestionamientos y consignas indicadas.</a:t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  <p:grpSp>
          <p:nvGrpSpPr>
            <p:cNvPr id="721" name="Google Shape;721;p6"/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722" name="Google Shape;722;p6"/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723" name="Google Shape;723;p6"/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24" name="Google Shape;724;p6"/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16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Manifestaciones de los alumnos</a:t>
                  </a:r>
                  <a:endParaRPr/>
                </a:p>
              </p:txBody>
            </p:sp>
          </p:grpSp>
          <p:sp>
            <p:nvSpPr>
              <p:cNvPr id="725" name="Google Shape;725;p6"/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Interés en las actividades</a:t>
                </a:r>
                <a:endParaRPr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Participación de la manera esperada</a:t>
                </a:r>
                <a:endParaRPr/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Adaptación a la organización establecida</a:t>
                </a:r>
                <a:endParaRPr/>
              </a:p>
              <a:p>
                <a:pPr indent="0" lvl="0" marL="0" marR="0" rtl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Seguridad y cooperación al realizar las actividades</a:t>
                </a:r>
                <a:endParaRPr/>
              </a:p>
            </p:txBody>
          </p:sp>
          <p:sp>
            <p:nvSpPr>
              <p:cNvPr id="726" name="Google Shape;726;p6"/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Todos   Algunos  Pocos   Ninguno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727" name="Google Shape;727;p6"/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28" name="Google Shape;728;p6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29" name="Google Shape;729;p6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30" name="Google Shape;730;p6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31" name="Google Shape;731;p6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32" name="Google Shape;732;p6"/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33" name="Google Shape;733;p6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34" name="Google Shape;734;p6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35" name="Google Shape;735;p6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36" name="Google Shape;736;p6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37" name="Google Shape;737;p6"/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38" name="Google Shape;738;p6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39" name="Google Shape;739;p6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0" name="Google Shape;740;p6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1" name="Google Shape;741;p6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42" name="Google Shape;742;p6"/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43" name="Google Shape;743;p6"/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4" name="Google Shape;744;p6"/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5" name="Google Shape;745;p6"/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6" name="Google Shape;746;p6"/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cap="flat" cmpd="sng" w="25400">
                  <a:solidFill>
                    <a:srgbClr val="9966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747" name="Google Shape;747;p6"/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748" name="Google Shape;748;p6"/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9" name="Google Shape;749;p6"/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s-MX" sz="16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Autoevaluación</a:t>
                </a:r>
                <a:endParaRPr/>
              </a:p>
            </p:txBody>
          </p:sp>
        </p:grpSp>
        <p:sp>
          <p:nvSpPr>
            <p:cNvPr id="750" name="Google Shape;750;p6"/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Rescato los conocimientos previos</a:t>
              </a:r>
              <a:endPara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Identifico y actúa conforme a las necesidades e intereses de los alumnos  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Fomento la participación de todos los alumnos 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Otorgo consignas claras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Intervengo adecuadamente</a:t>
              </a:r>
              <a:endParaRPr/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Fomento la autonomía de los alumnos </a:t>
              </a:r>
              <a:endParaRPr/>
            </a:p>
          </p:txBody>
        </p:sp>
        <p:grpSp>
          <p:nvGrpSpPr>
            <p:cNvPr id="751" name="Google Shape;751;p6"/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752" name="Google Shape;752;p6"/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2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rPr>
                  <a:t>     Si            No   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753" name="Google Shape;753;p6"/>
              <p:cNvGrpSpPr/>
              <p:nvPr/>
            </p:nvGrpSpPr>
            <p:grpSpPr>
              <a:xfrm>
                <a:off x="6120124" y="7772965"/>
                <a:ext cx="876597" cy="1128912"/>
                <a:chOff x="6128376" y="7763339"/>
                <a:chExt cx="876597" cy="1128912"/>
              </a:xfrm>
            </p:grpSpPr>
            <p:grpSp>
              <p:nvGrpSpPr>
                <p:cNvPr id="754" name="Google Shape;754;p6"/>
                <p:cNvGrpSpPr/>
                <p:nvPr/>
              </p:nvGrpSpPr>
              <p:grpSpPr>
                <a:xfrm>
                  <a:off x="6135240" y="7763339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755" name="Google Shape;755;p6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56" name="Google Shape;756;p6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757" name="Google Shape;757;p6"/>
                <p:cNvGrpSpPr/>
                <p:nvPr/>
              </p:nvGrpSpPr>
              <p:grpSpPr>
                <a:xfrm>
                  <a:off x="6144881" y="7952948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758" name="Google Shape;758;p6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59" name="Google Shape;759;p6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760" name="Google Shape;760;p6"/>
                <p:cNvGrpSpPr/>
                <p:nvPr/>
              </p:nvGrpSpPr>
              <p:grpSpPr>
                <a:xfrm>
                  <a:off x="6128376" y="8146749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761" name="Google Shape;761;p6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62" name="Google Shape;762;p6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763" name="Google Shape;763;p6"/>
                <p:cNvGrpSpPr/>
                <p:nvPr/>
              </p:nvGrpSpPr>
              <p:grpSpPr>
                <a:xfrm>
                  <a:off x="6135240" y="8339765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764" name="Google Shape;764;p6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65" name="Google Shape;765;p6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766" name="Google Shape;766;p6"/>
                <p:cNvGrpSpPr/>
                <p:nvPr/>
              </p:nvGrpSpPr>
              <p:grpSpPr>
                <a:xfrm>
                  <a:off x="6135240" y="8532781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767" name="Google Shape;767;p6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68" name="Google Shape;768;p6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769" name="Google Shape;769;p6"/>
                <p:cNvGrpSpPr/>
                <p:nvPr/>
              </p:nvGrpSpPr>
              <p:grpSpPr>
                <a:xfrm>
                  <a:off x="6135240" y="8725797"/>
                  <a:ext cx="860092" cy="166454"/>
                  <a:chOff x="6014569" y="7907624"/>
                  <a:chExt cx="860092" cy="166454"/>
                </a:xfrm>
              </p:grpSpPr>
              <p:sp>
                <p:nvSpPr>
                  <p:cNvPr id="770" name="Google Shape;770;p6"/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71" name="Google Shape;771;p6"/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rgbClr val="79DCFF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772" name="Google Shape;772;p6"/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>
                <a:gd fmla="val 16667" name="adj"/>
              </a:avLst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3" name="Google Shape;773;p6"/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Logros</a:t>
              </a:r>
              <a:endParaRPr/>
            </a:p>
          </p:txBody>
        </p:sp>
        <p:sp>
          <p:nvSpPr>
            <p:cNvPr id="774" name="Google Shape;774;p6"/>
            <p:cNvSpPr txBox="1"/>
            <p:nvPr/>
          </p:nvSpPr>
          <p:spPr>
            <a:xfrm>
              <a:off x="-40004" y="8777963"/>
              <a:ext cx="3901420" cy="9541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4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Al momento de la video llamada virtual solo se obtuvo la participación de una alumna. Atención, comprensión  y mucha dedicación de la alumna.</a:t>
              </a:r>
              <a:endPara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775" name="Google Shape;775;p6"/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>
                <a:gd fmla="val 16667" name="adj"/>
              </a:avLst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6" name="Google Shape;776;p6"/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2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Dificultades</a:t>
              </a:r>
              <a:endParaRPr/>
            </a:p>
          </p:txBody>
        </p:sp>
        <p:sp>
          <p:nvSpPr>
            <p:cNvPr id="777" name="Google Shape;777;p6"/>
            <p:cNvSpPr txBox="1"/>
            <p:nvPr/>
          </p:nvSpPr>
          <p:spPr>
            <a:xfrm>
              <a:off x="3825086" y="8777963"/>
              <a:ext cx="3901420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1600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Falta de participación por parte de los padres en las video llamadas y evidencias acordadas.</a:t>
              </a:r>
              <a:endParaRPr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pic>
        <p:nvPicPr>
          <p:cNvPr descr="Imagen que contiene muñeca, juguete, dibujo&#10;&#10;Descripción generada automáticamente" id="778" name="Google Shape;778;p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755877" y="57424"/>
            <a:ext cx="637841" cy="1214826"/>
          </a:xfrm>
          <a:prstGeom prst="rect">
            <a:avLst/>
          </a:prstGeom>
          <a:noFill/>
          <a:ln>
            <a:noFill/>
          </a:ln>
        </p:spPr>
      </p:pic>
      <p:sp>
        <p:nvSpPr>
          <p:cNvPr id="779" name="Google Shape;779;p6"/>
          <p:cNvSpPr txBox="1"/>
          <p:nvPr/>
        </p:nvSpPr>
        <p:spPr>
          <a:xfrm>
            <a:off x="553931" y="281520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0" name="Google Shape;780;p6"/>
          <p:cNvSpPr txBox="1"/>
          <p:nvPr/>
        </p:nvSpPr>
        <p:spPr>
          <a:xfrm>
            <a:off x="1351027" y="252666"/>
            <a:ext cx="5563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06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1" name="Google Shape;781;p6"/>
          <p:cNvSpPr txBox="1"/>
          <p:nvPr/>
        </p:nvSpPr>
        <p:spPr>
          <a:xfrm>
            <a:off x="2104354" y="252666"/>
            <a:ext cx="7174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2" name="Google Shape;782;p6"/>
          <p:cNvSpPr/>
          <p:nvPr/>
        </p:nvSpPr>
        <p:spPr>
          <a:xfrm>
            <a:off x="2396330" y="718147"/>
            <a:ext cx="444555" cy="40767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3" name="Google Shape;783;p6"/>
          <p:cNvSpPr/>
          <p:nvPr/>
        </p:nvSpPr>
        <p:spPr>
          <a:xfrm>
            <a:off x="2756182" y="2362413"/>
            <a:ext cx="1105238" cy="559185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4" name="Google Shape;784;p6"/>
          <p:cNvSpPr/>
          <p:nvPr/>
        </p:nvSpPr>
        <p:spPr>
          <a:xfrm>
            <a:off x="3861421" y="3023131"/>
            <a:ext cx="1043700" cy="559200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5" name="Google Shape;785;p6"/>
          <p:cNvSpPr/>
          <p:nvPr/>
        </p:nvSpPr>
        <p:spPr>
          <a:xfrm>
            <a:off x="168562" y="4117167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6"/>
          <p:cNvSpPr/>
          <p:nvPr/>
        </p:nvSpPr>
        <p:spPr>
          <a:xfrm>
            <a:off x="156108" y="4358939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7" name="Google Shape;787;p6"/>
          <p:cNvSpPr/>
          <p:nvPr/>
        </p:nvSpPr>
        <p:spPr>
          <a:xfrm>
            <a:off x="162256" y="4528435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" name="Google Shape;788;p6"/>
          <p:cNvSpPr/>
          <p:nvPr/>
        </p:nvSpPr>
        <p:spPr>
          <a:xfrm>
            <a:off x="149203" y="4742971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9" name="Google Shape;789;p6"/>
          <p:cNvSpPr/>
          <p:nvPr/>
        </p:nvSpPr>
        <p:spPr>
          <a:xfrm>
            <a:off x="162255" y="491142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0" name="Google Shape;790;p6"/>
          <p:cNvSpPr/>
          <p:nvPr/>
        </p:nvSpPr>
        <p:spPr>
          <a:xfrm>
            <a:off x="149202" y="5102216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1" name="Google Shape;791;p6"/>
          <p:cNvSpPr/>
          <p:nvPr/>
        </p:nvSpPr>
        <p:spPr>
          <a:xfrm>
            <a:off x="5713269" y="6565595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2" name="Google Shape;792;p6"/>
          <p:cNvSpPr/>
          <p:nvPr/>
        </p:nvSpPr>
        <p:spPr>
          <a:xfrm>
            <a:off x="5671481" y="6377287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3" name="Google Shape;793;p6"/>
          <p:cNvSpPr/>
          <p:nvPr/>
        </p:nvSpPr>
        <p:spPr>
          <a:xfrm>
            <a:off x="5671482" y="6199339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4" name="Google Shape;794;p6"/>
          <p:cNvSpPr/>
          <p:nvPr/>
        </p:nvSpPr>
        <p:spPr>
          <a:xfrm>
            <a:off x="5671482" y="5994200"/>
            <a:ext cx="140071" cy="148881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2020-11-09T23:20:30Z</dcterms:created>
  <dc:creator>Patricia Segovia Gomez</dc:creator>
</cp:coreProperties>
</file>