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 id="257" r:id="rId3"/>
    <p:sldId id="260" r:id="rId4"/>
    <p:sldId id="261" r:id="rId5"/>
    <p:sldId id="263" r:id="rId6"/>
    <p:sldId id="264" r:id="rId7"/>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4" d="100"/>
          <a:sy n="54" d="100"/>
        </p:scale>
        <p:origin x="226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4169FFE-40A1-4E55-A584-58582665A318}" type="datetimeFigureOut">
              <a:rPr lang="es-ES" smtClean="0"/>
              <a:t>15/06/2021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42D0184-7DC8-478E-9149-80588C3C154D}" type="slidenum">
              <a:rPr lang="es-ES" smtClean="0"/>
              <a:t>‹Nº›</a:t>
            </a:fld>
            <a:endParaRPr lang="es-ES"/>
          </a:p>
        </p:txBody>
      </p:sp>
    </p:spTree>
    <p:extLst>
      <p:ext uri="{BB962C8B-B14F-4D97-AF65-F5344CB8AC3E}">
        <p14:creationId xmlns:p14="http://schemas.microsoft.com/office/powerpoint/2010/main" val="2111477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4169FFE-40A1-4E55-A584-58582665A318}" type="datetimeFigureOut">
              <a:rPr lang="es-ES" smtClean="0"/>
              <a:t>15/06/2021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42D0184-7DC8-478E-9149-80588C3C154D}" type="slidenum">
              <a:rPr lang="es-ES" smtClean="0"/>
              <a:t>‹Nº›</a:t>
            </a:fld>
            <a:endParaRPr lang="es-ES"/>
          </a:p>
        </p:txBody>
      </p:sp>
    </p:spTree>
    <p:extLst>
      <p:ext uri="{BB962C8B-B14F-4D97-AF65-F5344CB8AC3E}">
        <p14:creationId xmlns:p14="http://schemas.microsoft.com/office/powerpoint/2010/main" val="271031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4169FFE-40A1-4E55-A584-58582665A318}" type="datetimeFigureOut">
              <a:rPr lang="es-ES" smtClean="0"/>
              <a:t>15/06/2021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42D0184-7DC8-478E-9149-80588C3C154D}" type="slidenum">
              <a:rPr lang="es-ES" smtClean="0"/>
              <a:t>‹Nº›</a:t>
            </a:fld>
            <a:endParaRPr lang="es-ES"/>
          </a:p>
        </p:txBody>
      </p:sp>
    </p:spTree>
    <p:extLst>
      <p:ext uri="{BB962C8B-B14F-4D97-AF65-F5344CB8AC3E}">
        <p14:creationId xmlns:p14="http://schemas.microsoft.com/office/powerpoint/2010/main" val="2195071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4169FFE-40A1-4E55-A584-58582665A318}" type="datetimeFigureOut">
              <a:rPr lang="es-ES" smtClean="0"/>
              <a:t>15/06/2021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42D0184-7DC8-478E-9149-80588C3C154D}" type="slidenum">
              <a:rPr lang="es-ES" smtClean="0"/>
              <a:t>‹Nº›</a:t>
            </a:fld>
            <a:endParaRPr lang="es-ES"/>
          </a:p>
        </p:txBody>
      </p:sp>
    </p:spTree>
    <p:extLst>
      <p:ext uri="{BB962C8B-B14F-4D97-AF65-F5344CB8AC3E}">
        <p14:creationId xmlns:p14="http://schemas.microsoft.com/office/powerpoint/2010/main" val="4288656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4169FFE-40A1-4E55-A584-58582665A318}" type="datetimeFigureOut">
              <a:rPr lang="es-ES" smtClean="0"/>
              <a:t>15/06/2021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42D0184-7DC8-478E-9149-80588C3C154D}" type="slidenum">
              <a:rPr lang="es-ES" smtClean="0"/>
              <a:t>‹Nº›</a:t>
            </a:fld>
            <a:endParaRPr lang="es-ES"/>
          </a:p>
        </p:txBody>
      </p:sp>
    </p:spTree>
    <p:extLst>
      <p:ext uri="{BB962C8B-B14F-4D97-AF65-F5344CB8AC3E}">
        <p14:creationId xmlns:p14="http://schemas.microsoft.com/office/powerpoint/2010/main" val="1537715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4169FFE-40A1-4E55-A584-58582665A318}" type="datetimeFigureOut">
              <a:rPr lang="es-ES" smtClean="0"/>
              <a:t>15/06/2021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42D0184-7DC8-478E-9149-80588C3C154D}" type="slidenum">
              <a:rPr lang="es-ES" smtClean="0"/>
              <a:t>‹Nº›</a:t>
            </a:fld>
            <a:endParaRPr lang="es-ES"/>
          </a:p>
        </p:txBody>
      </p:sp>
    </p:spTree>
    <p:extLst>
      <p:ext uri="{BB962C8B-B14F-4D97-AF65-F5344CB8AC3E}">
        <p14:creationId xmlns:p14="http://schemas.microsoft.com/office/powerpoint/2010/main" val="1220297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4169FFE-40A1-4E55-A584-58582665A318}" type="datetimeFigureOut">
              <a:rPr lang="es-ES" smtClean="0"/>
              <a:t>15/06/2021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E42D0184-7DC8-478E-9149-80588C3C154D}" type="slidenum">
              <a:rPr lang="es-ES" smtClean="0"/>
              <a:t>‹Nº›</a:t>
            </a:fld>
            <a:endParaRPr lang="es-ES"/>
          </a:p>
        </p:txBody>
      </p:sp>
    </p:spTree>
    <p:extLst>
      <p:ext uri="{BB962C8B-B14F-4D97-AF65-F5344CB8AC3E}">
        <p14:creationId xmlns:p14="http://schemas.microsoft.com/office/powerpoint/2010/main" val="683146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4169FFE-40A1-4E55-A584-58582665A318}" type="datetimeFigureOut">
              <a:rPr lang="es-ES" smtClean="0"/>
              <a:t>15/06/2021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E42D0184-7DC8-478E-9149-80588C3C154D}" type="slidenum">
              <a:rPr lang="es-ES" smtClean="0"/>
              <a:t>‹Nº›</a:t>
            </a:fld>
            <a:endParaRPr lang="es-ES"/>
          </a:p>
        </p:txBody>
      </p:sp>
    </p:spTree>
    <p:extLst>
      <p:ext uri="{BB962C8B-B14F-4D97-AF65-F5344CB8AC3E}">
        <p14:creationId xmlns:p14="http://schemas.microsoft.com/office/powerpoint/2010/main" val="1868768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169FFE-40A1-4E55-A584-58582665A318}" type="datetimeFigureOut">
              <a:rPr lang="es-ES" smtClean="0"/>
              <a:t>15/06/2021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E42D0184-7DC8-478E-9149-80588C3C154D}" type="slidenum">
              <a:rPr lang="es-ES" smtClean="0"/>
              <a:t>‹Nº›</a:t>
            </a:fld>
            <a:endParaRPr lang="es-ES"/>
          </a:p>
        </p:txBody>
      </p:sp>
    </p:spTree>
    <p:extLst>
      <p:ext uri="{BB962C8B-B14F-4D97-AF65-F5344CB8AC3E}">
        <p14:creationId xmlns:p14="http://schemas.microsoft.com/office/powerpoint/2010/main" val="2066888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4169FFE-40A1-4E55-A584-58582665A318}" type="datetimeFigureOut">
              <a:rPr lang="es-ES" smtClean="0"/>
              <a:t>15/06/2021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42D0184-7DC8-478E-9149-80588C3C154D}" type="slidenum">
              <a:rPr lang="es-ES" smtClean="0"/>
              <a:t>‹Nº›</a:t>
            </a:fld>
            <a:endParaRPr lang="es-ES"/>
          </a:p>
        </p:txBody>
      </p:sp>
    </p:spTree>
    <p:extLst>
      <p:ext uri="{BB962C8B-B14F-4D97-AF65-F5344CB8AC3E}">
        <p14:creationId xmlns:p14="http://schemas.microsoft.com/office/powerpoint/2010/main" val="2758795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4169FFE-40A1-4E55-A584-58582665A318}" type="datetimeFigureOut">
              <a:rPr lang="es-ES" smtClean="0"/>
              <a:t>15/06/2021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42D0184-7DC8-478E-9149-80588C3C154D}" type="slidenum">
              <a:rPr lang="es-ES" smtClean="0"/>
              <a:t>‹Nº›</a:t>
            </a:fld>
            <a:endParaRPr lang="es-ES"/>
          </a:p>
        </p:txBody>
      </p:sp>
    </p:spTree>
    <p:extLst>
      <p:ext uri="{BB962C8B-B14F-4D97-AF65-F5344CB8AC3E}">
        <p14:creationId xmlns:p14="http://schemas.microsoft.com/office/powerpoint/2010/main" val="1064027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4169FFE-40A1-4E55-A584-58582665A318}" type="datetimeFigureOut">
              <a:rPr lang="es-ES" smtClean="0"/>
              <a:t>15/06/2021</a:t>
            </a:fld>
            <a:endParaRPr lang="es-E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E42D0184-7DC8-478E-9149-80588C3C154D}" type="slidenum">
              <a:rPr lang="es-ES" smtClean="0"/>
              <a:t>‹Nº›</a:t>
            </a:fld>
            <a:endParaRPr lang="es-ES"/>
          </a:p>
        </p:txBody>
      </p:sp>
    </p:spTree>
    <p:extLst>
      <p:ext uri="{BB962C8B-B14F-4D97-AF65-F5344CB8AC3E}">
        <p14:creationId xmlns:p14="http://schemas.microsoft.com/office/powerpoint/2010/main" val="881968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B3BD9BD-482E-472C-AE44-D543C30F605B}"/>
              </a:ext>
            </a:extLst>
          </p:cNvPr>
          <p:cNvSpPr>
            <a:spLocks noGrp="1"/>
          </p:cNvSpPr>
          <p:nvPr>
            <p:ph idx="1"/>
          </p:nvPr>
        </p:nvSpPr>
        <p:spPr>
          <a:xfrm>
            <a:off x="513522" y="478145"/>
            <a:ext cx="5968336" cy="8180335"/>
          </a:xfrm>
        </p:spPr>
        <p:txBody>
          <a:bodyPr>
            <a:normAutofit fontScale="77500" lnSpcReduction="20000"/>
          </a:bodyPr>
          <a:lstStyle/>
          <a:p>
            <a:pPr marL="0" indent="0" algn="ctr">
              <a:buNone/>
            </a:pPr>
            <a:r>
              <a:rPr lang="es-MX" b="1" dirty="0"/>
              <a:t>Escuela Normal de Educación Preescolar</a:t>
            </a:r>
            <a:endParaRPr lang="es-ES" dirty="0"/>
          </a:p>
          <a:p>
            <a:pPr marL="0" indent="0" algn="ctr">
              <a:buNone/>
            </a:pPr>
            <a:r>
              <a:rPr lang="es-MX" b="1" dirty="0"/>
              <a:t>Licenciatura en educación preescolar.</a:t>
            </a:r>
          </a:p>
          <a:p>
            <a:pPr marL="0" indent="0" algn="ctr">
              <a:buNone/>
            </a:pPr>
            <a:endParaRPr lang="es-ES" dirty="0"/>
          </a:p>
          <a:p>
            <a:endParaRPr lang="es-ES" dirty="0"/>
          </a:p>
          <a:p>
            <a:endParaRPr lang="es-ES" dirty="0"/>
          </a:p>
          <a:p>
            <a:pPr algn="ctr"/>
            <a:endParaRPr lang="es-ES" dirty="0"/>
          </a:p>
          <a:p>
            <a:pPr marL="0" indent="0" algn="ctr">
              <a:buNone/>
            </a:pPr>
            <a:r>
              <a:rPr lang="es-MX" b="1" dirty="0"/>
              <a:t>Curso:</a:t>
            </a:r>
            <a:endParaRPr lang="es-ES" dirty="0"/>
          </a:p>
          <a:p>
            <a:pPr marL="0" indent="0" algn="ctr">
              <a:buNone/>
            </a:pPr>
            <a:r>
              <a:rPr lang="es-MX" dirty="0"/>
              <a:t> Trabajo docente y proyectos de mejora escolar.</a:t>
            </a:r>
            <a:endParaRPr lang="es-ES" dirty="0"/>
          </a:p>
          <a:p>
            <a:pPr marL="0" indent="0" algn="ctr">
              <a:buNone/>
            </a:pPr>
            <a:r>
              <a:rPr lang="es-MX" b="1" dirty="0"/>
              <a:t>Maestra:</a:t>
            </a:r>
            <a:endParaRPr lang="es-ES" dirty="0"/>
          </a:p>
          <a:p>
            <a:pPr marL="0" indent="0" algn="ctr">
              <a:buNone/>
            </a:pPr>
            <a:r>
              <a:rPr lang="es-MX" dirty="0"/>
              <a:t>Dolores Patricia Segovia Gómez.</a:t>
            </a:r>
            <a:endParaRPr lang="es-ES" dirty="0"/>
          </a:p>
          <a:p>
            <a:pPr marL="0" indent="0" algn="ctr">
              <a:buNone/>
            </a:pPr>
            <a:r>
              <a:rPr lang="es-MX" b="1" dirty="0"/>
              <a:t>Alumna:</a:t>
            </a:r>
            <a:endParaRPr lang="es-ES" dirty="0"/>
          </a:p>
          <a:p>
            <a:pPr marL="0" indent="0" algn="ctr">
              <a:buNone/>
            </a:pPr>
            <a:r>
              <a:rPr lang="es-MX" dirty="0"/>
              <a:t>Leyda Estefanía Gaytán Bernal. #7</a:t>
            </a:r>
            <a:endParaRPr lang="es-ES" dirty="0"/>
          </a:p>
          <a:p>
            <a:pPr marL="0" indent="0" algn="ctr">
              <a:buNone/>
            </a:pPr>
            <a:r>
              <a:rPr lang="es-MX" b="1" dirty="0"/>
              <a:t>“Diario de la educadora normalista.” </a:t>
            </a:r>
            <a:endParaRPr lang="es-ES" dirty="0"/>
          </a:p>
          <a:p>
            <a:pPr marL="0" indent="0" algn="ctr">
              <a:buNone/>
            </a:pPr>
            <a:r>
              <a:rPr lang="es-MX" b="1" dirty="0"/>
              <a:t>Competencias de la unidad:</a:t>
            </a:r>
            <a:endParaRPr lang="es-ES" dirty="0"/>
          </a:p>
          <a:p>
            <a:pPr lvl="0" algn="ctr">
              <a:buFont typeface="Wingdings" panose="05000000000000000000" pitchFamily="2" charset="2"/>
              <a:buChar char="ü"/>
            </a:pPr>
            <a:r>
              <a:rPr lang="es-MX" dirty="0"/>
              <a:t>Utiliza metodologías pertinentes y actualizadas para promover el aprendizaje de sus alumnos en los diferentes campos, áreas y ámbitos que propone el currículum, considerando los contextos y su desarrollo.</a:t>
            </a:r>
            <a:endParaRPr lang="es-ES" dirty="0"/>
          </a:p>
          <a:p>
            <a:pPr lvl="0" algn="ctr">
              <a:buFont typeface="Wingdings" panose="05000000000000000000" pitchFamily="2" charset="2"/>
              <a:buChar char="ü"/>
            </a:pPr>
            <a:r>
              <a:rPr lang="es-MX" dirty="0"/>
              <a:t>Incorpora recursos y medios didácticos idóneos para favorecer el aprendizaje de acuerdo con el conocimiento de los procesos de desarrollo cognitivo y socioemocional de los alumnos.</a:t>
            </a:r>
            <a:endParaRPr lang="es-ES" dirty="0"/>
          </a:p>
          <a:p>
            <a:pPr lvl="0" algn="ctr">
              <a:buFont typeface="Wingdings" panose="05000000000000000000" pitchFamily="2" charset="2"/>
              <a:buChar char="ü"/>
            </a:pPr>
            <a:r>
              <a:rPr lang="es-MX" dirty="0"/>
              <a:t>Emplea los medios tecnológicos y las fuentes de información científica disponibles para mantenerse actualizado respecto a los diversos campos de conocimiento que intervienen en su trabajo docente.</a:t>
            </a:r>
            <a:endParaRPr lang="es-ES" dirty="0"/>
          </a:p>
          <a:p>
            <a:pPr lvl="0" algn="ctr">
              <a:buFont typeface="Wingdings" panose="05000000000000000000" pitchFamily="2" charset="2"/>
              <a:buChar char="ü"/>
            </a:pPr>
            <a:r>
              <a:rPr lang="es-MX" dirty="0"/>
              <a:t>Evalúa el aprendizaje de sus alumnos mediante la aplicación de distintas teorías, métodos e instrumentos considerando las áreas, campos, ámbitos de conocimiento, así como los saberes correspondientes al grado y nivel educativo.</a:t>
            </a:r>
            <a:endParaRPr lang="es-ES" dirty="0"/>
          </a:p>
          <a:p>
            <a:pPr lvl="0" algn="ctr">
              <a:buFont typeface="Wingdings" panose="05000000000000000000" pitchFamily="2" charset="2"/>
              <a:buChar char="ü"/>
            </a:pPr>
            <a:r>
              <a:rPr lang="es-MX" dirty="0"/>
              <a:t>Elabora propuestas para mejorar los resultados de su enseñanza y los aprendizajes de sus alumnos.</a:t>
            </a:r>
          </a:p>
          <a:p>
            <a:pPr marL="0" indent="0" algn="ctr">
              <a:buNone/>
            </a:pPr>
            <a:endParaRPr lang="es-ES" dirty="0"/>
          </a:p>
          <a:p>
            <a:pPr marL="0" indent="0" algn="ctr">
              <a:buNone/>
            </a:pPr>
            <a:r>
              <a:rPr lang="es-MX" b="1" dirty="0"/>
              <a:t>Saltillo Coahuila de zaragoza                                 15 de junio del 2021.</a:t>
            </a:r>
            <a:endParaRPr lang="es-ES" dirty="0"/>
          </a:p>
          <a:p>
            <a:endParaRPr lang="es-ES" dirty="0"/>
          </a:p>
        </p:txBody>
      </p:sp>
      <p:pic>
        <p:nvPicPr>
          <p:cNvPr id="7" name="image1.png">
            <a:extLst>
              <a:ext uri="{FF2B5EF4-FFF2-40B4-BE49-F238E27FC236}">
                <a16:creationId xmlns:a16="http://schemas.microsoft.com/office/drawing/2014/main" id="{C06981D7-50AE-4916-B726-2A652FAAA501}"/>
              </a:ext>
            </a:extLst>
          </p:cNvPr>
          <p:cNvPicPr/>
          <p:nvPr/>
        </p:nvPicPr>
        <p:blipFill rotWithShape="1">
          <a:blip r:embed="rId2"/>
          <a:srcRect l="18673" r="14641"/>
          <a:stretch/>
        </p:blipFill>
        <p:spPr bwMode="auto">
          <a:xfrm>
            <a:off x="2971511" y="1120557"/>
            <a:ext cx="914979" cy="86816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7154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53008" y="232439"/>
            <a:ext cx="7232793" cy="9045466"/>
            <a:chOff x="-60113" y="101667"/>
            <a:chExt cx="8202188" cy="10257810"/>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32126" cy="535611"/>
              <a:chOff x="325120" y="927110"/>
              <a:chExt cx="432126" cy="535611"/>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407562" cy="535611"/>
              </a:xfrm>
              <a:prstGeom prst="rect">
                <a:avLst/>
              </a:prstGeom>
              <a:noFill/>
            </p:spPr>
            <p:txBody>
              <a:bodyPr wrap="none" rtlCol="0">
                <a:spAutoFit/>
              </a:bodyPr>
              <a:lstStyle/>
              <a:p>
                <a:r>
                  <a:rPr lang="es-MX" sz="2469"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25722" cy="535612"/>
            </a:xfrm>
            <a:prstGeom prst="rect">
              <a:avLst/>
            </a:prstGeom>
            <a:noFill/>
          </p:spPr>
          <p:txBody>
            <a:bodyPr wrap="none" rtlCol="0">
              <a:spAutoFit/>
            </a:bodyPr>
            <a:lstStyle/>
            <a:p>
              <a:r>
                <a:rPr lang="es-MX" sz="2469"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25722" cy="535612"/>
            </a:xfrm>
            <a:prstGeom prst="rect">
              <a:avLst/>
            </a:prstGeom>
            <a:noFill/>
          </p:spPr>
          <p:txBody>
            <a:bodyPr wrap="none" rtlCol="0">
              <a:spAutoFit/>
            </a:bodyPr>
            <a:lstStyle/>
            <a:p>
              <a:r>
                <a:rPr lang="es-MX" sz="2469"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587"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35612"/>
            </a:xfrm>
            <a:prstGeom prst="rect">
              <a:avLst/>
            </a:prstGeom>
            <a:noFill/>
          </p:spPr>
          <p:txBody>
            <a:bodyPr wrap="square" rtlCol="0">
              <a:spAutoFit/>
            </a:bodyPr>
            <a:lstStyle/>
            <a:p>
              <a:r>
                <a:rPr lang="es-MX" sz="2469"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2" y="714322"/>
              <a:ext cx="442101" cy="535612"/>
            </a:xfrm>
            <a:prstGeom prst="rect">
              <a:avLst/>
            </a:prstGeom>
            <a:noFill/>
          </p:spPr>
          <p:txBody>
            <a:bodyPr wrap="none" rtlCol="0">
              <a:spAutoFit/>
            </a:bodyPr>
            <a:lstStyle/>
            <a:p>
              <a:r>
                <a:rPr lang="es-MX" sz="2469"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58643"/>
            </a:xfrm>
            <a:prstGeom prst="rect">
              <a:avLst/>
            </a:prstGeom>
            <a:noFill/>
          </p:spPr>
          <p:txBody>
            <a:bodyPr wrap="square" rtlCol="0">
              <a:spAutoFit/>
            </a:bodyPr>
            <a:lstStyle/>
            <a:p>
              <a:r>
                <a:rPr lang="es-MX" sz="1587" dirty="0"/>
                <a:t>Situación de Aprendizaje: ______Actividades aisladas. ___________________</a:t>
              </a:r>
            </a:p>
            <a:p>
              <a:r>
                <a:rPr lang="es-MX" sz="1587"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38839"/>
              <a:chOff x="-75901" y="2156819"/>
              <a:chExt cx="7381107" cy="638839"/>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Lenguaje y</a:t>
                  </a:r>
                </a:p>
                <a:p>
                  <a:pPr algn="ctr"/>
                  <a:r>
                    <a:rPr lang="es-MX" sz="1235" b="1" dirty="0">
                      <a:solidFill>
                        <a:schemeClr val="bg1"/>
                      </a:solidFill>
                      <a:latin typeface="Comic Sans MS" panose="030F0702030302020204" pitchFamily="66" charset="0"/>
                    </a:rPr>
                    <a:t>comunicación</a:t>
                  </a:r>
                  <a:endParaRPr lang="es-MX" sz="1587"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Pensamiento </a:t>
                  </a:r>
                </a:p>
                <a:p>
                  <a:pPr algn="ctr"/>
                  <a:r>
                    <a:rPr lang="es-MX" sz="1235" b="1" dirty="0">
                      <a:solidFill>
                        <a:schemeClr val="bg1"/>
                      </a:solidFill>
                      <a:latin typeface="Comic Sans MS" panose="030F0702030302020204" pitchFamily="66" charset="0"/>
                    </a:rPr>
                    <a:t>matemático</a:t>
                  </a:r>
                  <a:endParaRPr lang="es-MX" sz="1587"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38832"/>
                <a:chOff x="-204663" y="2121401"/>
                <a:chExt cx="1892685" cy="705760"/>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76717"/>
                </a:xfrm>
                <a:prstGeom prst="rect">
                  <a:avLst/>
                </a:prstGeom>
                <a:noFill/>
              </p:spPr>
              <p:txBody>
                <a:bodyPr wrap="square" rtlCol="0">
                  <a:spAutoFit/>
                </a:bodyPr>
                <a:lstStyle/>
                <a:p>
                  <a:pPr algn="ctr"/>
                  <a:r>
                    <a:rPr lang="es-MX" sz="970" b="1" dirty="0">
                      <a:solidFill>
                        <a:schemeClr val="bg1"/>
                      </a:solidFill>
                      <a:latin typeface="Comic Sans MS" panose="030F0702030302020204" pitchFamily="66" charset="0"/>
                    </a:rPr>
                    <a:t>Exploración del mundo natural y social</a:t>
                  </a:r>
                  <a:endParaRPr lang="es-MX" sz="1235"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53783"/>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Artes</a:t>
                  </a:r>
                  <a:endParaRPr lang="es-MX" sz="1587"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Educación </a:t>
                  </a:r>
                </a:p>
                <a:p>
                  <a:pPr algn="ctr"/>
                  <a:r>
                    <a:rPr lang="es-MX" sz="1235" b="1" dirty="0">
                      <a:solidFill>
                        <a:schemeClr val="bg1"/>
                      </a:solidFill>
                      <a:latin typeface="Comic Sans MS" panose="030F0702030302020204" pitchFamily="66" charset="0"/>
                    </a:rPr>
                    <a:t>Física</a:t>
                  </a:r>
                  <a:endParaRPr lang="es-MX" sz="1587"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89705"/>
                </a:xfrm>
                <a:prstGeom prst="rect">
                  <a:avLst/>
                </a:prstGeom>
                <a:noFill/>
              </p:spPr>
              <p:txBody>
                <a:bodyPr wrap="square" rtlCol="0">
                  <a:spAutoFit/>
                </a:bodyPr>
                <a:lstStyle/>
                <a:p>
                  <a:pPr algn="ctr"/>
                  <a:r>
                    <a:rPr lang="es-MX" sz="970" b="1" dirty="0">
                      <a:solidFill>
                        <a:schemeClr val="bg1"/>
                      </a:solidFill>
                      <a:latin typeface="Comic Sans MS" panose="030F0702030302020204" pitchFamily="66" charset="0"/>
                    </a:rPr>
                    <a:t>Educación Socioemocional</a:t>
                  </a:r>
                  <a:endParaRPr lang="es-MX" sz="1235"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81677"/>
              </a:xfrm>
              <a:prstGeom prst="rect">
                <a:avLst/>
              </a:prstGeom>
              <a:noFill/>
            </p:spPr>
            <p:txBody>
              <a:bodyPr wrap="square" rtlCol="0">
                <a:spAutoFit/>
              </a:bodyPr>
              <a:lstStyle/>
              <a:p>
                <a:r>
                  <a:rPr lang="es-MX" sz="1411" dirty="0">
                    <a:latin typeface="Comic Sans MS" panose="030F0702030302020204" pitchFamily="66" charset="0"/>
                  </a:rPr>
                  <a:t>La jornada de trabajo fue</a:t>
                </a:r>
                <a:r>
                  <a:rPr lang="es-MX" sz="1587"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20233"/>
              </a:xfrm>
              <a:prstGeom prst="rect">
                <a:avLst/>
              </a:prstGeom>
              <a:noFill/>
            </p:spPr>
            <p:txBody>
              <a:bodyPr wrap="square" rtlCol="0">
                <a:spAutoFit/>
              </a:bodyPr>
              <a:lstStyle/>
              <a:p>
                <a:r>
                  <a:rPr lang="es-MX" sz="1235"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1" cy="320233"/>
              </a:xfrm>
              <a:prstGeom prst="rect">
                <a:avLst/>
              </a:prstGeom>
              <a:noFill/>
            </p:spPr>
            <p:txBody>
              <a:bodyPr wrap="square" rtlCol="0">
                <a:spAutoFit/>
              </a:bodyPr>
              <a:lstStyle/>
              <a:p>
                <a:r>
                  <a:rPr lang="es-MX" sz="1235"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5" y="2894967"/>
                <a:ext cx="914401" cy="320233"/>
              </a:xfrm>
              <a:prstGeom prst="rect">
                <a:avLst/>
              </a:prstGeom>
              <a:noFill/>
            </p:spPr>
            <p:txBody>
              <a:bodyPr wrap="square" rtlCol="0">
                <a:spAutoFit/>
              </a:bodyPr>
              <a:lstStyle/>
              <a:p>
                <a:r>
                  <a:rPr lang="es-MX" sz="1235" dirty="0">
                    <a:latin typeface="Comic Sans MS" panose="030F0702030302020204" pitchFamily="66" charset="0"/>
                  </a:rPr>
                  <a:t>Regular</a:t>
                </a:r>
                <a:endParaRPr lang="es-MX" sz="97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1" cy="320233"/>
              </a:xfrm>
              <a:prstGeom prst="rect">
                <a:avLst/>
              </a:prstGeom>
              <a:noFill/>
            </p:spPr>
            <p:txBody>
              <a:bodyPr wrap="square" rtlCol="0">
                <a:spAutoFit/>
              </a:bodyPr>
              <a:lstStyle/>
              <a:p>
                <a:r>
                  <a:rPr lang="es-MX" sz="1235" dirty="0">
                    <a:latin typeface="Comic Sans MS" panose="030F0702030302020204" pitchFamily="66" charset="0"/>
                  </a:rPr>
                  <a:t>Mala</a:t>
                </a:r>
                <a:endParaRPr lang="es-MX" sz="1235"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49947"/>
              <a:chOff x="-104586" y="3258293"/>
              <a:chExt cx="7866108" cy="1849947"/>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89764"/>
              </a:xfrm>
              <a:prstGeom prst="rect">
                <a:avLst/>
              </a:prstGeom>
              <a:noFill/>
            </p:spPr>
            <p:txBody>
              <a:bodyPr wrap="square" rtlCol="0">
                <a:spAutoFit/>
              </a:bodyPr>
              <a:lstStyle/>
              <a:p>
                <a:r>
                  <a:rPr lang="es-MX" sz="1235" dirty="0">
                    <a:latin typeface="Comic Sans MS" panose="030F0702030302020204" pitchFamily="66" charset="0"/>
                  </a:rPr>
                  <a:t>      </a:t>
                </a:r>
                <a:r>
                  <a:rPr lang="es-MX" sz="1058" dirty="0">
                    <a:latin typeface="Comic Sans MS" panose="030F0702030302020204" pitchFamily="66" charset="0"/>
                  </a:rPr>
                  <a:t>Logro de los aprendizajes esperados </a:t>
                </a:r>
                <a:endParaRPr lang="es-MX" sz="1235" dirty="0">
                  <a:latin typeface="Comic Sans MS" panose="030F0702030302020204" pitchFamily="66" charset="0"/>
                </a:endParaRPr>
              </a:p>
              <a:p>
                <a:r>
                  <a:rPr lang="es-MX" sz="1235" dirty="0">
                    <a:latin typeface="Comic Sans MS" panose="030F0702030302020204" pitchFamily="66" charset="0"/>
                  </a:rPr>
                  <a:t>      </a:t>
                </a:r>
                <a:r>
                  <a:rPr lang="es-MX" sz="1058" dirty="0">
                    <a:latin typeface="Comic Sans MS" panose="030F0702030302020204" pitchFamily="66" charset="0"/>
                  </a:rPr>
                  <a:t>Materiales educativos adecuados</a:t>
                </a:r>
              </a:p>
              <a:p>
                <a:r>
                  <a:rPr lang="es-MX" sz="1058" dirty="0">
                    <a:latin typeface="Comic Sans MS" panose="030F0702030302020204" pitchFamily="66" charset="0"/>
                  </a:rPr>
                  <a:t>       Nivel de complejidad adecuado </a:t>
                </a:r>
              </a:p>
              <a:p>
                <a:r>
                  <a:rPr lang="es-MX" sz="1058" dirty="0">
                    <a:latin typeface="Comic Sans MS" panose="030F0702030302020204" pitchFamily="66" charset="0"/>
                  </a:rPr>
                  <a:t>       Organización adecuada</a:t>
                </a:r>
              </a:p>
              <a:p>
                <a:r>
                  <a:rPr lang="es-MX" sz="1058" dirty="0">
                    <a:latin typeface="Comic Sans MS" panose="030F0702030302020204" pitchFamily="66" charset="0"/>
                  </a:rPr>
                  <a:t>       Tiempo planeado correctamente</a:t>
                </a:r>
              </a:p>
              <a:p>
                <a:r>
                  <a:rPr lang="es-MX" sz="1058" dirty="0">
                    <a:latin typeface="Comic Sans MS" panose="030F0702030302020204" pitchFamily="66" charset="0"/>
                  </a:rPr>
                  <a:t>       Actividades planeadas conforme a lo planeado </a:t>
                </a:r>
              </a:p>
              <a:p>
                <a:endParaRPr lang="es-MX" sz="1235"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397054"/>
              </a:xfrm>
              <a:prstGeom prst="rect">
                <a:avLst/>
              </a:prstGeom>
              <a:noFill/>
            </p:spPr>
            <p:txBody>
              <a:bodyPr wrap="square" rtlCol="0">
                <a:spAutoFit/>
              </a:bodyPr>
              <a:lstStyle/>
              <a:p>
                <a:pPr algn="ctr"/>
                <a:r>
                  <a:rPr lang="es-MX" sz="1058" dirty="0">
                    <a:latin typeface="Comic Sans MS" panose="030F0702030302020204" pitchFamily="66" charset="0"/>
                  </a:rPr>
                  <a:t>Observaciones</a:t>
                </a:r>
              </a:p>
              <a:p>
                <a:pPr algn="ctr"/>
                <a:r>
                  <a:rPr lang="es-MX" sz="1058"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404991"/>
              <a:chOff x="-106905" y="4811173"/>
              <a:chExt cx="8142075" cy="1404991"/>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26897"/>
                <a:chOff x="-91265" y="1649223"/>
                <a:chExt cx="8142075" cy="426897"/>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27812"/>
              </a:xfrm>
              <a:prstGeom prst="rect">
                <a:avLst/>
              </a:prstGeom>
              <a:noFill/>
            </p:spPr>
            <p:txBody>
              <a:bodyPr wrap="square" rtlCol="0">
                <a:spAutoFit/>
              </a:bodyPr>
              <a:lstStyle/>
              <a:p>
                <a:pPr algn="just"/>
                <a:endParaRPr lang="es-MX" sz="1058" dirty="0">
                  <a:latin typeface="Comic Sans MS" panose="030F0702030302020204" pitchFamily="66" charset="0"/>
                </a:endParaRPr>
              </a:p>
              <a:p>
                <a:pPr algn="just"/>
                <a:r>
                  <a:rPr lang="es-MX" sz="1058" dirty="0">
                    <a:latin typeface="Comic Sans MS" panose="030F0702030302020204" pitchFamily="66" charset="0"/>
                  </a:rPr>
                  <a:t>Interés en las actividades</a:t>
                </a:r>
                <a:endParaRPr lang="es-MX" sz="1235" dirty="0">
                  <a:latin typeface="Comic Sans MS" panose="030F0702030302020204" pitchFamily="66" charset="0"/>
                </a:endParaRPr>
              </a:p>
              <a:p>
                <a:pPr algn="just"/>
                <a:r>
                  <a:rPr lang="es-MX" sz="1058" dirty="0">
                    <a:latin typeface="Comic Sans MS" panose="030F0702030302020204" pitchFamily="66" charset="0"/>
                  </a:rPr>
                  <a:t>Participación de la manera esperada</a:t>
                </a:r>
              </a:p>
              <a:p>
                <a:pPr algn="just"/>
                <a:r>
                  <a:rPr lang="es-MX" sz="1058" dirty="0">
                    <a:latin typeface="Comic Sans MS" panose="030F0702030302020204" pitchFamily="66" charset="0"/>
                  </a:rPr>
                  <a:t>Adaptación a la organización establecida</a:t>
                </a:r>
              </a:p>
              <a:p>
                <a:pPr algn="just"/>
                <a:r>
                  <a:rPr lang="es-MX" sz="1058"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5" cy="473950"/>
              </a:xfrm>
              <a:prstGeom prst="rect">
                <a:avLst/>
              </a:prstGeom>
              <a:noFill/>
            </p:spPr>
            <p:txBody>
              <a:bodyPr wrap="square" rtlCol="0">
                <a:spAutoFit/>
              </a:bodyPr>
              <a:lstStyle/>
              <a:p>
                <a:pPr algn="ctr"/>
                <a:r>
                  <a:rPr lang="es-MX" sz="1058" dirty="0">
                    <a:latin typeface="Comic Sans MS" panose="030F0702030302020204" pitchFamily="66" charset="0"/>
                  </a:rPr>
                  <a:t>Todos   Algunos  Pocos   Ninguno</a:t>
                </a:r>
              </a:p>
              <a:p>
                <a:pPr algn="ctr"/>
                <a:endParaRPr lang="es-MX" sz="1058"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66018"/>
              <a:chOff x="-128950" y="1710038"/>
              <a:chExt cx="8066405" cy="366018"/>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97054"/>
            </a:xfrm>
            <a:prstGeom prst="rect">
              <a:avLst/>
            </a:prstGeom>
            <a:noFill/>
          </p:spPr>
          <p:txBody>
            <a:bodyPr wrap="square" rtlCol="0">
              <a:spAutoFit/>
            </a:bodyPr>
            <a:lstStyle/>
            <a:p>
              <a:pPr algn="just"/>
              <a:endParaRPr lang="es-MX" sz="1058" dirty="0">
                <a:latin typeface="Comic Sans MS" panose="030F0702030302020204" pitchFamily="66" charset="0"/>
              </a:endParaRPr>
            </a:p>
            <a:p>
              <a:pPr algn="just"/>
              <a:r>
                <a:rPr lang="es-MX" sz="1058" dirty="0">
                  <a:latin typeface="Comic Sans MS" panose="030F0702030302020204" pitchFamily="66" charset="0"/>
                </a:rPr>
                <a:t>Rescato los conocimientos previos</a:t>
              </a:r>
              <a:endParaRPr lang="es-MX" sz="1235" dirty="0">
                <a:latin typeface="Comic Sans MS" panose="030F0702030302020204" pitchFamily="66" charset="0"/>
              </a:endParaRPr>
            </a:p>
            <a:p>
              <a:pPr algn="just"/>
              <a:r>
                <a:rPr lang="es-MX" sz="1058" dirty="0">
                  <a:latin typeface="Comic Sans MS" panose="030F0702030302020204" pitchFamily="66" charset="0"/>
                </a:rPr>
                <a:t>Identifico y actúa conforme a las necesidades e intereses de los alumnos  </a:t>
              </a:r>
            </a:p>
            <a:p>
              <a:pPr algn="just"/>
              <a:r>
                <a:rPr lang="es-MX" sz="1058" dirty="0">
                  <a:latin typeface="Comic Sans MS" panose="030F0702030302020204" pitchFamily="66" charset="0"/>
                </a:rPr>
                <a:t>Fomento la participación de todos los alumnos </a:t>
              </a:r>
            </a:p>
            <a:p>
              <a:pPr algn="just"/>
              <a:r>
                <a:rPr lang="es-MX" sz="1058" dirty="0">
                  <a:latin typeface="Comic Sans MS" panose="030F0702030302020204" pitchFamily="66" charset="0"/>
                </a:rPr>
                <a:t>Otorgo consignas claras</a:t>
              </a:r>
            </a:p>
            <a:p>
              <a:pPr algn="just"/>
              <a:r>
                <a:rPr lang="es-MX" sz="1058" dirty="0">
                  <a:latin typeface="Comic Sans MS" panose="030F0702030302020204" pitchFamily="66" charset="0"/>
                </a:rPr>
                <a:t>Intervengo adecuadamente</a:t>
              </a:r>
            </a:p>
            <a:p>
              <a:pPr algn="just"/>
              <a:r>
                <a:rPr lang="es-MX" sz="1058"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73950"/>
              </a:xfrm>
              <a:prstGeom prst="rect">
                <a:avLst/>
              </a:prstGeom>
              <a:noFill/>
            </p:spPr>
            <p:txBody>
              <a:bodyPr wrap="square" rtlCol="0">
                <a:spAutoFit/>
              </a:bodyPr>
              <a:lstStyle/>
              <a:p>
                <a:pPr algn="ctr"/>
                <a:r>
                  <a:rPr lang="es-MX" sz="1058" dirty="0">
                    <a:latin typeface="Comic Sans MS" panose="030F0702030302020204" pitchFamily="66" charset="0"/>
                  </a:rPr>
                  <a:t>     Si            No   </a:t>
                </a:r>
              </a:p>
              <a:p>
                <a:pPr algn="ctr"/>
                <a:endParaRPr lang="es-MX" sz="1058"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89329"/>
            </a:xfrm>
            <a:prstGeom prst="rect">
              <a:avLst/>
            </a:prstGeom>
            <a:noFill/>
          </p:spPr>
          <p:txBody>
            <a:bodyPr wrap="square" rtlCol="0">
              <a:spAutoFit/>
            </a:bodyPr>
            <a:lstStyle/>
            <a:p>
              <a:pPr algn="ctr"/>
              <a:r>
                <a:rPr lang="es-MX" sz="1058"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19" cy="1766514"/>
            </a:xfrm>
            <a:prstGeom prst="rect">
              <a:avLst/>
            </a:prstGeom>
            <a:noFill/>
          </p:spPr>
          <p:txBody>
            <a:bodyPr wrap="square">
              <a:spAutoFit/>
            </a:bodyPr>
            <a:lstStyle/>
            <a:p>
              <a:pPr algn="ctr"/>
              <a:r>
                <a:rPr lang="es-MX" sz="1587"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89329"/>
            </a:xfrm>
            <a:prstGeom prst="rect">
              <a:avLst/>
            </a:prstGeom>
            <a:noFill/>
          </p:spPr>
          <p:txBody>
            <a:bodyPr wrap="square" rtlCol="0">
              <a:spAutoFit/>
            </a:bodyPr>
            <a:lstStyle/>
            <a:p>
              <a:pPr algn="ctr"/>
              <a:r>
                <a:rPr lang="es-MX" sz="1058"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1"/>
              <a:ext cx="3901419" cy="1766514"/>
            </a:xfrm>
            <a:prstGeom prst="rect">
              <a:avLst/>
            </a:prstGeom>
            <a:noFill/>
          </p:spPr>
          <p:txBody>
            <a:bodyPr wrap="square">
              <a:spAutoFit/>
            </a:bodyPr>
            <a:lstStyle/>
            <a:p>
              <a:pPr algn="ctr"/>
              <a:r>
                <a:rPr lang="es-MX" sz="1587"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957418" y="193425"/>
            <a:ext cx="562456" cy="1071249"/>
          </a:xfrm>
          <a:prstGeom prst="rect">
            <a:avLst/>
          </a:prstGeom>
        </p:spPr>
      </p:pic>
      <p:sp>
        <p:nvSpPr>
          <p:cNvPr id="3" name="Cara sonriente 2">
            <a:extLst>
              <a:ext uri="{FF2B5EF4-FFF2-40B4-BE49-F238E27FC236}">
                <a16:creationId xmlns:a16="http://schemas.microsoft.com/office/drawing/2014/main" id="{9D37F65C-A601-461C-B1CD-CA62B9D39DB1}"/>
              </a:ext>
            </a:extLst>
          </p:cNvPr>
          <p:cNvSpPr/>
          <p:nvPr/>
        </p:nvSpPr>
        <p:spPr>
          <a:xfrm>
            <a:off x="3671248" y="2867672"/>
            <a:ext cx="448898" cy="365341"/>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9" name="Estrella: 5 puntas 8">
            <a:extLst>
              <a:ext uri="{FF2B5EF4-FFF2-40B4-BE49-F238E27FC236}">
                <a16:creationId xmlns:a16="http://schemas.microsoft.com/office/drawing/2014/main" id="{A8407AFB-20AE-40B4-AB33-7CA96A5F8D26}"/>
              </a:ext>
            </a:extLst>
          </p:cNvPr>
          <p:cNvSpPr/>
          <p:nvPr/>
        </p:nvSpPr>
        <p:spPr>
          <a:xfrm>
            <a:off x="118021" y="3732222"/>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29" name="Estrella: 5 puntas 128">
            <a:extLst>
              <a:ext uri="{FF2B5EF4-FFF2-40B4-BE49-F238E27FC236}">
                <a16:creationId xmlns:a16="http://schemas.microsoft.com/office/drawing/2014/main" id="{732397E5-24D9-4704-A37E-EE6F8D5337CA}"/>
              </a:ext>
            </a:extLst>
          </p:cNvPr>
          <p:cNvSpPr/>
          <p:nvPr/>
        </p:nvSpPr>
        <p:spPr>
          <a:xfrm>
            <a:off x="110739" y="3967148"/>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31" name="Estrella: 5 puntas 130">
            <a:extLst>
              <a:ext uri="{FF2B5EF4-FFF2-40B4-BE49-F238E27FC236}">
                <a16:creationId xmlns:a16="http://schemas.microsoft.com/office/drawing/2014/main" id="{A7A61C82-D02D-45CE-9A7E-02C007C6AA42}"/>
              </a:ext>
            </a:extLst>
          </p:cNvPr>
          <p:cNvSpPr/>
          <p:nvPr/>
        </p:nvSpPr>
        <p:spPr>
          <a:xfrm>
            <a:off x="110739" y="4142173"/>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33" name="Estrella: 5 puntas 132">
            <a:extLst>
              <a:ext uri="{FF2B5EF4-FFF2-40B4-BE49-F238E27FC236}">
                <a16:creationId xmlns:a16="http://schemas.microsoft.com/office/drawing/2014/main" id="{9C638187-E0A0-4C32-8BFF-71378B676D67}"/>
              </a:ext>
            </a:extLst>
          </p:cNvPr>
          <p:cNvSpPr/>
          <p:nvPr/>
        </p:nvSpPr>
        <p:spPr>
          <a:xfrm>
            <a:off x="118021" y="4316477"/>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34" name="Estrella: 5 puntas 133">
            <a:extLst>
              <a:ext uri="{FF2B5EF4-FFF2-40B4-BE49-F238E27FC236}">
                <a16:creationId xmlns:a16="http://schemas.microsoft.com/office/drawing/2014/main" id="{F008003E-7FC9-4646-8D71-5BF50F87F900}"/>
              </a:ext>
            </a:extLst>
          </p:cNvPr>
          <p:cNvSpPr/>
          <p:nvPr/>
        </p:nvSpPr>
        <p:spPr>
          <a:xfrm>
            <a:off x="102264" y="4476935"/>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54" name="Estrella: 5 puntas 153">
            <a:extLst>
              <a:ext uri="{FF2B5EF4-FFF2-40B4-BE49-F238E27FC236}">
                <a16:creationId xmlns:a16="http://schemas.microsoft.com/office/drawing/2014/main" id="{641E3A75-059A-453B-8068-9A5C339166C7}"/>
              </a:ext>
            </a:extLst>
          </p:cNvPr>
          <p:cNvSpPr/>
          <p:nvPr/>
        </p:nvSpPr>
        <p:spPr>
          <a:xfrm>
            <a:off x="118021" y="4660703"/>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56" name="Estrella: 5 puntas 155">
            <a:extLst>
              <a:ext uri="{FF2B5EF4-FFF2-40B4-BE49-F238E27FC236}">
                <a16:creationId xmlns:a16="http://schemas.microsoft.com/office/drawing/2014/main" id="{C285B737-2496-4053-BEEF-A2C1516FF791}"/>
              </a:ext>
            </a:extLst>
          </p:cNvPr>
          <p:cNvSpPr/>
          <p:nvPr/>
        </p:nvSpPr>
        <p:spPr>
          <a:xfrm>
            <a:off x="4010430" y="5411623"/>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57" name="Estrella: 5 puntas 156">
            <a:extLst>
              <a:ext uri="{FF2B5EF4-FFF2-40B4-BE49-F238E27FC236}">
                <a16:creationId xmlns:a16="http://schemas.microsoft.com/office/drawing/2014/main" id="{B20AB6F8-AC3E-4749-B16C-37C40F1F0C1A}"/>
              </a:ext>
            </a:extLst>
          </p:cNvPr>
          <p:cNvSpPr/>
          <p:nvPr/>
        </p:nvSpPr>
        <p:spPr>
          <a:xfrm>
            <a:off x="4022447" y="5594189"/>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58" name="Estrella: 5 puntas 157">
            <a:extLst>
              <a:ext uri="{FF2B5EF4-FFF2-40B4-BE49-F238E27FC236}">
                <a16:creationId xmlns:a16="http://schemas.microsoft.com/office/drawing/2014/main" id="{338FD339-3778-4419-BCA4-FD91D28BD0AA}"/>
              </a:ext>
            </a:extLst>
          </p:cNvPr>
          <p:cNvSpPr/>
          <p:nvPr/>
        </p:nvSpPr>
        <p:spPr>
          <a:xfrm>
            <a:off x="4010430" y="5735631"/>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59" name="Estrella: 5 puntas 158">
            <a:extLst>
              <a:ext uri="{FF2B5EF4-FFF2-40B4-BE49-F238E27FC236}">
                <a16:creationId xmlns:a16="http://schemas.microsoft.com/office/drawing/2014/main" id="{3875F50D-5373-430A-B8D5-B6B610CB8676}"/>
              </a:ext>
            </a:extLst>
          </p:cNvPr>
          <p:cNvSpPr/>
          <p:nvPr/>
        </p:nvSpPr>
        <p:spPr>
          <a:xfrm>
            <a:off x="4022447" y="5914011"/>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60" name="Estrella: 5 puntas 159">
            <a:extLst>
              <a:ext uri="{FF2B5EF4-FFF2-40B4-BE49-F238E27FC236}">
                <a16:creationId xmlns:a16="http://schemas.microsoft.com/office/drawing/2014/main" id="{44233D28-3733-4A52-8120-96468581FED7}"/>
              </a:ext>
            </a:extLst>
          </p:cNvPr>
          <p:cNvSpPr/>
          <p:nvPr/>
        </p:nvSpPr>
        <p:spPr>
          <a:xfrm>
            <a:off x="5427516" y="6579208"/>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62" name="Estrella: 5 puntas 161">
            <a:extLst>
              <a:ext uri="{FF2B5EF4-FFF2-40B4-BE49-F238E27FC236}">
                <a16:creationId xmlns:a16="http://schemas.microsoft.com/office/drawing/2014/main" id="{633CA2CA-0525-49EA-A503-56F03E9F322A}"/>
              </a:ext>
            </a:extLst>
          </p:cNvPr>
          <p:cNvSpPr/>
          <p:nvPr/>
        </p:nvSpPr>
        <p:spPr>
          <a:xfrm>
            <a:off x="5426991" y="6740959"/>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63" name="Estrella: 5 puntas 162">
            <a:extLst>
              <a:ext uri="{FF2B5EF4-FFF2-40B4-BE49-F238E27FC236}">
                <a16:creationId xmlns:a16="http://schemas.microsoft.com/office/drawing/2014/main" id="{1DB6164B-D4CC-4277-9269-C8F5714980E4}"/>
              </a:ext>
            </a:extLst>
          </p:cNvPr>
          <p:cNvSpPr/>
          <p:nvPr/>
        </p:nvSpPr>
        <p:spPr>
          <a:xfrm>
            <a:off x="5433483" y="6902710"/>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64" name="Estrella: 5 puntas 163">
            <a:extLst>
              <a:ext uri="{FF2B5EF4-FFF2-40B4-BE49-F238E27FC236}">
                <a16:creationId xmlns:a16="http://schemas.microsoft.com/office/drawing/2014/main" id="{80CC85C3-6DEC-4305-8163-064E780CEF9D}"/>
              </a:ext>
            </a:extLst>
          </p:cNvPr>
          <p:cNvSpPr/>
          <p:nvPr/>
        </p:nvSpPr>
        <p:spPr>
          <a:xfrm>
            <a:off x="5433483" y="7056405"/>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67" name="Estrella: 5 puntas 166">
            <a:extLst>
              <a:ext uri="{FF2B5EF4-FFF2-40B4-BE49-F238E27FC236}">
                <a16:creationId xmlns:a16="http://schemas.microsoft.com/office/drawing/2014/main" id="{1268ADD9-16BC-4501-A93A-9FE593B15B3B}"/>
              </a:ext>
            </a:extLst>
          </p:cNvPr>
          <p:cNvSpPr/>
          <p:nvPr/>
        </p:nvSpPr>
        <p:spPr>
          <a:xfrm>
            <a:off x="5433483" y="7237471"/>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88" name="Estrella: 5 puntas 187">
            <a:extLst>
              <a:ext uri="{FF2B5EF4-FFF2-40B4-BE49-F238E27FC236}">
                <a16:creationId xmlns:a16="http://schemas.microsoft.com/office/drawing/2014/main" id="{833E853B-A49F-4480-96B5-71FF984553CC}"/>
              </a:ext>
            </a:extLst>
          </p:cNvPr>
          <p:cNvSpPr/>
          <p:nvPr/>
        </p:nvSpPr>
        <p:spPr>
          <a:xfrm>
            <a:off x="5426991" y="7405825"/>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7" name="CuadroTexto 6">
            <a:extLst>
              <a:ext uri="{FF2B5EF4-FFF2-40B4-BE49-F238E27FC236}">
                <a16:creationId xmlns:a16="http://schemas.microsoft.com/office/drawing/2014/main" id="{E9D47D5B-AD58-49D2-A48D-E5736ED24E39}"/>
              </a:ext>
            </a:extLst>
          </p:cNvPr>
          <p:cNvSpPr txBox="1"/>
          <p:nvPr/>
        </p:nvSpPr>
        <p:spPr>
          <a:xfrm>
            <a:off x="3716947" y="3954581"/>
            <a:ext cx="2615044" cy="825034"/>
          </a:xfrm>
          <a:prstGeom prst="rect">
            <a:avLst/>
          </a:prstGeom>
          <a:noFill/>
        </p:spPr>
        <p:txBody>
          <a:bodyPr wrap="square" rtlCol="0">
            <a:spAutoFit/>
          </a:bodyPr>
          <a:lstStyle/>
          <a:p>
            <a:r>
              <a:rPr lang="es-ES" sz="1587" dirty="0"/>
              <a:t>Considero que la planeación fue la adecuada y no hubo ningún inconveniente.</a:t>
            </a:r>
          </a:p>
        </p:txBody>
      </p:sp>
      <p:sp>
        <p:nvSpPr>
          <p:cNvPr id="14" name="CuadroTexto 13">
            <a:extLst>
              <a:ext uri="{FF2B5EF4-FFF2-40B4-BE49-F238E27FC236}">
                <a16:creationId xmlns:a16="http://schemas.microsoft.com/office/drawing/2014/main" id="{4CEB53EE-D3E5-4925-BC3C-5B9CAA6326ED}"/>
              </a:ext>
            </a:extLst>
          </p:cNvPr>
          <p:cNvSpPr txBox="1"/>
          <p:nvPr/>
        </p:nvSpPr>
        <p:spPr>
          <a:xfrm>
            <a:off x="541960" y="7859950"/>
            <a:ext cx="2551173" cy="825034"/>
          </a:xfrm>
          <a:prstGeom prst="rect">
            <a:avLst/>
          </a:prstGeom>
          <a:noFill/>
        </p:spPr>
        <p:txBody>
          <a:bodyPr wrap="square" rtlCol="0">
            <a:spAutoFit/>
          </a:bodyPr>
          <a:lstStyle/>
          <a:p>
            <a:r>
              <a:rPr lang="es-ES" sz="1587" dirty="0"/>
              <a:t>Adquisición de aprendizajes y participación de los alumnos.</a:t>
            </a:r>
          </a:p>
        </p:txBody>
      </p:sp>
      <p:sp>
        <p:nvSpPr>
          <p:cNvPr id="17" name="CuadroTexto 16">
            <a:extLst>
              <a:ext uri="{FF2B5EF4-FFF2-40B4-BE49-F238E27FC236}">
                <a16:creationId xmlns:a16="http://schemas.microsoft.com/office/drawing/2014/main" id="{FEF643C2-8DF4-477E-AC95-84799B7BC257}"/>
              </a:ext>
            </a:extLst>
          </p:cNvPr>
          <p:cNvSpPr txBox="1"/>
          <p:nvPr/>
        </p:nvSpPr>
        <p:spPr>
          <a:xfrm>
            <a:off x="3844497" y="7915060"/>
            <a:ext cx="2686504" cy="825034"/>
          </a:xfrm>
          <a:prstGeom prst="rect">
            <a:avLst/>
          </a:prstGeom>
          <a:noFill/>
        </p:spPr>
        <p:txBody>
          <a:bodyPr wrap="square" rtlCol="0">
            <a:spAutoFit/>
          </a:bodyPr>
          <a:lstStyle/>
          <a:p>
            <a:r>
              <a:rPr lang="es-ES" sz="1587" dirty="0"/>
              <a:t>Entrega de actividades, no todos la entregaron y algunos no en tiempo ni en forma.</a:t>
            </a:r>
          </a:p>
        </p:txBody>
      </p:sp>
    </p:spTree>
    <p:extLst>
      <p:ext uri="{BB962C8B-B14F-4D97-AF65-F5344CB8AC3E}">
        <p14:creationId xmlns:p14="http://schemas.microsoft.com/office/powerpoint/2010/main" val="5263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DB2F853-9ED6-41AF-A1CA-09BE95F2874A}"/>
              </a:ext>
            </a:extLst>
          </p:cNvPr>
          <p:cNvSpPr>
            <a:spLocks noGrp="1"/>
          </p:cNvSpPr>
          <p:nvPr>
            <p:ph idx="1"/>
          </p:nvPr>
        </p:nvSpPr>
        <p:spPr>
          <a:xfrm>
            <a:off x="210670" y="0"/>
            <a:ext cx="6436659" cy="9144000"/>
          </a:xfrm>
          <a:solidFill>
            <a:srgbClr val="79DCFF">
              <a:alpha val="10000"/>
            </a:srgbClr>
          </a:solidFill>
        </p:spPr>
        <p:style>
          <a:lnRef idx="2">
            <a:schemeClr val="dk1"/>
          </a:lnRef>
          <a:fillRef idx="1">
            <a:schemeClr val="lt1"/>
          </a:fillRef>
          <a:effectRef idx="0">
            <a:schemeClr val="dk1"/>
          </a:effectRef>
          <a:fontRef idx="minor">
            <a:schemeClr val="dk1"/>
          </a:fontRef>
        </p:style>
        <p:txBody>
          <a:bodyPr>
            <a:normAutofit/>
          </a:bodyPr>
          <a:lstStyle/>
          <a:p>
            <a:endParaRPr lang="es-ES" sz="1587" b="1" dirty="0">
              <a:latin typeface="Arial" panose="020B0604020202020204" pitchFamily="34" charset="0"/>
              <a:cs typeface="Arial" panose="020B0604020202020204" pitchFamily="34" charset="0"/>
            </a:endParaRPr>
          </a:p>
          <a:p>
            <a:r>
              <a:rPr lang="es-ES" sz="1587" b="1" dirty="0">
                <a:latin typeface="Arial" panose="020B0604020202020204" pitchFamily="34" charset="0"/>
                <a:cs typeface="Arial" panose="020B0604020202020204" pitchFamily="34" charset="0"/>
              </a:rPr>
              <a:t>Lunes 14 de junio del 2021:</a:t>
            </a:r>
          </a:p>
          <a:p>
            <a:pPr marL="0" indent="0">
              <a:lnSpc>
                <a:spcPct val="150000"/>
              </a:lnSpc>
              <a:buNone/>
            </a:pPr>
            <a:r>
              <a:rPr lang="es-ES" sz="1587" dirty="0">
                <a:latin typeface="Arial" panose="020B0604020202020204" pitchFamily="34" charset="0"/>
                <a:cs typeface="Arial" panose="020B0604020202020204" pitchFamily="34" charset="0"/>
              </a:rPr>
              <a:t>El día de hoy trabajé las acciones y consecuencias de los actos, en la clase virtual tuve mucha participación por parte de los niños y de los padres de familia al conectarlos a su clase. Sin embargo por medio del grupo de WhatsApp les mandé la actividad del día y tuve mínima participación de los padres de familia mandando las actividades de sus hijos. La maestra me comentaba que ahora es muy poco el apoyo de los padres de familia.</a:t>
            </a:r>
          </a:p>
          <a:p>
            <a:pPr>
              <a:lnSpc>
                <a:spcPct val="150000"/>
              </a:lnSpc>
            </a:pPr>
            <a:r>
              <a:rPr lang="es-ES" sz="1587" b="1" dirty="0">
                <a:latin typeface="Arial" panose="020B0604020202020204" pitchFamily="34" charset="0"/>
                <a:cs typeface="Arial" panose="020B0604020202020204" pitchFamily="34" charset="0"/>
              </a:rPr>
              <a:t>Martes 15 de junio del 2021:</a:t>
            </a:r>
          </a:p>
          <a:p>
            <a:pPr marL="0" indent="0">
              <a:lnSpc>
                <a:spcPct val="150000"/>
              </a:lnSpc>
              <a:buNone/>
            </a:pPr>
            <a:r>
              <a:rPr lang="es-ES" sz="1587" dirty="0">
                <a:latin typeface="Arial" panose="020B0604020202020204" pitchFamily="34" charset="0"/>
                <a:cs typeface="Arial" panose="020B0604020202020204" pitchFamily="34" charset="0"/>
              </a:rPr>
              <a:t>El día de hoy trabajé el hábitat de los animales, los niños de igual manera participaron mucho, solo hubo un niño que normalmente es muy inquieto y siempre interrumpe en la clase, sin embargo pude manejarlo y todo salió como esperaba. Respecto a las tareas, hoy tuve más apoyo por parte de los padres de familia.</a:t>
            </a:r>
          </a:p>
          <a:p>
            <a:pPr>
              <a:lnSpc>
                <a:spcPct val="150000"/>
              </a:lnSpc>
            </a:pPr>
            <a:r>
              <a:rPr lang="es-ES" sz="1587" b="1" dirty="0">
                <a:latin typeface="Arial" panose="020B0604020202020204" pitchFamily="34" charset="0"/>
                <a:cs typeface="Arial" panose="020B0604020202020204" pitchFamily="34" charset="0"/>
              </a:rPr>
              <a:t>Miércoles 16 de junio del 2021:</a:t>
            </a:r>
          </a:p>
          <a:p>
            <a:pPr marL="0" indent="0">
              <a:lnSpc>
                <a:spcPct val="150000"/>
              </a:lnSpc>
              <a:buNone/>
            </a:pPr>
            <a:r>
              <a:rPr lang="es-ES" sz="1587" dirty="0">
                <a:latin typeface="Arial" panose="020B0604020202020204" pitchFamily="34" charset="0"/>
                <a:cs typeface="Arial" panose="020B0604020202020204" pitchFamily="34" charset="0"/>
              </a:rPr>
              <a:t>El día de hoy trabajé el nombre y su funcionalidad, de igual manera en la clase virtual me fue bien, sin embargo opté por no utilizar material y que fuera una actividad al momento, a lo que la educadora me comentó que </a:t>
            </a:r>
            <a:r>
              <a:rPr lang="es-ES" sz="1587" dirty="0" err="1">
                <a:latin typeface="Arial" panose="020B0604020202020204" pitchFamily="34" charset="0"/>
                <a:cs typeface="Arial" panose="020B0604020202020204" pitchFamily="34" charset="0"/>
              </a:rPr>
              <a:t>deí</a:t>
            </a:r>
            <a:r>
              <a:rPr lang="es-ES" sz="1587" dirty="0">
                <a:latin typeface="Arial" panose="020B0604020202020204" pitchFamily="34" charset="0"/>
                <a:cs typeface="Arial" panose="020B0604020202020204" pitchFamily="34" charset="0"/>
              </a:rPr>
              <a:t> utilizar material. También tuve que dar mi clase dos veces porque un niño se conectó demasiado tarde.</a:t>
            </a:r>
          </a:p>
        </p:txBody>
      </p:sp>
    </p:spTree>
    <p:extLst>
      <p:ext uri="{BB962C8B-B14F-4D97-AF65-F5344CB8AC3E}">
        <p14:creationId xmlns:p14="http://schemas.microsoft.com/office/powerpoint/2010/main" val="2167363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DB2F853-9ED6-41AF-A1CA-09BE95F2874A}"/>
              </a:ext>
            </a:extLst>
          </p:cNvPr>
          <p:cNvSpPr>
            <a:spLocks noGrp="1"/>
          </p:cNvSpPr>
          <p:nvPr>
            <p:ph idx="1"/>
          </p:nvPr>
        </p:nvSpPr>
        <p:spPr>
          <a:xfrm>
            <a:off x="233082" y="0"/>
            <a:ext cx="6391835" cy="9144000"/>
          </a:xfrm>
          <a:solidFill>
            <a:srgbClr val="79DCFF">
              <a:alpha val="10000"/>
            </a:srgbClr>
          </a:solidFill>
        </p:spPr>
        <p:style>
          <a:lnRef idx="2">
            <a:schemeClr val="dk1"/>
          </a:lnRef>
          <a:fillRef idx="1">
            <a:schemeClr val="lt1"/>
          </a:fillRef>
          <a:effectRef idx="0">
            <a:schemeClr val="dk1"/>
          </a:effectRef>
          <a:fontRef idx="minor">
            <a:schemeClr val="dk1"/>
          </a:fontRef>
        </p:style>
        <p:txBody>
          <a:bodyPr>
            <a:normAutofit/>
          </a:bodyPr>
          <a:lstStyle/>
          <a:p>
            <a:endParaRPr lang="es-ES" sz="1587" b="1" dirty="0">
              <a:latin typeface="Arial" panose="020B0604020202020204" pitchFamily="34" charset="0"/>
              <a:cs typeface="Arial" panose="020B0604020202020204" pitchFamily="34" charset="0"/>
            </a:endParaRPr>
          </a:p>
          <a:p>
            <a:r>
              <a:rPr lang="es-ES" sz="1587" b="1" dirty="0">
                <a:latin typeface="Arial" panose="020B0604020202020204" pitchFamily="34" charset="0"/>
                <a:cs typeface="Arial" panose="020B0604020202020204" pitchFamily="34" charset="0"/>
              </a:rPr>
              <a:t>Jueves 14 de junio del 2021:</a:t>
            </a:r>
          </a:p>
          <a:p>
            <a:pPr marL="0" indent="0">
              <a:lnSpc>
                <a:spcPct val="150000"/>
              </a:lnSpc>
              <a:buNone/>
            </a:pPr>
            <a:r>
              <a:rPr lang="es-ES" sz="1587" dirty="0">
                <a:latin typeface="Arial" panose="020B0604020202020204" pitchFamily="34" charset="0"/>
                <a:cs typeface="Arial" panose="020B0604020202020204" pitchFamily="34" charset="0"/>
              </a:rPr>
              <a:t>El día de hoy trabajé las figuras geométricas, no hubo ninguna debilidad, todo fluyó muy bien y me gustó mucho la clase porque los niños se mostraron muy participativos y crearon un ambiente de aprendizaje. Considero que los niños están disfrutando las clases virtuales y que están adquiriendo los aprendizajes esperados. </a:t>
            </a:r>
          </a:p>
          <a:p>
            <a:pPr>
              <a:lnSpc>
                <a:spcPct val="150000"/>
              </a:lnSpc>
            </a:pPr>
            <a:r>
              <a:rPr lang="es-ES" sz="1587" b="1" dirty="0">
                <a:latin typeface="Arial" panose="020B0604020202020204" pitchFamily="34" charset="0"/>
                <a:cs typeface="Arial" panose="020B0604020202020204" pitchFamily="34" charset="0"/>
              </a:rPr>
              <a:t>Viernes 15 de junio del 2021: </a:t>
            </a:r>
          </a:p>
          <a:p>
            <a:pPr marL="0" indent="0">
              <a:lnSpc>
                <a:spcPct val="150000"/>
              </a:lnSpc>
              <a:buNone/>
            </a:pPr>
            <a:r>
              <a:rPr lang="es-ES" sz="1587" dirty="0">
                <a:latin typeface="Arial" panose="020B0604020202020204" pitchFamily="34" charset="0"/>
                <a:cs typeface="Arial" panose="020B0604020202020204" pitchFamily="34" charset="0"/>
              </a:rPr>
              <a:t>El día de hoy se tuvo un evento festejando el día del padre, por lo que no tuve clase virtual. </a:t>
            </a:r>
          </a:p>
          <a:p>
            <a:pPr marL="0" indent="0">
              <a:lnSpc>
                <a:spcPct val="150000"/>
              </a:lnSpc>
              <a:buNone/>
            </a:pPr>
            <a:endParaRPr lang="es-ES" sz="1587"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3545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DB2F853-9ED6-41AF-A1CA-09BE95F2874A}"/>
              </a:ext>
            </a:extLst>
          </p:cNvPr>
          <p:cNvSpPr>
            <a:spLocks noGrp="1"/>
          </p:cNvSpPr>
          <p:nvPr>
            <p:ph idx="1"/>
          </p:nvPr>
        </p:nvSpPr>
        <p:spPr>
          <a:xfrm>
            <a:off x="0" y="-17929"/>
            <a:ext cx="6858000" cy="9144000"/>
          </a:xfrm>
          <a:solidFill>
            <a:srgbClr val="79DCFF">
              <a:alpha val="10000"/>
            </a:srgbClr>
          </a:solidFill>
        </p:spPr>
        <p:style>
          <a:lnRef idx="2">
            <a:schemeClr val="dk1"/>
          </a:lnRef>
          <a:fillRef idx="1">
            <a:schemeClr val="lt1"/>
          </a:fillRef>
          <a:effectRef idx="0">
            <a:schemeClr val="dk1"/>
          </a:effectRef>
          <a:fontRef idx="minor">
            <a:schemeClr val="dk1"/>
          </a:fontRef>
        </p:style>
        <p:txBody>
          <a:bodyPr>
            <a:normAutofit/>
          </a:bodyPr>
          <a:lstStyle/>
          <a:p>
            <a:pPr marL="0" indent="0" algn="ctr">
              <a:lnSpc>
                <a:spcPct val="150000"/>
              </a:lnSpc>
              <a:buNone/>
            </a:pPr>
            <a:r>
              <a:rPr lang="es-ES" sz="1600" b="1" dirty="0">
                <a:latin typeface="Arial" panose="020B0604020202020204" pitchFamily="34" charset="0"/>
                <a:cs typeface="Arial" panose="020B0604020202020204" pitchFamily="34" charset="0"/>
              </a:rPr>
              <a:t>Conclusiones:</a:t>
            </a:r>
          </a:p>
          <a:p>
            <a:pPr marL="0" indent="0" algn="ctr">
              <a:lnSpc>
                <a:spcPct val="150000"/>
              </a:lnSpc>
              <a:spcBef>
                <a:spcPts val="0"/>
              </a:spcBef>
              <a:buNone/>
            </a:pPr>
            <a:r>
              <a:rPr lang="es-ES" sz="1600" dirty="0">
                <a:latin typeface="Arial" panose="020B0604020202020204" pitchFamily="34" charset="0"/>
                <a:cs typeface="Arial" panose="020B0604020202020204" pitchFamily="34" charset="0"/>
              </a:rPr>
              <a:t>Durante la semana del 14 al 18 de junio tuve la oportunidad de diariamente tener clases virtuales con los niños. Considero que hubo muchas fortalezas en mi práctica porque todos los niños trabajaron muy bien y fueron muy participativos en las clases. Considero que la tecnología ha sido mi mejor herramienta para que los niños sigan adquiriendo aprendizajes y puedan seguir trabajando desde sus hogares. Tal y como lo menciona Area Moreira (2009) señala que la tecnología educativa es un campo de estudio que se encarga del abordaje de todos los recursos instruccionales y audiovisuales; por tal motivo, el número de herramientas tecnológicas se ha multiplicado exponencialmente (actividades digitales de aprendizaje, portafolios, elaboración de blogs, entre otros), diseñadas para dinamizar los entornos escolares y promover la adquisición de nuevas competencias. Anteriormente la tecnología en las instituciones solo era utilizada para reproducir videos o diapositivas, sin embargo en la actualidad es una herramienta fundamental para la educación y que gracias a ella no se están atrasando los alumnos.</a:t>
            </a:r>
          </a:p>
          <a:p>
            <a:pPr marL="0" indent="0" algn="ctr">
              <a:lnSpc>
                <a:spcPct val="150000"/>
              </a:lnSpc>
              <a:spcBef>
                <a:spcPts val="0"/>
              </a:spcBef>
              <a:buNone/>
            </a:pPr>
            <a:r>
              <a:rPr lang="es-ES" sz="1600" dirty="0">
                <a:latin typeface="Arial" panose="020B0604020202020204" pitchFamily="34" charset="0"/>
                <a:cs typeface="Arial" panose="020B0604020202020204" pitchFamily="34" charset="0"/>
              </a:rPr>
              <a:t>Nuevamente partí de los aprendizajes previos de los alumnos y considero que es punto clave para que puedan vincular lo que ya saben con lo que van a aprender, como la menciona Ausubel (2001)</a:t>
            </a:r>
          </a:p>
          <a:p>
            <a:pPr marL="0" indent="0" algn="ctr">
              <a:lnSpc>
                <a:spcPct val="150000"/>
              </a:lnSpc>
              <a:spcBef>
                <a:spcPts val="0"/>
              </a:spcBef>
              <a:buNone/>
            </a:pPr>
            <a:r>
              <a:rPr lang="es-ES" sz="1600" dirty="0">
                <a:latin typeface="Arial" panose="020B0604020202020204" pitchFamily="34" charset="0"/>
                <a:cs typeface="Arial" panose="020B0604020202020204" pitchFamily="34" charset="0"/>
              </a:rPr>
              <a:t>La única debilidad que puedo rescatar es el apoyo por parte de los padres de familia porque no todos mostraron esa disposición de trabajar con sus hijos y de mandar evidencias al grupo de WhatsApp. Fuera de lo anterior trabajé muy bien y se cumplió el objetivo. </a:t>
            </a:r>
          </a:p>
          <a:p>
            <a:pPr marL="0" indent="0">
              <a:lnSpc>
                <a:spcPct val="150000"/>
              </a:lnSpc>
              <a:buNone/>
            </a:pPr>
            <a:endParaRPr lang="es-ES" sz="1587"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2807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D4E05C-3CE1-4104-AE95-0DEC61742B05}"/>
              </a:ext>
            </a:extLst>
          </p:cNvPr>
          <p:cNvSpPr>
            <a:spLocks noGrp="1"/>
          </p:cNvSpPr>
          <p:nvPr>
            <p:ph type="title"/>
          </p:nvPr>
        </p:nvSpPr>
        <p:spPr>
          <a:xfrm>
            <a:off x="471488" y="486837"/>
            <a:ext cx="5915025" cy="553070"/>
          </a:xfrm>
        </p:spPr>
        <p:txBody>
          <a:bodyPr>
            <a:normAutofit/>
          </a:bodyPr>
          <a:lstStyle/>
          <a:p>
            <a:pPr algn="ctr"/>
            <a:r>
              <a:rPr lang="es-ES" sz="2400" b="1" dirty="0">
                <a:latin typeface="Arial" panose="020B0604020202020204" pitchFamily="34" charset="0"/>
                <a:cs typeface="Arial" panose="020B0604020202020204" pitchFamily="34" charset="0"/>
              </a:rPr>
              <a:t>Referencias bibliográficas:</a:t>
            </a:r>
          </a:p>
        </p:txBody>
      </p:sp>
      <p:sp>
        <p:nvSpPr>
          <p:cNvPr id="3" name="Marcador de contenido 2">
            <a:extLst>
              <a:ext uri="{FF2B5EF4-FFF2-40B4-BE49-F238E27FC236}">
                <a16:creationId xmlns:a16="http://schemas.microsoft.com/office/drawing/2014/main" id="{29065996-485B-4DED-A3A1-21AD13D51A2D}"/>
              </a:ext>
            </a:extLst>
          </p:cNvPr>
          <p:cNvSpPr>
            <a:spLocks noGrp="1"/>
          </p:cNvSpPr>
          <p:nvPr>
            <p:ph idx="1"/>
          </p:nvPr>
        </p:nvSpPr>
        <p:spPr>
          <a:xfrm>
            <a:off x="471487" y="1072589"/>
            <a:ext cx="5915025" cy="6998822"/>
          </a:xfrm>
        </p:spPr>
        <p:txBody>
          <a:bodyPr/>
          <a:lstStyle/>
          <a:p>
            <a:r>
              <a:rPr lang="es-ES" sz="1600" dirty="0">
                <a:latin typeface="Arial" panose="020B0604020202020204" pitchFamily="34" charset="0"/>
                <a:cs typeface="Arial" panose="020B0604020202020204" pitchFamily="34" charset="0"/>
              </a:rPr>
              <a:t>AREA Moreira, Manuel. (2009). Introducción a la tecnología educativa. San Cristóbal de La Laguna, España: Universidad de La Laguna.</a:t>
            </a:r>
          </a:p>
          <a:p>
            <a:r>
              <a:rPr lang="es-ES" sz="1600" dirty="0">
                <a:latin typeface="Arial" panose="020B0604020202020204" pitchFamily="34" charset="0"/>
                <a:cs typeface="Arial" panose="020B0604020202020204" pitchFamily="34" charset="0"/>
              </a:rPr>
              <a:t> Ausubel, D., Novak, J. y </a:t>
            </a:r>
            <a:r>
              <a:rPr lang="es-ES" sz="1600" dirty="0" err="1">
                <a:latin typeface="Arial" panose="020B0604020202020204" pitchFamily="34" charset="0"/>
                <a:cs typeface="Arial" panose="020B0604020202020204" pitchFamily="34" charset="0"/>
              </a:rPr>
              <a:t>Hanesian</a:t>
            </a:r>
            <a:r>
              <a:rPr lang="es-ES" sz="1600" dirty="0">
                <a:latin typeface="Arial" panose="020B0604020202020204" pitchFamily="34" charset="0"/>
                <a:cs typeface="Arial" panose="020B0604020202020204" pitchFamily="34" charset="0"/>
              </a:rPr>
              <a:t>, H. (2001) Psicología Educativa: un punto de vista cognoscitiva. México: Editorial Trillas.</a:t>
            </a:r>
          </a:p>
          <a:p>
            <a:pPr marL="0" indent="0">
              <a:buNone/>
            </a:pPr>
            <a:endParaRPr lang="es-ES" sz="1800" dirty="0">
              <a:latin typeface="Arial" panose="020B0604020202020204" pitchFamily="34" charset="0"/>
              <a:cs typeface="Arial" panose="020B0604020202020204" pitchFamily="34" charset="0"/>
            </a:endParaRPr>
          </a:p>
          <a:p>
            <a:endParaRPr lang="es-ES" dirty="0"/>
          </a:p>
        </p:txBody>
      </p:sp>
    </p:spTree>
    <p:extLst>
      <p:ext uri="{BB962C8B-B14F-4D97-AF65-F5344CB8AC3E}">
        <p14:creationId xmlns:p14="http://schemas.microsoft.com/office/powerpoint/2010/main" val="88863967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4260</TotalTime>
  <Words>1055</Words>
  <Application>Microsoft Office PowerPoint</Application>
  <PresentationFormat>Carta (216 x 279 mm)</PresentationFormat>
  <Paragraphs>95</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Calibri</vt:lpstr>
      <vt:lpstr>Calibri Light</vt:lpstr>
      <vt:lpstr>Comic Sans MS</vt:lpstr>
      <vt:lpstr>Wingdings</vt:lpstr>
      <vt:lpstr>Tema de Office</vt:lpstr>
      <vt:lpstr>Presentación de PowerPoint</vt:lpstr>
      <vt:lpstr>Presentación de PowerPoint</vt:lpstr>
      <vt:lpstr>Presentación de PowerPoint</vt:lpstr>
      <vt:lpstr>Presentación de PowerPoint</vt:lpstr>
      <vt:lpstr>Presentación de PowerPoint</vt:lpstr>
      <vt:lpstr>Referencias bibliográficas: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Norberto Alejandro Gaytan Bernal</dc:creator>
  <cp:lastModifiedBy>Norberto Alejandro Gaytan Bernal</cp:lastModifiedBy>
  <cp:revision>9</cp:revision>
  <dcterms:created xsi:type="dcterms:W3CDTF">2021-06-15T01:53:32Z</dcterms:created>
  <dcterms:modified xsi:type="dcterms:W3CDTF">2021-06-18T01:04:31Z</dcterms:modified>
</cp:coreProperties>
</file>