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57" r:id="rId5"/>
    <p:sldId id="262" r:id="rId6"/>
    <p:sldId id="263" r:id="rId7"/>
    <p:sldId id="260"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FF66"/>
    <a:srgbClr val="79DCFF"/>
    <a:srgbClr val="9966FF"/>
    <a:srgbClr val="FF9999"/>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varScale="1">
        <p:scale>
          <a:sx n="34" d="100"/>
          <a:sy n="34" d="100"/>
        </p:scale>
        <p:origin x="16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18/06/2021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18/06/2021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18/06/2021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18/06/2021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18/06/2021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18/06/2021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ducacion.gob.ec/tips-de-uso/" TargetMode="External"/><Relationship Id="rId2" Type="http://schemas.openxmlformats.org/officeDocument/2006/relationships/hyperlink" Target="https://www.feandalucia.ccoo.es/docu/p5sd7214.pdf" TargetMode="External"/><Relationship Id="rId1" Type="http://schemas.openxmlformats.org/officeDocument/2006/relationships/slideLayout" Target="../slideLayouts/slideLayout7.xml"/><Relationship Id="rId5" Type="http://schemas.openxmlformats.org/officeDocument/2006/relationships/hyperlink" Target="https://www.redalyc.org/pdf/853/85323935009.pdf" TargetMode="External"/><Relationship Id="rId4" Type="http://schemas.openxmlformats.org/officeDocument/2006/relationships/hyperlink" Target="https://blog.sorteostec.org/motivacion-famili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2" name="Imagen 8">
            <a:extLst>
              <a:ext uri="{FF2B5EF4-FFF2-40B4-BE49-F238E27FC236}">
                <a16:creationId xmlns:a16="http://schemas.microsoft.com/office/drawing/2014/main" id="{CDE03440-210A-4B48-AB15-D1ABF8BE36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245" t="9261"/>
          <a:stretch>
            <a:fillRect/>
          </a:stretch>
        </p:blipFill>
        <p:spPr bwMode="auto">
          <a:xfrm>
            <a:off x="381000" y="857250"/>
            <a:ext cx="1047750" cy="1371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B28018F8-5B98-44A9-9E84-29BBFD2D6351}"/>
              </a:ext>
            </a:extLst>
          </p:cNvPr>
          <p:cNvSpPr>
            <a:spLocks noChangeArrowheads="1"/>
          </p:cNvSpPr>
          <p:nvPr/>
        </p:nvSpPr>
        <p:spPr bwMode="auto">
          <a:xfrm>
            <a:off x="602456" y="457200"/>
            <a:ext cx="6572249" cy="899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8088" tIns="47610" rIns="91440" bIns="47610" numCol="1" anchor="ctr" anchorCtr="0" compatLnSpc="1">
            <a:prstTxWarp prst="textNoShape">
              <a:avLst/>
            </a:prstTxWarp>
            <a:spAutoFit/>
          </a:bodyPr>
          <a:lstStyle/>
          <a:p>
            <a:pPr lvl="0" algn="ctr" defTabSz="914400" eaLnBrk="0" fontAlgn="base" hangingPunct="0">
              <a:spcBef>
                <a:spcPct val="0"/>
              </a:spcBef>
              <a:spcAft>
                <a:spcPct val="0"/>
              </a:spcAft>
            </a:pPr>
            <a:r>
              <a:rPr lang="es-MX" altLang="es-MX" b="1" dirty="0">
                <a:latin typeface="Arial" panose="020B0604020202020204" pitchFamily="34" charset="0"/>
                <a:ea typeface="Calibri" panose="020F0502020204030204" pitchFamily="34" charset="0"/>
                <a:cs typeface="Arial" panose="020B0604020202020204" pitchFamily="34" charset="0"/>
              </a:rPr>
              <a:t>Escuela Normal De Educaci</a:t>
            </a:r>
            <a:r>
              <a:rPr lang="es-MX" altLang="es-MX" b="1" dirty="0">
                <a:latin typeface="Calibri" panose="020F0502020204030204" pitchFamily="34" charset="0"/>
                <a:ea typeface="Calibri" panose="020F0502020204030204" pitchFamily="34" charset="0"/>
                <a:cs typeface="Arial" panose="020B0604020202020204" pitchFamily="34" charset="0"/>
              </a:rPr>
              <a:t>ó</a:t>
            </a:r>
            <a:r>
              <a:rPr lang="es-MX" altLang="es-MX" b="1" dirty="0">
                <a:latin typeface="Arial" panose="020B0604020202020204" pitchFamily="34" charset="0"/>
                <a:ea typeface="Calibri" panose="020F0502020204030204" pitchFamily="34" charset="0"/>
                <a:cs typeface="Arial" panose="020B0604020202020204" pitchFamily="34" charset="0"/>
              </a:rPr>
              <a:t>n Preescolar.</a:t>
            </a:r>
            <a:endParaRPr lang="es-MX" altLang="es-MX" sz="1050" dirty="0"/>
          </a:p>
          <a:p>
            <a:pPr lvl="0" algn="ctr" defTabSz="914400" eaLnBrk="0" fontAlgn="base" hangingPunct="0">
              <a:spcBef>
                <a:spcPct val="0"/>
              </a:spcBef>
              <a:spcAft>
                <a:spcPct val="0"/>
              </a:spcAft>
            </a:pPr>
            <a:r>
              <a:rPr lang="es-MX" altLang="es-MX" b="1" dirty="0">
                <a:latin typeface="Arial" panose="020B0604020202020204" pitchFamily="34" charset="0"/>
                <a:ea typeface="Calibri" panose="020F0502020204030204" pitchFamily="34" charset="0"/>
                <a:cs typeface="Arial" panose="020B0604020202020204" pitchFamily="34" charset="0"/>
              </a:rPr>
              <a:t>Licenciatura en educaci</a:t>
            </a:r>
            <a:r>
              <a:rPr lang="es-MX" altLang="es-MX" b="1" dirty="0">
                <a:latin typeface="Calibri" panose="020F0502020204030204" pitchFamily="34" charset="0"/>
                <a:ea typeface="Calibri" panose="020F0502020204030204" pitchFamily="34" charset="0"/>
                <a:cs typeface="Arial" panose="020B0604020202020204" pitchFamily="34" charset="0"/>
              </a:rPr>
              <a:t>ó</a:t>
            </a:r>
            <a:r>
              <a:rPr lang="es-MX" altLang="es-MX" b="1" dirty="0">
                <a:latin typeface="Arial" panose="020B0604020202020204" pitchFamily="34" charset="0"/>
                <a:ea typeface="Calibri" panose="020F0502020204030204" pitchFamily="34" charset="0"/>
                <a:cs typeface="Arial" panose="020B0604020202020204" pitchFamily="34" charset="0"/>
              </a:rPr>
              <a:t>n preescolar.</a:t>
            </a:r>
            <a:endParaRPr lang="es-MX" altLang="es-MX" sz="1050" dirty="0"/>
          </a:p>
          <a:p>
            <a:pPr lvl="0" algn="ctr" defTabSz="914400" eaLnBrk="0" fontAlgn="base" hangingPunct="0">
              <a:spcBef>
                <a:spcPct val="0"/>
              </a:spcBef>
              <a:spcAft>
                <a:spcPct val="0"/>
              </a:spcAft>
            </a:pPr>
            <a:r>
              <a:rPr lang="es-MX" altLang="es-MX" sz="1400" b="1" dirty="0">
                <a:latin typeface="Arial" panose="020B0604020202020204" pitchFamily="34" charset="0"/>
                <a:ea typeface="Calibri" panose="020F0502020204030204" pitchFamily="34" charset="0"/>
                <a:cs typeface="Arial" panose="020B0604020202020204" pitchFamily="34" charset="0"/>
              </a:rPr>
              <a:t>Sexto semestre.</a:t>
            </a:r>
            <a:endParaRPr lang="es-MX" altLang="es-MX" sz="1050" dirty="0"/>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Trabajo docente y proyectos de mejora escolar</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Maestra: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Dolores Patricia Segovia 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mez </a:t>
            </a:r>
            <a:endParaRPr kumimoji="0" lang="es-ES" altLang="es-MX" sz="1800" b="1"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MX"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“Diario de campo”</a:t>
            </a:r>
            <a:endParaRPr kumimoji="0" lang="es-ES" altLang="es-MX" sz="1800" b="1" i="0" u="none" strike="noStrike" cap="none" normalizeH="0" baseline="0" dirty="0">
              <a:ln>
                <a:noFill/>
              </a:ln>
              <a:solidFill>
                <a:schemeClr val="tx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Alumna: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Valeria Elizabeth Preciado Villalobos N°14</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Competencias de unidad:</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Plantea las necesidades formativas de los alumnos de acuerdo con sus procesos de desarrollo y de aprendizaje, con base en los nuevos enfoques pedag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Establece relaciones entre los principios, conceptos disciplinarios y contenidos del plan y programas de estudio en funci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del logro de aprendizaje de sus alumnos, asegurando la coherencia y continuidad entre los distintos grados y niveles educativos.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Utiliza metodolog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 pertinentes y actualizadas para promover el aprendizaje de los alumnos en los diferentes campos,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reas y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mbitos que propone el curr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culum, considerando los contextos y su desarrollo.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Incorpora los recursos y medios did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cticos 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neos para favorecer el aprendizaje de acuerdo con el conocimiento de los procesos de desarrollo cognitivo y socioemocional de los alumnos.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Elabora diagn</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sticos de los intereses, motivaciones y necesidades formativas de los alumnos para organizar las actividades de aprendizaje, as</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 las adecuaciones curriculares y did</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cticas pertinentes.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Selecciona estrategias que favorecen el desarrollo intelectual, f</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sico, social y emocional de los alumnos para procurar el logro de los aprendizajes.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Emplea los medios tecnol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las fuentes de informaci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cient</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fica disponibles para mantenerse actualizado respecto a los diversos campos de conocimiento que intervienen en su trabajo docente.</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Construye escenarios y experiencias de aprendizaje utilizando diversos recursos metodol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tecnol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para favorecer la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inclusiva.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Eval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ú</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 el aprendizaje de sus alumnos mediante la aplicaci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 distintas teor</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 m</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todos e instrumentos considerando las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reas, campos y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mbitos de conocimiento, as</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í</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como los saberes correspondientes al grado y nivel educativo.</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Elabora propuestas para mejorar los resultados de su ense</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ñ</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anza y los aprendizajes de sus alumnos.</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Utiliza los recursos metodol</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gicos y t</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cnicos de la investigaci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para explicar, comprender situaciones educativas y mejorar su docencia.</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Orienta su actuaci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profesional con sentido </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é</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tico-valoral y asume los diversos principios y reglas que aseguran una mejor convivencia institucional y social, en beneficio de los alumnos y de la comunidad escolar.</a:t>
            </a:r>
            <a:endParaRPr kumimoji="0" lang="es-MX" altLang="es-MX"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Decide las estrategias pedag</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gicas para minimizar o eliminar las barreras para el aprendizaje y la participaci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asegurando una educaci</a:t>
            </a:r>
            <a:r>
              <a:rPr kumimoji="0" lang="es-MX" altLang="es-MX"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inclusiva.</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14/06/2021           </a:t>
            </a: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897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C9F0D7B-B3A5-45E8-80BF-B8345D07A456}"/>
              </a:ext>
            </a:extLst>
          </p:cNvPr>
          <p:cNvSpPr/>
          <p:nvPr/>
        </p:nvSpPr>
        <p:spPr>
          <a:xfrm>
            <a:off x="524407" y="463559"/>
            <a:ext cx="7055488" cy="8956298"/>
          </a:xfrm>
          <a:prstGeom prst="rect">
            <a:avLst/>
          </a:prstGeom>
          <a:noFill/>
        </p:spPr>
        <p:txBody>
          <a:bodyPr wrap="square" lIns="91440" tIns="45720" rIns="91440" bIns="45720">
            <a:spAutoFit/>
          </a:bodyPr>
          <a:lstStyle/>
          <a:p>
            <a:pPr algn="ctr"/>
            <a:r>
              <a:rPr lang="es-ES" sz="24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Lunes 14 de junio del 2021</a:t>
            </a:r>
          </a:p>
          <a:p>
            <a:pPr algn="ctr"/>
            <a:endParaRPr lang="es-ES" sz="24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200" dirty="0">
                <a:ln w="0"/>
                <a:latin typeface="Arial" panose="020B0604020202020204" pitchFamily="34" charset="0"/>
                <a:cs typeface="Arial" panose="020B0604020202020204" pitchFamily="34" charset="0"/>
              </a:rPr>
              <a:t>Se mando mensaje en la mañana al grupo de padres de familia, deseándoles un buen día y recordándoles que hay que realizar las actividades en casa que se pidieron.</a:t>
            </a:r>
          </a:p>
          <a:p>
            <a:r>
              <a:rPr lang="es-ES" sz="2200" dirty="0">
                <a:ln w="0"/>
                <a:latin typeface="Arial" panose="020B0604020202020204" pitchFamily="34" charset="0"/>
                <a:cs typeface="Arial" panose="020B0604020202020204" pitchFamily="34" charset="0"/>
              </a:rPr>
              <a:t>El día de hoy no se llevo a cabo clases en línea, pero se mando a los papás por medio de </a:t>
            </a:r>
            <a:r>
              <a:rPr lang="es-ES" sz="2200" dirty="0" err="1">
                <a:ln w="0"/>
                <a:latin typeface="Arial" panose="020B0604020202020204" pitchFamily="34" charset="0"/>
                <a:cs typeface="Arial" panose="020B0604020202020204" pitchFamily="34" charset="0"/>
              </a:rPr>
              <a:t>whats</a:t>
            </a:r>
            <a:r>
              <a:rPr lang="es-ES" sz="2200" dirty="0">
                <a:ln w="0"/>
                <a:latin typeface="Arial" panose="020B0604020202020204" pitchFamily="34" charset="0"/>
                <a:cs typeface="Arial" panose="020B0604020202020204" pitchFamily="34" charset="0"/>
              </a:rPr>
              <a:t> app, las actividades de tarea que se entregan como evidencia de la semana el viernes.</a:t>
            </a:r>
          </a:p>
          <a:p>
            <a:r>
              <a:rPr lang="es-ES" sz="2200" dirty="0">
                <a:ln w="0"/>
                <a:latin typeface="Arial" panose="020B0604020202020204" pitchFamily="34" charset="0"/>
                <a:cs typeface="Arial" panose="020B0604020202020204" pitchFamily="34" charset="0"/>
              </a:rPr>
              <a:t>Se asistió a observar la clase de educación artísticas donde cantaron una canción referente al día del papá.</a:t>
            </a:r>
          </a:p>
          <a:p>
            <a:r>
              <a:rPr lang="es-ES" sz="2200" dirty="0">
                <a:latin typeface="Arial" panose="020B0604020202020204" pitchFamily="34" charset="0"/>
                <a:cs typeface="Arial" panose="020B0604020202020204" pitchFamily="34" charset="0"/>
              </a:rPr>
              <a:t>La necesidad de que se establezca una interacción entre el docente y los padres se debe a varios aspectos según el autor Macbeth (1989): </a:t>
            </a:r>
          </a:p>
          <a:p>
            <a:pPr marL="342900" indent="-342900">
              <a:buFont typeface="Arial" panose="020B0604020202020204" pitchFamily="34" charset="0"/>
              <a:buChar char="•"/>
            </a:pPr>
            <a:r>
              <a:rPr lang="es-ES" sz="2200" dirty="0">
                <a:latin typeface="Arial" panose="020B0604020202020204" pitchFamily="34" charset="0"/>
                <a:cs typeface="Arial" panose="020B0604020202020204" pitchFamily="34" charset="0"/>
              </a:rPr>
              <a:t>Ya que se debe compatibilizar la educación familiar, no formal, con la de la escuela, formal, creando una educación compatible e interrelacionada. Y por ello, los docentes y el centro educativo deben tener en cuenta la educación familiar para crear y fomentar un aprendizaje escolar. </a:t>
            </a:r>
          </a:p>
          <a:p>
            <a:pPr marL="342900" indent="-342900">
              <a:buFont typeface="Arial" panose="020B0604020202020204" pitchFamily="34" charset="0"/>
              <a:buChar char="•"/>
            </a:pPr>
            <a:r>
              <a:rPr lang="es-ES" sz="2200" dirty="0">
                <a:latin typeface="Arial" panose="020B0604020202020204" pitchFamily="34" charset="0"/>
                <a:cs typeface="Arial" panose="020B0604020202020204" pitchFamily="34" charset="0"/>
              </a:rPr>
              <a:t>La educación familiar es la base e influye enormemente en la enseñanza formal y es un factor significativo entre la complejidad de factores asociados a la desigualdad de oportunidades en educación.</a:t>
            </a:r>
            <a:endParaRPr lang="es-ES" sz="2200" dirty="0">
              <a:ln w="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16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9DCFF"/>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C9F0D7B-B3A5-45E8-80BF-B8345D07A456}"/>
              </a:ext>
            </a:extLst>
          </p:cNvPr>
          <p:cNvSpPr/>
          <p:nvPr/>
        </p:nvSpPr>
        <p:spPr>
          <a:xfrm>
            <a:off x="360837" y="949334"/>
            <a:ext cx="7055488" cy="7232749"/>
          </a:xfrm>
          <a:prstGeom prst="rect">
            <a:avLst/>
          </a:prstGeom>
          <a:noFill/>
        </p:spPr>
        <p:txBody>
          <a:bodyPr wrap="square" lIns="91440" tIns="45720" rIns="91440" bIns="45720">
            <a:spAutoFit/>
          </a:bodyPr>
          <a:lstStyle/>
          <a:p>
            <a:pPr algn="ctr"/>
            <a:r>
              <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Martes 15 de junio del 2021</a:t>
            </a:r>
          </a:p>
          <a:p>
            <a:pPr algn="ctr"/>
            <a:endParaRPr lang="es-ES" sz="28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400" dirty="0">
                <a:ln w="0"/>
                <a:latin typeface="Arial" panose="020B0604020202020204" pitchFamily="34" charset="0"/>
                <a:cs typeface="Arial" panose="020B0604020202020204" pitchFamily="34" charset="0"/>
              </a:rPr>
              <a:t>Se mando mensaje en la mañana al grupo de padres de familia, deseándoles un buen día y recordándoles que hay que realizar las actividades en casa que se pidieron, se mando el link para la clase en línea y los materiales que se utilizarán.</a:t>
            </a:r>
          </a:p>
          <a:p>
            <a:r>
              <a:rPr lang="es-ES" sz="2400" dirty="0">
                <a:ln w="0"/>
                <a:latin typeface="Arial" panose="020B0604020202020204" pitchFamily="34" charset="0"/>
                <a:cs typeface="Arial" panose="020B0604020202020204" pitchFamily="34" charset="0"/>
              </a:rPr>
              <a:t>Se estuvo resolviendo dudas de los padres de familia acerca de las actividades y los materiales que se iban a utilizar el día de la conexión, ya que es importante el manejo de material concreto. </a:t>
            </a:r>
          </a:p>
          <a:p>
            <a:r>
              <a:rPr lang="es-ES" sz="2400" dirty="0">
                <a:latin typeface="Arial" panose="020B0604020202020204" pitchFamily="34" charset="0"/>
                <a:cs typeface="Arial" panose="020B0604020202020204" pitchFamily="34" charset="0"/>
              </a:rPr>
              <a:t>El uso de material concreto desde los primeros años ofrece a los estudiantes la posibilidad de manipular, indagar, descubrir, observar, al mismo tiempo que se ejercita la práctica de normas de convivencia y el desarrollo de valores como por ejemplo: la cooperación, solidaridad, respeto, tolerancia, la protección del medioambiente, entre otros.</a:t>
            </a:r>
          </a:p>
        </p:txBody>
      </p:sp>
    </p:spTree>
    <p:extLst>
      <p:ext uri="{BB962C8B-B14F-4D97-AF65-F5344CB8AC3E}">
        <p14:creationId xmlns:p14="http://schemas.microsoft.com/office/powerpoint/2010/main" val="167966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7221"/>
            <a:chOff x="-60113" y="101667"/>
            <a:chExt cx="8202188" cy="996722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t>___Yo sé mi nombre_________________________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015663"/>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1200" dirty="0">
                    <a:solidFill>
                      <a:srgbClr val="FF9999"/>
                    </a:solidFill>
                    <a:latin typeface="Comic Sans MS" panose="030F0702030302020204" pitchFamily="66" charset="0"/>
                  </a:rPr>
                  <a:t>___</a:t>
                </a:r>
                <a:r>
                  <a:rPr lang="es-MX" sz="1200" u="sng" dirty="0">
                    <a:solidFill>
                      <a:srgbClr val="FF9999"/>
                    </a:solidFill>
                    <a:latin typeface="Comic Sans MS" panose="030F0702030302020204" pitchFamily="66" charset="0"/>
                  </a:rPr>
                  <a:t>Cuando los niños trabajan con material concreto la clase se vuelve más divertida y dinámica</a:t>
                </a:r>
                <a:r>
                  <a:rPr lang="es-MX" sz="1200" dirty="0">
                    <a:solidFill>
                      <a:srgbClr val="FF9999"/>
                    </a:solidFill>
                    <a:latin typeface="Comic Sans MS" panose="030F0702030302020204" pitchFamily="66" charset="0"/>
                  </a:rPr>
                  <a:t>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923330"/>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a:t>
              </a:r>
              <a:r>
                <a:rPr lang="es-MX" sz="1800" u="sng" dirty="0">
                  <a:solidFill>
                    <a:schemeClr val="bg1"/>
                  </a:solidFill>
                  <a:latin typeface="Comic Sans MS" panose="030F0702030302020204" pitchFamily="66" charset="0"/>
                </a:rPr>
                <a:t>Los niños mostraron mucho interés por la actividad ya que se utilizó material concreto</a:t>
              </a:r>
              <a:r>
                <a:rPr lang="es-MX" sz="1800" dirty="0">
                  <a:solidFill>
                    <a:schemeClr val="bg1"/>
                  </a:solidFill>
                  <a:latin typeface="Comic Sans MS" panose="030F0702030302020204" pitchFamily="66" charset="0"/>
                </a:rPr>
                <a:t>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a:t>
              </a:r>
              <a:r>
                <a:rPr lang="es-MX" sz="1800" u="sng" dirty="0">
                  <a:solidFill>
                    <a:schemeClr val="bg1"/>
                  </a:solidFill>
                  <a:latin typeface="Comic Sans MS" panose="030F0702030302020204" pitchFamily="66" charset="0"/>
                </a:rPr>
                <a:t>El internet es un inconveniente y las consignas no se logran dar por completo por las trabas del audio______</a:t>
              </a:r>
              <a:r>
                <a:rPr lang="es-MX" sz="1800" dirty="0">
                  <a:solidFill>
                    <a:schemeClr val="bg1"/>
                  </a:solidFill>
                  <a:latin typeface="Comic Sans MS" panose="030F0702030302020204" pitchFamily="66" charset="0"/>
                </a:rPr>
                <a:t>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Rectángulo 2">
            <a:extLst>
              <a:ext uri="{FF2B5EF4-FFF2-40B4-BE49-F238E27FC236}">
                <a16:creationId xmlns:a16="http://schemas.microsoft.com/office/drawing/2014/main" id="{E3C8D2DD-6F2B-49A6-A7AB-93510D9504D8}"/>
              </a:ext>
            </a:extLst>
          </p:cNvPr>
          <p:cNvSpPr/>
          <p:nvPr/>
        </p:nvSpPr>
        <p:spPr>
          <a:xfrm>
            <a:off x="578224" y="180879"/>
            <a:ext cx="585417" cy="523220"/>
          </a:xfrm>
          <a:prstGeom prst="rect">
            <a:avLst/>
          </a:prstGeom>
          <a:noFill/>
        </p:spPr>
        <p:txBody>
          <a:bodyPr wrap="none" lIns="91440" tIns="45720" rIns="91440" bIns="45720">
            <a:spAutoFit/>
          </a:bodyPr>
          <a:lstStyle/>
          <a:p>
            <a:pPr algn="ctr"/>
            <a:r>
              <a:rPr lang="es-ES" sz="2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16</a:t>
            </a:r>
          </a:p>
        </p:txBody>
      </p:sp>
      <p:sp>
        <p:nvSpPr>
          <p:cNvPr id="127" name="Rectángulo 126">
            <a:extLst>
              <a:ext uri="{FF2B5EF4-FFF2-40B4-BE49-F238E27FC236}">
                <a16:creationId xmlns:a16="http://schemas.microsoft.com/office/drawing/2014/main" id="{8ED48FBC-B83B-4F77-BD8A-36A6DA299735}"/>
              </a:ext>
            </a:extLst>
          </p:cNvPr>
          <p:cNvSpPr/>
          <p:nvPr/>
        </p:nvSpPr>
        <p:spPr>
          <a:xfrm>
            <a:off x="1344979" y="183760"/>
            <a:ext cx="585417" cy="523220"/>
          </a:xfrm>
          <a:prstGeom prst="rect">
            <a:avLst/>
          </a:prstGeom>
          <a:noFill/>
        </p:spPr>
        <p:txBody>
          <a:bodyPr wrap="none" lIns="91440" tIns="45720" rIns="91440" bIns="45720">
            <a:spAutoFit/>
          </a:bodyPr>
          <a:lstStyle/>
          <a:p>
            <a:pPr algn="ctr"/>
            <a:r>
              <a:rPr lang="es-ES" sz="2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06</a:t>
            </a:r>
          </a:p>
        </p:txBody>
      </p:sp>
      <p:sp>
        <p:nvSpPr>
          <p:cNvPr id="129" name="Rectángulo 128">
            <a:extLst>
              <a:ext uri="{FF2B5EF4-FFF2-40B4-BE49-F238E27FC236}">
                <a16:creationId xmlns:a16="http://schemas.microsoft.com/office/drawing/2014/main" id="{9DC680B8-8F8E-4741-B235-F9AC9D0042FD}"/>
              </a:ext>
            </a:extLst>
          </p:cNvPr>
          <p:cNvSpPr/>
          <p:nvPr/>
        </p:nvSpPr>
        <p:spPr>
          <a:xfrm>
            <a:off x="1995451" y="211472"/>
            <a:ext cx="870751" cy="461665"/>
          </a:xfrm>
          <a:prstGeom prst="rect">
            <a:avLst/>
          </a:prstGeom>
          <a:noFill/>
        </p:spPr>
        <p:txBody>
          <a:bodyPr wrap="none" lIns="91440" tIns="45720" rIns="91440" bIns="45720">
            <a:spAutoFit/>
          </a:bodyPr>
          <a:lstStyle/>
          <a:p>
            <a:pPr algn="ctr"/>
            <a:r>
              <a:rPr lang="es-ES" sz="24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2021</a:t>
            </a:r>
          </a:p>
        </p:txBody>
      </p:sp>
      <p:sp>
        <p:nvSpPr>
          <p:cNvPr id="131" name="Rectángulo 130">
            <a:extLst>
              <a:ext uri="{FF2B5EF4-FFF2-40B4-BE49-F238E27FC236}">
                <a16:creationId xmlns:a16="http://schemas.microsoft.com/office/drawing/2014/main" id="{501303BA-62F8-4198-B834-F64CE288BC6F}"/>
              </a:ext>
            </a:extLst>
          </p:cNvPr>
          <p:cNvSpPr/>
          <p:nvPr/>
        </p:nvSpPr>
        <p:spPr>
          <a:xfrm>
            <a:off x="1344979" y="564364"/>
            <a:ext cx="526106" cy="707886"/>
          </a:xfrm>
          <a:prstGeom prst="rect">
            <a:avLst/>
          </a:prstGeom>
          <a:noFill/>
        </p:spPr>
        <p:txBody>
          <a:bodyPr wrap="none" lIns="91440" tIns="45720" rIns="91440" bIns="45720">
            <a:spAutoFit/>
          </a:bodyPr>
          <a:lstStyle/>
          <a:p>
            <a:pPr algn="ctr"/>
            <a:r>
              <a:rPr lang="es-ES" sz="4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34" name="Rectángulo 133">
            <a:extLst>
              <a:ext uri="{FF2B5EF4-FFF2-40B4-BE49-F238E27FC236}">
                <a16:creationId xmlns:a16="http://schemas.microsoft.com/office/drawing/2014/main" id="{0C05A429-C14C-40A0-9ECF-43A3144636E2}"/>
              </a:ext>
            </a:extLst>
          </p:cNvPr>
          <p:cNvSpPr/>
          <p:nvPr/>
        </p:nvSpPr>
        <p:spPr>
          <a:xfrm>
            <a:off x="623717" y="2150257"/>
            <a:ext cx="646331"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54" name="Rectángulo 153">
            <a:extLst>
              <a:ext uri="{FF2B5EF4-FFF2-40B4-BE49-F238E27FC236}">
                <a16:creationId xmlns:a16="http://schemas.microsoft.com/office/drawing/2014/main" id="{BCE5DEA2-5A9B-43E7-B234-60612512E532}"/>
              </a:ext>
            </a:extLst>
          </p:cNvPr>
          <p:cNvSpPr/>
          <p:nvPr/>
        </p:nvSpPr>
        <p:spPr>
          <a:xfrm>
            <a:off x="2987376" y="2820844"/>
            <a:ext cx="646331" cy="923330"/>
          </a:xfrm>
          <a:prstGeom prst="rect">
            <a:avLst/>
          </a:prstGeom>
          <a:noFill/>
        </p:spPr>
        <p:txBody>
          <a:bodyPr wrap="none" lIns="91440" tIns="45720" rIns="91440" bIns="45720">
            <a:spAutoFit/>
          </a:bodyPr>
          <a:lstStyle/>
          <a:p>
            <a:pPr algn="ctr"/>
            <a:r>
              <a:rPr lang="es-ES" sz="54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56" name="Rectángulo 155">
            <a:extLst>
              <a:ext uri="{FF2B5EF4-FFF2-40B4-BE49-F238E27FC236}">
                <a16:creationId xmlns:a16="http://schemas.microsoft.com/office/drawing/2014/main" id="{BCC90158-CED7-4025-8A88-5DF9B2412B7F}"/>
              </a:ext>
            </a:extLst>
          </p:cNvPr>
          <p:cNvSpPr/>
          <p:nvPr/>
        </p:nvSpPr>
        <p:spPr>
          <a:xfrm>
            <a:off x="60198" y="3999363"/>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57" name="Rectángulo 156">
            <a:extLst>
              <a:ext uri="{FF2B5EF4-FFF2-40B4-BE49-F238E27FC236}">
                <a16:creationId xmlns:a16="http://schemas.microsoft.com/office/drawing/2014/main" id="{2B960A6F-F0C6-4B41-82DF-4F3FDCDE3B24}"/>
              </a:ext>
            </a:extLst>
          </p:cNvPr>
          <p:cNvSpPr/>
          <p:nvPr/>
        </p:nvSpPr>
        <p:spPr>
          <a:xfrm>
            <a:off x="51014" y="4792213"/>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58" name="Rectángulo 157">
            <a:extLst>
              <a:ext uri="{FF2B5EF4-FFF2-40B4-BE49-F238E27FC236}">
                <a16:creationId xmlns:a16="http://schemas.microsoft.com/office/drawing/2014/main" id="{BB701F99-444B-4E1A-9256-4A2C6422275A}"/>
              </a:ext>
            </a:extLst>
          </p:cNvPr>
          <p:cNvSpPr/>
          <p:nvPr/>
        </p:nvSpPr>
        <p:spPr>
          <a:xfrm>
            <a:off x="52155" y="4972504"/>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59" name="Rectángulo 158">
            <a:extLst>
              <a:ext uri="{FF2B5EF4-FFF2-40B4-BE49-F238E27FC236}">
                <a16:creationId xmlns:a16="http://schemas.microsoft.com/office/drawing/2014/main" id="{213ABC6B-93F4-41FC-8250-F9C32D1E75D9}"/>
              </a:ext>
            </a:extLst>
          </p:cNvPr>
          <p:cNvSpPr/>
          <p:nvPr/>
        </p:nvSpPr>
        <p:spPr>
          <a:xfrm>
            <a:off x="52643" y="4424559"/>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60" name="Rectángulo 159">
            <a:extLst>
              <a:ext uri="{FF2B5EF4-FFF2-40B4-BE49-F238E27FC236}">
                <a16:creationId xmlns:a16="http://schemas.microsoft.com/office/drawing/2014/main" id="{BAF9671E-FCF1-4DA6-AE88-7FFBFDA2E60F}"/>
              </a:ext>
            </a:extLst>
          </p:cNvPr>
          <p:cNvSpPr/>
          <p:nvPr/>
        </p:nvSpPr>
        <p:spPr>
          <a:xfrm>
            <a:off x="53784" y="4237088"/>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62" name="Rectángulo 161">
            <a:extLst>
              <a:ext uri="{FF2B5EF4-FFF2-40B4-BE49-F238E27FC236}">
                <a16:creationId xmlns:a16="http://schemas.microsoft.com/office/drawing/2014/main" id="{873FAEC8-3D3A-439D-93C8-07C86CE7DC8B}"/>
              </a:ext>
            </a:extLst>
          </p:cNvPr>
          <p:cNvSpPr/>
          <p:nvPr/>
        </p:nvSpPr>
        <p:spPr>
          <a:xfrm>
            <a:off x="53151" y="4602985"/>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63" name="Rectángulo 162">
            <a:extLst>
              <a:ext uri="{FF2B5EF4-FFF2-40B4-BE49-F238E27FC236}">
                <a16:creationId xmlns:a16="http://schemas.microsoft.com/office/drawing/2014/main" id="{245F9C1E-DA14-439A-9144-4167728A8062}"/>
              </a:ext>
            </a:extLst>
          </p:cNvPr>
          <p:cNvSpPr/>
          <p:nvPr/>
        </p:nvSpPr>
        <p:spPr>
          <a:xfrm>
            <a:off x="4474859" y="5856523"/>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64" name="Rectángulo 163">
            <a:extLst>
              <a:ext uri="{FF2B5EF4-FFF2-40B4-BE49-F238E27FC236}">
                <a16:creationId xmlns:a16="http://schemas.microsoft.com/office/drawing/2014/main" id="{599636A4-FB7E-4DC8-B93B-F7576A2479BB}"/>
              </a:ext>
            </a:extLst>
          </p:cNvPr>
          <p:cNvSpPr/>
          <p:nvPr/>
        </p:nvSpPr>
        <p:spPr>
          <a:xfrm>
            <a:off x="4463151" y="6076292"/>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67" name="Rectángulo 166">
            <a:extLst>
              <a:ext uri="{FF2B5EF4-FFF2-40B4-BE49-F238E27FC236}">
                <a16:creationId xmlns:a16="http://schemas.microsoft.com/office/drawing/2014/main" id="{1FE6AA39-F433-408F-A43C-F421E670857C}"/>
              </a:ext>
            </a:extLst>
          </p:cNvPr>
          <p:cNvSpPr/>
          <p:nvPr/>
        </p:nvSpPr>
        <p:spPr>
          <a:xfrm>
            <a:off x="4479880" y="6255915"/>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88" name="Rectángulo 187">
            <a:extLst>
              <a:ext uri="{FF2B5EF4-FFF2-40B4-BE49-F238E27FC236}">
                <a16:creationId xmlns:a16="http://schemas.microsoft.com/office/drawing/2014/main" id="{CBE496F9-F50E-444C-A9FD-D7EAC60CEE43}"/>
              </a:ext>
            </a:extLst>
          </p:cNvPr>
          <p:cNvSpPr/>
          <p:nvPr/>
        </p:nvSpPr>
        <p:spPr>
          <a:xfrm>
            <a:off x="4479880" y="6448106"/>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89" name="Rectángulo 188">
            <a:extLst>
              <a:ext uri="{FF2B5EF4-FFF2-40B4-BE49-F238E27FC236}">
                <a16:creationId xmlns:a16="http://schemas.microsoft.com/office/drawing/2014/main" id="{2D54CF90-F0D2-404F-A72B-694481F6717C}"/>
              </a:ext>
            </a:extLst>
          </p:cNvPr>
          <p:cNvSpPr/>
          <p:nvPr/>
        </p:nvSpPr>
        <p:spPr>
          <a:xfrm>
            <a:off x="6091477" y="7172190"/>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91" name="Rectángulo 190">
            <a:extLst>
              <a:ext uri="{FF2B5EF4-FFF2-40B4-BE49-F238E27FC236}">
                <a16:creationId xmlns:a16="http://schemas.microsoft.com/office/drawing/2014/main" id="{AE9B966E-06FC-47E0-89BC-D14B97796DDF}"/>
              </a:ext>
            </a:extLst>
          </p:cNvPr>
          <p:cNvSpPr/>
          <p:nvPr/>
        </p:nvSpPr>
        <p:spPr>
          <a:xfrm>
            <a:off x="6078011" y="7364073"/>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93" name="Rectángulo 192">
            <a:extLst>
              <a:ext uri="{FF2B5EF4-FFF2-40B4-BE49-F238E27FC236}">
                <a16:creationId xmlns:a16="http://schemas.microsoft.com/office/drawing/2014/main" id="{5AF4E4E0-A2AB-4568-A4AC-456C0575A834}"/>
              </a:ext>
            </a:extLst>
          </p:cNvPr>
          <p:cNvSpPr/>
          <p:nvPr/>
        </p:nvSpPr>
        <p:spPr>
          <a:xfrm>
            <a:off x="6076379" y="7567680"/>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95" name="Rectángulo 194">
            <a:extLst>
              <a:ext uri="{FF2B5EF4-FFF2-40B4-BE49-F238E27FC236}">
                <a16:creationId xmlns:a16="http://schemas.microsoft.com/office/drawing/2014/main" id="{056A914E-EEBF-4644-8048-0B5660073A44}"/>
              </a:ext>
            </a:extLst>
          </p:cNvPr>
          <p:cNvSpPr/>
          <p:nvPr/>
        </p:nvSpPr>
        <p:spPr>
          <a:xfrm>
            <a:off x="6093108" y="7939494"/>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97" name="Rectángulo 196">
            <a:extLst>
              <a:ext uri="{FF2B5EF4-FFF2-40B4-BE49-F238E27FC236}">
                <a16:creationId xmlns:a16="http://schemas.microsoft.com/office/drawing/2014/main" id="{3D115EE5-695E-4EA3-9378-6269104F1775}"/>
              </a:ext>
            </a:extLst>
          </p:cNvPr>
          <p:cNvSpPr/>
          <p:nvPr/>
        </p:nvSpPr>
        <p:spPr>
          <a:xfrm>
            <a:off x="6079360" y="7734655"/>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
        <p:nvSpPr>
          <p:cNvPr id="199" name="Rectángulo 198">
            <a:extLst>
              <a:ext uri="{FF2B5EF4-FFF2-40B4-BE49-F238E27FC236}">
                <a16:creationId xmlns:a16="http://schemas.microsoft.com/office/drawing/2014/main" id="{909B8ADD-9391-467B-9F42-033347519F85}"/>
              </a:ext>
            </a:extLst>
          </p:cNvPr>
          <p:cNvSpPr/>
          <p:nvPr/>
        </p:nvSpPr>
        <p:spPr>
          <a:xfrm>
            <a:off x="6096089" y="8106469"/>
            <a:ext cx="356187" cy="400110"/>
          </a:xfrm>
          <a:prstGeom prst="rect">
            <a:avLst/>
          </a:prstGeom>
          <a:noFill/>
        </p:spPr>
        <p:txBody>
          <a:bodyPr wrap="none" lIns="91440" tIns="45720" rIns="91440" bIns="45720">
            <a:spAutoFit/>
          </a:bodyPr>
          <a:lstStyle/>
          <a:p>
            <a:pPr algn="ctr"/>
            <a:r>
              <a:rPr lang="es-ES" sz="2000" b="0" cap="none" spc="0" dirty="0">
                <a:ln w="0"/>
                <a:solidFill>
                  <a:srgbClr val="FF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X</a:t>
            </a:r>
          </a:p>
        </p:txBody>
      </p:sp>
    </p:spTree>
    <p:extLst>
      <p:ext uri="{BB962C8B-B14F-4D97-AF65-F5344CB8AC3E}">
        <p14:creationId xmlns:p14="http://schemas.microsoft.com/office/powerpoint/2010/main" val="5263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C9F0D7B-B3A5-45E8-80BF-B8345D07A456}"/>
              </a:ext>
            </a:extLst>
          </p:cNvPr>
          <p:cNvSpPr/>
          <p:nvPr/>
        </p:nvSpPr>
        <p:spPr>
          <a:xfrm>
            <a:off x="360837" y="949334"/>
            <a:ext cx="7055488" cy="7109639"/>
          </a:xfrm>
          <a:prstGeom prst="rect">
            <a:avLst/>
          </a:prstGeom>
          <a:noFill/>
        </p:spPr>
        <p:txBody>
          <a:bodyPr wrap="square" lIns="91440" tIns="45720" rIns="91440" bIns="45720">
            <a:spAutoFit/>
          </a:bodyPr>
          <a:lstStyle/>
          <a:p>
            <a:pPr algn="ctr"/>
            <a:r>
              <a:rPr lang="es-ES" sz="32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Jueves 17 de junio del 2021</a:t>
            </a:r>
          </a:p>
          <a:p>
            <a:pPr algn="ctr"/>
            <a:endParaRPr lang="es-ES" sz="32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800" dirty="0">
                <a:ln w="0"/>
                <a:latin typeface="Arial" panose="020B0604020202020204" pitchFamily="34" charset="0"/>
                <a:cs typeface="Arial" panose="020B0604020202020204" pitchFamily="34" charset="0"/>
              </a:rPr>
              <a:t>Se mando mensaje en la mañana al grupo de padres de familia, deseándoles un buen día y recordándoles que hay que realizar las actividades en casa que se pidieron.</a:t>
            </a:r>
          </a:p>
          <a:p>
            <a:r>
              <a:rPr lang="es-ES" sz="2800" dirty="0">
                <a:ln w="0"/>
                <a:latin typeface="Arial" panose="020B0604020202020204" pitchFamily="34" charset="0"/>
                <a:cs typeface="Arial" panose="020B0604020202020204" pitchFamily="34" charset="0"/>
              </a:rPr>
              <a:t>Se recordó que el día de mañana se entregan las evidencias de la semana, para que las tengan preparadas.</a:t>
            </a:r>
          </a:p>
          <a:p>
            <a:r>
              <a:rPr lang="es-ES" sz="2800" dirty="0">
                <a:ln w="0"/>
                <a:latin typeface="Arial" panose="020B0604020202020204" pitchFamily="34" charset="0"/>
                <a:cs typeface="Arial" panose="020B0604020202020204" pitchFamily="34" charset="0"/>
              </a:rPr>
              <a:t>La comunicación diaria con los padres es importante y de igual manera motivarlos, </a:t>
            </a:r>
            <a:r>
              <a:rPr lang="es-ES" sz="2800" dirty="0">
                <a:latin typeface="Arial" panose="020B0604020202020204" pitchFamily="34" charset="0"/>
                <a:cs typeface="Arial" panose="020B0604020202020204" pitchFamily="34" charset="0"/>
              </a:rPr>
              <a:t>La motivación familiar puede ser tu gran aliado para darles ese impulso que ellos necesitan para no caer ante las adversidades, salir adelante e ir cumpliendo sus sueños y metas. </a:t>
            </a:r>
          </a:p>
        </p:txBody>
      </p:sp>
    </p:spTree>
    <p:extLst>
      <p:ext uri="{BB962C8B-B14F-4D97-AF65-F5344CB8AC3E}">
        <p14:creationId xmlns:p14="http://schemas.microsoft.com/office/powerpoint/2010/main" val="348154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9900"/>
        </a:solidFill>
        <a:effectLst/>
      </p:bgPr>
    </p:bg>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C9F0D7B-B3A5-45E8-80BF-B8345D07A456}"/>
              </a:ext>
            </a:extLst>
          </p:cNvPr>
          <p:cNvSpPr/>
          <p:nvPr/>
        </p:nvSpPr>
        <p:spPr>
          <a:xfrm>
            <a:off x="360837" y="390812"/>
            <a:ext cx="7055488" cy="9264075"/>
          </a:xfrm>
          <a:prstGeom prst="rect">
            <a:avLst/>
          </a:prstGeom>
          <a:noFill/>
        </p:spPr>
        <p:txBody>
          <a:bodyPr wrap="square" lIns="91440" tIns="45720" rIns="91440" bIns="45720">
            <a:spAutoFit/>
          </a:bodyPr>
          <a:lstStyle/>
          <a:p>
            <a:pPr algn="ctr"/>
            <a:r>
              <a:rPr lang="es-ES" sz="32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Viernes 18 de junio del 2021</a:t>
            </a:r>
          </a:p>
          <a:p>
            <a:pPr algn="ctr"/>
            <a:endParaRPr lang="es-ES" sz="3200" b="0" cap="none" spc="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ES" sz="2800" dirty="0">
                <a:ln w="0"/>
                <a:latin typeface="Arial" panose="020B0604020202020204" pitchFamily="34" charset="0"/>
                <a:cs typeface="Arial" panose="020B0604020202020204" pitchFamily="34" charset="0"/>
              </a:rPr>
              <a:t>Se mando mensaje en la mañana al grupo de padres de familia, deseándoles un buen día y recordándoles que hay que realizar las actividades en casa que se pidieron.</a:t>
            </a:r>
          </a:p>
          <a:p>
            <a:r>
              <a:rPr lang="es-ES" sz="2800" dirty="0">
                <a:ln w="0"/>
                <a:latin typeface="Arial" panose="020B0604020202020204" pitchFamily="34" charset="0"/>
                <a:cs typeface="Arial" panose="020B0604020202020204" pitchFamily="34" charset="0"/>
              </a:rPr>
              <a:t>Se recordó que el día de hoy se entregan las evidencias de la semana, para poder revisarlas.</a:t>
            </a:r>
          </a:p>
          <a:p>
            <a:r>
              <a:rPr lang="es-ES" sz="2800" dirty="0">
                <a:ln w="0"/>
                <a:latin typeface="Arial" panose="020B0604020202020204" pitchFamily="34" charset="0"/>
                <a:cs typeface="Arial" panose="020B0604020202020204" pitchFamily="34" charset="0"/>
              </a:rPr>
              <a:t>Es importante tener diferentes instrumentos de valuación para revisar estas evidencias, el </a:t>
            </a:r>
            <a:r>
              <a:rPr lang="es-ES" sz="2800" dirty="0">
                <a:latin typeface="Arial" panose="020B0604020202020204" pitchFamily="34" charset="0"/>
                <a:cs typeface="Arial" panose="020B0604020202020204" pitchFamily="34" charset="0"/>
              </a:rPr>
              <a:t>propósito de la evaluación es tomar las decisiones pertinentes para asignar una calificación totalizadora a cada estudiante que refleje la proporción de objetivos logrados en el curso. Su función es explorar en forma equivalente el aprendizaje de los contenidos incluidos logrados en los resultados en forma individual. (Cruz, F; Quiñones, A.)</a:t>
            </a:r>
          </a:p>
        </p:txBody>
      </p:sp>
    </p:spTree>
    <p:extLst>
      <p:ext uri="{BB962C8B-B14F-4D97-AF65-F5344CB8AC3E}">
        <p14:creationId xmlns:p14="http://schemas.microsoft.com/office/powerpoint/2010/main" val="108376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D5234-DBF7-446D-8C3A-452990B03ABA}"/>
              </a:ext>
            </a:extLst>
          </p:cNvPr>
          <p:cNvSpPr txBox="1">
            <a:spLocks/>
          </p:cNvSpPr>
          <p:nvPr/>
        </p:nvSpPr>
        <p:spPr>
          <a:xfrm>
            <a:off x="534680" y="277667"/>
            <a:ext cx="6707803" cy="1408257"/>
          </a:xfrm>
          <a:prstGeom prst="rect">
            <a:avLst/>
          </a:prstGeom>
        </p:spPr>
        <p:txBody>
          <a:bodyPr>
            <a:normAutofit/>
          </a:bodyPr>
          <a:lstStyle>
            <a:lvl1pPr algn="l" defTabSz="777697" rtl="0" eaLnBrk="1" latinLnBrk="0" hangingPunct="1">
              <a:lnSpc>
                <a:spcPct val="90000"/>
              </a:lnSpc>
              <a:spcBef>
                <a:spcPct val="0"/>
              </a:spcBef>
              <a:buNone/>
              <a:defRPr sz="3742" kern="1200">
                <a:solidFill>
                  <a:schemeClr val="tx1"/>
                </a:solidFill>
                <a:latin typeface="+mj-lt"/>
                <a:ea typeface="+mj-ea"/>
                <a:cs typeface="+mj-cs"/>
              </a:defRPr>
            </a:lvl1pPr>
          </a:lstStyle>
          <a:p>
            <a:r>
              <a:rPr lang="es-ES_tradnl" sz="3200" b="1">
                <a:latin typeface="Arial" panose="020B0604020202020204" pitchFamily="34" charset="0"/>
                <a:cs typeface="Arial" panose="020B0604020202020204" pitchFamily="34" charset="0"/>
              </a:rPr>
              <a:t>Referencias bibliográficas </a:t>
            </a:r>
            <a:endParaRPr lang="es-MX" sz="32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D37C6BF1-B2BA-4517-8C27-C7F140BC3DCC}"/>
              </a:ext>
            </a:extLst>
          </p:cNvPr>
          <p:cNvSpPr txBox="1">
            <a:spLocks/>
          </p:cNvSpPr>
          <p:nvPr/>
        </p:nvSpPr>
        <p:spPr>
          <a:xfrm>
            <a:off x="534680" y="1457324"/>
            <a:ext cx="6707803" cy="7567757"/>
          </a:xfrm>
          <a:prstGeom prst="rect">
            <a:avLst/>
          </a:prstGeom>
        </p:spPr>
        <p:txBody>
          <a:bodyPr>
            <a:normAutofit/>
          </a:bodyPr>
          <a:lst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None/>
            </a:pPr>
            <a:r>
              <a:rPr lang="es-MX" sz="2800" dirty="0">
                <a:latin typeface="Arial" panose="020B0604020202020204" pitchFamily="34" charset="0"/>
                <a:cs typeface="Arial" panose="020B0604020202020204" pitchFamily="34" charset="0"/>
                <a:hlinkClick r:id="rId2"/>
              </a:rPr>
              <a:t>https://www.feandalucia.ccoo.es/docu/p5sd7214.pdf</a:t>
            </a:r>
            <a:r>
              <a:rPr lang="es-MX" sz="2800" dirty="0">
                <a:latin typeface="Arial" panose="020B0604020202020204" pitchFamily="34" charset="0"/>
                <a:cs typeface="Arial" panose="020B0604020202020204" pitchFamily="34" charset="0"/>
              </a:rPr>
              <a:t> </a:t>
            </a:r>
          </a:p>
          <a:p>
            <a:pPr marL="0" indent="0">
              <a:buNone/>
            </a:pPr>
            <a:endParaRPr lang="es-MX" sz="2800" dirty="0">
              <a:latin typeface="Arial" panose="020B0604020202020204" pitchFamily="34" charset="0"/>
              <a:cs typeface="Arial" panose="020B0604020202020204" pitchFamily="34" charset="0"/>
            </a:endParaRPr>
          </a:p>
          <a:p>
            <a:pPr marL="0" indent="0">
              <a:buNone/>
            </a:pPr>
            <a:r>
              <a:rPr lang="es-MX" sz="2800" dirty="0">
                <a:latin typeface="Arial" panose="020B0604020202020204" pitchFamily="34" charset="0"/>
                <a:cs typeface="Arial" panose="020B0604020202020204" pitchFamily="34" charset="0"/>
                <a:hlinkClick r:id="rId3"/>
              </a:rPr>
              <a:t>https://educacion.gob.ec/tips-de-uso/</a:t>
            </a:r>
            <a:r>
              <a:rPr lang="es-MX" sz="2800" dirty="0">
                <a:latin typeface="Arial" panose="020B0604020202020204" pitchFamily="34" charset="0"/>
                <a:cs typeface="Arial" panose="020B0604020202020204" pitchFamily="34" charset="0"/>
              </a:rPr>
              <a:t> </a:t>
            </a:r>
          </a:p>
          <a:p>
            <a:pPr marL="0" indent="0">
              <a:buNone/>
            </a:pPr>
            <a:endParaRPr lang="es-MX" sz="2800" dirty="0">
              <a:latin typeface="Arial" panose="020B0604020202020204" pitchFamily="34" charset="0"/>
              <a:cs typeface="Arial" panose="020B0604020202020204" pitchFamily="34" charset="0"/>
            </a:endParaRPr>
          </a:p>
          <a:p>
            <a:pPr marL="0" indent="0">
              <a:buNone/>
            </a:pPr>
            <a:r>
              <a:rPr lang="es-MX" sz="2800" dirty="0">
                <a:latin typeface="Arial" panose="020B0604020202020204" pitchFamily="34" charset="0"/>
                <a:cs typeface="Arial" panose="020B0604020202020204" pitchFamily="34" charset="0"/>
                <a:hlinkClick r:id="rId4"/>
              </a:rPr>
              <a:t>https://blog.sorteostec.org/motivacion-familiar</a:t>
            </a:r>
            <a:r>
              <a:rPr lang="es-MX" sz="2800" dirty="0">
                <a:latin typeface="Arial" panose="020B0604020202020204" pitchFamily="34" charset="0"/>
                <a:cs typeface="Arial" panose="020B0604020202020204" pitchFamily="34" charset="0"/>
              </a:rPr>
              <a:t> </a:t>
            </a:r>
          </a:p>
          <a:p>
            <a:pPr marL="0" indent="0">
              <a:buNone/>
            </a:pPr>
            <a:endParaRPr lang="es-MX" sz="2800" dirty="0">
              <a:latin typeface="Arial" panose="020B0604020202020204" pitchFamily="34" charset="0"/>
              <a:cs typeface="Arial" panose="020B0604020202020204" pitchFamily="34" charset="0"/>
            </a:endParaRPr>
          </a:p>
          <a:p>
            <a:pPr marL="0" indent="0">
              <a:buNone/>
            </a:pPr>
            <a:r>
              <a:rPr lang="es-MX" sz="2800" dirty="0">
                <a:latin typeface="Arial" panose="020B0604020202020204" pitchFamily="34" charset="0"/>
                <a:cs typeface="Arial" panose="020B0604020202020204" pitchFamily="34" charset="0"/>
                <a:hlinkClick r:id="rId5"/>
              </a:rPr>
              <a:t>https://www.redalyc.org/pdf/853/85323935009.pdf</a:t>
            </a:r>
            <a:r>
              <a:rPr lang="es-MX"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014552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484</TotalTime>
  <Words>1298</Words>
  <Application>Microsoft Office PowerPoint</Application>
  <PresentationFormat>Personalizado</PresentationFormat>
  <Paragraphs>133</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VALERIA ELIZABETH PRECIADO VILLALOBOS</cp:lastModifiedBy>
  <cp:revision>29</cp:revision>
  <dcterms:created xsi:type="dcterms:W3CDTF">2020-11-09T23:20:30Z</dcterms:created>
  <dcterms:modified xsi:type="dcterms:W3CDTF">2021-06-18T23:23:04Z</dcterms:modified>
</cp:coreProperties>
</file>