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57" r:id="rId4"/>
    <p:sldId id="261" r:id="rId5"/>
    <p:sldId id="262" r:id="rId6"/>
    <p:sldId id="263" r:id="rId7"/>
    <p:sldId id="264" r:id="rId8"/>
    <p:sldId id="265" r:id="rId9"/>
    <p:sldId id="266" r:id="rId10"/>
    <p:sldId id="267" r:id="rId11"/>
    <p:sldId id="268" r:id="rId12"/>
    <p:sldId id="260" r:id="rId13"/>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80" d="100"/>
          <a:sy n="80" d="100"/>
        </p:scale>
        <p:origin x="1302" y="-18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18/06/2021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12.xml.rels><?xml version="1.0" encoding="UTF-8" standalone="yes"?>
<Relationships xmlns="http://schemas.openxmlformats.org/package/2006/relationships"><Relationship Id="rId2" Type="http://schemas.openxmlformats.org/officeDocument/2006/relationships/hyperlink" Target="http://campus.usal.es/~teoriaeducacion/rev_numero_10_02/n10_02_ortega_sanchez.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4679" y="165191"/>
            <a:ext cx="6707803" cy="1649191"/>
          </a:xfrm>
        </p:spPr>
        <p:txBody>
          <a:bodyPr>
            <a:normAutofit/>
          </a:bodyPr>
          <a:lstStyle/>
          <a:p>
            <a:pPr algn="ctr"/>
            <a:r>
              <a:rPr lang="es-MX" sz="2000" b="1" dirty="0">
                <a:latin typeface="Arial" panose="020B0604020202020204" pitchFamily="34" charset="0"/>
                <a:cs typeface="Arial" panose="020B0604020202020204" pitchFamily="34" charset="0"/>
              </a:rPr>
              <a:t>Escuela Normal de Educación Preescolar del Estado de Coahuila</a:t>
            </a:r>
            <a:br>
              <a:rPr lang="es-MX" sz="2000" b="1" dirty="0">
                <a:latin typeface="Arial" panose="020B0604020202020204" pitchFamily="34" charset="0"/>
                <a:cs typeface="Arial" panose="020B0604020202020204" pitchFamily="34" charset="0"/>
              </a:rPr>
            </a:br>
            <a:r>
              <a:rPr lang="es-MX" sz="2000" b="1" dirty="0">
                <a:latin typeface="Arial" panose="020B0604020202020204" pitchFamily="34" charset="0"/>
                <a:cs typeface="Arial" panose="020B0604020202020204" pitchFamily="34" charset="0"/>
              </a:rPr>
              <a:t>2020 – 2021</a:t>
            </a:r>
            <a:br>
              <a:rPr lang="es-MX" sz="2800" b="1" dirty="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2706" y="1351339"/>
            <a:ext cx="1231746" cy="1511111"/>
          </a:xfrm>
        </p:spPr>
      </p:pic>
      <p:sp>
        <p:nvSpPr>
          <p:cNvPr id="5" name="CuadroTexto 4"/>
          <p:cNvSpPr txBox="1"/>
          <p:nvPr/>
        </p:nvSpPr>
        <p:spPr>
          <a:xfrm>
            <a:off x="172613" y="3136717"/>
            <a:ext cx="7431932" cy="6001643"/>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Docente: </a:t>
            </a:r>
            <a:r>
              <a:rPr lang="es-MX" sz="1600" dirty="0">
                <a:latin typeface="Arial" panose="020B0604020202020204" pitchFamily="34" charset="0"/>
                <a:cs typeface="Arial" panose="020B0604020202020204" pitchFamily="34" charset="0"/>
              </a:rPr>
              <a:t>Dolores Patricia Segovia Gómez. </a:t>
            </a:r>
          </a:p>
          <a:p>
            <a:pPr algn="ctr"/>
            <a:r>
              <a:rPr lang="es-MX" sz="1600" b="1" dirty="0">
                <a:latin typeface="Arial" panose="020B0604020202020204" pitchFamily="34" charset="0"/>
                <a:cs typeface="Arial" panose="020B0604020202020204" pitchFamily="34" charset="0"/>
              </a:rPr>
              <a:t>Asignatura: </a:t>
            </a:r>
            <a:r>
              <a:rPr lang="es-MX" sz="1600" dirty="0">
                <a:latin typeface="Arial" panose="020B0604020202020204" pitchFamily="34" charset="0"/>
                <a:cs typeface="Arial" panose="020B0604020202020204" pitchFamily="34" charset="0"/>
              </a:rPr>
              <a:t>Trabajo docente y proyectos de mejora escolar.</a:t>
            </a:r>
          </a:p>
          <a:p>
            <a:pPr algn="ctr"/>
            <a:r>
              <a:rPr lang="es-MX" sz="1600" b="1" dirty="0">
                <a:latin typeface="Arial" panose="020B0604020202020204" pitchFamily="34" charset="0"/>
                <a:cs typeface="Arial" panose="020B0604020202020204" pitchFamily="34" charset="0"/>
              </a:rPr>
              <a:t>Diario de campo</a:t>
            </a:r>
          </a:p>
          <a:p>
            <a:pPr algn="ctr"/>
            <a:r>
              <a:rPr lang="es-MX" sz="1600" b="1" dirty="0">
                <a:latin typeface="Arial" panose="020B0604020202020204" pitchFamily="34" charset="0"/>
                <a:cs typeface="Arial" panose="020B0604020202020204" pitchFamily="34" charset="0"/>
              </a:rPr>
              <a:t>Competencias: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600" dirty="0">
              <a:latin typeface="Arial" panose="020B0604020202020204" pitchFamily="34" charset="0"/>
              <a:cs typeface="Arial" panose="020B0604020202020204" pitchFamily="34" charset="0"/>
            </a:endParaRPr>
          </a:p>
          <a:p>
            <a:pPr algn="ctr"/>
            <a:r>
              <a:rPr lang="es-MX" sz="1600" b="1" dirty="0">
                <a:latin typeface="Arial" panose="020B0604020202020204" pitchFamily="34" charset="0"/>
                <a:cs typeface="Arial" panose="020B0604020202020204" pitchFamily="34" charset="0"/>
              </a:rPr>
              <a:t>Alumna: </a:t>
            </a:r>
            <a:r>
              <a:rPr lang="es-MX" sz="1600" dirty="0">
                <a:latin typeface="Arial" panose="020B0604020202020204" pitchFamily="34" charset="0"/>
                <a:cs typeface="Arial" panose="020B0604020202020204" pitchFamily="34" charset="0"/>
              </a:rPr>
              <a:t>Corina Beltrán García</a:t>
            </a: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3° “A”</a:t>
            </a:r>
          </a:p>
          <a:p>
            <a:pPr algn="r"/>
            <a:r>
              <a:rPr lang="es-MX" sz="1600" dirty="0">
                <a:latin typeface="Arial" panose="020B0604020202020204" pitchFamily="34" charset="0"/>
                <a:cs typeface="Arial" panose="020B0604020202020204" pitchFamily="34" charset="0"/>
              </a:rPr>
              <a:t>Saltillo Coahuila, a junio del 2021                                                                                                                                                                                        </a:t>
            </a:r>
            <a:endParaRPr lang="es-MX" sz="1600" dirty="0"/>
          </a:p>
        </p:txBody>
      </p:sp>
    </p:spTree>
    <p:extLst>
      <p:ext uri="{BB962C8B-B14F-4D97-AF65-F5344CB8AC3E}">
        <p14:creationId xmlns:p14="http://schemas.microsoft.com/office/powerpoint/2010/main" val="733152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87281" y="819387"/>
            <a:ext cx="6602597" cy="7848302"/>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viernes 18 de Junio del 2021</a:t>
            </a:r>
          </a:p>
          <a:p>
            <a:r>
              <a:rPr lang="es-MX" dirty="0">
                <a:latin typeface="Arial" panose="020B0604020202020204" pitchFamily="34" charset="0"/>
                <a:cs typeface="Arial" panose="020B0604020202020204" pitchFamily="34" charset="0"/>
              </a:rPr>
              <a:t>El día de hoy di los buenos días a través de un audio y pedí el pase de lista diciendo su nombre y algo por lo que estuvieran felices. Posteriormente a observar la programación de Aprende en Casa envié las actividades de exploración y comprensión del mundo natural y social, favoreciendo el aprendizaje esperado: Describe y explica las características comunes que identifica entre seres vivos y elementos que observa en la naturaleza. </a:t>
            </a:r>
            <a:r>
              <a:rPr lang="es-ES" dirty="0">
                <a:latin typeface="Arial" panose="020B0604020202020204" pitchFamily="34" charset="0"/>
                <a:cs typeface="Arial" panose="020B0604020202020204" pitchFamily="34" charset="0"/>
              </a:rPr>
              <a:t>Hoyuelos (2005) subraya la importancia del acomodo del equipo dispuesto para las exigencias pedagógicas o funcionales, de manera que se constituya en un ambiente amigable para todas las personas que lo ven, acogedor, delicado y sensible que coadyuve en el desarrollo integral. Elemento que puse en función al implementar en la organización de trabajo de la plataforma de WhatsApp porque a pesar de trabajar por este medio se utilizaron diversos materiales el día de hoy como reciclado que les permitieron recrear insectos de la naturaleza y a través de un video expusieron sus características Este aprendizaje les permitió clasificar animales dependiendo sus características e interactuando en el grupo de WhatsApp por medio de videos, audios y fotos exponiendo sus trabajos </a:t>
            </a:r>
            <a:r>
              <a:rPr lang="es-MX" dirty="0">
                <a:latin typeface="Arial" panose="020B0604020202020204" pitchFamily="34" charset="0"/>
                <a:cs typeface="Arial" panose="020B0604020202020204" pitchFamily="34" charset="0"/>
              </a:rPr>
              <a:t>La asistencia y la entrega de evidencias fue baja pero de los niños que los recibí me di cuenta de que adquieren los aprendizajes esperados, la actividad de hoy estuvo interactiva y dinámica, respondía a cada alumno de manera personal a través de un audio y con stickers animados para motivarlos</a:t>
            </a:r>
          </a:p>
          <a:p>
            <a:r>
              <a:rPr lang="es-MX" dirty="0">
                <a:latin typeface="Arial" panose="020B0604020202020204" pitchFamily="34" charset="0"/>
                <a:cs typeface="Arial" panose="020B0604020202020204" pitchFamily="34" charset="0"/>
              </a:rPr>
              <a:t>a seguir trabajando de esta manera. </a:t>
            </a:r>
          </a:p>
        </p:txBody>
      </p:sp>
    </p:spTree>
    <p:extLst>
      <p:ext uri="{BB962C8B-B14F-4D97-AF65-F5344CB8AC3E}">
        <p14:creationId xmlns:p14="http://schemas.microsoft.com/office/powerpoint/2010/main" val="4268620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___Juego de figuras y la historia continuará________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18</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Junio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52328" y="664940"/>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69794" y="5906755"/>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40869" y="8702280"/>
            <a:ext cx="3971006" cy="954107"/>
          </a:xfrm>
          <a:prstGeom prst="rect">
            <a:avLst/>
          </a:prstGeom>
          <a:noFill/>
        </p:spPr>
        <p:txBody>
          <a:bodyPr wrap="square" rtlCol="0">
            <a:spAutoFit/>
          </a:bodyPr>
          <a:lstStyle/>
          <a:p>
            <a:r>
              <a:rPr lang="es-MX" sz="1400" dirty="0"/>
              <a:t>Se favoreció de manera excelente el lenguaje escrito y lenguaje oral, el ambiente de aprendizaje es muy bueno, los niños hablan con más confianza y se adaptan a la organización de trabajo.</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3993834" y="8641512"/>
            <a:ext cx="3635438" cy="830997"/>
          </a:xfrm>
          <a:prstGeom prst="rect">
            <a:avLst/>
          </a:prstGeom>
          <a:noFill/>
        </p:spPr>
        <p:txBody>
          <a:bodyPr wrap="square" rtlCol="0">
            <a:spAutoFit/>
          </a:bodyPr>
          <a:lstStyle/>
          <a:p>
            <a:r>
              <a:rPr lang="es-MX" sz="1600" dirty="0"/>
              <a:t>La entrega de evidencias fue muy baja de 32 alumnos lo enviaron 6 a pesar de que la asistencia </a:t>
            </a:r>
            <a:r>
              <a:rPr lang="es-MX" sz="1600"/>
              <a:t>fue elevada. </a:t>
            </a:r>
            <a:endParaRPr lang="es-MX" sz="1600" dirty="0"/>
          </a:p>
        </p:txBody>
      </p:sp>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8" y="7406005"/>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616657" y="4213564"/>
            <a:ext cx="4249007" cy="830997"/>
          </a:xfrm>
          <a:prstGeom prst="rect">
            <a:avLst/>
          </a:prstGeom>
          <a:noFill/>
        </p:spPr>
        <p:txBody>
          <a:bodyPr wrap="square" rtlCol="0">
            <a:spAutoFit/>
          </a:bodyPr>
          <a:lstStyle/>
          <a:p>
            <a:r>
              <a:rPr lang="es-MX" sz="1200" dirty="0"/>
              <a:t>Las exposiciones estuvieron muy bien, se logró el aprendizaje esperado y se hizo uso de material reciclado al hacer su insecto para hablar acerca de sus características, la asistencia fue elevada pero la entrega de evidencias fue baja.</a:t>
            </a:r>
          </a:p>
        </p:txBody>
      </p:sp>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80832" y="3012998"/>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74697" y="6128199"/>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37356" y="6517156"/>
            <a:ext cx="233048" cy="233048"/>
          </a:xfrm>
          <a:prstGeom prst="rect">
            <a:avLst/>
          </a:prstGeom>
        </p:spPr>
      </p:pic>
      <p:pic>
        <p:nvPicPr>
          <p:cNvPr id="157" name="Gráfico 156" descr="Marca de verificación">
            <a:extLst>
              <a:ext uri="{FF2B5EF4-FFF2-40B4-BE49-F238E27FC236}">
                <a16:creationId xmlns:a16="http://schemas.microsoft.com/office/drawing/2014/main" id="{C87C462E-2014-46BD-B1FF-5A2DBD522E2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2190" y="4678134"/>
            <a:ext cx="227296" cy="227296"/>
          </a:xfrm>
          <a:prstGeom prst="rect">
            <a:avLst/>
          </a:prstGeom>
        </p:spPr>
      </p:pic>
      <p:pic>
        <p:nvPicPr>
          <p:cNvPr id="159" name="Gráfico 158" descr="Marca de verificación">
            <a:extLst>
              <a:ext uri="{FF2B5EF4-FFF2-40B4-BE49-F238E27FC236}">
                <a16:creationId xmlns:a16="http://schemas.microsoft.com/office/drawing/2014/main" id="{4A3A4987-6F65-419C-8CA9-F3365DB605A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27239" y="2437232"/>
            <a:ext cx="466985" cy="387775"/>
          </a:xfrm>
          <a:prstGeom prst="rect">
            <a:avLst/>
          </a:prstGeom>
        </p:spPr>
      </p:pic>
      <p:pic>
        <p:nvPicPr>
          <p:cNvPr id="189" name="Gráfico 188" descr="Marca de verificación">
            <a:extLst>
              <a:ext uri="{FF2B5EF4-FFF2-40B4-BE49-F238E27FC236}">
                <a16:creationId xmlns:a16="http://schemas.microsoft.com/office/drawing/2014/main" id="{50D67FE6-6E8E-43F6-8F52-7088FB44769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3728" y="4522763"/>
            <a:ext cx="227296" cy="227296"/>
          </a:xfrm>
          <a:prstGeom prst="rect">
            <a:avLst/>
          </a:prstGeom>
        </p:spPr>
      </p:pic>
    </p:spTree>
    <p:extLst>
      <p:ext uri="{BB962C8B-B14F-4D97-AF65-F5344CB8AC3E}">
        <p14:creationId xmlns:p14="http://schemas.microsoft.com/office/powerpoint/2010/main" val="944147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AE6413-1AFC-4EE4-882C-48D169AE6547}"/>
              </a:ext>
            </a:extLst>
          </p:cNvPr>
          <p:cNvSpPr>
            <a:spLocks noGrp="1"/>
          </p:cNvSpPr>
          <p:nvPr>
            <p:ph type="title"/>
          </p:nvPr>
        </p:nvSpPr>
        <p:spPr/>
        <p:txBody>
          <a:bodyPr/>
          <a:lstStyle/>
          <a:p>
            <a:pPr algn="ctr"/>
            <a:r>
              <a:rPr lang="es-MX" b="1" dirty="0"/>
              <a:t>Referencias</a:t>
            </a:r>
          </a:p>
        </p:txBody>
      </p:sp>
      <p:sp>
        <p:nvSpPr>
          <p:cNvPr id="3" name="Marcador de contenido 2">
            <a:extLst>
              <a:ext uri="{FF2B5EF4-FFF2-40B4-BE49-F238E27FC236}">
                <a16:creationId xmlns:a16="http://schemas.microsoft.com/office/drawing/2014/main" id="{98953E40-60B6-435E-899C-43239E2E96AB}"/>
              </a:ext>
            </a:extLst>
          </p:cNvPr>
          <p:cNvSpPr>
            <a:spLocks noGrp="1"/>
          </p:cNvSpPr>
          <p:nvPr>
            <p:ph idx="1"/>
          </p:nvPr>
        </p:nvSpPr>
        <p:spPr>
          <a:xfrm>
            <a:off x="534680" y="1887166"/>
            <a:ext cx="6707803" cy="7160941"/>
          </a:xfrm>
        </p:spPr>
        <p:txBody>
          <a:bodyPr>
            <a:normAutofit/>
          </a:bodyPr>
          <a:lstStyle/>
          <a:p>
            <a:pPr marL="0" indent="0">
              <a:buNone/>
            </a:pPr>
            <a:r>
              <a:rPr lang="es-MX" dirty="0"/>
              <a:t>	</a:t>
            </a:r>
            <a:r>
              <a:rPr lang="es-MX" sz="2400" dirty="0" err="1">
                <a:latin typeface="Arial" panose="020B0604020202020204" pitchFamily="34" charset="0"/>
                <a:cs typeface="Arial" panose="020B0604020202020204" pitchFamily="34" charset="0"/>
              </a:rPr>
              <a:t>Aparici</a:t>
            </a:r>
            <a:r>
              <a:rPr lang="es-MX" sz="2400" dirty="0">
                <a:latin typeface="Arial" panose="020B0604020202020204" pitchFamily="34" charset="0"/>
                <a:cs typeface="Arial" panose="020B0604020202020204" pitchFamily="34" charset="0"/>
              </a:rPr>
              <a:t>, R. y García, A. (1988). </a:t>
            </a:r>
            <a:r>
              <a:rPr lang="es-MX" sz="2400" i="1" dirty="0">
                <a:latin typeface="Arial" panose="020B0604020202020204" pitchFamily="34" charset="0"/>
                <a:cs typeface="Arial" panose="020B0604020202020204" pitchFamily="34" charset="0"/>
              </a:rPr>
              <a:t>El material didáctico de la UNED</a:t>
            </a:r>
            <a:r>
              <a:rPr lang="es-MX" sz="2400" dirty="0">
                <a:latin typeface="Arial" panose="020B0604020202020204" pitchFamily="34" charset="0"/>
                <a:cs typeface="Arial" panose="020B0604020202020204" pitchFamily="34" charset="0"/>
              </a:rPr>
              <a:t>. Madrid: ICE-UNED 	</a:t>
            </a:r>
          </a:p>
          <a:p>
            <a:pPr marL="0" indent="0">
              <a:buNone/>
            </a:pPr>
            <a:r>
              <a:rPr lang="es-MX" sz="2400" dirty="0">
                <a:latin typeface="Arial" panose="020B0604020202020204" pitchFamily="34" charset="0"/>
                <a:cs typeface="Arial" panose="020B0604020202020204" pitchFamily="34" charset="0"/>
              </a:rPr>
              <a:t>	</a:t>
            </a:r>
            <a:r>
              <a:rPr lang="es-MX" sz="2400" dirty="0" err="1">
                <a:latin typeface="Arial" panose="020B0604020202020204" pitchFamily="34" charset="0"/>
                <a:cs typeface="Arial" panose="020B0604020202020204" pitchFamily="34" charset="0"/>
              </a:rPr>
              <a:t>Bronson</a:t>
            </a:r>
            <a:r>
              <a:rPr lang="es-MX" sz="2400" dirty="0">
                <a:latin typeface="Arial" panose="020B0604020202020204" pitchFamily="34" charset="0"/>
                <a:cs typeface="Arial" panose="020B0604020202020204" pitchFamily="34" charset="0"/>
              </a:rPr>
              <a:t>, M, B. (2000). </a:t>
            </a:r>
            <a:r>
              <a:rPr lang="es-MX" sz="2400" i="1" dirty="0" err="1">
                <a:latin typeface="Arial" panose="020B0604020202020204" pitchFamily="34" charset="0"/>
                <a:cs typeface="Arial" panose="020B0604020202020204" pitchFamily="34" charset="0"/>
              </a:rPr>
              <a:t>Self-regulation</a:t>
            </a:r>
            <a:r>
              <a:rPr lang="es-MX" sz="2400" i="1" dirty="0">
                <a:latin typeface="Arial" panose="020B0604020202020204" pitchFamily="34" charset="0"/>
                <a:cs typeface="Arial" panose="020B0604020202020204" pitchFamily="34" charset="0"/>
              </a:rPr>
              <a:t> in </a:t>
            </a:r>
            <a:r>
              <a:rPr lang="es-MX" sz="2400" i="1" dirty="0" err="1">
                <a:latin typeface="Arial" panose="020B0604020202020204" pitchFamily="34" charset="0"/>
                <a:cs typeface="Arial" panose="020B0604020202020204" pitchFamily="34" charset="0"/>
              </a:rPr>
              <a:t>early</a:t>
            </a:r>
            <a:r>
              <a:rPr lang="es-MX" sz="2400" i="1" dirty="0">
                <a:latin typeface="Arial" panose="020B0604020202020204" pitchFamily="34" charset="0"/>
                <a:cs typeface="Arial" panose="020B0604020202020204" pitchFamily="34" charset="0"/>
              </a:rPr>
              <a:t> </a:t>
            </a:r>
            <a:r>
              <a:rPr lang="es-MX" sz="2400" i="1" dirty="0" err="1">
                <a:latin typeface="Arial" panose="020B0604020202020204" pitchFamily="34" charset="0"/>
                <a:cs typeface="Arial" panose="020B0604020202020204" pitchFamily="34" charset="0"/>
              </a:rPr>
              <a:t>childhood</a:t>
            </a:r>
            <a:r>
              <a:rPr lang="es-MX" sz="2400" i="1" dirty="0">
                <a:latin typeface="Arial" panose="020B0604020202020204" pitchFamily="34" charset="0"/>
                <a:cs typeface="Arial" panose="020B0604020202020204" pitchFamily="34" charset="0"/>
              </a:rPr>
              <a:t>.</a:t>
            </a:r>
            <a:r>
              <a:rPr lang="es-MX" sz="2400" dirty="0">
                <a:latin typeface="Arial" panose="020B0604020202020204" pitchFamily="34" charset="0"/>
                <a:cs typeface="Arial" panose="020B0604020202020204" pitchFamily="34" charset="0"/>
              </a:rPr>
              <a:t> </a:t>
            </a:r>
            <a:r>
              <a:rPr lang="es-MX" sz="2400" dirty="0" err="1">
                <a:latin typeface="Arial" panose="020B0604020202020204" pitchFamily="34" charset="0"/>
                <a:cs typeface="Arial" panose="020B0604020202020204" pitchFamily="34" charset="0"/>
              </a:rPr>
              <a:t>Nature</a:t>
            </a:r>
            <a:r>
              <a:rPr lang="es-MX" sz="2400" dirty="0">
                <a:latin typeface="Arial" panose="020B0604020202020204" pitchFamily="34" charset="0"/>
                <a:cs typeface="Arial" panose="020B0604020202020204" pitchFamily="34" charset="0"/>
              </a:rPr>
              <a:t> and </a:t>
            </a:r>
            <a:r>
              <a:rPr lang="es-MX" sz="2400" dirty="0" err="1">
                <a:latin typeface="Arial" panose="020B0604020202020204" pitchFamily="34" charset="0"/>
                <a:cs typeface="Arial" panose="020B0604020202020204" pitchFamily="34" charset="0"/>
              </a:rPr>
              <a:t>narture</a:t>
            </a:r>
            <a:r>
              <a:rPr lang="es-MX" sz="2400" dirty="0">
                <a:latin typeface="Arial" panose="020B0604020202020204" pitchFamily="34" charset="0"/>
                <a:cs typeface="Arial" panose="020B0604020202020204" pitchFamily="34" charset="0"/>
              </a:rPr>
              <a:t>. USA: Guilford.</a:t>
            </a:r>
          </a:p>
          <a:p>
            <a:pPr marL="0" indent="0">
              <a:buNone/>
            </a:pPr>
            <a:r>
              <a:rPr lang="es-MX" sz="2400" dirty="0">
                <a:latin typeface="Arial" panose="020B0604020202020204" pitchFamily="34" charset="0"/>
                <a:cs typeface="Arial" panose="020B0604020202020204" pitchFamily="34" charset="0"/>
              </a:rPr>
              <a:t>	Hoyuelos, A. (2005). La escuela, ámbito estético educativo. En I. Cabanellas y C. Eslava (</a:t>
            </a:r>
            <a:r>
              <a:rPr lang="es-MX" sz="2400" dirty="0" err="1">
                <a:latin typeface="Arial" panose="020B0604020202020204" pitchFamily="34" charset="0"/>
                <a:cs typeface="Arial" panose="020B0604020202020204" pitchFamily="34" charset="0"/>
              </a:rPr>
              <a:t>Coords</a:t>
            </a:r>
            <a:r>
              <a:rPr lang="es-MX" sz="2400" dirty="0">
                <a:latin typeface="Arial" panose="020B0604020202020204" pitchFamily="34" charset="0"/>
                <a:cs typeface="Arial" panose="020B0604020202020204" pitchFamily="34" charset="0"/>
              </a:rPr>
              <a:t>.), Territorios de la infancia. Diálogos entre la arquitectura y la pedagogía (pp. 166- 175). Barcelona: Editorial Graó.</a:t>
            </a:r>
          </a:p>
          <a:p>
            <a:pPr marL="0" indent="0">
              <a:buNone/>
            </a:pPr>
            <a:r>
              <a:rPr lang="es-MX" sz="2400" dirty="0">
                <a:latin typeface="Arial" panose="020B0604020202020204" pitchFamily="34" charset="0"/>
                <a:cs typeface="Arial" panose="020B0604020202020204" pitchFamily="34" charset="0"/>
              </a:rPr>
              <a:t>	Ortega, I. (2009). </a:t>
            </a:r>
            <a:r>
              <a:rPr lang="es-MX" sz="2400" i="1" dirty="0">
                <a:latin typeface="Arial" panose="020B0604020202020204" pitchFamily="34" charset="0"/>
                <a:cs typeface="Arial" panose="020B0604020202020204" pitchFamily="34" charset="0"/>
              </a:rPr>
              <a:t>La Alfabetización tecnológica</a:t>
            </a:r>
            <a:r>
              <a:rPr lang="es-MX" sz="2400" dirty="0">
                <a:latin typeface="Arial" panose="020B0604020202020204" pitchFamily="34" charset="0"/>
                <a:cs typeface="Arial" panose="020B0604020202020204" pitchFamily="34" charset="0"/>
              </a:rPr>
              <a:t>, en Revista electrónica teoría de la educación: Educación y cultura en la sociedad de la información. </a:t>
            </a:r>
            <a:r>
              <a:rPr lang="es-MX" sz="2400" dirty="0">
                <a:latin typeface="Arial" panose="020B0604020202020204" pitchFamily="34" charset="0"/>
                <a:cs typeface="Arial" panose="020B0604020202020204" pitchFamily="34" charset="0"/>
                <a:hlinkClick r:id="rId2"/>
              </a:rPr>
              <a:t>http://campus.usal.es/~teoriaeducacion/rev_numero_10_02/n10_02_ortega_sanchez.pdf</a:t>
            </a:r>
            <a:endParaRPr lang="es-MX" sz="2400" dirty="0">
              <a:latin typeface="Arial" panose="020B0604020202020204" pitchFamily="34" charset="0"/>
              <a:cs typeface="Arial" panose="020B0604020202020204" pitchFamily="34" charset="0"/>
            </a:endParaRPr>
          </a:p>
          <a:p>
            <a:pPr marL="0" indent="0">
              <a:buNone/>
            </a:pPr>
            <a:r>
              <a:rPr lang="es-MX" sz="2400" dirty="0">
                <a:latin typeface="Arial" panose="020B0604020202020204" pitchFamily="34" charset="0"/>
                <a:cs typeface="Arial" panose="020B0604020202020204" pitchFamily="34" charset="0"/>
              </a:rPr>
              <a:t>	Santelices, L. y Scagliotti, J. (2005). </a:t>
            </a:r>
            <a:r>
              <a:rPr lang="es-MX" sz="2400" i="1" dirty="0">
                <a:latin typeface="Arial" panose="020B0604020202020204" pitchFamily="34" charset="0"/>
                <a:cs typeface="Arial" panose="020B0604020202020204" pitchFamily="34" charset="0"/>
              </a:rPr>
              <a:t>El educador y los padres. Estrategias de </a:t>
            </a:r>
            <a:r>
              <a:rPr lang="es-MX" sz="2400" i="1" dirty="0" err="1">
                <a:latin typeface="Arial" panose="020B0604020202020204" pitchFamily="34" charset="0"/>
                <a:cs typeface="Arial" panose="020B0604020202020204" pitchFamily="34" charset="0"/>
              </a:rPr>
              <a:t>ntervención</a:t>
            </a:r>
            <a:r>
              <a:rPr lang="es-MX" sz="2400" i="1" dirty="0">
                <a:latin typeface="Arial" panose="020B0604020202020204" pitchFamily="34" charset="0"/>
                <a:cs typeface="Arial" panose="020B0604020202020204" pitchFamily="34" charset="0"/>
              </a:rPr>
              <a:t> educativa. </a:t>
            </a:r>
            <a:r>
              <a:rPr lang="es-MX" sz="2400" dirty="0">
                <a:latin typeface="Arial" panose="020B0604020202020204" pitchFamily="34" charset="0"/>
                <a:cs typeface="Arial" panose="020B0604020202020204" pitchFamily="34" charset="0"/>
              </a:rPr>
              <a:t>Santiago: Ediciones Universidad Católica de Chile.</a:t>
            </a:r>
          </a:p>
          <a:p>
            <a:pPr marL="0" indent="0">
              <a:buNone/>
            </a:pPr>
            <a:endParaRPr lang="es-MX" dirty="0">
              <a:latin typeface="Arial" panose="020B0604020202020204" pitchFamily="34" charset="0"/>
              <a:cs typeface="Arial" panose="020B0604020202020204" pitchFamily="34" charset="0"/>
            </a:endParaRPr>
          </a:p>
          <a:p>
            <a:pPr marL="0" indent="0">
              <a:buNone/>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147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802244"/>
            <a:ext cx="6556442" cy="8279190"/>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Lunes 14 de junio del 2021</a:t>
            </a:r>
          </a:p>
          <a:p>
            <a:r>
              <a:rPr lang="es-MX" sz="1600" dirty="0">
                <a:latin typeface="Arial" panose="020B0604020202020204" pitchFamily="34" charset="0"/>
                <a:cs typeface="Arial" panose="020B0604020202020204" pitchFamily="34" charset="0"/>
              </a:rPr>
              <a:t>La jornada inició a las 7:50 a.m. dando un saludo de buenos días a través de un video que grabé para los alumnos y padres de familia presentándome y dando a conocer la manera de trabajar de esta jornada. Se recibió el pase de lista a través de un mensaje escrito con el nombre completo del alumno. A las 8:00a.m. observé la programación de aprende en casa y al terminar envié las actividades correspondientes al día de hoy favoreciendo el aprendizaje: Habla de sus conductas y de las de otros, y explica las consecuencias de algunas de ellas para relacionarse con otros. Del área de desarrollo personal y social educación socioemocional. </a:t>
            </a:r>
            <a:r>
              <a:rPr lang="es-MX" sz="1600" dirty="0" err="1">
                <a:latin typeface="Arial" panose="020B0604020202020204" pitchFamily="34" charset="0"/>
                <a:cs typeface="Arial" panose="020B0604020202020204" pitchFamily="34" charset="0"/>
              </a:rPr>
              <a:t>Bronson</a:t>
            </a:r>
            <a:r>
              <a:rPr lang="es-MX" sz="1600" dirty="0">
                <a:latin typeface="Arial" panose="020B0604020202020204" pitchFamily="34" charset="0"/>
                <a:cs typeface="Arial" panose="020B0604020202020204" pitchFamily="34" charset="0"/>
              </a:rPr>
              <a:t> (2000) menciona que la edad preescolar es una etapa de avances en aprendizajes de cualquier área, pero, también se observa una creciente capacidad de empatía con otros, pero tienen problemas para controlar emociones negativas y de acuerdo con el autor ya mencionado una estrategia de autocontrol y autorregulación es el juego, que llevan al niño a interiorizar normas y reglas sociales tal como la actividad le propició, el saber reaccionar ante distintas situaciones por medio de actividades de juegos y dinámicas. Durante el resto de la jornada estuve recibiendo las evidencias y revisando audios en los que mencionaban cómo reaccionaban ante diferentes situaciones y cómo deberían reaccionar, también dando su opinión acerca de un video cuento que observaron y registrando sus respuestas. De igual manera estuve registrando asistencia, hubo muchas evidencias pocas evidencias que mandaron pero la asistencia estuvo bien ya que la mayoría asistió. Un aspecto a destacar fue que a pesar de haber establecido horarios siguen enviando asistencia y evidencias después de la hora dicha, ya muy noche. Se lo comenté a mi educadora titular y mencionó que a pesar de ello respondiera hasta el día siguiente para que se dieran cuenta de que hay que respetar el horario.  </a:t>
            </a:r>
          </a:p>
          <a:p>
            <a:endParaRPr lang="es-MX" sz="1600" b="1"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2211735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___¿Qué pasa si…?_________________________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14</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Junio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4281" y="703342"/>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0076" y="5931198"/>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276415" y="8539821"/>
            <a:ext cx="3548667" cy="923330"/>
          </a:xfrm>
          <a:prstGeom prst="rect">
            <a:avLst/>
          </a:prstGeom>
          <a:noFill/>
        </p:spPr>
        <p:txBody>
          <a:bodyPr wrap="square" rtlCol="0">
            <a:spAutoFit/>
          </a:bodyPr>
          <a:lstStyle/>
          <a:p>
            <a:r>
              <a:rPr lang="es-MX" dirty="0"/>
              <a:t>Entendieron las actividades y asistió la mayoría del grupo, incluso niños que aún no conocía.</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4009841" y="8594347"/>
            <a:ext cx="3548667" cy="923330"/>
          </a:xfrm>
          <a:prstGeom prst="rect">
            <a:avLst/>
          </a:prstGeom>
          <a:noFill/>
        </p:spPr>
        <p:txBody>
          <a:bodyPr wrap="square" rtlCol="0">
            <a:spAutoFit/>
          </a:bodyPr>
          <a:lstStyle/>
          <a:p>
            <a:r>
              <a:rPr lang="es-MX" dirty="0"/>
              <a:t>No respetan el horario establecido y fueron muy pocas las evidencias que recibí.</a:t>
            </a:r>
          </a:p>
        </p:txBody>
      </p:sp>
      <p:pic>
        <p:nvPicPr>
          <p:cNvPr id="159" name="Gráfico 158" descr="Marca de verificación">
            <a:extLst>
              <a:ext uri="{FF2B5EF4-FFF2-40B4-BE49-F238E27FC236}">
                <a16:creationId xmlns:a16="http://schemas.microsoft.com/office/drawing/2014/main" id="{1C443647-E3B8-4C4D-8B34-C0DFC13946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99227" y="7223613"/>
            <a:ext cx="252943" cy="252943"/>
          </a:xfrm>
          <a:prstGeom prst="rect">
            <a:avLst/>
          </a:prstGeom>
        </p:spPr>
      </p:pic>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926556" y="7393858"/>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752262" y="4206592"/>
            <a:ext cx="3964787" cy="1015663"/>
          </a:xfrm>
          <a:prstGeom prst="rect">
            <a:avLst/>
          </a:prstGeom>
          <a:noFill/>
        </p:spPr>
        <p:txBody>
          <a:bodyPr wrap="square" rtlCol="0">
            <a:spAutoFit/>
          </a:bodyPr>
          <a:lstStyle/>
          <a:p>
            <a:r>
              <a:rPr lang="es-MX" sz="1200" dirty="0"/>
              <a:t>Hubo buena asistencia y recibimiento por parte de alumnos y padres de familia pero solo 11 niños enviaron las evidencias requeridas, menos de la mitad por lo que tuve que emplear estrategias como felicitaciones personales a los que sí las enviaron para que los demás las enviaran</a:t>
            </a:r>
          </a:p>
        </p:txBody>
      </p:sp>
      <p:pic>
        <p:nvPicPr>
          <p:cNvPr id="189" name="Gráfico 188" descr="Marca de verificación">
            <a:extLst>
              <a:ext uri="{FF2B5EF4-FFF2-40B4-BE49-F238E27FC236}">
                <a16:creationId xmlns:a16="http://schemas.microsoft.com/office/drawing/2014/main" id="{FB04CB92-40F1-4351-9672-DA6D454D3F5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630335" y="2373327"/>
            <a:ext cx="466985" cy="466985"/>
          </a:xfrm>
          <a:prstGeom prst="rect">
            <a:avLst/>
          </a:prstGeom>
        </p:spPr>
      </p:pic>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318370" y="3087265"/>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0076" y="6119174"/>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0076" y="6491361"/>
            <a:ext cx="233048" cy="233048"/>
          </a:xfrm>
          <a:prstGeom prst="rect">
            <a:avLst/>
          </a:prstGeom>
        </p:spPr>
      </p:pic>
    </p:spTree>
    <p:extLst>
      <p:ext uri="{BB962C8B-B14F-4D97-AF65-F5344CB8AC3E}">
        <p14:creationId xmlns:p14="http://schemas.microsoft.com/office/powerpoint/2010/main" val="52632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87282" y="713978"/>
            <a:ext cx="6602597" cy="7848302"/>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martes 15 de junio del 2021</a:t>
            </a:r>
          </a:p>
          <a:p>
            <a:r>
              <a:rPr lang="es-MX" dirty="0">
                <a:latin typeface="Arial" panose="020B0604020202020204" pitchFamily="34" charset="0"/>
                <a:cs typeface="Arial" panose="020B0604020202020204" pitchFamily="34" charset="0"/>
              </a:rPr>
              <a:t>Di el saludo de buenos días a la misma hora a través de un audio, pidiendo como asistencia que enviaran un audio con su nombre y diciendo su sabor favorito de aguas frescas ya que iba relacionado con la actividad del día de hoy. Observé la programación de Aprende en Casa y envié las actividades correspondientes a los campos de exploración y comprensión del mundo natural y social y pensamiento matemático favoreciendo aprendizajes como: Describe y explica las características comunes que identifica entre seres vivos y elementos que observa en la naturaleza y Usa unidades no convencionales para medir la capacidad con distintos propósitos. Tratando de desarrollar en ellos el pensamiento crítico y la reflexión. Esto según Ortega, (2009) Es un proceso para la formación de usuarios de medios electrónicos, que busca capacitarlos para que obtengan los conocimientos necesarios para acceder y utilizar adecuadamente las tecnologías de la información. Este proceso es necesario en educación, con el fin de utilizar las TIC como una herramienta pedagógica, y para que faciliten las tareas educativas ya que los materiales proporcionados fueron juegos online y videos de los que pueden adquirir estos aprendizajes y además divertirse a través de las TIC. Durante el día estuve registrando asistencias, respondiendo dudas y recibiendo y revisando </a:t>
            </a:r>
          </a:p>
          <a:p>
            <a:r>
              <a:rPr lang="es-MX" dirty="0">
                <a:latin typeface="Arial" panose="020B0604020202020204" pitchFamily="34" charset="0"/>
                <a:cs typeface="Arial" panose="020B0604020202020204" pitchFamily="34" charset="0"/>
              </a:rPr>
              <a:t>evidencias de los alumnos. La participación fue más que el día de ayer y hoy sí respetaron el horario establecido, la asistencia fue mayor a la de ayer y las evidencias recabadas aumentaron a comparación del lunes. </a:t>
            </a:r>
          </a:p>
        </p:txBody>
      </p:sp>
    </p:spTree>
    <p:extLst>
      <p:ext uri="{BB962C8B-B14F-4D97-AF65-F5344CB8AC3E}">
        <p14:creationId xmlns:p14="http://schemas.microsoft.com/office/powerpoint/2010/main" val="908428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___¿Dónde viven? Y Pócimas mágicas___________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15</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Junio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34476" y="663475"/>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8562" y="5920566"/>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68011" y="8612977"/>
            <a:ext cx="3786213" cy="1169551"/>
          </a:xfrm>
          <a:prstGeom prst="rect">
            <a:avLst/>
          </a:prstGeom>
          <a:noFill/>
        </p:spPr>
        <p:txBody>
          <a:bodyPr wrap="square" rtlCol="0">
            <a:spAutoFit/>
          </a:bodyPr>
          <a:lstStyle/>
          <a:p>
            <a:r>
              <a:rPr lang="es-MX" sz="1400" dirty="0"/>
              <a:t>Las actividades propuestas les permitieron indagar en otras plataformas además de la de WhatsApp, como el juego online de VERDUKA de las características de los animales, se divirtieron y aprendieron al mismo tiempo..</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3998928" y="8629628"/>
            <a:ext cx="3751846" cy="1169551"/>
          </a:xfrm>
          <a:prstGeom prst="rect">
            <a:avLst/>
          </a:prstGeom>
          <a:noFill/>
        </p:spPr>
        <p:txBody>
          <a:bodyPr wrap="square" rtlCol="0">
            <a:spAutoFit/>
          </a:bodyPr>
          <a:lstStyle/>
          <a:p>
            <a:r>
              <a:rPr lang="es-MX" sz="1400" dirty="0"/>
              <a:t>Se me presentó un inconveniente que se me fue la luz y no pude despedir ni cerrar el grupo como se debía pero la educadora titular me apoyó y se cerró adecuadamente en el horario establecido gracias a ella.</a:t>
            </a:r>
          </a:p>
        </p:txBody>
      </p:sp>
      <p:pic>
        <p:nvPicPr>
          <p:cNvPr id="159" name="Gráfico 158" descr="Marca de verificación">
            <a:extLst>
              <a:ext uri="{FF2B5EF4-FFF2-40B4-BE49-F238E27FC236}">
                <a16:creationId xmlns:a16="http://schemas.microsoft.com/office/drawing/2014/main" id="{1C443647-E3B8-4C4D-8B34-C0DFC13946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7604" y="7225009"/>
            <a:ext cx="252943" cy="252943"/>
          </a:xfrm>
          <a:prstGeom prst="rect">
            <a:avLst/>
          </a:prstGeom>
        </p:spPr>
      </p:pic>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8" y="7406005"/>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752262" y="4206592"/>
            <a:ext cx="3964787" cy="830997"/>
          </a:xfrm>
          <a:prstGeom prst="rect">
            <a:avLst/>
          </a:prstGeom>
          <a:noFill/>
        </p:spPr>
        <p:txBody>
          <a:bodyPr wrap="square" rtlCol="0">
            <a:spAutoFit/>
          </a:bodyPr>
          <a:lstStyle/>
          <a:p>
            <a:r>
              <a:rPr lang="es-MX" sz="1200" dirty="0"/>
              <a:t>La participación estuvo activa durante todo el día, la interacción fue muy buena, se creó un ambiente de aprendizaje de confianza y los padres de familia estuvieron al pendiente todo el día. </a:t>
            </a:r>
          </a:p>
        </p:txBody>
      </p:sp>
      <p:pic>
        <p:nvPicPr>
          <p:cNvPr id="189" name="Gráfico 188" descr="Marca de verificación">
            <a:extLst>
              <a:ext uri="{FF2B5EF4-FFF2-40B4-BE49-F238E27FC236}">
                <a16:creationId xmlns:a16="http://schemas.microsoft.com/office/drawing/2014/main" id="{FB04CB92-40F1-4351-9672-DA6D454D3F5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84845" y="2352250"/>
            <a:ext cx="466985" cy="466985"/>
          </a:xfrm>
          <a:prstGeom prst="rect">
            <a:avLst/>
          </a:prstGeom>
        </p:spPr>
      </p:pic>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09001" y="3048246"/>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7" name="Gráfico 196" descr="Marca de verificación">
            <a:extLst>
              <a:ext uri="{FF2B5EF4-FFF2-40B4-BE49-F238E27FC236}">
                <a16:creationId xmlns:a16="http://schemas.microsoft.com/office/drawing/2014/main" id="{7C65D4B9-4301-4528-8AB3-5EDCC9B4124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456876"/>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67438" y="6109067"/>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8562" y="6503515"/>
            <a:ext cx="233048" cy="233048"/>
          </a:xfrm>
          <a:prstGeom prst="rect">
            <a:avLst/>
          </a:prstGeom>
        </p:spPr>
      </p:pic>
      <p:pic>
        <p:nvPicPr>
          <p:cNvPr id="156" name="Gráfico 155" descr="Marca de verificación">
            <a:extLst>
              <a:ext uri="{FF2B5EF4-FFF2-40B4-BE49-F238E27FC236}">
                <a16:creationId xmlns:a16="http://schemas.microsoft.com/office/drawing/2014/main" id="{6CB598B8-309B-4AB3-926B-4345DDFFFB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08272" y="2364803"/>
            <a:ext cx="466985" cy="466985"/>
          </a:xfrm>
          <a:prstGeom prst="rect">
            <a:avLst/>
          </a:prstGeom>
        </p:spPr>
      </p:pic>
    </p:spTree>
    <p:extLst>
      <p:ext uri="{BB962C8B-B14F-4D97-AF65-F5344CB8AC3E}">
        <p14:creationId xmlns:p14="http://schemas.microsoft.com/office/powerpoint/2010/main" val="359180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87282" y="683200"/>
            <a:ext cx="6602597" cy="7571303"/>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miércoles 16 de Junio del 2021</a:t>
            </a:r>
          </a:p>
          <a:p>
            <a:r>
              <a:rPr lang="es-MX" dirty="0">
                <a:latin typeface="Arial" panose="020B0604020202020204" pitchFamily="34" charset="0"/>
                <a:cs typeface="Arial" panose="020B0604020202020204" pitchFamily="34" charset="0"/>
              </a:rPr>
              <a:t>Este día igual que los anteriores abrí el grupo de WhatsApp mandando un audio de buenos días a las 7:50 a.m. y requerí como pase de lista un audio diciendo su nombre y palabras que comenzaran con la inicial de su nombre, tratando de acercarlos un poco más a las actividades de hoy. A las 9:00a.m mandé las actividades de este día del campo de lenguaje y comunicación favoreciendo el aprendizaje: Escribe su nombre con diversos propósitos e identifica el de algunos compañeros. Actividad que hizo énfasis en escribir, su nombre y palabras que se derivaron de este como un acróstico y palabras escondidas dentro de su nombre. La asistencia fue elevada  más de la mayoría mandaron su audio diciendo presente y las evidencias recibidas fueron más de las esperadas, puesto que se trataba de lenguaje escrito dudé mucho de cuántos niños podrían realizar las actividades, para mi sorpresa, fueron más de los pensados, estimo que fue debido a actividades sencillas y no le quitaba mucho tiempo a los padres de familia hacer la actividad y mandarla. Factor importante porque como lo mencionan Santelices y Scagliotti (2005), la familia tiene una característica propia, es una comunidad educativa, que forma a las personas a lo largo de toda la vida y potencia su desarrollo integral. En la educación en línea los padres de familia son agentes importantes e indispensables ya que son el único apoyo para que los niños sigan estudiando y teniendo esas ganas de aprender, si los padres no tienen disposición o tiempo de ayudar a sus hijos con actividades escolares.</a:t>
            </a:r>
          </a:p>
        </p:txBody>
      </p:sp>
    </p:spTree>
    <p:extLst>
      <p:ext uri="{BB962C8B-B14F-4D97-AF65-F5344CB8AC3E}">
        <p14:creationId xmlns:p14="http://schemas.microsoft.com/office/powerpoint/2010/main" val="195107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___Palabras escondidas__________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16</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Junio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39363" y="664221"/>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8562" y="5920566"/>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69280" y="8649997"/>
            <a:ext cx="3971006" cy="1169551"/>
          </a:xfrm>
          <a:prstGeom prst="rect">
            <a:avLst/>
          </a:prstGeom>
          <a:noFill/>
        </p:spPr>
        <p:txBody>
          <a:bodyPr wrap="square" rtlCol="0">
            <a:spAutoFit/>
          </a:bodyPr>
          <a:lstStyle/>
          <a:p>
            <a:r>
              <a:rPr lang="es-MX" sz="1400" dirty="0"/>
              <a:t>El apoyo y trabajo de los padres de familia fue factor importante ya que las actividades necesitaban su ayuda y verificación de que los alumnos lo lograran y se logró de manera exitosa, logré favorecer el lenguaje escrito y oral en un mismo día.</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3993834" y="8641512"/>
            <a:ext cx="3635438" cy="1077218"/>
          </a:xfrm>
          <a:prstGeom prst="rect">
            <a:avLst/>
          </a:prstGeom>
          <a:noFill/>
        </p:spPr>
        <p:txBody>
          <a:bodyPr wrap="square" rtlCol="0">
            <a:spAutoFit/>
          </a:bodyPr>
          <a:lstStyle/>
          <a:p>
            <a:r>
              <a:rPr lang="es-MX" sz="1600" dirty="0"/>
              <a:t>En la actividad del acróstico diferentes niños llevan en su nombre la letra X y se les dificultó encontrar palabras que caracterizaran al(a) niño (a) con esa letra.</a:t>
            </a:r>
          </a:p>
        </p:txBody>
      </p:sp>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8" y="7406005"/>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616657" y="4141749"/>
            <a:ext cx="4249007" cy="1169551"/>
          </a:xfrm>
          <a:prstGeom prst="rect">
            <a:avLst/>
          </a:prstGeom>
          <a:noFill/>
        </p:spPr>
        <p:txBody>
          <a:bodyPr wrap="square" rtlCol="0">
            <a:spAutoFit/>
          </a:bodyPr>
          <a:lstStyle/>
          <a:p>
            <a:r>
              <a:rPr lang="es-MX" sz="1400" dirty="0"/>
              <a:t>La actividad y asistencia del día de hoy estuvo muy fácil y práctica, motivo por el cual hubo mayor participación de los niños y mayor apoyo de padres de familia, la actividad tuvo un alto grado de dificultad pero aún así las evidencias recibidas fueron diversas y adecuadas. </a:t>
            </a:r>
          </a:p>
        </p:txBody>
      </p:sp>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80832" y="3012998"/>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1844" y="6117294"/>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8562" y="6503515"/>
            <a:ext cx="233048" cy="233048"/>
          </a:xfrm>
          <a:prstGeom prst="rect">
            <a:avLst/>
          </a:prstGeom>
        </p:spPr>
      </p:pic>
      <p:pic>
        <p:nvPicPr>
          <p:cNvPr id="156" name="Gráfico 155" descr="Marca de verificación">
            <a:extLst>
              <a:ext uri="{FF2B5EF4-FFF2-40B4-BE49-F238E27FC236}">
                <a16:creationId xmlns:a16="http://schemas.microsoft.com/office/drawing/2014/main" id="{6CB598B8-309B-4AB3-926B-4345DDFFFB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4711" y="2379150"/>
            <a:ext cx="466985" cy="466985"/>
          </a:xfrm>
          <a:prstGeom prst="rect">
            <a:avLst/>
          </a:prstGeom>
        </p:spPr>
      </p:pic>
      <p:pic>
        <p:nvPicPr>
          <p:cNvPr id="157" name="Gráfico 156" descr="Marca de verificación">
            <a:extLst>
              <a:ext uri="{FF2B5EF4-FFF2-40B4-BE49-F238E27FC236}">
                <a16:creationId xmlns:a16="http://schemas.microsoft.com/office/drawing/2014/main" id="{C87C462E-2014-46BD-B1FF-5A2DBD522E2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2190" y="4678134"/>
            <a:ext cx="227296" cy="227296"/>
          </a:xfrm>
          <a:prstGeom prst="rect">
            <a:avLst/>
          </a:prstGeom>
        </p:spPr>
      </p:pic>
      <p:pic>
        <p:nvPicPr>
          <p:cNvPr id="205" name="Gráfico 204" descr="Marca de verificación">
            <a:extLst>
              <a:ext uri="{FF2B5EF4-FFF2-40B4-BE49-F238E27FC236}">
                <a16:creationId xmlns:a16="http://schemas.microsoft.com/office/drawing/2014/main" id="{F5ED09FB-58A4-4CB9-A176-910A678C3B6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3721" y="4816613"/>
            <a:ext cx="227296" cy="227296"/>
          </a:xfrm>
          <a:prstGeom prst="rect">
            <a:avLst/>
          </a:prstGeom>
        </p:spPr>
      </p:pic>
    </p:spTree>
    <p:extLst>
      <p:ext uri="{BB962C8B-B14F-4D97-AF65-F5344CB8AC3E}">
        <p14:creationId xmlns:p14="http://schemas.microsoft.com/office/powerpoint/2010/main" val="342641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87281" y="819387"/>
            <a:ext cx="6602597" cy="8402300"/>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jueves 17 de Junio del 2021</a:t>
            </a:r>
          </a:p>
          <a:p>
            <a:r>
              <a:rPr lang="es-MX" dirty="0">
                <a:latin typeface="Arial" panose="020B0604020202020204" pitchFamily="34" charset="0"/>
                <a:cs typeface="Arial" panose="020B0604020202020204" pitchFamily="34" charset="0"/>
              </a:rPr>
              <a:t>El día de hoy di los buenos días a través de un audio y pedí el pase de lista diciendo su nombre, una figura geométrica y un objeto que tuviera esa forma. Posteriormente a observar la programación de Aprende en Casa envié las actividades de pensamiento matemático y lenguaje y comunicación, favoreciendo aprendizajes esperados como: Expresa con eficacia sus ideas acerca de diversos temas y atiende lo que se le dice en interacciones con otras personas y reproduce modelos con formas, figuras y cuerpos geométricos. Actividades con plastilina, colores, hojas que de acuerdo a </a:t>
            </a:r>
            <a:r>
              <a:rPr lang="es-MX" dirty="0" err="1">
                <a:latin typeface="Arial" panose="020B0604020202020204" pitchFamily="34" charset="0"/>
                <a:cs typeface="Arial" panose="020B0604020202020204" pitchFamily="34" charset="0"/>
              </a:rPr>
              <a:t>Aparici</a:t>
            </a:r>
            <a:r>
              <a:rPr lang="es-MX" dirty="0">
                <a:latin typeface="Arial" panose="020B0604020202020204" pitchFamily="34" charset="0"/>
                <a:cs typeface="Arial" panose="020B0604020202020204" pitchFamily="34" charset="0"/>
              </a:rPr>
              <a:t>, R. y García, A. (1988) son los elementos que empleamos los docentes para facilitar y conducir el aprendizaje de nuestros/as alumnos/as que despiertan y mantienen la curiosidad y el interés hacia su utilización, sin provocar ansiedad y evitando que los elementos lúdicos interfieran negativamente en los aprendizajes del niño y lo vean como una estrategia más de enseñanza y aprendizaje. La asistencia y la entrega de evidencias fue regular. Me percaté de que están adquiriendo de manera significativa los aprendizajes esperados y les están gustando las actividades, el apoyo de los padres de familia ha sido clave para que este proceso se lleve a cabo de manera exitosa, las actividades de hoy estuvieron interactivas y dinámicas, respondía a cada alumno de manera personal a través de un audio y con stickers animados para que ellos se dieran cuenta de que la comunicación y el contacto en realidad </a:t>
            </a:r>
          </a:p>
          <a:p>
            <a:r>
              <a:rPr lang="es-MX" dirty="0">
                <a:latin typeface="Arial" panose="020B0604020202020204" pitchFamily="34" charset="0"/>
                <a:cs typeface="Arial" panose="020B0604020202020204" pitchFamily="34" charset="0"/>
              </a:rPr>
              <a:t>es alumno-maestra y para motivarlos</a:t>
            </a:r>
          </a:p>
          <a:p>
            <a:r>
              <a:rPr lang="es-MX" dirty="0">
                <a:latin typeface="Arial" panose="020B0604020202020204" pitchFamily="34" charset="0"/>
                <a:cs typeface="Arial" panose="020B0604020202020204" pitchFamily="34" charset="0"/>
              </a:rPr>
              <a:t>a seguir trabajando de esta manera. </a:t>
            </a:r>
          </a:p>
        </p:txBody>
      </p:sp>
    </p:spTree>
    <p:extLst>
      <p:ext uri="{BB962C8B-B14F-4D97-AF65-F5344CB8AC3E}">
        <p14:creationId xmlns:p14="http://schemas.microsoft.com/office/powerpoint/2010/main" val="3482628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___Juego de figuras y la historia continuará________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17</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Junio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86186" y="646711"/>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700464" y="5931198"/>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40869" y="8702280"/>
            <a:ext cx="3971006" cy="1015663"/>
          </a:xfrm>
          <a:prstGeom prst="rect">
            <a:avLst/>
          </a:prstGeom>
          <a:noFill/>
        </p:spPr>
        <p:txBody>
          <a:bodyPr wrap="square" rtlCol="0">
            <a:spAutoFit/>
          </a:bodyPr>
          <a:lstStyle/>
          <a:p>
            <a:r>
              <a:rPr lang="es-MX" sz="1200" dirty="0"/>
              <a:t>Los aprendizajes esperados se están logrando de forma exitosa, las actividades generan un ambiente de confianza, cariño y educación. Las actividades estuvieron dinámicas y se utilizaron diversos recursos como plastilina, colores, agua, vasos, entre otros.</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3993834" y="8641512"/>
            <a:ext cx="3635438" cy="830997"/>
          </a:xfrm>
          <a:prstGeom prst="rect">
            <a:avLst/>
          </a:prstGeom>
          <a:noFill/>
        </p:spPr>
        <p:txBody>
          <a:bodyPr wrap="square" rtlCol="0">
            <a:spAutoFit/>
          </a:bodyPr>
          <a:lstStyle/>
          <a:p>
            <a:r>
              <a:rPr lang="es-MX" sz="1600" dirty="0"/>
              <a:t>El horario establecido no lo están respetando y mandan actividades de días anteriores ahora.</a:t>
            </a:r>
          </a:p>
        </p:txBody>
      </p:sp>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8" y="7406005"/>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616657" y="4213564"/>
            <a:ext cx="4249007" cy="1015663"/>
          </a:xfrm>
          <a:prstGeom prst="rect">
            <a:avLst/>
          </a:prstGeom>
          <a:noFill/>
        </p:spPr>
        <p:txBody>
          <a:bodyPr wrap="square" rtlCol="0">
            <a:spAutoFit/>
          </a:bodyPr>
          <a:lstStyle/>
          <a:p>
            <a:r>
              <a:rPr lang="es-MX" sz="1200" dirty="0"/>
              <a:t>Hubo envío retrasado de actividades anteriores hasta el día de hoy, hablé con los padres de familia de las situaciones y unos si respondieron con excusas que no estaban en sus manos como el trabajo, pero otros no ponen de su parte y hacen las actividades cuando ellos quieren. </a:t>
            </a:r>
          </a:p>
        </p:txBody>
      </p:sp>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80832" y="3012998"/>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74697" y="6128199"/>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3622" y="6479909"/>
            <a:ext cx="233048" cy="233048"/>
          </a:xfrm>
          <a:prstGeom prst="rect">
            <a:avLst/>
          </a:prstGeom>
        </p:spPr>
      </p:pic>
      <p:pic>
        <p:nvPicPr>
          <p:cNvPr id="156" name="Gráfico 155" descr="Marca de verificación">
            <a:extLst>
              <a:ext uri="{FF2B5EF4-FFF2-40B4-BE49-F238E27FC236}">
                <a16:creationId xmlns:a16="http://schemas.microsoft.com/office/drawing/2014/main" id="{6CB598B8-309B-4AB3-926B-4345DDFFFB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4711" y="2379150"/>
            <a:ext cx="466985" cy="466985"/>
          </a:xfrm>
          <a:prstGeom prst="rect">
            <a:avLst/>
          </a:prstGeom>
        </p:spPr>
      </p:pic>
      <p:pic>
        <p:nvPicPr>
          <p:cNvPr id="157" name="Gráfico 156" descr="Marca de verificación">
            <a:extLst>
              <a:ext uri="{FF2B5EF4-FFF2-40B4-BE49-F238E27FC236}">
                <a16:creationId xmlns:a16="http://schemas.microsoft.com/office/drawing/2014/main" id="{C87C462E-2014-46BD-B1FF-5A2DBD522E2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2190" y="4678134"/>
            <a:ext cx="227296" cy="227296"/>
          </a:xfrm>
          <a:prstGeom prst="rect">
            <a:avLst/>
          </a:prstGeom>
        </p:spPr>
      </p:pic>
      <p:pic>
        <p:nvPicPr>
          <p:cNvPr id="159" name="Gráfico 158" descr="Marca de verificación">
            <a:extLst>
              <a:ext uri="{FF2B5EF4-FFF2-40B4-BE49-F238E27FC236}">
                <a16:creationId xmlns:a16="http://schemas.microsoft.com/office/drawing/2014/main" id="{4A3A4987-6F65-419C-8CA9-F3365DB605A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17729" y="2397653"/>
            <a:ext cx="466985" cy="387775"/>
          </a:xfrm>
          <a:prstGeom prst="rect">
            <a:avLst/>
          </a:prstGeom>
        </p:spPr>
      </p:pic>
      <p:pic>
        <p:nvPicPr>
          <p:cNvPr id="189" name="Gráfico 188" descr="Marca de verificación">
            <a:extLst>
              <a:ext uri="{FF2B5EF4-FFF2-40B4-BE49-F238E27FC236}">
                <a16:creationId xmlns:a16="http://schemas.microsoft.com/office/drawing/2014/main" id="{50D67FE6-6E8E-43F6-8F52-7088FB44769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3728" y="4522763"/>
            <a:ext cx="227296" cy="227296"/>
          </a:xfrm>
          <a:prstGeom prst="rect">
            <a:avLst/>
          </a:prstGeom>
        </p:spPr>
      </p:pic>
    </p:spTree>
    <p:extLst>
      <p:ext uri="{BB962C8B-B14F-4D97-AF65-F5344CB8AC3E}">
        <p14:creationId xmlns:p14="http://schemas.microsoft.com/office/powerpoint/2010/main" val="120972738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3033</TotalTime>
  <Words>3217</Words>
  <Application>Microsoft Office PowerPoint</Application>
  <PresentationFormat>Personalizado</PresentationFormat>
  <Paragraphs>321</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Comic Sans MS</vt:lpstr>
      <vt:lpstr>Tema de Office</vt:lpstr>
      <vt:lpstr>Escuela Normal de Educación Preescolar del Estado de Coahuila 2020 – 2021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CORINA BELTRAN GARCIA</dc:creator>
  <cp:lastModifiedBy>CORINA BELTRAN GARCIA</cp:lastModifiedBy>
  <cp:revision>101</cp:revision>
  <dcterms:created xsi:type="dcterms:W3CDTF">2020-11-09T23:20:30Z</dcterms:created>
  <dcterms:modified xsi:type="dcterms:W3CDTF">2021-06-19T00:10:32Z</dcterms:modified>
</cp:coreProperties>
</file>