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3" r:id="rId2"/>
    <p:sldId id="257" r:id="rId3"/>
    <p:sldId id="262" r:id="rId4"/>
    <p:sldId id="261" r:id="rId5"/>
    <p:sldId id="265" r:id="rId6"/>
    <p:sldId id="260" r:id="rId7"/>
    <p:sldId id="266" r:id="rId8"/>
    <p:sldId id="259" r:id="rId9"/>
    <p:sldId id="267" r:id="rId10"/>
    <p:sldId id="258" r:id="rId11"/>
    <p:sldId id="268" r:id="rId12"/>
    <p:sldId id="264" r:id="rId13"/>
  </p:sldIdLst>
  <p:sldSz cx="7777163" cy="100457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9DCFF"/>
    <a:srgbClr val="9966FF"/>
    <a:srgbClr val="FF9999"/>
    <a:srgbClr val="CC9900"/>
    <a:srgbClr val="FFFF66"/>
    <a:srgbClr val="9966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E69BE75-9B5E-43CA-BC09-403D6B4CF0B9}" v="9" dt="2020-11-10T04:08:31.39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249" autoAdjust="0"/>
  </p:normalViewPr>
  <p:slideViewPr>
    <p:cSldViewPr snapToGrid="0">
      <p:cViewPr>
        <p:scale>
          <a:sx n="100" d="100"/>
          <a:sy n="100" d="100"/>
        </p:scale>
        <p:origin x="714" y="-9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83287" y="1644054"/>
            <a:ext cx="6610589" cy="3497392"/>
          </a:xfrm>
        </p:spPr>
        <p:txBody>
          <a:bodyPr anchor="b"/>
          <a:lstStyle>
            <a:lvl1pPr algn="ctr">
              <a:defRPr sz="5103"/>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972146" y="5276318"/>
            <a:ext cx="5832872" cy="2425385"/>
          </a:xfrm>
        </p:spPr>
        <p:txBody>
          <a:bodyPr/>
          <a:lstStyle>
            <a:lvl1pPr marL="0" indent="0" algn="ctr">
              <a:buNone/>
              <a:defRPr sz="2041"/>
            </a:lvl1pPr>
            <a:lvl2pPr marL="388849" indent="0" algn="ctr">
              <a:buNone/>
              <a:defRPr sz="1701"/>
            </a:lvl2pPr>
            <a:lvl3pPr marL="777697" indent="0" algn="ctr">
              <a:buNone/>
              <a:defRPr sz="1531"/>
            </a:lvl3pPr>
            <a:lvl4pPr marL="1166546" indent="0" algn="ctr">
              <a:buNone/>
              <a:defRPr sz="1361"/>
            </a:lvl4pPr>
            <a:lvl5pPr marL="1555394" indent="0" algn="ctr">
              <a:buNone/>
              <a:defRPr sz="1361"/>
            </a:lvl5pPr>
            <a:lvl6pPr marL="1944243" indent="0" algn="ctr">
              <a:buNone/>
              <a:defRPr sz="1361"/>
            </a:lvl6pPr>
            <a:lvl7pPr marL="2333092" indent="0" algn="ctr">
              <a:buNone/>
              <a:defRPr sz="1361"/>
            </a:lvl7pPr>
            <a:lvl8pPr marL="2721940" indent="0" algn="ctr">
              <a:buNone/>
              <a:defRPr sz="1361"/>
            </a:lvl8pPr>
            <a:lvl9pPr marL="3110789" indent="0" algn="ctr">
              <a:buNone/>
              <a:defRPr sz="1361"/>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036E05AD-77F0-46F8-BB92-E0498C440A86}" type="datetimeFigureOut">
              <a:rPr lang="es-MX" smtClean="0"/>
              <a:t>18/06/2021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6215963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36E05AD-77F0-46F8-BB92-E0498C440A86}" type="datetimeFigureOut">
              <a:rPr lang="es-MX" smtClean="0"/>
              <a:t>18/06/2021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16881928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5533" y="534841"/>
            <a:ext cx="1676951" cy="8513266"/>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534680" y="534841"/>
            <a:ext cx="4933638" cy="8513266"/>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36E05AD-77F0-46F8-BB92-E0498C440A86}" type="datetimeFigureOut">
              <a:rPr lang="es-MX" smtClean="0"/>
              <a:t>18/06/2021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26179468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36E05AD-77F0-46F8-BB92-E0498C440A86}" type="datetimeFigureOut">
              <a:rPr lang="es-MX" smtClean="0"/>
              <a:t>18/06/2021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30624284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530630" y="2504452"/>
            <a:ext cx="6707803" cy="4178731"/>
          </a:xfrm>
        </p:spPr>
        <p:txBody>
          <a:bodyPr anchor="b"/>
          <a:lstStyle>
            <a:lvl1pPr>
              <a:defRPr sz="5103"/>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530630" y="6722716"/>
            <a:ext cx="6707803" cy="2197496"/>
          </a:xfrm>
        </p:spPr>
        <p:txBody>
          <a:bodyPr/>
          <a:lstStyle>
            <a:lvl1pPr marL="0" indent="0">
              <a:buNone/>
              <a:defRPr sz="2041">
                <a:solidFill>
                  <a:schemeClr val="tx1"/>
                </a:solidFill>
              </a:defRPr>
            </a:lvl1pPr>
            <a:lvl2pPr marL="388849" indent="0">
              <a:buNone/>
              <a:defRPr sz="1701">
                <a:solidFill>
                  <a:schemeClr val="tx1">
                    <a:tint val="75000"/>
                  </a:schemeClr>
                </a:solidFill>
              </a:defRPr>
            </a:lvl2pPr>
            <a:lvl3pPr marL="777697" indent="0">
              <a:buNone/>
              <a:defRPr sz="1531">
                <a:solidFill>
                  <a:schemeClr val="tx1">
                    <a:tint val="75000"/>
                  </a:schemeClr>
                </a:solidFill>
              </a:defRPr>
            </a:lvl3pPr>
            <a:lvl4pPr marL="1166546" indent="0">
              <a:buNone/>
              <a:defRPr sz="1361">
                <a:solidFill>
                  <a:schemeClr val="tx1">
                    <a:tint val="75000"/>
                  </a:schemeClr>
                </a:solidFill>
              </a:defRPr>
            </a:lvl4pPr>
            <a:lvl5pPr marL="1555394" indent="0">
              <a:buNone/>
              <a:defRPr sz="1361">
                <a:solidFill>
                  <a:schemeClr val="tx1">
                    <a:tint val="75000"/>
                  </a:schemeClr>
                </a:solidFill>
              </a:defRPr>
            </a:lvl5pPr>
            <a:lvl6pPr marL="1944243" indent="0">
              <a:buNone/>
              <a:defRPr sz="1361">
                <a:solidFill>
                  <a:schemeClr val="tx1">
                    <a:tint val="75000"/>
                  </a:schemeClr>
                </a:solidFill>
              </a:defRPr>
            </a:lvl6pPr>
            <a:lvl7pPr marL="2333092" indent="0">
              <a:buNone/>
              <a:defRPr sz="1361">
                <a:solidFill>
                  <a:schemeClr val="tx1">
                    <a:tint val="75000"/>
                  </a:schemeClr>
                </a:solidFill>
              </a:defRPr>
            </a:lvl7pPr>
            <a:lvl8pPr marL="2721940" indent="0">
              <a:buNone/>
              <a:defRPr sz="1361">
                <a:solidFill>
                  <a:schemeClr val="tx1">
                    <a:tint val="75000"/>
                  </a:schemeClr>
                </a:solidFill>
              </a:defRPr>
            </a:lvl8pPr>
            <a:lvl9pPr marL="3110789" indent="0">
              <a:buNone/>
              <a:defRPr sz="1361">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036E05AD-77F0-46F8-BB92-E0498C440A86}" type="datetimeFigureOut">
              <a:rPr lang="es-MX" smtClean="0"/>
              <a:t>18/06/2021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9961806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534680" y="2674203"/>
            <a:ext cx="3305294" cy="637390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3937189" y="2674203"/>
            <a:ext cx="3305294" cy="637390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036E05AD-77F0-46F8-BB92-E0498C440A86}" type="datetimeFigureOut">
              <a:rPr lang="es-MX" smtClean="0"/>
              <a:t>18/06/2021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11088156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535693" y="534843"/>
            <a:ext cx="6707803" cy="1941704"/>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535694" y="2462592"/>
            <a:ext cx="3290104" cy="1206879"/>
          </a:xfrm>
        </p:spPr>
        <p:txBody>
          <a:bodyPr anchor="b"/>
          <a:lstStyle>
            <a:lvl1pPr marL="0" indent="0">
              <a:buNone/>
              <a:defRPr sz="2041" b="1"/>
            </a:lvl1pPr>
            <a:lvl2pPr marL="388849" indent="0">
              <a:buNone/>
              <a:defRPr sz="1701" b="1"/>
            </a:lvl2pPr>
            <a:lvl3pPr marL="777697" indent="0">
              <a:buNone/>
              <a:defRPr sz="1531" b="1"/>
            </a:lvl3pPr>
            <a:lvl4pPr marL="1166546" indent="0">
              <a:buNone/>
              <a:defRPr sz="1361" b="1"/>
            </a:lvl4pPr>
            <a:lvl5pPr marL="1555394" indent="0">
              <a:buNone/>
              <a:defRPr sz="1361" b="1"/>
            </a:lvl5pPr>
            <a:lvl6pPr marL="1944243" indent="0">
              <a:buNone/>
              <a:defRPr sz="1361" b="1"/>
            </a:lvl6pPr>
            <a:lvl7pPr marL="2333092" indent="0">
              <a:buNone/>
              <a:defRPr sz="1361" b="1"/>
            </a:lvl7pPr>
            <a:lvl8pPr marL="2721940" indent="0">
              <a:buNone/>
              <a:defRPr sz="1361" b="1"/>
            </a:lvl8pPr>
            <a:lvl9pPr marL="3110789" indent="0">
              <a:buNone/>
              <a:defRPr sz="1361" b="1"/>
            </a:lvl9pPr>
          </a:lstStyle>
          <a:p>
            <a:pPr lvl="0"/>
            <a:r>
              <a:rPr lang="es-ES"/>
              <a:t>Haga clic para modificar los estilos de texto del patrón</a:t>
            </a:r>
          </a:p>
        </p:txBody>
      </p:sp>
      <p:sp>
        <p:nvSpPr>
          <p:cNvPr id="4" name="Content Placeholder 3"/>
          <p:cNvSpPr>
            <a:spLocks noGrp="1"/>
          </p:cNvSpPr>
          <p:nvPr>
            <p:ph sz="half" idx="2"/>
          </p:nvPr>
        </p:nvSpPr>
        <p:spPr>
          <a:xfrm>
            <a:off x="535694" y="3669471"/>
            <a:ext cx="3290104" cy="5397239"/>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3937189" y="2462592"/>
            <a:ext cx="3306307" cy="1206879"/>
          </a:xfrm>
        </p:spPr>
        <p:txBody>
          <a:bodyPr anchor="b"/>
          <a:lstStyle>
            <a:lvl1pPr marL="0" indent="0">
              <a:buNone/>
              <a:defRPr sz="2041" b="1"/>
            </a:lvl1pPr>
            <a:lvl2pPr marL="388849" indent="0">
              <a:buNone/>
              <a:defRPr sz="1701" b="1"/>
            </a:lvl2pPr>
            <a:lvl3pPr marL="777697" indent="0">
              <a:buNone/>
              <a:defRPr sz="1531" b="1"/>
            </a:lvl3pPr>
            <a:lvl4pPr marL="1166546" indent="0">
              <a:buNone/>
              <a:defRPr sz="1361" b="1"/>
            </a:lvl4pPr>
            <a:lvl5pPr marL="1555394" indent="0">
              <a:buNone/>
              <a:defRPr sz="1361" b="1"/>
            </a:lvl5pPr>
            <a:lvl6pPr marL="1944243" indent="0">
              <a:buNone/>
              <a:defRPr sz="1361" b="1"/>
            </a:lvl6pPr>
            <a:lvl7pPr marL="2333092" indent="0">
              <a:buNone/>
              <a:defRPr sz="1361" b="1"/>
            </a:lvl7pPr>
            <a:lvl8pPr marL="2721940" indent="0">
              <a:buNone/>
              <a:defRPr sz="1361" b="1"/>
            </a:lvl8pPr>
            <a:lvl9pPr marL="3110789" indent="0">
              <a:buNone/>
              <a:defRPr sz="1361" b="1"/>
            </a:lvl9pPr>
          </a:lstStyle>
          <a:p>
            <a:pPr lvl="0"/>
            <a:r>
              <a:rPr lang="es-ES"/>
              <a:t>Haga clic para modificar los estilos de texto del patrón</a:t>
            </a:r>
          </a:p>
        </p:txBody>
      </p:sp>
      <p:sp>
        <p:nvSpPr>
          <p:cNvPr id="6" name="Content Placeholder 5"/>
          <p:cNvSpPr>
            <a:spLocks noGrp="1"/>
          </p:cNvSpPr>
          <p:nvPr>
            <p:ph sz="quarter" idx="4"/>
          </p:nvPr>
        </p:nvSpPr>
        <p:spPr>
          <a:xfrm>
            <a:off x="3937189" y="3669471"/>
            <a:ext cx="3306307" cy="5397239"/>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036E05AD-77F0-46F8-BB92-E0498C440A86}" type="datetimeFigureOut">
              <a:rPr lang="es-MX" smtClean="0"/>
              <a:t>18/06/2021</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39018305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036E05AD-77F0-46F8-BB92-E0498C440A86}" type="datetimeFigureOut">
              <a:rPr lang="es-MX" smtClean="0"/>
              <a:t>18/06/2021</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42546865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6E05AD-77F0-46F8-BB92-E0498C440A86}" type="datetimeFigureOut">
              <a:rPr lang="es-MX" smtClean="0"/>
              <a:t>18/06/2021</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12157033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35693" y="669713"/>
            <a:ext cx="2508337" cy="2343997"/>
          </a:xfrm>
        </p:spPr>
        <p:txBody>
          <a:bodyPr anchor="b"/>
          <a:lstStyle>
            <a:lvl1pPr>
              <a:defRPr sz="2722"/>
            </a:lvl1pPr>
          </a:lstStyle>
          <a:p>
            <a:r>
              <a:rPr lang="es-ES"/>
              <a:t>Haga clic para modificar el estilo de título del patrón</a:t>
            </a:r>
            <a:endParaRPr lang="en-US" dirty="0"/>
          </a:p>
        </p:txBody>
      </p:sp>
      <p:sp>
        <p:nvSpPr>
          <p:cNvPr id="3" name="Content Placeholder 2"/>
          <p:cNvSpPr>
            <a:spLocks noGrp="1"/>
          </p:cNvSpPr>
          <p:nvPr>
            <p:ph idx="1"/>
          </p:nvPr>
        </p:nvSpPr>
        <p:spPr>
          <a:xfrm>
            <a:off x="3306307" y="1446397"/>
            <a:ext cx="3937189" cy="7138958"/>
          </a:xfrm>
        </p:spPr>
        <p:txBody>
          <a:bodyPr/>
          <a:lstStyle>
            <a:lvl1pPr>
              <a:defRPr sz="2722"/>
            </a:lvl1pPr>
            <a:lvl2pPr>
              <a:defRPr sz="2381"/>
            </a:lvl2pPr>
            <a:lvl3pPr>
              <a:defRPr sz="2041"/>
            </a:lvl3pPr>
            <a:lvl4pPr>
              <a:defRPr sz="1701"/>
            </a:lvl4pPr>
            <a:lvl5pPr>
              <a:defRPr sz="1701"/>
            </a:lvl5pPr>
            <a:lvl6pPr>
              <a:defRPr sz="1701"/>
            </a:lvl6pPr>
            <a:lvl7pPr>
              <a:defRPr sz="1701"/>
            </a:lvl7pPr>
            <a:lvl8pPr>
              <a:defRPr sz="1701"/>
            </a:lvl8pPr>
            <a:lvl9pPr>
              <a:defRPr sz="1701"/>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535693" y="3013710"/>
            <a:ext cx="2508337" cy="5583271"/>
          </a:xfrm>
        </p:spPr>
        <p:txBody>
          <a:bodyPr/>
          <a:lstStyle>
            <a:lvl1pPr marL="0" indent="0">
              <a:buNone/>
              <a:defRPr sz="1361"/>
            </a:lvl1pPr>
            <a:lvl2pPr marL="388849" indent="0">
              <a:buNone/>
              <a:defRPr sz="1191"/>
            </a:lvl2pPr>
            <a:lvl3pPr marL="777697" indent="0">
              <a:buNone/>
              <a:defRPr sz="1021"/>
            </a:lvl3pPr>
            <a:lvl4pPr marL="1166546" indent="0">
              <a:buNone/>
              <a:defRPr sz="851"/>
            </a:lvl4pPr>
            <a:lvl5pPr marL="1555394" indent="0">
              <a:buNone/>
              <a:defRPr sz="851"/>
            </a:lvl5pPr>
            <a:lvl6pPr marL="1944243" indent="0">
              <a:buNone/>
              <a:defRPr sz="851"/>
            </a:lvl6pPr>
            <a:lvl7pPr marL="2333092" indent="0">
              <a:buNone/>
              <a:defRPr sz="851"/>
            </a:lvl7pPr>
            <a:lvl8pPr marL="2721940" indent="0">
              <a:buNone/>
              <a:defRPr sz="851"/>
            </a:lvl8pPr>
            <a:lvl9pPr marL="3110789" indent="0">
              <a:buNone/>
              <a:defRPr sz="851"/>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036E05AD-77F0-46F8-BB92-E0498C440A86}" type="datetimeFigureOut">
              <a:rPr lang="es-MX" smtClean="0"/>
              <a:t>18/06/2021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20194039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35693" y="669713"/>
            <a:ext cx="2508337" cy="2343997"/>
          </a:xfrm>
        </p:spPr>
        <p:txBody>
          <a:bodyPr anchor="b"/>
          <a:lstStyle>
            <a:lvl1pPr>
              <a:defRPr sz="2722"/>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3306307" y="1446397"/>
            <a:ext cx="3937189" cy="7138958"/>
          </a:xfrm>
        </p:spPr>
        <p:txBody>
          <a:bodyPr anchor="t"/>
          <a:lstStyle>
            <a:lvl1pPr marL="0" indent="0">
              <a:buNone/>
              <a:defRPr sz="2722"/>
            </a:lvl1pPr>
            <a:lvl2pPr marL="388849" indent="0">
              <a:buNone/>
              <a:defRPr sz="2381"/>
            </a:lvl2pPr>
            <a:lvl3pPr marL="777697" indent="0">
              <a:buNone/>
              <a:defRPr sz="2041"/>
            </a:lvl3pPr>
            <a:lvl4pPr marL="1166546" indent="0">
              <a:buNone/>
              <a:defRPr sz="1701"/>
            </a:lvl4pPr>
            <a:lvl5pPr marL="1555394" indent="0">
              <a:buNone/>
              <a:defRPr sz="1701"/>
            </a:lvl5pPr>
            <a:lvl6pPr marL="1944243" indent="0">
              <a:buNone/>
              <a:defRPr sz="1701"/>
            </a:lvl6pPr>
            <a:lvl7pPr marL="2333092" indent="0">
              <a:buNone/>
              <a:defRPr sz="1701"/>
            </a:lvl7pPr>
            <a:lvl8pPr marL="2721940" indent="0">
              <a:buNone/>
              <a:defRPr sz="1701"/>
            </a:lvl8pPr>
            <a:lvl9pPr marL="3110789" indent="0">
              <a:buNone/>
              <a:defRPr sz="1701"/>
            </a:lvl9pPr>
          </a:lstStyle>
          <a:p>
            <a:r>
              <a:rPr lang="es-ES"/>
              <a:t>Haga clic en el icono para agregar una imagen</a:t>
            </a:r>
            <a:endParaRPr lang="en-US" dirty="0"/>
          </a:p>
        </p:txBody>
      </p:sp>
      <p:sp>
        <p:nvSpPr>
          <p:cNvPr id="4" name="Text Placeholder 3"/>
          <p:cNvSpPr>
            <a:spLocks noGrp="1"/>
          </p:cNvSpPr>
          <p:nvPr>
            <p:ph type="body" sz="half" idx="2"/>
          </p:nvPr>
        </p:nvSpPr>
        <p:spPr>
          <a:xfrm>
            <a:off x="535693" y="3013710"/>
            <a:ext cx="2508337" cy="5583271"/>
          </a:xfrm>
        </p:spPr>
        <p:txBody>
          <a:bodyPr/>
          <a:lstStyle>
            <a:lvl1pPr marL="0" indent="0">
              <a:buNone/>
              <a:defRPr sz="1361"/>
            </a:lvl1pPr>
            <a:lvl2pPr marL="388849" indent="0">
              <a:buNone/>
              <a:defRPr sz="1191"/>
            </a:lvl2pPr>
            <a:lvl3pPr marL="777697" indent="0">
              <a:buNone/>
              <a:defRPr sz="1021"/>
            </a:lvl3pPr>
            <a:lvl4pPr marL="1166546" indent="0">
              <a:buNone/>
              <a:defRPr sz="851"/>
            </a:lvl4pPr>
            <a:lvl5pPr marL="1555394" indent="0">
              <a:buNone/>
              <a:defRPr sz="851"/>
            </a:lvl5pPr>
            <a:lvl6pPr marL="1944243" indent="0">
              <a:buNone/>
              <a:defRPr sz="851"/>
            </a:lvl6pPr>
            <a:lvl7pPr marL="2333092" indent="0">
              <a:buNone/>
              <a:defRPr sz="851"/>
            </a:lvl7pPr>
            <a:lvl8pPr marL="2721940" indent="0">
              <a:buNone/>
              <a:defRPr sz="851"/>
            </a:lvl8pPr>
            <a:lvl9pPr marL="3110789" indent="0">
              <a:buNone/>
              <a:defRPr sz="851"/>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036E05AD-77F0-46F8-BB92-E0498C440A86}" type="datetimeFigureOut">
              <a:rPr lang="es-MX" smtClean="0"/>
              <a:t>18/06/2021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27169023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680" y="534843"/>
            <a:ext cx="6707803" cy="1941704"/>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534680" y="2674203"/>
            <a:ext cx="6707803" cy="6373904"/>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534680" y="9310878"/>
            <a:ext cx="1749862" cy="534841"/>
          </a:xfrm>
          <a:prstGeom prst="rect">
            <a:avLst/>
          </a:prstGeom>
        </p:spPr>
        <p:txBody>
          <a:bodyPr vert="horz" lIns="91440" tIns="45720" rIns="91440" bIns="45720" rtlCol="0" anchor="ctr"/>
          <a:lstStyle>
            <a:lvl1pPr algn="l">
              <a:defRPr sz="1021">
                <a:solidFill>
                  <a:schemeClr val="tx1">
                    <a:tint val="75000"/>
                  </a:schemeClr>
                </a:solidFill>
              </a:defRPr>
            </a:lvl1pPr>
          </a:lstStyle>
          <a:p>
            <a:fld id="{036E05AD-77F0-46F8-BB92-E0498C440A86}" type="datetimeFigureOut">
              <a:rPr lang="es-MX" smtClean="0"/>
              <a:t>18/06/2021</a:t>
            </a:fld>
            <a:endParaRPr lang="es-MX"/>
          </a:p>
        </p:txBody>
      </p:sp>
      <p:sp>
        <p:nvSpPr>
          <p:cNvPr id="5" name="Footer Placeholder 4"/>
          <p:cNvSpPr>
            <a:spLocks noGrp="1"/>
          </p:cNvSpPr>
          <p:nvPr>
            <p:ph type="ftr" sz="quarter" idx="3"/>
          </p:nvPr>
        </p:nvSpPr>
        <p:spPr>
          <a:xfrm>
            <a:off x="2576185" y="9310878"/>
            <a:ext cx="2624793" cy="534841"/>
          </a:xfrm>
          <a:prstGeom prst="rect">
            <a:avLst/>
          </a:prstGeom>
        </p:spPr>
        <p:txBody>
          <a:bodyPr vert="horz" lIns="91440" tIns="45720" rIns="91440" bIns="45720" rtlCol="0" anchor="ctr"/>
          <a:lstStyle>
            <a:lvl1pPr algn="ctr">
              <a:defRPr sz="1021">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5492621" y="9310878"/>
            <a:ext cx="1749862" cy="534841"/>
          </a:xfrm>
          <a:prstGeom prst="rect">
            <a:avLst/>
          </a:prstGeom>
        </p:spPr>
        <p:txBody>
          <a:bodyPr vert="horz" lIns="91440" tIns="45720" rIns="91440" bIns="45720" rtlCol="0" anchor="ctr"/>
          <a:lstStyle>
            <a:lvl1pPr algn="r">
              <a:defRPr sz="1021">
                <a:solidFill>
                  <a:schemeClr val="tx1">
                    <a:tint val="75000"/>
                  </a:schemeClr>
                </a:solidFill>
              </a:defRPr>
            </a:lvl1pPr>
          </a:lstStyle>
          <a:p>
            <a:fld id="{56E56E53-024C-46EB-AC88-735A2590F808}" type="slidenum">
              <a:rPr lang="es-MX" smtClean="0"/>
              <a:t>‹Nº›</a:t>
            </a:fld>
            <a:endParaRPr lang="es-MX"/>
          </a:p>
        </p:txBody>
      </p:sp>
    </p:spTree>
    <p:extLst>
      <p:ext uri="{BB962C8B-B14F-4D97-AF65-F5344CB8AC3E}">
        <p14:creationId xmlns:p14="http://schemas.microsoft.com/office/powerpoint/2010/main" val="319697103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77697" rtl="0" eaLnBrk="1" latinLnBrk="0" hangingPunct="1">
        <a:lnSpc>
          <a:spcPct val="90000"/>
        </a:lnSpc>
        <a:spcBef>
          <a:spcPct val="0"/>
        </a:spcBef>
        <a:buNone/>
        <a:defRPr sz="3742" kern="1200">
          <a:solidFill>
            <a:schemeClr val="tx1"/>
          </a:solidFill>
          <a:latin typeface="+mj-lt"/>
          <a:ea typeface="+mj-ea"/>
          <a:cs typeface="+mj-cs"/>
        </a:defRPr>
      </a:lvl1pPr>
    </p:titleStyle>
    <p:bodyStyle>
      <a:lvl1pPr marL="194424" indent="-194424" algn="l" defTabSz="777697" rtl="0" eaLnBrk="1" latinLnBrk="0" hangingPunct="1">
        <a:lnSpc>
          <a:spcPct val="90000"/>
        </a:lnSpc>
        <a:spcBef>
          <a:spcPts val="851"/>
        </a:spcBef>
        <a:buFont typeface="Arial" panose="020B0604020202020204" pitchFamily="34" charset="0"/>
        <a:buChar char="•"/>
        <a:defRPr sz="2381" kern="1200">
          <a:solidFill>
            <a:schemeClr val="tx1"/>
          </a:solidFill>
          <a:latin typeface="+mn-lt"/>
          <a:ea typeface="+mn-ea"/>
          <a:cs typeface="+mn-cs"/>
        </a:defRPr>
      </a:lvl1pPr>
      <a:lvl2pPr marL="583273" indent="-194424" algn="l" defTabSz="777697" rtl="0" eaLnBrk="1" latinLnBrk="0" hangingPunct="1">
        <a:lnSpc>
          <a:spcPct val="90000"/>
        </a:lnSpc>
        <a:spcBef>
          <a:spcPts val="425"/>
        </a:spcBef>
        <a:buFont typeface="Arial" panose="020B0604020202020204" pitchFamily="34" charset="0"/>
        <a:buChar char="•"/>
        <a:defRPr sz="2041" kern="1200">
          <a:solidFill>
            <a:schemeClr val="tx1"/>
          </a:solidFill>
          <a:latin typeface="+mn-lt"/>
          <a:ea typeface="+mn-ea"/>
          <a:cs typeface="+mn-cs"/>
        </a:defRPr>
      </a:lvl2pPr>
      <a:lvl3pPr marL="972122" indent="-194424" algn="l" defTabSz="777697" rtl="0" eaLnBrk="1" latinLnBrk="0" hangingPunct="1">
        <a:lnSpc>
          <a:spcPct val="90000"/>
        </a:lnSpc>
        <a:spcBef>
          <a:spcPts val="425"/>
        </a:spcBef>
        <a:buFont typeface="Arial" panose="020B0604020202020204" pitchFamily="34" charset="0"/>
        <a:buChar char="•"/>
        <a:defRPr sz="1701" kern="1200">
          <a:solidFill>
            <a:schemeClr val="tx1"/>
          </a:solidFill>
          <a:latin typeface="+mn-lt"/>
          <a:ea typeface="+mn-ea"/>
          <a:cs typeface="+mn-cs"/>
        </a:defRPr>
      </a:lvl3pPr>
      <a:lvl4pPr marL="1360970"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4pPr>
      <a:lvl5pPr marL="1749819"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5pPr>
      <a:lvl6pPr marL="2138667"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6pPr>
      <a:lvl7pPr marL="2527516"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7pPr>
      <a:lvl8pPr marL="2916365"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8pPr>
      <a:lvl9pPr marL="3305213"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9pPr>
    </p:bodyStyle>
    <p:otherStyle>
      <a:defPPr>
        <a:defRPr lang="en-US"/>
      </a:defPPr>
      <a:lvl1pPr marL="0" algn="l" defTabSz="777697" rtl="0" eaLnBrk="1" latinLnBrk="0" hangingPunct="1">
        <a:defRPr sz="1531" kern="1200">
          <a:solidFill>
            <a:schemeClr val="tx1"/>
          </a:solidFill>
          <a:latin typeface="+mn-lt"/>
          <a:ea typeface="+mn-ea"/>
          <a:cs typeface="+mn-cs"/>
        </a:defRPr>
      </a:lvl1pPr>
      <a:lvl2pPr marL="388849" algn="l" defTabSz="777697" rtl="0" eaLnBrk="1" latinLnBrk="0" hangingPunct="1">
        <a:defRPr sz="1531" kern="1200">
          <a:solidFill>
            <a:schemeClr val="tx1"/>
          </a:solidFill>
          <a:latin typeface="+mn-lt"/>
          <a:ea typeface="+mn-ea"/>
          <a:cs typeface="+mn-cs"/>
        </a:defRPr>
      </a:lvl2pPr>
      <a:lvl3pPr marL="777697" algn="l" defTabSz="777697" rtl="0" eaLnBrk="1" latinLnBrk="0" hangingPunct="1">
        <a:defRPr sz="1531" kern="1200">
          <a:solidFill>
            <a:schemeClr val="tx1"/>
          </a:solidFill>
          <a:latin typeface="+mn-lt"/>
          <a:ea typeface="+mn-ea"/>
          <a:cs typeface="+mn-cs"/>
        </a:defRPr>
      </a:lvl3pPr>
      <a:lvl4pPr marL="1166546" algn="l" defTabSz="777697" rtl="0" eaLnBrk="1" latinLnBrk="0" hangingPunct="1">
        <a:defRPr sz="1531" kern="1200">
          <a:solidFill>
            <a:schemeClr val="tx1"/>
          </a:solidFill>
          <a:latin typeface="+mn-lt"/>
          <a:ea typeface="+mn-ea"/>
          <a:cs typeface="+mn-cs"/>
        </a:defRPr>
      </a:lvl4pPr>
      <a:lvl5pPr marL="1555394" algn="l" defTabSz="777697" rtl="0" eaLnBrk="1" latinLnBrk="0" hangingPunct="1">
        <a:defRPr sz="1531" kern="1200">
          <a:solidFill>
            <a:schemeClr val="tx1"/>
          </a:solidFill>
          <a:latin typeface="+mn-lt"/>
          <a:ea typeface="+mn-ea"/>
          <a:cs typeface="+mn-cs"/>
        </a:defRPr>
      </a:lvl5pPr>
      <a:lvl6pPr marL="1944243" algn="l" defTabSz="777697" rtl="0" eaLnBrk="1" latinLnBrk="0" hangingPunct="1">
        <a:defRPr sz="1531" kern="1200">
          <a:solidFill>
            <a:schemeClr val="tx1"/>
          </a:solidFill>
          <a:latin typeface="+mn-lt"/>
          <a:ea typeface="+mn-ea"/>
          <a:cs typeface="+mn-cs"/>
        </a:defRPr>
      </a:lvl6pPr>
      <a:lvl7pPr marL="2333092" algn="l" defTabSz="777697" rtl="0" eaLnBrk="1" latinLnBrk="0" hangingPunct="1">
        <a:defRPr sz="1531" kern="1200">
          <a:solidFill>
            <a:schemeClr val="tx1"/>
          </a:solidFill>
          <a:latin typeface="+mn-lt"/>
          <a:ea typeface="+mn-ea"/>
          <a:cs typeface="+mn-cs"/>
        </a:defRPr>
      </a:lvl7pPr>
      <a:lvl8pPr marL="2721940" algn="l" defTabSz="777697" rtl="0" eaLnBrk="1" latinLnBrk="0" hangingPunct="1">
        <a:defRPr sz="1531" kern="1200">
          <a:solidFill>
            <a:schemeClr val="tx1"/>
          </a:solidFill>
          <a:latin typeface="+mn-lt"/>
          <a:ea typeface="+mn-ea"/>
          <a:cs typeface="+mn-cs"/>
        </a:defRPr>
      </a:lvl8pPr>
      <a:lvl9pPr marL="3110789" algn="l" defTabSz="777697" rtl="0" eaLnBrk="1" latinLnBrk="0" hangingPunct="1">
        <a:defRPr sz="153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534680" y="721894"/>
            <a:ext cx="6708331" cy="8758989"/>
          </a:xfrm>
        </p:spPr>
        <p:txBody>
          <a:bodyPr>
            <a:normAutofit fontScale="92500" lnSpcReduction="20000"/>
          </a:bodyPr>
          <a:lstStyle/>
          <a:p>
            <a:pPr marL="0" lvl="0" indent="0" algn="ctr" defTabSz="914400">
              <a:lnSpc>
                <a:spcPct val="100000"/>
              </a:lnSpc>
              <a:spcBef>
                <a:spcPts val="0"/>
              </a:spcBef>
              <a:buNone/>
            </a:pPr>
            <a:r>
              <a:rPr lang="es-MX" sz="1800" dirty="0">
                <a:solidFill>
                  <a:prstClr val="black"/>
                </a:solidFill>
                <a:latin typeface="Arial" panose="020B0604020202020204" pitchFamily="34" charset="0"/>
                <a:cs typeface="Arial" panose="020B0604020202020204" pitchFamily="34" charset="0"/>
              </a:rPr>
              <a:t>Escuela Normal de Educación Preescolar</a:t>
            </a:r>
          </a:p>
          <a:p>
            <a:pPr marL="0" lvl="0" indent="0" algn="ctr" defTabSz="914400">
              <a:lnSpc>
                <a:spcPct val="100000"/>
              </a:lnSpc>
              <a:spcBef>
                <a:spcPts val="0"/>
              </a:spcBef>
              <a:buNone/>
            </a:pPr>
            <a:r>
              <a:rPr lang="es-MX" sz="1800" dirty="0">
                <a:solidFill>
                  <a:prstClr val="black"/>
                </a:solidFill>
                <a:latin typeface="Arial" panose="020B0604020202020204" pitchFamily="34" charset="0"/>
                <a:cs typeface="Arial" panose="020B0604020202020204" pitchFamily="34" charset="0"/>
              </a:rPr>
              <a:t>Licenciatura en educación preescolar </a:t>
            </a:r>
          </a:p>
          <a:p>
            <a:pPr marL="0" lvl="0" indent="0" algn="ctr" defTabSz="914400">
              <a:lnSpc>
                <a:spcPct val="100000"/>
              </a:lnSpc>
              <a:spcBef>
                <a:spcPts val="0"/>
              </a:spcBef>
              <a:buNone/>
            </a:pPr>
            <a:endParaRPr lang="es-MX" sz="1800" dirty="0">
              <a:solidFill>
                <a:prstClr val="black"/>
              </a:solidFill>
              <a:latin typeface="Arial" panose="020B0604020202020204" pitchFamily="34" charset="0"/>
              <a:cs typeface="Arial" panose="020B0604020202020204" pitchFamily="34" charset="0"/>
            </a:endParaRPr>
          </a:p>
          <a:p>
            <a:pPr marL="0" lvl="0" indent="0" algn="ctr" defTabSz="914400">
              <a:lnSpc>
                <a:spcPct val="100000"/>
              </a:lnSpc>
              <a:spcBef>
                <a:spcPts val="0"/>
              </a:spcBef>
              <a:buNone/>
            </a:pPr>
            <a:endParaRPr lang="es-MX" sz="1800" dirty="0">
              <a:solidFill>
                <a:prstClr val="black"/>
              </a:solidFill>
              <a:latin typeface="Arial" panose="020B0604020202020204" pitchFamily="34" charset="0"/>
              <a:cs typeface="Arial" panose="020B0604020202020204" pitchFamily="34" charset="0"/>
            </a:endParaRPr>
          </a:p>
          <a:p>
            <a:pPr marL="0" lvl="0" indent="0" algn="ctr" defTabSz="914400">
              <a:lnSpc>
                <a:spcPct val="100000"/>
              </a:lnSpc>
              <a:spcBef>
                <a:spcPts val="0"/>
              </a:spcBef>
              <a:buNone/>
            </a:pPr>
            <a:endParaRPr lang="es-MX" sz="1800" dirty="0">
              <a:solidFill>
                <a:prstClr val="black"/>
              </a:solidFill>
              <a:latin typeface="Arial" panose="020B0604020202020204" pitchFamily="34" charset="0"/>
              <a:cs typeface="Arial" panose="020B0604020202020204" pitchFamily="34" charset="0"/>
            </a:endParaRPr>
          </a:p>
          <a:p>
            <a:pPr marL="0" lvl="0" indent="0" algn="ctr" defTabSz="914400">
              <a:lnSpc>
                <a:spcPct val="100000"/>
              </a:lnSpc>
              <a:spcBef>
                <a:spcPts val="0"/>
              </a:spcBef>
              <a:buNone/>
            </a:pPr>
            <a:endParaRPr lang="es-MX" sz="1800" dirty="0">
              <a:solidFill>
                <a:prstClr val="black"/>
              </a:solidFill>
              <a:latin typeface="Arial" panose="020B0604020202020204" pitchFamily="34" charset="0"/>
              <a:cs typeface="Arial" panose="020B0604020202020204" pitchFamily="34" charset="0"/>
            </a:endParaRPr>
          </a:p>
          <a:p>
            <a:pPr marL="0" lvl="0" indent="0" algn="ctr" defTabSz="914400">
              <a:lnSpc>
                <a:spcPct val="100000"/>
              </a:lnSpc>
              <a:spcBef>
                <a:spcPts val="0"/>
              </a:spcBef>
              <a:buNone/>
            </a:pPr>
            <a:endParaRPr lang="es-MX" sz="1800" dirty="0">
              <a:solidFill>
                <a:prstClr val="black"/>
              </a:solidFill>
              <a:latin typeface="Arial" panose="020B0604020202020204" pitchFamily="34" charset="0"/>
              <a:cs typeface="Arial" panose="020B0604020202020204" pitchFamily="34" charset="0"/>
            </a:endParaRPr>
          </a:p>
          <a:p>
            <a:pPr marL="0" lvl="0" indent="0" algn="ctr" defTabSz="914400">
              <a:lnSpc>
                <a:spcPct val="100000"/>
              </a:lnSpc>
              <a:spcBef>
                <a:spcPts val="0"/>
              </a:spcBef>
              <a:buNone/>
            </a:pPr>
            <a:endParaRPr lang="es-MX" sz="1800" dirty="0">
              <a:solidFill>
                <a:prstClr val="black"/>
              </a:solidFill>
              <a:latin typeface="Arial" panose="020B0604020202020204" pitchFamily="34" charset="0"/>
              <a:cs typeface="Arial" panose="020B0604020202020204" pitchFamily="34" charset="0"/>
            </a:endParaRPr>
          </a:p>
          <a:p>
            <a:pPr marL="0" lvl="0" indent="0" algn="ctr" defTabSz="914400">
              <a:lnSpc>
                <a:spcPct val="100000"/>
              </a:lnSpc>
              <a:spcBef>
                <a:spcPts val="0"/>
              </a:spcBef>
              <a:buNone/>
            </a:pPr>
            <a:endParaRPr lang="es-MX" sz="1800" dirty="0">
              <a:solidFill>
                <a:prstClr val="black"/>
              </a:solidFill>
              <a:latin typeface="Arial" panose="020B0604020202020204" pitchFamily="34" charset="0"/>
              <a:cs typeface="Arial" panose="020B0604020202020204" pitchFamily="34" charset="0"/>
            </a:endParaRPr>
          </a:p>
          <a:p>
            <a:pPr marL="0" lvl="0" indent="0" algn="ctr" defTabSz="914400">
              <a:lnSpc>
                <a:spcPct val="100000"/>
              </a:lnSpc>
              <a:spcBef>
                <a:spcPts val="0"/>
              </a:spcBef>
              <a:buNone/>
            </a:pPr>
            <a:endParaRPr lang="es-MX" sz="1800" dirty="0">
              <a:solidFill>
                <a:prstClr val="black"/>
              </a:solidFill>
              <a:latin typeface="Arial" panose="020B0604020202020204" pitchFamily="34" charset="0"/>
              <a:cs typeface="Arial" panose="020B0604020202020204" pitchFamily="34" charset="0"/>
            </a:endParaRPr>
          </a:p>
          <a:p>
            <a:pPr marL="0" lvl="0" indent="0" algn="ctr" defTabSz="914400">
              <a:lnSpc>
                <a:spcPct val="100000"/>
              </a:lnSpc>
              <a:spcBef>
                <a:spcPts val="0"/>
              </a:spcBef>
              <a:buNone/>
            </a:pPr>
            <a:r>
              <a:rPr lang="es-MX" sz="1800" dirty="0">
                <a:solidFill>
                  <a:prstClr val="black"/>
                </a:solidFill>
                <a:latin typeface="Arial" panose="020B0604020202020204" pitchFamily="34" charset="0"/>
                <a:cs typeface="Arial" panose="020B0604020202020204" pitchFamily="34" charset="0"/>
              </a:rPr>
              <a:t>ciclo escolar 2020-2021</a:t>
            </a:r>
          </a:p>
          <a:p>
            <a:pPr marL="0" lvl="0" indent="0" algn="ctr" defTabSz="914400">
              <a:lnSpc>
                <a:spcPct val="100000"/>
              </a:lnSpc>
              <a:spcBef>
                <a:spcPts val="0"/>
              </a:spcBef>
              <a:buNone/>
            </a:pPr>
            <a:r>
              <a:rPr lang="es-MX" sz="1800" dirty="0">
                <a:solidFill>
                  <a:prstClr val="black"/>
                </a:solidFill>
                <a:latin typeface="Arial" panose="020B0604020202020204" pitchFamily="34" charset="0"/>
                <a:cs typeface="Arial" panose="020B0604020202020204" pitchFamily="34" charset="0"/>
              </a:rPr>
              <a:t>Docente: Dolores Patricia Segovia Gómez. </a:t>
            </a:r>
          </a:p>
          <a:p>
            <a:pPr marL="0" lvl="0" indent="0" algn="ctr" defTabSz="914400">
              <a:lnSpc>
                <a:spcPct val="100000"/>
              </a:lnSpc>
              <a:spcBef>
                <a:spcPts val="0"/>
              </a:spcBef>
              <a:buNone/>
            </a:pPr>
            <a:r>
              <a:rPr lang="es-MX" sz="1800" dirty="0">
                <a:solidFill>
                  <a:prstClr val="black"/>
                </a:solidFill>
                <a:latin typeface="Arial" panose="020B0604020202020204" pitchFamily="34" charset="0"/>
                <a:cs typeface="Arial" panose="020B0604020202020204" pitchFamily="34" charset="0"/>
              </a:rPr>
              <a:t>Asignatura: Trabajo docente y proyectos de mejora escolar.</a:t>
            </a:r>
          </a:p>
          <a:p>
            <a:pPr marL="0" lvl="0" indent="0" algn="ctr" defTabSz="914400">
              <a:lnSpc>
                <a:spcPct val="100000"/>
              </a:lnSpc>
              <a:spcBef>
                <a:spcPts val="0"/>
              </a:spcBef>
              <a:buNone/>
            </a:pPr>
            <a:r>
              <a:rPr lang="es-MX" sz="1800" dirty="0">
                <a:solidFill>
                  <a:prstClr val="black"/>
                </a:solidFill>
                <a:latin typeface="Arial" panose="020B0604020202020204" pitchFamily="34" charset="0"/>
                <a:cs typeface="Arial" panose="020B0604020202020204" pitchFamily="34" charset="0"/>
              </a:rPr>
              <a:t>Unidad de aprendizaje II. Propuestas de innovación al Trabajo docente en el marco del Proyecto Escolar de</a:t>
            </a:r>
          </a:p>
          <a:p>
            <a:pPr marL="0" lvl="0" indent="0" algn="ctr" defTabSz="914400">
              <a:lnSpc>
                <a:spcPct val="100000"/>
              </a:lnSpc>
              <a:spcBef>
                <a:spcPts val="0"/>
              </a:spcBef>
              <a:buNone/>
            </a:pPr>
            <a:r>
              <a:rPr lang="es-MX" sz="1800" dirty="0">
                <a:solidFill>
                  <a:prstClr val="black"/>
                </a:solidFill>
                <a:latin typeface="Arial" panose="020B0604020202020204" pitchFamily="34" charset="0"/>
                <a:cs typeface="Arial" panose="020B0604020202020204" pitchFamily="34" charset="0"/>
              </a:rPr>
              <a:t>Mejora Continua (PEMC)</a:t>
            </a:r>
          </a:p>
          <a:p>
            <a:pPr marL="0" lvl="0" indent="0" algn="ctr" defTabSz="914400">
              <a:lnSpc>
                <a:spcPct val="100000"/>
              </a:lnSpc>
              <a:spcBef>
                <a:spcPts val="0"/>
              </a:spcBef>
              <a:buNone/>
            </a:pPr>
            <a:r>
              <a:rPr lang="es-MX" sz="1800" dirty="0" smtClean="0">
                <a:solidFill>
                  <a:prstClr val="black"/>
                </a:solidFill>
                <a:latin typeface="Arial" panose="020B0604020202020204" pitchFamily="34" charset="0"/>
                <a:cs typeface="Arial" panose="020B0604020202020204" pitchFamily="34" charset="0"/>
              </a:rPr>
              <a:t>Diario educadora </a:t>
            </a:r>
            <a:r>
              <a:rPr lang="es-MX" sz="1800" smtClean="0">
                <a:solidFill>
                  <a:prstClr val="black"/>
                </a:solidFill>
                <a:latin typeface="Arial" panose="020B0604020202020204" pitchFamily="34" charset="0"/>
                <a:cs typeface="Arial" panose="020B0604020202020204" pitchFamily="34" charset="0"/>
              </a:rPr>
              <a:t>normalista primera </a:t>
            </a:r>
            <a:r>
              <a:rPr lang="es-MX" sz="1800" dirty="0" smtClean="0">
                <a:solidFill>
                  <a:prstClr val="black"/>
                </a:solidFill>
                <a:latin typeface="Arial" panose="020B0604020202020204" pitchFamily="34" charset="0"/>
                <a:cs typeface="Arial" panose="020B0604020202020204" pitchFamily="34" charset="0"/>
              </a:rPr>
              <a:t>semana junio </a:t>
            </a:r>
            <a:endParaRPr lang="es-MX" sz="1800" dirty="0">
              <a:solidFill>
                <a:prstClr val="black"/>
              </a:solidFill>
              <a:latin typeface="Arial" panose="020B0604020202020204" pitchFamily="34" charset="0"/>
              <a:cs typeface="Arial" panose="020B0604020202020204" pitchFamily="34" charset="0"/>
            </a:endParaRPr>
          </a:p>
          <a:p>
            <a:pPr marL="0" lvl="0" indent="0" algn="ctr" defTabSz="914400">
              <a:lnSpc>
                <a:spcPct val="100000"/>
              </a:lnSpc>
              <a:spcBef>
                <a:spcPts val="0"/>
              </a:spcBef>
              <a:buNone/>
            </a:pPr>
            <a:r>
              <a:rPr lang="es-MX" sz="1800" dirty="0">
                <a:solidFill>
                  <a:prstClr val="black"/>
                </a:solidFill>
                <a:latin typeface="Arial" panose="020B0604020202020204" pitchFamily="34" charset="0"/>
                <a:cs typeface="Arial" panose="020B0604020202020204" pitchFamily="34" charset="0"/>
              </a:rPr>
              <a:t>• Detecta los procesos de aprendizaje de sus alumnos para favorecer su desarrollo cognitivo y socioemocional.</a:t>
            </a:r>
          </a:p>
          <a:p>
            <a:pPr marL="0" lvl="0" indent="0" algn="ctr" defTabSz="914400">
              <a:lnSpc>
                <a:spcPct val="100000"/>
              </a:lnSpc>
              <a:spcBef>
                <a:spcPts val="0"/>
              </a:spcBef>
              <a:buNone/>
            </a:pPr>
            <a:r>
              <a:rPr lang="es-MX" sz="1800" dirty="0">
                <a:solidFill>
                  <a:prstClr val="black"/>
                </a:solidFill>
                <a:latin typeface="Arial" panose="020B0604020202020204" pitchFamily="34" charset="0"/>
                <a:cs typeface="Arial" panose="020B0604020202020204" pitchFamily="34" charset="0"/>
              </a:rPr>
              <a:t>• Aplica el plan y programa de estudio para alcanzar los propósitos educativos y contribuir al pleno desenvolvimiento de las capacidades de sus alumnos.</a:t>
            </a:r>
          </a:p>
          <a:p>
            <a:pPr marL="0" lvl="0" indent="0" algn="ctr" defTabSz="914400">
              <a:lnSpc>
                <a:spcPct val="100000"/>
              </a:lnSpc>
              <a:spcBef>
                <a:spcPts val="0"/>
              </a:spcBef>
              <a:buNone/>
            </a:pPr>
            <a:r>
              <a:rPr lang="es-MX" sz="1800" dirty="0">
                <a:solidFill>
                  <a:prstClr val="black"/>
                </a:solidFill>
                <a:latin typeface="Arial" panose="020B0604020202020204" pitchFamily="34" charset="0"/>
                <a:cs typeface="Arial" panose="020B0604020202020204" pitchFamily="34" charset="0"/>
              </a:rPr>
              <a:t>• Diseña planeaciones aplicando sus conocimientos curriculares, psicopedagógicos, disciplinares, didácticos y tecnológicos para propiciar espacios de aprendizaje incluyentes que respondan a las necesidades de todos los alumnos en el marco del plan y programas de estudio.</a:t>
            </a:r>
          </a:p>
          <a:p>
            <a:pPr marL="0" lvl="0" indent="0" algn="ctr" defTabSz="914400">
              <a:lnSpc>
                <a:spcPct val="100000"/>
              </a:lnSpc>
              <a:spcBef>
                <a:spcPts val="0"/>
              </a:spcBef>
              <a:buNone/>
            </a:pPr>
            <a:r>
              <a:rPr lang="es-MX" sz="1800" dirty="0">
                <a:solidFill>
                  <a:prstClr val="black"/>
                </a:solidFill>
                <a:latin typeface="Arial" panose="020B0604020202020204" pitchFamily="34" charset="0"/>
                <a:cs typeface="Arial" panose="020B0604020202020204" pitchFamily="34" charset="0"/>
              </a:rPr>
              <a:t>• Emplea la evaluación para intervenir en los diferentes ámbitos y momentos de la tarea educativa para mejorar los aprendizajes de sus alumnos.</a:t>
            </a:r>
          </a:p>
          <a:p>
            <a:pPr marL="0" lvl="0" indent="0" algn="ctr" defTabSz="914400">
              <a:lnSpc>
                <a:spcPct val="100000"/>
              </a:lnSpc>
              <a:spcBef>
                <a:spcPts val="0"/>
              </a:spcBef>
              <a:buNone/>
            </a:pPr>
            <a:r>
              <a:rPr lang="es-MX" sz="1800" dirty="0">
                <a:solidFill>
                  <a:prstClr val="black"/>
                </a:solidFill>
                <a:latin typeface="Arial" panose="020B0604020202020204" pitchFamily="34" charset="0"/>
                <a:cs typeface="Arial" panose="020B0604020202020204" pitchFamily="34" charset="0"/>
              </a:rPr>
              <a:t>• Integra recursos de la investigación educativa para enriquecer su práctica profesional, expresando su interés por el conocimiento, la ciencia y la mejora de la educación.</a:t>
            </a:r>
          </a:p>
          <a:p>
            <a:pPr marL="0" lvl="0" indent="0" algn="ctr" defTabSz="914400">
              <a:lnSpc>
                <a:spcPct val="100000"/>
              </a:lnSpc>
              <a:spcBef>
                <a:spcPts val="0"/>
              </a:spcBef>
              <a:buNone/>
            </a:pPr>
            <a:r>
              <a:rPr lang="es-MX" sz="1800" dirty="0">
                <a:solidFill>
                  <a:prstClr val="black"/>
                </a:solidFill>
                <a:latin typeface="Arial" panose="020B0604020202020204" pitchFamily="34" charset="0"/>
                <a:cs typeface="Arial" panose="020B0604020202020204" pitchFamily="34" charset="0"/>
              </a:rPr>
              <a:t>• Actúa de manera ética ante la diversidad de situaciones que se presentan en la práctica profesional.</a:t>
            </a:r>
          </a:p>
          <a:p>
            <a:pPr marL="0" lvl="0" indent="0" algn="ctr" defTabSz="914400">
              <a:lnSpc>
                <a:spcPct val="100000"/>
              </a:lnSpc>
              <a:spcBef>
                <a:spcPts val="0"/>
              </a:spcBef>
              <a:buNone/>
            </a:pPr>
            <a:endParaRPr lang="es-MX" sz="1800" dirty="0">
              <a:solidFill>
                <a:prstClr val="black"/>
              </a:solidFill>
              <a:latin typeface="Arial" panose="020B0604020202020204" pitchFamily="34" charset="0"/>
              <a:cs typeface="Arial" panose="020B0604020202020204" pitchFamily="34" charset="0"/>
            </a:endParaRPr>
          </a:p>
          <a:p>
            <a:pPr marL="0" lvl="0" indent="0" algn="ctr" defTabSz="914400">
              <a:lnSpc>
                <a:spcPct val="100000"/>
              </a:lnSpc>
              <a:spcBef>
                <a:spcPts val="0"/>
              </a:spcBef>
              <a:buNone/>
            </a:pPr>
            <a:r>
              <a:rPr lang="es-MX" sz="1800" dirty="0">
                <a:solidFill>
                  <a:prstClr val="black"/>
                </a:solidFill>
                <a:latin typeface="Arial" panose="020B0604020202020204" pitchFamily="34" charset="0"/>
                <a:cs typeface="Arial" panose="020B0604020202020204" pitchFamily="34" charset="0"/>
              </a:rPr>
              <a:t>Alumna: Maria Jose Palacios López </a:t>
            </a:r>
          </a:p>
          <a:p>
            <a:pPr marL="0" lvl="0" indent="0" algn="ctr" defTabSz="914400">
              <a:lnSpc>
                <a:spcPct val="100000"/>
              </a:lnSpc>
              <a:spcBef>
                <a:spcPts val="0"/>
              </a:spcBef>
              <a:buNone/>
            </a:pPr>
            <a:r>
              <a:rPr lang="es-MX" sz="1800" dirty="0">
                <a:solidFill>
                  <a:prstClr val="black"/>
                </a:solidFill>
                <a:latin typeface="Arial" panose="020B0604020202020204" pitchFamily="34" charset="0"/>
                <a:cs typeface="Arial" panose="020B0604020202020204" pitchFamily="34" charset="0"/>
              </a:rPr>
              <a:t> Sexto semestre 3° “A”</a:t>
            </a:r>
          </a:p>
          <a:p>
            <a:pPr marL="0" lvl="0" indent="0" algn="ctr" defTabSz="914400">
              <a:lnSpc>
                <a:spcPct val="100000"/>
              </a:lnSpc>
              <a:spcBef>
                <a:spcPts val="0"/>
              </a:spcBef>
              <a:buNone/>
            </a:pPr>
            <a:endParaRPr lang="es-MX" sz="1800" dirty="0">
              <a:solidFill>
                <a:prstClr val="black"/>
              </a:solidFill>
              <a:latin typeface="Arial" panose="020B0604020202020204" pitchFamily="34" charset="0"/>
              <a:cs typeface="Arial" panose="020B0604020202020204" pitchFamily="34" charset="0"/>
            </a:endParaRPr>
          </a:p>
          <a:p>
            <a:pPr marL="0" lvl="0" indent="0" defTabSz="914400">
              <a:lnSpc>
                <a:spcPct val="100000"/>
              </a:lnSpc>
              <a:spcBef>
                <a:spcPts val="0"/>
              </a:spcBef>
              <a:buNone/>
            </a:pPr>
            <a:r>
              <a:rPr lang="es-MX" sz="1800" dirty="0">
                <a:solidFill>
                  <a:prstClr val="black"/>
                </a:solidFill>
                <a:latin typeface="Arial" panose="020B0604020202020204" pitchFamily="34" charset="0"/>
                <a:cs typeface="Arial" panose="020B0604020202020204" pitchFamily="34" charset="0"/>
              </a:rPr>
              <a:t>Saltillo, Coahuila.                                                                                                                                      Junio 2021</a:t>
            </a:r>
          </a:p>
          <a:p>
            <a:endParaRPr lang="es-MX" dirty="0"/>
          </a:p>
        </p:txBody>
      </p:sp>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19461" y="1290637"/>
            <a:ext cx="1948792" cy="1449101"/>
          </a:xfrm>
          <a:prstGeom prst="rect">
            <a:avLst/>
          </a:prstGeom>
        </p:spPr>
      </p:pic>
    </p:spTree>
    <p:extLst>
      <p:ext uri="{BB962C8B-B14F-4D97-AF65-F5344CB8AC3E}">
        <p14:creationId xmlns:p14="http://schemas.microsoft.com/office/powerpoint/2010/main" val="2543527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o 1">
            <a:extLst>
              <a:ext uri="{FF2B5EF4-FFF2-40B4-BE49-F238E27FC236}">
                <a16:creationId xmlns:a16="http://schemas.microsoft.com/office/drawing/2014/main" id="{BA74D494-408A-4E9A-8CBA-796030CBE8BE}"/>
              </a:ext>
            </a:extLst>
          </p:cNvPr>
          <p:cNvGrpSpPr/>
          <p:nvPr/>
        </p:nvGrpSpPr>
        <p:grpSpPr>
          <a:xfrm>
            <a:off x="-60113" y="101667"/>
            <a:ext cx="8202188" cy="9807304"/>
            <a:chOff x="-60113" y="101667"/>
            <a:chExt cx="8202188" cy="9807304"/>
          </a:xfrm>
        </p:grpSpPr>
        <p:sp>
          <p:nvSpPr>
            <p:cNvPr id="6" name="Paralelogramo 5">
              <a:extLst>
                <a:ext uri="{FF2B5EF4-FFF2-40B4-BE49-F238E27FC236}">
                  <a16:creationId xmlns:a16="http://schemas.microsoft.com/office/drawing/2014/main" id="{47608943-0181-440C-B161-B8EF626947B5}"/>
                </a:ext>
              </a:extLst>
            </p:cNvPr>
            <p:cNvSpPr/>
            <p:nvPr/>
          </p:nvSpPr>
          <p:spPr>
            <a:xfrm>
              <a:off x="41638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schemeClr val="tx1"/>
                  </a:solidFill>
                </a:rPr>
                <a:t>18</a:t>
              </a:r>
              <a:endParaRPr lang="es-MX" dirty="0">
                <a:solidFill>
                  <a:schemeClr val="tx1"/>
                </a:solidFill>
              </a:endParaRPr>
            </a:p>
          </p:txBody>
        </p:sp>
        <p:sp>
          <p:nvSpPr>
            <p:cNvPr id="8" name="Paralelogramo 7">
              <a:extLst>
                <a:ext uri="{FF2B5EF4-FFF2-40B4-BE49-F238E27FC236}">
                  <a16:creationId xmlns:a16="http://schemas.microsoft.com/office/drawing/2014/main" id="{B33DFCE6-CAD3-4C51-BEC3-B49DE3E10F98}"/>
                </a:ext>
              </a:extLst>
            </p:cNvPr>
            <p:cNvSpPr/>
            <p:nvPr/>
          </p:nvSpPr>
          <p:spPr>
            <a:xfrm>
              <a:off x="115806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400" dirty="0" smtClean="0">
                  <a:solidFill>
                    <a:schemeClr val="tx1"/>
                  </a:solidFill>
                </a:rPr>
                <a:t>Junio </a:t>
              </a:r>
              <a:endParaRPr lang="es-MX" sz="1400" dirty="0">
                <a:solidFill>
                  <a:schemeClr val="tx1"/>
                </a:solidFill>
              </a:endParaRPr>
            </a:p>
          </p:txBody>
        </p:sp>
        <p:sp>
          <p:nvSpPr>
            <p:cNvPr id="10" name="Paralelogramo 9">
              <a:extLst>
                <a:ext uri="{FF2B5EF4-FFF2-40B4-BE49-F238E27FC236}">
                  <a16:creationId xmlns:a16="http://schemas.microsoft.com/office/drawing/2014/main" id="{E9499F6D-0B37-4682-9B96-B4D34C2EF618}"/>
                </a:ext>
              </a:extLst>
            </p:cNvPr>
            <p:cNvSpPr/>
            <p:nvPr/>
          </p:nvSpPr>
          <p:spPr>
            <a:xfrm>
              <a:off x="189974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schemeClr val="tx1"/>
                  </a:solidFill>
                </a:rPr>
                <a:t>2021</a:t>
              </a:r>
              <a:endParaRPr lang="es-MX" dirty="0">
                <a:solidFill>
                  <a:schemeClr val="tx1"/>
                </a:solidFill>
              </a:endParaRPr>
            </a:p>
          </p:txBody>
        </p:sp>
        <p:grpSp>
          <p:nvGrpSpPr>
            <p:cNvPr id="13" name="Grupo 12">
              <a:extLst>
                <a:ext uri="{FF2B5EF4-FFF2-40B4-BE49-F238E27FC236}">
                  <a16:creationId xmlns:a16="http://schemas.microsoft.com/office/drawing/2014/main" id="{B9B108D8-2D8D-467D-B61E-DE552F2B74A5}"/>
                </a:ext>
              </a:extLst>
            </p:cNvPr>
            <p:cNvGrpSpPr/>
            <p:nvPr/>
          </p:nvGrpSpPr>
          <p:grpSpPr>
            <a:xfrm>
              <a:off x="355425" y="669897"/>
              <a:ext cx="406400" cy="523220"/>
              <a:chOff x="325120" y="927110"/>
              <a:chExt cx="406400" cy="523220"/>
            </a:xfrm>
          </p:grpSpPr>
          <p:sp>
            <p:nvSpPr>
              <p:cNvPr id="11" name="Elipse 10">
                <a:extLst>
                  <a:ext uri="{FF2B5EF4-FFF2-40B4-BE49-F238E27FC236}">
                    <a16:creationId xmlns:a16="http://schemas.microsoft.com/office/drawing/2014/main" id="{880D7D52-E52E-46A6-9AD5-0FE86D8981B4}"/>
                  </a:ext>
                </a:extLst>
              </p:cNvPr>
              <p:cNvSpPr/>
              <p:nvPr/>
            </p:nvSpPr>
            <p:spPr>
              <a:xfrm>
                <a:off x="325120" y="975360"/>
                <a:ext cx="406400" cy="426720"/>
              </a:xfrm>
              <a:prstGeom prst="ellipse">
                <a:avLst/>
              </a:prstGeom>
              <a:noFill/>
              <a:ln>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 name="CuadroTexto 11">
                <a:extLst>
                  <a:ext uri="{FF2B5EF4-FFF2-40B4-BE49-F238E27FC236}">
                    <a16:creationId xmlns:a16="http://schemas.microsoft.com/office/drawing/2014/main" id="{2E00C428-416A-4D97-97D6-9A76941C2425}"/>
                  </a:ext>
                </a:extLst>
              </p:cNvPr>
              <p:cNvSpPr txBox="1"/>
              <p:nvPr/>
            </p:nvSpPr>
            <p:spPr>
              <a:xfrm>
                <a:off x="349684" y="927110"/>
                <a:ext cx="381836" cy="523220"/>
              </a:xfrm>
              <a:prstGeom prst="rect">
                <a:avLst/>
              </a:prstGeom>
              <a:noFill/>
            </p:spPr>
            <p:txBody>
              <a:bodyPr wrap="none" rtlCol="0">
                <a:spAutoFit/>
              </a:bodyPr>
              <a:lstStyle/>
              <a:p>
                <a:r>
                  <a:rPr lang="es-MX" sz="2800" dirty="0">
                    <a:latin typeface="Comic Sans MS" panose="030F0702030302020204" pitchFamily="66" charset="0"/>
                  </a:rPr>
                  <a:t>L</a:t>
                </a:r>
              </a:p>
            </p:txBody>
          </p:sp>
        </p:grpSp>
        <p:sp>
          <p:nvSpPr>
            <p:cNvPr id="15" name="Elipse 14">
              <a:extLst>
                <a:ext uri="{FF2B5EF4-FFF2-40B4-BE49-F238E27FC236}">
                  <a16:creationId xmlns:a16="http://schemas.microsoft.com/office/drawing/2014/main" id="{1082DC44-6046-4DB4-9D18-B9DE01490DD4}"/>
                </a:ext>
              </a:extLst>
            </p:cNvPr>
            <p:cNvSpPr/>
            <p:nvPr/>
          </p:nvSpPr>
          <p:spPr>
            <a:xfrm>
              <a:off x="911740" y="699102"/>
              <a:ext cx="406400" cy="426720"/>
            </a:xfrm>
            <a:prstGeom prst="ellips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 name="CuadroTexto 15">
              <a:extLst>
                <a:ext uri="{FF2B5EF4-FFF2-40B4-BE49-F238E27FC236}">
                  <a16:creationId xmlns:a16="http://schemas.microsoft.com/office/drawing/2014/main" id="{BE575634-FC98-441D-ACDC-E1C8A1435C25}"/>
                </a:ext>
              </a:extLst>
            </p:cNvPr>
            <p:cNvSpPr txBox="1"/>
            <p:nvPr/>
          </p:nvSpPr>
          <p:spPr>
            <a:xfrm>
              <a:off x="859216" y="664837"/>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18" name="Elipse 17">
              <a:extLst>
                <a:ext uri="{FF2B5EF4-FFF2-40B4-BE49-F238E27FC236}">
                  <a16:creationId xmlns:a16="http://schemas.microsoft.com/office/drawing/2014/main" id="{AB18F75A-0196-4C2E-8DAD-CD0713D15D0C}"/>
                </a:ext>
              </a:extLst>
            </p:cNvPr>
            <p:cNvSpPr/>
            <p:nvPr/>
          </p:nvSpPr>
          <p:spPr>
            <a:xfrm>
              <a:off x="1399789" y="699102"/>
              <a:ext cx="406400" cy="426720"/>
            </a:xfrm>
            <a:prstGeom prst="ellipse">
              <a:avLst/>
            </a:prstGeom>
            <a:no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 name="CuadroTexto 18">
              <a:extLst>
                <a:ext uri="{FF2B5EF4-FFF2-40B4-BE49-F238E27FC236}">
                  <a16:creationId xmlns:a16="http://schemas.microsoft.com/office/drawing/2014/main" id="{01D9B938-D65D-4623-994E-C181087BDD6E}"/>
                </a:ext>
              </a:extLst>
            </p:cNvPr>
            <p:cNvSpPr txBox="1"/>
            <p:nvPr/>
          </p:nvSpPr>
          <p:spPr>
            <a:xfrm>
              <a:off x="1353233" y="650852"/>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21" name="Elipse 20">
              <a:extLst>
                <a:ext uri="{FF2B5EF4-FFF2-40B4-BE49-F238E27FC236}">
                  <a16:creationId xmlns:a16="http://schemas.microsoft.com/office/drawing/2014/main" id="{85E30B17-2BF6-437C-83C0-21DA04B245F6}"/>
                </a:ext>
              </a:extLst>
            </p:cNvPr>
            <p:cNvSpPr/>
            <p:nvPr/>
          </p:nvSpPr>
          <p:spPr>
            <a:xfrm>
              <a:off x="1910707" y="682587"/>
              <a:ext cx="406400" cy="426720"/>
            </a:xfrm>
            <a:prstGeom prst="ellipse">
              <a:avLst/>
            </a:prstGeom>
            <a:noFill/>
            <a:ln>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t>  </a:t>
              </a:r>
            </a:p>
          </p:txBody>
        </p:sp>
        <p:sp>
          <p:nvSpPr>
            <p:cNvPr id="22" name="CuadroTexto 21">
              <a:extLst>
                <a:ext uri="{FF2B5EF4-FFF2-40B4-BE49-F238E27FC236}">
                  <a16:creationId xmlns:a16="http://schemas.microsoft.com/office/drawing/2014/main" id="{D10FE9A1-28D5-4310-BD57-3A5884781B43}"/>
                </a:ext>
              </a:extLst>
            </p:cNvPr>
            <p:cNvSpPr txBox="1"/>
            <p:nvPr/>
          </p:nvSpPr>
          <p:spPr>
            <a:xfrm>
              <a:off x="1921391" y="682587"/>
              <a:ext cx="310716" cy="523220"/>
            </a:xfrm>
            <a:prstGeom prst="rect">
              <a:avLst/>
            </a:prstGeom>
            <a:noFill/>
          </p:spPr>
          <p:txBody>
            <a:bodyPr wrap="square" rtlCol="0">
              <a:spAutoFit/>
            </a:bodyPr>
            <a:lstStyle/>
            <a:p>
              <a:r>
                <a:rPr lang="es-MX" sz="2800" dirty="0">
                  <a:latin typeface="Comic Sans MS" panose="030F0702030302020204" pitchFamily="66" charset="0"/>
                </a:rPr>
                <a:t>J</a:t>
              </a:r>
            </a:p>
          </p:txBody>
        </p:sp>
        <p:sp>
          <p:nvSpPr>
            <p:cNvPr id="24" name="Elipse 23">
              <a:extLst>
                <a:ext uri="{FF2B5EF4-FFF2-40B4-BE49-F238E27FC236}">
                  <a16:creationId xmlns:a16="http://schemas.microsoft.com/office/drawing/2014/main" id="{8A385A63-D308-45E3-A890-7B5BB1C03A3A}"/>
                </a:ext>
              </a:extLst>
            </p:cNvPr>
            <p:cNvSpPr/>
            <p:nvPr/>
          </p:nvSpPr>
          <p:spPr>
            <a:xfrm>
              <a:off x="2415408" y="714322"/>
              <a:ext cx="406400" cy="426720"/>
            </a:xfrm>
            <a:prstGeom prst="ellipse">
              <a:avLst/>
            </a:prstGeom>
            <a:solidFill>
              <a:srgbClr val="FF0000"/>
            </a:solidFill>
            <a:ln>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5" name="CuadroTexto 24">
              <a:extLst>
                <a:ext uri="{FF2B5EF4-FFF2-40B4-BE49-F238E27FC236}">
                  <a16:creationId xmlns:a16="http://schemas.microsoft.com/office/drawing/2014/main" id="{675EA713-7166-4AA9-B421-958EB661CA25}"/>
                </a:ext>
              </a:extLst>
            </p:cNvPr>
            <p:cNvSpPr txBox="1"/>
            <p:nvPr/>
          </p:nvSpPr>
          <p:spPr>
            <a:xfrm>
              <a:off x="2403104" y="696194"/>
              <a:ext cx="418704" cy="523220"/>
            </a:xfrm>
            <a:prstGeom prst="rect">
              <a:avLst/>
            </a:prstGeom>
            <a:noFill/>
          </p:spPr>
          <p:txBody>
            <a:bodyPr wrap="none" rtlCol="0">
              <a:spAutoFit/>
            </a:bodyPr>
            <a:lstStyle/>
            <a:p>
              <a:r>
                <a:rPr lang="es-MX" sz="2800" dirty="0">
                  <a:latin typeface="Comic Sans MS" panose="030F0702030302020204" pitchFamily="66" charset="0"/>
                </a:rPr>
                <a:t>V</a:t>
              </a:r>
            </a:p>
          </p:txBody>
        </p:sp>
        <p:grpSp>
          <p:nvGrpSpPr>
            <p:cNvPr id="37" name="Grupo 36">
              <a:extLst>
                <a:ext uri="{FF2B5EF4-FFF2-40B4-BE49-F238E27FC236}">
                  <a16:creationId xmlns:a16="http://schemas.microsoft.com/office/drawing/2014/main" id="{609E6B96-557A-4D3C-965B-8035DA291787}"/>
                </a:ext>
              </a:extLst>
            </p:cNvPr>
            <p:cNvGrpSpPr/>
            <p:nvPr/>
          </p:nvGrpSpPr>
          <p:grpSpPr>
            <a:xfrm>
              <a:off x="3129395" y="101667"/>
              <a:ext cx="3534242" cy="1126339"/>
              <a:chOff x="3024181" y="135293"/>
              <a:chExt cx="3534242" cy="1126339"/>
            </a:xfrm>
          </p:grpSpPr>
          <p:pic>
            <p:nvPicPr>
              <p:cNvPr id="5" name="Imagen 4" descr="Imagen que contiene cuarto, reloj&#10;&#10;Descripción generada automáticamente">
                <a:extLst>
                  <a:ext uri="{FF2B5EF4-FFF2-40B4-BE49-F238E27FC236}">
                    <a16:creationId xmlns:a16="http://schemas.microsoft.com/office/drawing/2014/main" id="{1F8B6B18-BBBC-4E3C-86D9-F00304A47976}"/>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3024181" y="186307"/>
                <a:ext cx="833120" cy="1020354"/>
              </a:xfrm>
              <a:prstGeom prst="rect">
                <a:avLst/>
              </a:prstGeom>
            </p:spPr>
          </p:pic>
          <p:pic>
            <p:nvPicPr>
              <p:cNvPr id="28" name="Imagen 27" descr="Imagen que contiene camiseta&#10;&#10;Descripción generada automáticamente">
                <a:extLst>
                  <a:ext uri="{FF2B5EF4-FFF2-40B4-BE49-F238E27FC236}">
                    <a16:creationId xmlns:a16="http://schemas.microsoft.com/office/drawing/2014/main" id="{E80C588A-7E82-4001-94A5-DE90FC28F930}"/>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3947723" y="135293"/>
                <a:ext cx="586945" cy="1085720"/>
              </a:xfrm>
              <a:prstGeom prst="rect">
                <a:avLst/>
              </a:prstGeom>
            </p:spPr>
          </p:pic>
          <p:pic>
            <p:nvPicPr>
              <p:cNvPr id="30" name="Imagen 29" descr="Imagen que contiene dibujo&#10;&#10;Descripción generada automáticamente">
                <a:extLst>
                  <a:ext uri="{FF2B5EF4-FFF2-40B4-BE49-F238E27FC236}">
                    <a16:creationId xmlns:a16="http://schemas.microsoft.com/office/drawing/2014/main" id="{65450E8D-4A8F-47F5-9A99-0395E3E75608}"/>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4609904" y="149582"/>
                <a:ext cx="586945" cy="1093804"/>
              </a:xfrm>
              <a:prstGeom prst="rect">
                <a:avLst/>
              </a:prstGeom>
            </p:spPr>
          </p:pic>
          <p:pic>
            <p:nvPicPr>
              <p:cNvPr id="32" name="Imagen 31">
                <a:extLst>
                  <a:ext uri="{FF2B5EF4-FFF2-40B4-BE49-F238E27FC236}">
                    <a16:creationId xmlns:a16="http://schemas.microsoft.com/office/drawing/2014/main" id="{360757C7-0204-411C-BC27-46C0D1504D7F}"/>
                  </a:ext>
                </a:extLst>
              </p:cNvPr>
              <p:cNvPicPr>
                <a:picLocks noChangeAspect="1"/>
              </p:cNvPicPr>
              <p:nvPr/>
            </p:nvPicPr>
            <p:blipFill>
              <a:blip r:embed="rId5" cstate="hqprint">
                <a:extLst>
                  <a:ext uri="{28A0092B-C50C-407E-A947-70E740481C1C}">
                    <a14:useLocalDpi xmlns:a14="http://schemas.microsoft.com/office/drawing/2010/main" val="0"/>
                  </a:ext>
                </a:extLst>
              </a:blip>
              <a:stretch>
                <a:fillRect/>
              </a:stretch>
            </p:blipFill>
            <p:spPr>
              <a:xfrm>
                <a:off x="5265190" y="135293"/>
                <a:ext cx="715353" cy="1122383"/>
              </a:xfrm>
              <a:prstGeom prst="rect">
                <a:avLst/>
              </a:prstGeom>
            </p:spPr>
          </p:pic>
          <p:pic>
            <p:nvPicPr>
              <p:cNvPr id="34" name="Imagen 33" descr="Imagen que contiene dibujo&#10;&#10;Descripción generada automáticamente">
                <a:extLst>
                  <a:ext uri="{FF2B5EF4-FFF2-40B4-BE49-F238E27FC236}">
                    <a16:creationId xmlns:a16="http://schemas.microsoft.com/office/drawing/2014/main" id="{69E61F90-5C76-46E5-9AB4-46A4DAD5FA71}"/>
                  </a:ext>
                </a:extLst>
              </p:cNvPr>
              <p:cNvPicPr>
                <a:picLocks noChangeAspect="1"/>
              </p:cNvPicPr>
              <p:nvPr/>
            </p:nvPicPr>
            <p:blipFill>
              <a:blip r:embed="rId6" cstate="hqprint">
                <a:extLst>
                  <a:ext uri="{28A0092B-C50C-407E-A947-70E740481C1C}">
                    <a14:useLocalDpi xmlns:a14="http://schemas.microsoft.com/office/drawing/2010/main" val="0"/>
                  </a:ext>
                </a:extLst>
              </a:blip>
              <a:stretch>
                <a:fillRect/>
              </a:stretch>
            </p:blipFill>
            <p:spPr>
              <a:xfrm>
                <a:off x="5998931" y="164446"/>
                <a:ext cx="559492" cy="1097186"/>
              </a:xfrm>
              <a:prstGeom prst="rect">
                <a:avLst/>
              </a:prstGeom>
            </p:spPr>
          </p:pic>
        </p:grpSp>
        <p:sp>
          <p:nvSpPr>
            <p:cNvPr id="38" name="CuadroTexto 37">
              <a:extLst>
                <a:ext uri="{FF2B5EF4-FFF2-40B4-BE49-F238E27FC236}">
                  <a16:creationId xmlns:a16="http://schemas.microsoft.com/office/drawing/2014/main" id="{C0070B9A-B372-4799-9461-A579B3A946DE}"/>
                </a:ext>
              </a:extLst>
            </p:cNvPr>
            <p:cNvSpPr txBox="1"/>
            <p:nvPr/>
          </p:nvSpPr>
          <p:spPr>
            <a:xfrm>
              <a:off x="38869" y="1108892"/>
              <a:ext cx="7777163" cy="369332"/>
            </a:xfrm>
            <a:prstGeom prst="rect">
              <a:avLst/>
            </a:prstGeom>
            <a:noFill/>
          </p:spPr>
          <p:txBody>
            <a:bodyPr wrap="square" rtlCol="0">
              <a:spAutoFit/>
            </a:bodyPr>
            <a:lstStyle/>
            <a:p>
              <a:r>
                <a:rPr lang="es-MX" dirty="0"/>
                <a:t>Situación de Aprendizaje</a:t>
              </a:r>
              <a:r>
                <a:rPr lang="es-MX" dirty="0" smtClean="0"/>
                <a:t>: aprende en casa </a:t>
              </a:r>
              <a:endParaRPr lang="es-MX" dirty="0"/>
            </a:p>
          </p:txBody>
        </p:sp>
        <p:sp>
          <p:nvSpPr>
            <p:cNvPr id="39" name="Rectángulo 38">
              <a:extLst>
                <a:ext uri="{FF2B5EF4-FFF2-40B4-BE49-F238E27FC236}">
                  <a16:creationId xmlns:a16="http://schemas.microsoft.com/office/drawing/2014/main" id="{1A3DE5BB-AF26-4C12-B49E-ABDE42CACE67}"/>
                </a:ext>
              </a:extLst>
            </p:cNvPr>
            <p:cNvSpPr/>
            <p:nvPr/>
          </p:nvSpPr>
          <p:spPr>
            <a:xfrm>
              <a:off x="21138" y="1905531"/>
              <a:ext cx="7777162" cy="369332"/>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0" name="CuadroTexto 39">
              <a:extLst>
                <a:ext uri="{FF2B5EF4-FFF2-40B4-BE49-F238E27FC236}">
                  <a16:creationId xmlns:a16="http://schemas.microsoft.com/office/drawing/2014/main" id="{EBB85D41-574F-42BC-9018-63249043977A}"/>
                </a:ext>
              </a:extLst>
            </p:cNvPr>
            <p:cNvSpPr txBox="1"/>
            <p:nvPr/>
          </p:nvSpPr>
          <p:spPr>
            <a:xfrm>
              <a:off x="-60113" y="1913838"/>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Campos de formación y/o áreas de desarrollo personal y social a favorecer </a:t>
              </a:r>
            </a:p>
          </p:txBody>
        </p:sp>
        <p:grpSp>
          <p:nvGrpSpPr>
            <p:cNvPr id="72" name="Grupo 71">
              <a:extLst>
                <a:ext uri="{FF2B5EF4-FFF2-40B4-BE49-F238E27FC236}">
                  <a16:creationId xmlns:a16="http://schemas.microsoft.com/office/drawing/2014/main" id="{083CD8EE-5F7D-466F-B780-EFFFBFC05014}"/>
                </a:ext>
              </a:extLst>
            </p:cNvPr>
            <p:cNvGrpSpPr/>
            <p:nvPr/>
          </p:nvGrpSpPr>
          <p:grpSpPr>
            <a:xfrm>
              <a:off x="240392" y="2345731"/>
              <a:ext cx="7381107" cy="626460"/>
              <a:chOff x="-75901" y="2156819"/>
              <a:chExt cx="7381107" cy="626460"/>
            </a:xfrm>
          </p:grpSpPr>
          <p:grpSp>
            <p:nvGrpSpPr>
              <p:cNvPr id="44" name="Grupo 43">
                <a:extLst>
                  <a:ext uri="{FF2B5EF4-FFF2-40B4-BE49-F238E27FC236}">
                    <a16:creationId xmlns:a16="http://schemas.microsoft.com/office/drawing/2014/main" id="{12E0C998-9197-4DCB-81D4-DAD8211FDB84}"/>
                  </a:ext>
                </a:extLst>
              </p:cNvPr>
              <p:cNvGrpSpPr/>
              <p:nvPr/>
            </p:nvGrpSpPr>
            <p:grpSpPr>
              <a:xfrm>
                <a:off x="-75901" y="2156821"/>
                <a:ext cx="1443895" cy="562832"/>
                <a:chOff x="-169219" y="2121401"/>
                <a:chExt cx="1892685" cy="621799"/>
              </a:xfrm>
            </p:grpSpPr>
            <p:sp>
              <p:nvSpPr>
                <p:cNvPr id="42" name="Rectángulo 41">
                  <a:extLst>
                    <a:ext uri="{FF2B5EF4-FFF2-40B4-BE49-F238E27FC236}">
                      <a16:creationId xmlns:a16="http://schemas.microsoft.com/office/drawing/2014/main" id="{C56CE162-DF76-48EA-B669-0B397B284F1D}"/>
                    </a:ext>
                  </a:extLst>
                </p:cNvPr>
                <p:cNvSpPr/>
                <p:nvPr/>
              </p:nvSpPr>
              <p:spPr>
                <a:xfrm>
                  <a:off x="0" y="2121401"/>
                  <a:ext cx="1483360" cy="621799"/>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3" name="CuadroTexto 42">
                  <a:extLst>
                    <a:ext uri="{FF2B5EF4-FFF2-40B4-BE49-F238E27FC236}">
                      <a16:creationId xmlns:a16="http://schemas.microsoft.com/office/drawing/2014/main" id="{4D7A53C4-2AD3-46FF-A6B4-42DB355C7AEA}"/>
                    </a:ext>
                  </a:extLst>
                </p:cNvPr>
                <p:cNvSpPr txBox="1"/>
                <p:nvPr/>
              </p:nvSpPr>
              <p:spPr>
                <a:xfrm>
                  <a:off x="-169219" y="2139829"/>
                  <a:ext cx="1892685" cy="523220"/>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Lenguaje y</a:t>
                  </a:r>
                </a:p>
                <a:p>
                  <a:pPr algn="ctr"/>
                  <a:r>
                    <a:rPr lang="es-MX" sz="1400" b="1" dirty="0">
                      <a:solidFill>
                        <a:schemeClr val="bg1"/>
                      </a:solidFill>
                      <a:latin typeface="Comic Sans MS" panose="030F0702030302020204" pitchFamily="66" charset="0"/>
                    </a:rPr>
                    <a:t>comunicación</a:t>
                  </a:r>
                  <a:endParaRPr lang="es-MX" b="1" dirty="0">
                    <a:solidFill>
                      <a:schemeClr val="bg1"/>
                    </a:solidFill>
                    <a:latin typeface="Comic Sans MS" panose="030F0702030302020204" pitchFamily="66" charset="0"/>
                  </a:endParaRPr>
                </a:p>
              </p:txBody>
            </p:sp>
          </p:grpSp>
          <p:grpSp>
            <p:nvGrpSpPr>
              <p:cNvPr id="57" name="Grupo 56">
                <a:extLst>
                  <a:ext uri="{FF2B5EF4-FFF2-40B4-BE49-F238E27FC236}">
                    <a16:creationId xmlns:a16="http://schemas.microsoft.com/office/drawing/2014/main" id="{1E968DB6-DCB7-4FE7-A0A4-1B7F8505EC91}"/>
                  </a:ext>
                </a:extLst>
              </p:cNvPr>
              <p:cNvGrpSpPr/>
              <p:nvPr/>
            </p:nvGrpSpPr>
            <p:grpSpPr>
              <a:xfrm>
                <a:off x="1121597" y="2156821"/>
                <a:ext cx="1443895" cy="562832"/>
                <a:chOff x="-171552" y="2121401"/>
                <a:chExt cx="1892685" cy="621799"/>
              </a:xfrm>
            </p:grpSpPr>
            <p:sp>
              <p:nvSpPr>
                <p:cNvPr id="58" name="Rectángulo 57">
                  <a:extLst>
                    <a:ext uri="{FF2B5EF4-FFF2-40B4-BE49-F238E27FC236}">
                      <a16:creationId xmlns:a16="http://schemas.microsoft.com/office/drawing/2014/main" id="{056A7F68-4482-4BD8-A9D9-2C976EF8C389}"/>
                    </a:ext>
                  </a:extLst>
                </p:cNvPr>
                <p:cNvSpPr/>
                <p:nvPr/>
              </p:nvSpPr>
              <p:spPr>
                <a:xfrm>
                  <a:off x="0" y="2121401"/>
                  <a:ext cx="1483360" cy="62179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9" name="CuadroTexto 58">
                  <a:extLst>
                    <a:ext uri="{FF2B5EF4-FFF2-40B4-BE49-F238E27FC236}">
                      <a16:creationId xmlns:a16="http://schemas.microsoft.com/office/drawing/2014/main" id="{0E5E6861-0F13-4038-B433-32662CD9813E}"/>
                    </a:ext>
                  </a:extLst>
                </p:cNvPr>
                <p:cNvSpPr txBox="1"/>
                <p:nvPr/>
              </p:nvSpPr>
              <p:spPr>
                <a:xfrm>
                  <a:off x="-171552" y="2139829"/>
                  <a:ext cx="1892685" cy="578036"/>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Pensamiento </a:t>
                  </a:r>
                </a:p>
                <a:p>
                  <a:pPr algn="ctr"/>
                  <a:r>
                    <a:rPr lang="es-MX" sz="1400" b="1" dirty="0">
                      <a:solidFill>
                        <a:schemeClr val="bg1"/>
                      </a:solidFill>
                      <a:latin typeface="Comic Sans MS" panose="030F0702030302020204" pitchFamily="66" charset="0"/>
                    </a:rPr>
                    <a:t>matemático</a:t>
                  </a:r>
                  <a:endParaRPr lang="es-MX" b="1" dirty="0">
                    <a:solidFill>
                      <a:schemeClr val="bg1"/>
                    </a:solidFill>
                    <a:latin typeface="Comic Sans MS" panose="030F0702030302020204" pitchFamily="66" charset="0"/>
                  </a:endParaRPr>
                </a:p>
              </p:txBody>
            </p:sp>
          </p:grpSp>
          <p:grpSp>
            <p:nvGrpSpPr>
              <p:cNvPr id="60" name="Grupo 59">
                <a:extLst>
                  <a:ext uri="{FF2B5EF4-FFF2-40B4-BE49-F238E27FC236}">
                    <a16:creationId xmlns:a16="http://schemas.microsoft.com/office/drawing/2014/main" id="{DE412BE8-0BFB-42DA-A279-3E2C07EC4A7C}"/>
                  </a:ext>
                </a:extLst>
              </p:cNvPr>
              <p:cNvGrpSpPr/>
              <p:nvPr/>
            </p:nvGrpSpPr>
            <p:grpSpPr>
              <a:xfrm>
                <a:off x="2280098" y="2156826"/>
                <a:ext cx="1443895" cy="626453"/>
                <a:chOff x="-204663" y="2121401"/>
                <a:chExt cx="1892685" cy="692084"/>
              </a:xfrm>
            </p:grpSpPr>
            <p:sp>
              <p:nvSpPr>
                <p:cNvPr id="61" name="Rectángulo 60">
                  <a:extLst>
                    <a:ext uri="{FF2B5EF4-FFF2-40B4-BE49-F238E27FC236}">
                      <a16:creationId xmlns:a16="http://schemas.microsoft.com/office/drawing/2014/main" id="{E36C0324-4B51-4ECA-9891-55F658027BAB}"/>
                    </a:ext>
                  </a:extLst>
                </p:cNvPr>
                <p:cNvSpPr/>
                <p:nvPr/>
              </p:nvSpPr>
              <p:spPr>
                <a:xfrm>
                  <a:off x="0" y="2121401"/>
                  <a:ext cx="1483360" cy="621799"/>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2" name="CuadroTexto 61">
                  <a:extLst>
                    <a:ext uri="{FF2B5EF4-FFF2-40B4-BE49-F238E27FC236}">
                      <a16:creationId xmlns:a16="http://schemas.microsoft.com/office/drawing/2014/main" id="{8583341A-D28C-4BAF-AADF-7019A81EC3A9}"/>
                    </a:ext>
                  </a:extLst>
                </p:cNvPr>
                <p:cNvSpPr txBox="1"/>
                <p:nvPr/>
              </p:nvSpPr>
              <p:spPr>
                <a:xfrm>
                  <a:off x="-204663" y="2150444"/>
                  <a:ext cx="1892685" cy="663041"/>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Exploración del mundo natural y social</a:t>
                  </a:r>
                  <a:endParaRPr lang="es-MX" sz="1400" b="1" dirty="0">
                    <a:solidFill>
                      <a:schemeClr val="bg1"/>
                    </a:solidFill>
                    <a:latin typeface="Comic Sans MS" panose="030F0702030302020204" pitchFamily="66" charset="0"/>
                  </a:endParaRPr>
                </a:p>
              </p:txBody>
            </p:sp>
          </p:grpSp>
          <p:grpSp>
            <p:nvGrpSpPr>
              <p:cNvPr id="63" name="Grupo 62">
                <a:extLst>
                  <a:ext uri="{FF2B5EF4-FFF2-40B4-BE49-F238E27FC236}">
                    <a16:creationId xmlns:a16="http://schemas.microsoft.com/office/drawing/2014/main" id="{E8EB032D-ACCC-40F9-AC96-D4AD28491475}"/>
                  </a:ext>
                </a:extLst>
              </p:cNvPr>
              <p:cNvGrpSpPr/>
              <p:nvPr/>
            </p:nvGrpSpPr>
            <p:grpSpPr>
              <a:xfrm>
                <a:off x="3367730" y="2156821"/>
                <a:ext cx="1443895" cy="562832"/>
                <a:chOff x="-359582" y="2121401"/>
                <a:chExt cx="1892685" cy="621799"/>
              </a:xfrm>
            </p:grpSpPr>
            <p:sp>
              <p:nvSpPr>
                <p:cNvPr id="64" name="Rectángulo 63">
                  <a:extLst>
                    <a:ext uri="{FF2B5EF4-FFF2-40B4-BE49-F238E27FC236}">
                      <a16:creationId xmlns:a16="http://schemas.microsoft.com/office/drawing/2014/main" id="{D258DB9C-57AA-4856-BAE0-1F787B576215}"/>
                    </a:ext>
                  </a:extLst>
                </p:cNvPr>
                <p:cNvSpPr/>
                <p:nvPr/>
              </p:nvSpPr>
              <p:spPr>
                <a:xfrm>
                  <a:off x="0" y="2121401"/>
                  <a:ext cx="1483360" cy="621799"/>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5" name="CuadroTexto 64">
                  <a:extLst>
                    <a:ext uri="{FF2B5EF4-FFF2-40B4-BE49-F238E27FC236}">
                      <a16:creationId xmlns:a16="http://schemas.microsoft.com/office/drawing/2014/main" id="{80935E19-64EA-4D41-9A3C-8E6C14C1C24B}"/>
                    </a:ext>
                  </a:extLst>
                </p:cNvPr>
                <p:cNvSpPr txBox="1"/>
                <p:nvPr/>
              </p:nvSpPr>
              <p:spPr>
                <a:xfrm>
                  <a:off x="-359582" y="2259260"/>
                  <a:ext cx="1892685" cy="340022"/>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Artes</a:t>
                  </a:r>
                  <a:endParaRPr lang="es-MX" b="1" dirty="0">
                    <a:solidFill>
                      <a:schemeClr val="bg1"/>
                    </a:solidFill>
                    <a:latin typeface="Comic Sans MS" panose="030F0702030302020204" pitchFamily="66" charset="0"/>
                  </a:endParaRPr>
                </a:p>
              </p:txBody>
            </p:sp>
          </p:grpSp>
          <p:grpSp>
            <p:nvGrpSpPr>
              <p:cNvPr id="66" name="Grupo 65">
                <a:extLst>
                  <a:ext uri="{FF2B5EF4-FFF2-40B4-BE49-F238E27FC236}">
                    <a16:creationId xmlns:a16="http://schemas.microsoft.com/office/drawing/2014/main" id="{BFD2444E-F5BD-4D9A-B193-C16DC1378FBA}"/>
                  </a:ext>
                </a:extLst>
              </p:cNvPr>
              <p:cNvGrpSpPr/>
              <p:nvPr/>
            </p:nvGrpSpPr>
            <p:grpSpPr>
              <a:xfrm>
                <a:off x="4676184" y="2156819"/>
                <a:ext cx="1443895" cy="562832"/>
                <a:chOff x="-177539" y="2121399"/>
                <a:chExt cx="1892685" cy="621799"/>
              </a:xfrm>
            </p:grpSpPr>
            <p:sp>
              <p:nvSpPr>
                <p:cNvPr id="67" name="Rectángulo 66">
                  <a:extLst>
                    <a:ext uri="{FF2B5EF4-FFF2-40B4-BE49-F238E27FC236}">
                      <a16:creationId xmlns:a16="http://schemas.microsoft.com/office/drawing/2014/main" id="{7124B3F4-60CA-476B-BC85-C9A19C47FFA8}"/>
                    </a:ext>
                  </a:extLst>
                </p:cNvPr>
                <p:cNvSpPr/>
                <p:nvPr/>
              </p:nvSpPr>
              <p:spPr>
                <a:xfrm>
                  <a:off x="49096" y="2121399"/>
                  <a:ext cx="1483359" cy="621799"/>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8" name="CuadroTexto 67">
                  <a:extLst>
                    <a:ext uri="{FF2B5EF4-FFF2-40B4-BE49-F238E27FC236}">
                      <a16:creationId xmlns:a16="http://schemas.microsoft.com/office/drawing/2014/main" id="{A9F5438C-023C-4607-A434-6E5095D48236}"/>
                    </a:ext>
                  </a:extLst>
                </p:cNvPr>
                <p:cNvSpPr txBox="1"/>
                <p:nvPr/>
              </p:nvSpPr>
              <p:spPr>
                <a:xfrm>
                  <a:off x="-177539" y="2150449"/>
                  <a:ext cx="1892685" cy="578037"/>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Educación </a:t>
                  </a:r>
                </a:p>
                <a:p>
                  <a:pPr algn="ctr"/>
                  <a:r>
                    <a:rPr lang="es-MX" sz="1400" b="1" dirty="0">
                      <a:solidFill>
                        <a:schemeClr val="bg1"/>
                      </a:solidFill>
                      <a:latin typeface="Comic Sans MS" panose="030F0702030302020204" pitchFamily="66" charset="0"/>
                    </a:rPr>
                    <a:t>Física</a:t>
                  </a:r>
                  <a:endParaRPr lang="es-MX" b="1" dirty="0">
                    <a:solidFill>
                      <a:schemeClr val="bg1"/>
                    </a:solidFill>
                    <a:latin typeface="Comic Sans MS" panose="030F0702030302020204" pitchFamily="66" charset="0"/>
                  </a:endParaRPr>
                </a:p>
              </p:txBody>
            </p:sp>
          </p:grpSp>
          <p:grpSp>
            <p:nvGrpSpPr>
              <p:cNvPr id="69" name="Grupo 68">
                <a:extLst>
                  <a:ext uri="{FF2B5EF4-FFF2-40B4-BE49-F238E27FC236}">
                    <a16:creationId xmlns:a16="http://schemas.microsoft.com/office/drawing/2014/main" id="{17AF4C5C-C2C8-4DED-BAD5-5F76BDE17A81}"/>
                  </a:ext>
                </a:extLst>
              </p:cNvPr>
              <p:cNvGrpSpPr/>
              <p:nvPr/>
            </p:nvGrpSpPr>
            <p:grpSpPr>
              <a:xfrm>
                <a:off x="5861311" y="2164898"/>
                <a:ext cx="1443895" cy="562832"/>
                <a:chOff x="-204658" y="2121401"/>
                <a:chExt cx="1892685" cy="621799"/>
              </a:xfrm>
            </p:grpSpPr>
            <p:sp>
              <p:nvSpPr>
                <p:cNvPr id="70" name="Rectángulo 69">
                  <a:extLst>
                    <a:ext uri="{FF2B5EF4-FFF2-40B4-BE49-F238E27FC236}">
                      <a16:creationId xmlns:a16="http://schemas.microsoft.com/office/drawing/2014/main" id="{5D5778F5-4584-429E-A2A1-9F50E2EFC902}"/>
                    </a:ext>
                  </a:extLst>
                </p:cNvPr>
                <p:cNvSpPr/>
                <p:nvPr/>
              </p:nvSpPr>
              <p:spPr>
                <a:xfrm>
                  <a:off x="0" y="2121401"/>
                  <a:ext cx="1483360" cy="621799"/>
                </a:xfrm>
                <a:prstGeom prst="rect">
                  <a:avLst/>
                </a:prstGeom>
                <a:solidFill>
                  <a:srgbClr val="CC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1" name="CuadroTexto 70">
                  <a:extLst>
                    <a:ext uri="{FF2B5EF4-FFF2-40B4-BE49-F238E27FC236}">
                      <a16:creationId xmlns:a16="http://schemas.microsoft.com/office/drawing/2014/main" id="{2A0E006F-6BFA-4E67-AD34-573EC50C0460}"/>
                    </a:ext>
                  </a:extLst>
                </p:cNvPr>
                <p:cNvSpPr txBox="1"/>
                <p:nvPr/>
              </p:nvSpPr>
              <p:spPr>
                <a:xfrm>
                  <a:off x="-204658" y="2154500"/>
                  <a:ext cx="1892685" cy="476030"/>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Educación Socioemocional</a:t>
                  </a:r>
                  <a:endParaRPr lang="es-MX" sz="1400" b="1" dirty="0">
                    <a:solidFill>
                      <a:schemeClr val="bg1"/>
                    </a:solidFill>
                    <a:latin typeface="Comic Sans MS" panose="030F0702030302020204" pitchFamily="66" charset="0"/>
                  </a:endParaRPr>
                </a:p>
              </p:txBody>
            </p:sp>
          </p:grpSp>
        </p:grpSp>
        <p:grpSp>
          <p:nvGrpSpPr>
            <p:cNvPr id="170" name="Grupo 169">
              <a:extLst>
                <a:ext uri="{FF2B5EF4-FFF2-40B4-BE49-F238E27FC236}">
                  <a16:creationId xmlns:a16="http://schemas.microsoft.com/office/drawing/2014/main" id="{5B59E4B5-6825-43CA-9212-E5117CC64809}"/>
                </a:ext>
              </a:extLst>
            </p:cNvPr>
            <p:cNvGrpSpPr/>
            <p:nvPr/>
          </p:nvGrpSpPr>
          <p:grpSpPr>
            <a:xfrm>
              <a:off x="166339" y="3077681"/>
              <a:ext cx="7777163" cy="454209"/>
              <a:chOff x="27396" y="2784923"/>
              <a:chExt cx="7777163" cy="454209"/>
            </a:xfrm>
          </p:grpSpPr>
          <p:sp>
            <p:nvSpPr>
              <p:cNvPr id="74" name="CuadroTexto 73">
                <a:extLst>
                  <a:ext uri="{FF2B5EF4-FFF2-40B4-BE49-F238E27FC236}">
                    <a16:creationId xmlns:a16="http://schemas.microsoft.com/office/drawing/2014/main" id="{7B12804B-9A35-41DE-B9A4-27DE69161C79}"/>
                  </a:ext>
                </a:extLst>
              </p:cNvPr>
              <p:cNvSpPr txBox="1"/>
              <p:nvPr/>
            </p:nvSpPr>
            <p:spPr>
              <a:xfrm>
                <a:off x="27396" y="2826030"/>
                <a:ext cx="7777163" cy="369332"/>
              </a:xfrm>
              <a:prstGeom prst="rect">
                <a:avLst/>
              </a:prstGeom>
              <a:noFill/>
            </p:spPr>
            <p:txBody>
              <a:bodyPr wrap="square" rtlCol="0">
                <a:spAutoFit/>
              </a:bodyPr>
              <a:lstStyle/>
              <a:p>
                <a:r>
                  <a:rPr lang="es-MX" sz="1600" dirty="0">
                    <a:latin typeface="Comic Sans MS" panose="030F0702030302020204" pitchFamily="66" charset="0"/>
                  </a:rPr>
                  <a:t>La jornada de trabajo fue</a:t>
                </a:r>
                <a:r>
                  <a:rPr lang="es-MX" dirty="0"/>
                  <a:t>:</a:t>
                </a:r>
              </a:p>
            </p:txBody>
          </p:sp>
          <p:sp>
            <p:nvSpPr>
              <p:cNvPr id="76" name="Paralelogramo 75">
                <a:extLst>
                  <a:ext uri="{FF2B5EF4-FFF2-40B4-BE49-F238E27FC236}">
                    <a16:creationId xmlns:a16="http://schemas.microsoft.com/office/drawing/2014/main" id="{60A599B8-BE07-4BBA-A281-EF28C0090E28}"/>
                  </a:ext>
                </a:extLst>
              </p:cNvPr>
              <p:cNvSpPr/>
              <p:nvPr/>
            </p:nvSpPr>
            <p:spPr>
              <a:xfrm>
                <a:off x="2727259" y="2784923"/>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8" name="Paralelogramo 77">
                <a:extLst>
                  <a:ext uri="{FF2B5EF4-FFF2-40B4-BE49-F238E27FC236}">
                    <a16:creationId xmlns:a16="http://schemas.microsoft.com/office/drawing/2014/main" id="{91849B54-4BCF-4048-99A2-AC8047873550}"/>
                  </a:ext>
                </a:extLst>
              </p:cNvPr>
              <p:cNvSpPr/>
              <p:nvPr/>
            </p:nvSpPr>
            <p:spPr>
              <a:xfrm>
                <a:off x="3783995"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0" name="Paralelogramo 79">
                <a:extLst>
                  <a:ext uri="{FF2B5EF4-FFF2-40B4-BE49-F238E27FC236}">
                    <a16:creationId xmlns:a16="http://schemas.microsoft.com/office/drawing/2014/main" id="{B064F40E-1706-4DE7-BFB7-44057684112C}"/>
                  </a:ext>
                </a:extLst>
              </p:cNvPr>
              <p:cNvSpPr/>
              <p:nvPr/>
            </p:nvSpPr>
            <p:spPr>
              <a:xfrm>
                <a:off x="4936360"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2" name="Paralelogramo 81">
                <a:extLst>
                  <a:ext uri="{FF2B5EF4-FFF2-40B4-BE49-F238E27FC236}">
                    <a16:creationId xmlns:a16="http://schemas.microsoft.com/office/drawing/2014/main" id="{9A495760-0A05-4BBF-A6A0-798DA9FF3403}"/>
                  </a:ext>
                </a:extLst>
              </p:cNvPr>
              <p:cNvSpPr/>
              <p:nvPr/>
            </p:nvSpPr>
            <p:spPr>
              <a:xfrm>
                <a:off x="6135240" y="2812412"/>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3" name="CuadroTexto 82">
                <a:extLst>
                  <a:ext uri="{FF2B5EF4-FFF2-40B4-BE49-F238E27FC236}">
                    <a16:creationId xmlns:a16="http://schemas.microsoft.com/office/drawing/2014/main" id="{967DD3A9-200C-4C55-8BC5-CCE26BA059E2}"/>
                  </a:ext>
                </a:extLst>
              </p:cNvPr>
              <p:cNvSpPr txBox="1"/>
              <p:nvPr/>
            </p:nvSpPr>
            <p:spPr>
              <a:xfrm>
                <a:off x="2788271" y="2881579"/>
                <a:ext cx="914591" cy="307777"/>
              </a:xfrm>
              <a:prstGeom prst="rect">
                <a:avLst/>
              </a:prstGeom>
              <a:noFill/>
            </p:spPr>
            <p:txBody>
              <a:bodyPr wrap="square" rtlCol="0">
                <a:spAutoFit/>
              </a:bodyPr>
              <a:lstStyle/>
              <a:p>
                <a:r>
                  <a:rPr lang="es-MX" sz="1400" dirty="0">
                    <a:latin typeface="Comic Sans MS" panose="030F0702030302020204" pitchFamily="66" charset="0"/>
                  </a:rPr>
                  <a:t>Exitosa</a:t>
                </a:r>
              </a:p>
            </p:txBody>
          </p:sp>
          <p:sp>
            <p:nvSpPr>
              <p:cNvPr id="85" name="CuadroTexto 84">
                <a:extLst>
                  <a:ext uri="{FF2B5EF4-FFF2-40B4-BE49-F238E27FC236}">
                    <a16:creationId xmlns:a16="http://schemas.microsoft.com/office/drawing/2014/main" id="{F09B523F-8A7C-480D-8661-5FA4C6F2E91D}"/>
                  </a:ext>
                </a:extLst>
              </p:cNvPr>
              <p:cNvSpPr txBox="1"/>
              <p:nvPr/>
            </p:nvSpPr>
            <p:spPr>
              <a:xfrm>
                <a:off x="3902327" y="2884214"/>
                <a:ext cx="914400" cy="307777"/>
              </a:xfrm>
              <a:prstGeom prst="rect">
                <a:avLst/>
              </a:prstGeom>
              <a:noFill/>
            </p:spPr>
            <p:txBody>
              <a:bodyPr wrap="square" rtlCol="0">
                <a:spAutoFit/>
              </a:bodyPr>
              <a:lstStyle/>
              <a:p>
                <a:r>
                  <a:rPr lang="es-MX" sz="1400" dirty="0">
                    <a:latin typeface="Comic Sans MS" panose="030F0702030302020204" pitchFamily="66" charset="0"/>
                  </a:rPr>
                  <a:t>Buena</a:t>
                </a:r>
              </a:p>
            </p:txBody>
          </p:sp>
          <p:sp>
            <p:nvSpPr>
              <p:cNvPr id="87" name="CuadroTexto 86">
                <a:extLst>
                  <a:ext uri="{FF2B5EF4-FFF2-40B4-BE49-F238E27FC236}">
                    <a16:creationId xmlns:a16="http://schemas.microsoft.com/office/drawing/2014/main" id="{738EC69C-9FF1-417C-B72A-2D7D20847ECA}"/>
                  </a:ext>
                </a:extLst>
              </p:cNvPr>
              <p:cNvSpPr txBox="1"/>
              <p:nvPr/>
            </p:nvSpPr>
            <p:spPr>
              <a:xfrm>
                <a:off x="4984176" y="2894967"/>
                <a:ext cx="914400" cy="307777"/>
              </a:xfrm>
              <a:prstGeom prst="rect">
                <a:avLst/>
              </a:prstGeom>
              <a:noFill/>
            </p:spPr>
            <p:txBody>
              <a:bodyPr wrap="square" rtlCol="0">
                <a:spAutoFit/>
              </a:bodyPr>
              <a:lstStyle/>
              <a:p>
                <a:r>
                  <a:rPr lang="es-MX" sz="1400" dirty="0">
                    <a:latin typeface="Comic Sans MS" panose="030F0702030302020204" pitchFamily="66" charset="0"/>
                  </a:rPr>
                  <a:t>Regular</a:t>
                </a:r>
                <a:endParaRPr lang="es-MX" sz="1100" dirty="0"/>
              </a:p>
            </p:txBody>
          </p:sp>
          <p:sp>
            <p:nvSpPr>
              <p:cNvPr id="89" name="CuadroTexto 88">
                <a:extLst>
                  <a:ext uri="{FF2B5EF4-FFF2-40B4-BE49-F238E27FC236}">
                    <a16:creationId xmlns:a16="http://schemas.microsoft.com/office/drawing/2014/main" id="{1D108D3C-EB07-407F-9F55-E69D4D110D55}"/>
                  </a:ext>
                </a:extLst>
              </p:cNvPr>
              <p:cNvSpPr txBox="1"/>
              <p:nvPr/>
            </p:nvSpPr>
            <p:spPr>
              <a:xfrm>
                <a:off x="6341522" y="2894967"/>
                <a:ext cx="914400" cy="307777"/>
              </a:xfrm>
              <a:prstGeom prst="rect">
                <a:avLst/>
              </a:prstGeom>
              <a:noFill/>
            </p:spPr>
            <p:txBody>
              <a:bodyPr wrap="square" rtlCol="0">
                <a:spAutoFit/>
              </a:bodyPr>
              <a:lstStyle/>
              <a:p>
                <a:r>
                  <a:rPr lang="es-MX" sz="1400" dirty="0">
                    <a:latin typeface="Comic Sans MS" panose="030F0702030302020204" pitchFamily="66" charset="0"/>
                  </a:rPr>
                  <a:t>Mala</a:t>
                </a:r>
                <a:endParaRPr lang="es-MX" sz="1400" dirty="0"/>
              </a:p>
            </p:txBody>
          </p:sp>
        </p:grpSp>
        <p:grpSp>
          <p:nvGrpSpPr>
            <p:cNvPr id="169" name="Grupo 168">
              <a:extLst>
                <a:ext uri="{FF2B5EF4-FFF2-40B4-BE49-F238E27FC236}">
                  <a16:creationId xmlns:a16="http://schemas.microsoft.com/office/drawing/2014/main" id="{F98882BD-1128-4333-AD3C-C99E090A88D9}"/>
                </a:ext>
              </a:extLst>
            </p:cNvPr>
            <p:cNvGrpSpPr/>
            <p:nvPr/>
          </p:nvGrpSpPr>
          <p:grpSpPr>
            <a:xfrm>
              <a:off x="-60113" y="3701185"/>
              <a:ext cx="7866108" cy="1837511"/>
              <a:chOff x="-104586" y="3258293"/>
              <a:chExt cx="7866108" cy="1837511"/>
            </a:xfrm>
          </p:grpSpPr>
          <p:grpSp>
            <p:nvGrpSpPr>
              <p:cNvPr id="90" name="Grupo 89">
                <a:extLst>
                  <a:ext uri="{FF2B5EF4-FFF2-40B4-BE49-F238E27FC236}">
                    <a16:creationId xmlns:a16="http://schemas.microsoft.com/office/drawing/2014/main" id="{F98E8578-A55C-4D5A-B67B-F07061ED95EB}"/>
                  </a:ext>
                </a:extLst>
              </p:cNvPr>
              <p:cNvGrpSpPr/>
              <p:nvPr/>
            </p:nvGrpSpPr>
            <p:grpSpPr>
              <a:xfrm>
                <a:off x="-104586" y="3258293"/>
                <a:ext cx="7866108" cy="369332"/>
                <a:chOff x="-88946" y="1730772"/>
                <a:chExt cx="7866108" cy="369332"/>
              </a:xfrm>
            </p:grpSpPr>
            <p:sp>
              <p:nvSpPr>
                <p:cNvPr id="92" name="Rectángulo 91">
                  <a:extLst>
                    <a:ext uri="{FF2B5EF4-FFF2-40B4-BE49-F238E27FC236}">
                      <a16:creationId xmlns:a16="http://schemas.microsoft.com/office/drawing/2014/main" id="{5D321D22-2312-4122-957D-75CC9CBC1D04}"/>
                    </a:ext>
                  </a:extLst>
                </p:cNvPr>
                <p:cNvSpPr/>
                <p:nvPr/>
              </p:nvSpPr>
              <p:spPr>
                <a:xfrm>
                  <a:off x="0" y="1730772"/>
                  <a:ext cx="7777162" cy="369332"/>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3" name="CuadroTexto 92">
                  <a:extLst>
                    <a:ext uri="{FF2B5EF4-FFF2-40B4-BE49-F238E27FC236}">
                      <a16:creationId xmlns:a16="http://schemas.microsoft.com/office/drawing/2014/main" id="{CB4390D6-35FA-450B-A1D5-337BF7ED9267}"/>
                    </a:ext>
                  </a:extLst>
                </p:cNvPr>
                <p:cNvSpPr txBox="1"/>
                <p:nvPr/>
              </p:nvSpPr>
              <p:spPr>
                <a:xfrm>
                  <a:off x="-88946" y="1737642"/>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Aspectos de la planeación didáctica </a:t>
                  </a:r>
                </a:p>
              </p:txBody>
            </p:sp>
          </p:grpSp>
          <p:sp>
            <p:nvSpPr>
              <p:cNvPr id="99" name="CuadroTexto 98">
                <a:extLst>
                  <a:ext uri="{FF2B5EF4-FFF2-40B4-BE49-F238E27FC236}">
                    <a16:creationId xmlns:a16="http://schemas.microsoft.com/office/drawing/2014/main" id="{2C45F712-0E0F-4056-B8C7-58165A752422}"/>
                  </a:ext>
                </a:extLst>
              </p:cNvPr>
              <p:cNvSpPr txBox="1"/>
              <p:nvPr/>
            </p:nvSpPr>
            <p:spPr>
              <a:xfrm>
                <a:off x="-44436" y="3618476"/>
                <a:ext cx="7777163" cy="1477328"/>
              </a:xfrm>
              <a:prstGeom prst="rect">
                <a:avLst/>
              </a:prstGeom>
              <a:noFill/>
            </p:spPr>
            <p:txBody>
              <a:bodyPr wrap="square" rtlCol="0">
                <a:spAutoFit/>
              </a:bodyPr>
              <a:lstStyle/>
              <a:p>
                <a:r>
                  <a:rPr lang="es-MX" sz="1400" dirty="0">
                    <a:latin typeface="Comic Sans MS" panose="030F0702030302020204" pitchFamily="66" charset="0"/>
                  </a:rPr>
                  <a:t>      </a:t>
                </a:r>
                <a:r>
                  <a:rPr lang="es-MX" sz="1200" dirty="0">
                    <a:latin typeface="Comic Sans MS" panose="030F0702030302020204" pitchFamily="66" charset="0"/>
                  </a:rPr>
                  <a:t>Logro de los aprendizajes esperados </a:t>
                </a:r>
                <a:endParaRPr lang="es-MX" sz="1400" dirty="0">
                  <a:latin typeface="Comic Sans MS" panose="030F0702030302020204" pitchFamily="66" charset="0"/>
                </a:endParaRPr>
              </a:p>
              <a:p>
                <a:r>
                  <a:rPr lang="es-MX" sz="1400" dirty="0">
                    <a:latin typeface="Comic Sans MS" panose="030F0702030302020204" pitchFamily="66" charset="0"/>
                  </a:rPr>
                  <a:t>      </a:t>
                </a:r>
                <a:r>
                  <a:rPr lang="es-MX" sz="1200" dirty="0">
                    <a:latin typeface="Comic Sans MS" panose="030F0702030302020204" pitchFamily="66" charset="0"/>
                  </a:rPr>
                  <a:t>Materiales educativos adecuados</a:t>
                </a:r>
              </a:p>
              <a:p>
                <a:r>
                  <a:rPr lang="es-MX" sz="1200" dirty="0">
                    <a:latin typeface="Comic Sans MS" panose="030F0702030302020204" pitchFamily="66" charset="0"/>
                  </a:rPr>
                  <a:t>       Nivel de complejidad adecuado </a:t>
                </a:r>
              </a:p>
              <a:p>
                <a:r>
                  <a:rPr lang="es-MX" sz="1200" dirty="0">
                    <a:latin typeface="Comic Sans MS" panose="030F0702030302020204" pitchFamily="66" charset="0"/>
                  </a:rPr>
                  <a:t>       Organización adecuada</a:t>
                </a:r>
              </a:p>
              <a:p>
                <a:r>
                  <a:rPr lang="es-MX" sz="1200" dirty="0">
                    <a:latin typeface="Comic Sans MS" panose="030F0702030302020204" pitchFamily="66" charset="0"/>
                  </a:rPr>
                  <a:t>       Tiempo planeado correctamente</a:t>
                </a:r>
              </a:p>
              <a:p>
                <a:r>
                  <a:rPr lang="es-MX" sz="1200" dirty="0">
                    <a:latin typeface="Comic Sans MS" panose="030F0702030302020204" pitchFamily="66" charset="0"/>
                  </a:rPr>
                  <a:t>       Actividades planeadas conforme a lo planeado </a:t>
                </a:r>
              </a:p>
              <a:p>
                <a:endParaRPr lang="es-MX" sz="1400" dirty="0"/>
              </a:p>
            </p:txBody>
          </p:sp>
          <p:sp>
            <p:nvSpPr>
              <p:cNvPr id="101" name="Elipse 100">
                <a:extLst>
                  <a:ext uri="{FF2B5EF4-FFF2-40B4-BE49-F238E27FC236}">
                    <a16:creationId xmlns:a16="http://schemas.microsoft.com/office/drawing/2014/main" id="{4A5C0622-884D-49F4-B550-4041500CA3C7}"/>
                  </a:ext>
                </a:extLst>
              </p:cNvPr>
              <p:cNvSpPr/>
              <p:nvPr/>
            </p:nvSpPr>
            <p:spPr>
              <a:xfrm>
                <a:off x="124089" y="3674275"/>
                <a:ext cx="140071" cy="148881"/>
              </a:xfrm>
              <a:prstGeom prst="ellipse">
                <a:avLst/>
              </a:prstGeom>
              <a:solidFill>
                <a:srgbClr val="FF0000"/>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6" name="Elipse 105">
                <a:extLst>
                  <a:ext uri="{FF2B5EF4-FFF2-40B4-BE49-F238E27FC236}">
                    <a16:creationId xmlns:a16="http://schemas.microsoft.com/office/drawing/2014/main" id="{1506E085-6A92-4E7F-8A05-A323A3E5E11A}"/>
                  </a:ext>
                </a:extLst>
              </p:cNvPr>
              <p:cNvSpPr/>
              <p:nvPr/>
            </p:nvSpPr>
            <p:spPr>
              <a:xfrm>
                <a:off x="121868" y="3907985"/>
                <a:ext cx="140071" cy="148881"/>
              </a:xfrm>
              <a:prstGeom prst="ellipse">
                <a:avLst/>
              </a:prstGeom>
              <a:solidFill>
                <a:srgbClr val="FF0000"/>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8" name="Elipse 107">
                <a:extLst>
                  <a:ext uri="{FF2B5EF4-FFF2-40B4-BE49-F238E27FC236}">
                    <a16:creationId xmlns:a16="http://schemas.microsoft.com/office/drawing/2014/main" id="{1212747E-7242-4965-9DA4-929E41C6D9E7}"/>
                  </a:ext>
                </a:extLst>
              </p:cNvPr>
              <p:cNvSpPr/>
              <p:nvPr/>
            </p:nvSpPr>
            <p:spPr>
              <a:xfrm>
                <a:off x="121867" y="4101514"/>
                <a:ext cx="140071" cy="148881"/>
              </a:xfrm>
              <a:prstGeom prst="ellipse">
                <a:avLst/>
              </a:prstGeom>
              <a:solidFill>
                <a:srgbClr val="FF0000"/>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0" name="Elipse 109">
                <a:extLst>
                  <a:ext uri="{FF2B5EF4-FFF2-40B4-BE49-F238E27FC236}">
                    <a16:creationId xmlns:a16="http://schemas.microsoft.com/office/drawing/2014/main" id="{AEEE6733-B8DB-4A76-A1EF-35918716BFAE}"/>
                  </a:ext>
                </a:extLst>
              </p:cNvPr>
              <p:cNvSpPr/>
              <p:nvPr/>
            </p:nvSpPr>
            <p:spPr>
              <a:xfrm>
                <a:off x="121867" y="4295044"/>
                <a:ext cx="140071" cy="148881"/>
              </a:xfrm>
              <a:prstGeom prst="ellipse">
                <a:avLst/>
              </a:prstGeom>
              <a:solidFill>
                <a:srgbClr val="FF0000"/>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2" name="Elipse 111">
                <a:extLst>
                  <a:ext uri="{FF2B5EF4-FFF2-40B4-BE49-F238E27FC236}">
                    <a16:creationId xmlns:a16="http://schemas.microsoft.com/office/drawing/2014/main" id="{049B3706-E439-4954-A6A5-40C7B2714B0B}"/>
                  </a:ext>
                </a:extLst>
              </p:cNvPr>
              <p:cNvSpPr/>
              <p:nvPr/>
            </p:nvSpPr>
            <p:spPr>
              <a:xfrm>
                <a:off x="121867" y="4468535"/>
                <a:ext cx="140071" cy="148881"/>
              </a:xfrm>
              <a:prstGeom prst="ellipse">
                <a:avLst/>
              </a:prstGeom>
              <a:solidFill>
                <a:srgbClr val="FF0000"/>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4" name="Elipse 113">
                <a:extLst>
                  <a:ext uri="{FF2B5EF4-FFF2-40B4-BE49-F238E27FC236}">
                    <a16:creationId xmlns:a16="http://schemas.microsoft.com/office/drawing/2014/main" id="{6324721C-3F31-47D7-9E44-60A4C321DE28}"/>
                  </a:ext>
                </a:extLst>
              </p:cNvPr>
              <p:cNvSpPr/>
              <p:nvPr/>
            </p:nvSpPr>
            <p:spPr>
              <a:xfrm>
                <a:off x="121866" y="4655227"/>
                <a:ext cx="140071" cy="148881"/>
              </a:xfrm>
              <a:prstGeom prst="ellipse">
                <a:avLst/>
              </a:prstGeom>
              <a:solidFill>
                <a:srgbClr val="FF0000"/>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5" name="CuadroTexto 114">
                <a:extLst>
                  <a:ext uri="{FF2B5EF4-FFF2-40B4-BE49-F238E27FC236}">
                    <a16:creationId xmlns:a16="http://schemas.microsoft.com/office/drawing/2014/main" id="{25E92943-3F55-46FD-819B-08C437F114C6}"/>
                  </a:ext>
                </a:extLst>
              </p:cNvPr>
              <p:cNvSpPr txBox="1"/>
              <p:nvPr/>
            </p:nvSpPr>
            <p:spPr>
              <a:xfrm>
                <a:off x="3639550" y="3590250"/>
                <a:ext cx="4114277" cy="830997"/>
              </a:xfrm>
              <a:prstGeom prst="rect">
                <a:avLst/>
              </a:prstGeom>
              <a:noFill/>
            </p:spPr>
            <p:txBody>
              <a:bodyPr wrap="square" rtlCol="0">
                <a:spAutoFit/>
              </a:bodyPr>
              <a:lstStyle/>
              <a:p>
                <a:pPr algn="ctr"/>
                <a:r>
                  <a:rPr lang="es-MX" sz="1200" dirty="0" smtClean="0">
                    <a:latin typeface="Comic Sans MS" panose="030F0702030302020204" pitchFamily="66" charset="0"/>
                  </a:rPr>
                  <a:t>Observaciones</a:t>
                </a:r>
              </a:p>
              <a:p>
                <a:pPr algn="ctr"/>
                <a:r>
                  <a:rPr lang="es-MX" sz="1200" dirty="0" smtClean="0">
                    <a:latin typeface="Comic Sans MS" panose="030F0702030302020204" pitchFamily="66" charset="0"/>
                  </a:rPr>
                  <a:t>La actividad fue de gran ayuda ya que así pude observar la habilidad lingüística de los alumnos y cuantos conocimientos tienen sobre un tema </a:t>
                </a:r>
                <a:endParaRPr lang="es-MX" sz="1200" dirty="0">
                  <a:latin typeface="Comic Sans MS" panose="030F0702030302020204" pitchFamily="66" charset="0"/>
                </a:endParaRPr>
              </a:p>
            </p:txBody>
          </p:sp>
        </p:grpSp>
        <p:grpSp>
          <p:nvGrpSpPr>
            <p:cNvPr id="168" name="Grupo 167">
              <a:extLst>
                <a:ext uri="{FF2B5EF4-FFF2-40B4-BE49-F238E27FC236}">
                  <a16:creationId xmlns:a16="http://schemas.microsoft.com/office/drawing/2014/main" id="{BB09A73F-77AD-421C-9A12-1B07E4E28D91}"/>
                </a:ext>
              </a:extLst>
            </p:cNvPr>
            <p:cNvGrpSpPr/>
            <p:nvPr/>
          </p:nvGrpSpPr>
          <p:grpSpPr>
            <a:xfrm>
              <a:off x="0" y="5352851"/>
              <a:ext cx="8142075" cy="1392842"/>
              <a:chOff x="-106905" y="4811173"/>
              <a:chExt cx="8142075" cy="1392842"/>
            </a:xfrm>
          </p:grpSpPr>
          <p:grpSp>
            <p:nvGrpSpPr>
              <p:cNvPr id="116" name="Grupo 115">
                <a:extLst>
                  <a:ext uri="{FF2B5EF4-FFF2-40B4-BE49-F238E27FC236}">
                    <a16:creationId xmlns:a16="http://schemas.microsoft.com/office/drawing/2014/main" id="{86E20A7A-7587-4421-B56B-9A932A9F7109}"/>
                  </a:ext>
                </a:extLst>
              </p:cNvPr>
              <p:cNvGrpSpPr/>
              <p:nvPr/>
            </p:nvGrpSpPr>
            <p:grpSpPr>
              <a:xfrm>
                <a:off x="-106905" y="4811173"/>
                <a:ext cx="8142075" cy="414533"/>
                <a:chOff x="-91265" y="1649223"/>
                <a:chExt cx="8142075" cy="414533"/>
              </a:xfrm>
            </p:grpSpPr>
            <p:sp>
              <p:nvSpPr>
                <p:cNvPr id="117" name="Rectángulo 116">
                  <a:extLst>
                    <a:ext uri="{FF2B5EF4-FFF2-40B4-BE49-F238E27FC236}">
                      <a16:creationId xmlns:a16="http://schemas.microsoft.com/office/drawing/2014/main" id="{811F3B92-D7D1-4EAA-AF61-3E94D18C4AEE}"/>
                    </a:ext>
                  </a:extLst>
                </p:cNvPr>
                <p:cNvSpPr/>
                <p:nvPr/>
              </p:nvSpPr>
              <p:spPr>
                <a:xfrm>
                  <a:off x="-90086" y="1649223"/>
                  <a:ext cx="7777162" cy="369332"/>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8" name="CuadroTexto 117">
                  <a:extLst>
                    <a:ext uri="{FF2B5EF4-FFF2-40B4-BE49-F238E27FC236}">
                      <a16:creationId xmlns:a16="http://schemas.microsoft.com/office/drawing/2014/main" id="{1B9E0E7C-C94D-4D33-90C9-F83AE03AC5F1}"/>
                    </a:ext>
                  </a:extLst>
                </p:cNvPr>
                <p:cNvSpPr txBox="1"/>
                <p:nvPr/>
              </p:nvSpPr>
              <p:spPr>
                <a:xfrm>
                  <a:off x="-91265" y="1725202"/>
                  <a:ext cx="814207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Manifestaciones de los alumnos</a:t>
                  </a:r>
                </a:p>
              </p:txBody>
            </p:sp>
          </p:grpSp>
          <p:sp>
            <p:nvSpPr>
              <p:cNvPr id="122" name="CuadroTexto 121">
                <a:extLst>
                  <a:ext uri="{FF2B5EF4-FFF2-40B4-BE49-F238E27FC236}">
                    <a16:creationId xmlns:a16="http://schemas.microsoft.com/office/drawing/2014/main" id="{7C94A14D-3BCC-49E5-BA89-9E2AEF82C62C}"/>
                  </a:ext>
                </a:extLst>
              </p:cNvPr>
              <p:cNvSpPr txBox="1"/>
              <p:nvPr/>
            </p:nvSpPr>
            <p:spPr>
              <a:xfrm>
                <a:off x="-54750" y="5188352"/>
                <a:ext cx="3912051" cy="1015663"/>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Interés en las actividades</a:t>
                </a:r>
                <a:endParaRPr lang="es-MX" sz="1400" dirty="0">
                  <a:latin typeface="Comic Sans MS" panose="030F0702030302020204" pitchFamily="66" charset="0"/>
                </a:endParaRPr>
              </a:p>
              <a:p>
                <a:pPr algn="just"/>
                <a:r>
                  <a:rPr lang="es-MX" sz="1200" dirty="0">
                    <a:latin typeface="Comic Sans MS" panose="030F0702030302020204" pitchFamily="66" charset="0"/>
                  </a:rPr>
                  <a:t>Participación de la manera esperada</a:t>
                </a:r>
              </a:p>
              <a:p>
                <a:pPr algn="just"/>
                <a:r>
                  <a:rPr lang="es-MX" sz="1200" dirty="0">
                    <a:latin typeface="Comic Sans MS" panose="030F0702030302020204" pitchFamily="66" charset="0"/>
                  </a:rPr>
                  <a:t>Adaptación a la organización establecida</a:t>
                </a:r>
              </a:p>
              <a:p>
                <a:pPr algn="just"/>
                <a:r>
                  <a:rPr lang="es-MX" sz="1200" dirty="0">
                    <a:latin typeface="Comic Sans MS" panose="030F0702030302020204" pitchFamily="66" charset="0"/>
                  </a:rPr>
                  <a:t>Seguridad y cooperación al realizar las actividades</a:t>
                </a:r>
              </a:p>
            </p:txBody>
          </p:sp>
          <p:sp>
            <p:nvSpPr>
              <p:cNvPr id="126" name="CuadroTexto 125">
                <a:extLst>
                  <a:ext uri="{FF2B5EF4-FFF2-40B4-BE49-F238E27FC236}">
                    <a16:creationId xmlns:a16="http://schemas.microsoft.com/office/drawing/2014/main" id="{06161E3F-EC52-4DE5-966F-0CF0E691332C}"/>
                  </a:ext>
                </a:extLst>
              </p:cNvPr>
              <p:cNvSpPr txBox="1"/>
              <p:nvPr/>
            </p:nvSpPr>
            <p:spPr>
              <a:xfrm>
                <a:off x="3645357" y="5221690"/>
                <a:ext cx="3674654" cy="461665"/>
              </a:xfrm>
              <a:prstGeom prst="rect">
                <a:avLst/>
              </a:prstGeom>
              <a:noFill/>
            </p:spPr>
            <p:txBody>
              <a:bodyPr wrap="square" rtlCol="0">
                <a:spAutoFit/>
              </a:bodyPr>
              <a:lstStyle/>
              <a:p>
                <a:pPr algn="ctr"/>
                <a:r>
                  <a:rPr lang="es-MX" sz="1200" dirty="0">
                    <a:latin typeface="Comic Sans MS" panose="030F0702030302020204" pitchFamily="66" charset="0"/>
                  </a:rPr>
                  <a:t>Todos   Algunos  Pocos   Ninguno</a:t>
                </a:r>
              </a:p>
              <a:p>
                <a:pPr algn="ctr"/>
                <a:endParaRPr lang="es-MX" sz="1200" dirty="0">
                  <a:latin typeface="Comic Sans MS" panose="030F0702030302020204" pitchFamily="66" charset="0"/>
                </a:endParaRPr>
              </a:p>
            </p:txBody>
          </p:sp>
          <p:grpSp>
            <p:nvGrpSpPr>
              <p:cNvPr id="135" name="Grupo 134">
                <a:extLst>
                  <a:ext uri="{FF2B5EF4-FFF2-40B4-BE49-F238E27FC236}">
                    <a16:creationId xmlns:a16="http://schemas.microsoft.com/office/drawing/2014/main" id="{0B4F29DE-BDD1-4173-913A-6F69F59C290F}"/>
                  </a:ext>
                </a:extLst>
              </p:cNvPr>
              <p:cNvGrpSpPr/>
              <p:nvPr/>
            </p:nvGrpSpPr>
            <p:grpSpPr>
              <a:xfrm>
                <a:off x="4481792" y="5453154"/>
                <a:ext cx="1859730" cy="162160"/>
                <a:chOff x="4481792" y="5453154"/>
                <a:chExt cx="1859730" cy="162160"/>
              </a:xfrm>
            </p:grpSpPr>
            <p:sp>
              <p:nvSpPr>
                <p:cNvPr id="124" name="Elipse 123">
                  <a:extLst>
                    <a:ext uri="{FF2B5EF4-FFF2-40B4-BE49-F238E27FC236}">
                      <a16:creationId xmlns:a16="http://schemas.microsoft.com/office/drawing/2014/main" id="{B36A7C95-12EB-4981-AD16-F8766A33023B}"/>
                    </a:ext>
                  </a:extLst>
                </p:cNvPr>
                <p:cNvSpPr/>
                <p:nvPr/>
              </p:nvSpPr>
              <p:spPr>
                <a:xfrm>
                  <a:off x="4481792" y="5453154"/>
                  <a:ext cx="140071" cy="148881"/>
                </a:xfrm>
                <a:prstGeom prst="ellipse">
                  <a:avLst/>
                </a:prstGeom>
                <a:solidFill>
                  <a:srgbClr val="FF0000"/>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8" name="Elipse 127">
                  <a:extLst>
                    <a:ext uri="{FF2B5EF4-FFF2-40B4-BE49-F238E27FC236}">
                      <a16:creationId xmlns:a16="http://schemas.microsoft.com/office/drawing/2014/main" id="{04898E7A-EFA5-4C5D-AA3E-E61854C86E67}"/>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0" name="Elipse 129">
                  <a:extLst>
                    <a:ext uri="{FF2B5EF4-FFF2-40B4-BE49-F238E27FC236}">
                      <a16:creationId xmlns:a16="http://schemas.microsoft.com/office/drawing/2014/main" id="{00F070BD-3F46-4F6C-A422-B589D0DB19D7}"/>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2" name="Elipse 131">
                  <a:extLst>
                    <a:ext uri="{FF2B5EF4-FFF2-40B4-BE49-F238E27FC236}">
                      <a16:creationId xmlns:a16="http://schemas.microsoft.com/office/drawing/2014/main" id="{1ADF766A-8C07-4C9C-954F-397B4C518373}"/>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36" name="Grupo 135">
                <a:extLst>
                  <a:ext uri="{FF2B5EF4-FFF2-40B4-BE49-F238E27FC236}">
                    <a16:creationId xmlns:a16="http://schemas.microsoft.com/office/drawing/2014/main" id="{0CAC7643-C6D9-4D4D-8809-A3E27B328AAE}"/>
                  </a:ext>
                </a:extLst>
              </p:cNvPr>
              <p:cNvGrpSpPr/>
              <p:nvPr/>
            </p:nvGrpSpPr>
            <p:grpSpPr>
              <a:xfrm>
                <a:off x="4481792" y="5644382"/>
                <a:ext cx="1859730" cy="162160"/>
                <a:chOff x="4481792" y="5453154"/>
                <a:chExt cx="1859730" cy="162160"/>
              </a:xfrm>
            </p:grpSpPr>
            <p:sp>
              <p:nvSpPr>
                <p:cNvPr id="137" name="Elipse 136">
                  <a:extLst>
                    <a:ext uri="{FF2B5EF4-FFF2-40B4-BE49-F238E27FC236}">
                      <a16:creationId xmlns:a16="http://schemas.microsoft.com/office/drawing/2014/main" id="{D15D9F78-4830-4046-8D9C-7475C18EEACF}"/>
                    </a:ext>
                  </a:extLst>
                </p:cNvPr>
                <p:cNvSpPr/>
                <p:nvPr/>
              </p:nvSpPr>
              <p:spPr>
                <a:xfrm>
                  <a:off x="4481792" y="5453154"/>
                  <a:ext cx="140071" cy="148881"/>
                </a:xfrm>
                <a:prstGeom prst="ellipse">
                  <a:avLst/>
                </a:prstGeom>
                <a:solidFill>
                  <a:srgbClr val="FF0000"/>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8" name="Elipse 137">
                  <a:extLst>
                    <a:ext uri="{FF2B5EF4-FFF2-40B4-BE49-F238E27FC236}">
                      <a16:creationId xmlns:a16="http://schemas.microsoft.com/office/drawing/2014/main" id="{9106BBF0-3FDA-43EF-82D8-A91CE86F7BCC}"/>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9" name="Elipse 138">
                  <a:extLst>
                    <a:ext uri="{FF2B5EF4-FFF2-40B4-BE49-F238E27FC236}">
                      <a16:creationId xmlns:a16="http://schemas.microsoft.com/office/drawing/2014/main" id="{805C1B3D-B483-4E9A-BC43-3C3A34DCA29C}"/>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0" name="Elipse 139">
                  <a:extLst>
                    <a:ext uri="{FF2B5EF4-FFF2-40B4-BE49-F238E27FC236}">
                      <a16:creationId xmlns:a16="http://schemas.microsoft.com/office/drawing/2014/main" id="{5ACBF1CC-D4AC-4C8B-8889-428A29D11D7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41" name="Grupo 140">
                <a:extLst>
                  <a:ext uri="{FF2B5EF4-FFF2-40B4-BE49-F238E27FC236}">
                    <a16:creationId xmlns:a16="http://schemas.microsoft.com/office/drawing/2014/main" id="{7B87E0F1-93A8-4239-876A-2C91F55A3FB3}"/>
                  </a:ext>
                </a:extLst>
              </p:cNvPr>
              <p:cNvGrpSpPr/>
              <p:nvPr/>
            </p:nvGrpSpPr>
            <p:grpSpPr>
              <a:xfrm>
                <a:off x="4482433" y="5835610"/>
                <a:ext cx="1859730" cy="162160"/>
                <a:chOff x="4481792" y="5453154"/>
                <a:chExt cx="1859730" cy="162160"/>
              </a:xfrm>
            </p:grpSpPr>
            <p:sp>
              <p:nvSpPr>
                <p:cNvPr id="142" name="Elipse 141">
                  <a:extLst>
                    <a:ext uri="{FF2B5EF4-FFF2-40B4-BE49-F238E27FC236}">
                      <a16:creationId xmlns:a16="http://schemas.microsoft.com/office/drawing/2014/main" id="{A875E401-1E64-47E4-A54B-900C61A61677}"/>
                    </a:ext>
                  </a:extLst>
                </p:cNvPr>
                <p:cNvSpPr/>
                <p:nvPr/>
              </p:nvSpPr>
              <p:spPr>
                <a:xfrm>
                  <a:off x="4481792" y="5453154"/>
                  <a:ext cx="140071" cy="148881"/>
                </a:xfrm>
                <a:prstGeom prst="ellipse">
                  <a:avLst/>
                </a:prstGeom>
                <a:solidFill>
                  <a:srgbClr val="FF0000"/>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3" name="Elipse 142">
                  <a:extLst>
                    <a:ext uri="{FF2B5EF4-FFF2-40B4-BE49-F238E27FC236}">
                      <a16:creationId xmlns:a16="http://schemas.microsoft.com/office/drawing/2014/main" id="{3DD59AD9-06DA-4644-919C-E7BC15F6BED6}"/>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4" name="Elipse 143">
                  <a:extLst>
                    <a:ext uri="{FF2B5EF4-FFF2-40B4-BE49-F238E27FC236}">
                      <a16:creationId xmlns:a16="http://schemas.microsoft.com/office/drawing/2014/main" id="{6DDE1CF7-489F-47CF-8241-BA4E200CF4FA}"/>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5" name="Elipse 144">
                  <a:extLst>
                    <a:ext uri="{FF2B5EF4-FFF2-40B4-BE49-F238E27FC236}">
                      <a16:creationId xmlns:a16="http://schemas.microsoft.com/office/drawing/2014/main" id="{5B84455B-4FC9-4372-B777-94DDE7FE150E}"/>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46" name="Grupo 145">
                <a:extLst>
                  <a:ext uri="{FF2B5EF4-FFF2-40B4-BE49-F238E27FC236}">
                    <a16:creationId xmlns:a16="http://schemas.microsoft.com/office/drawing/2014/main" id="{77951E04-423C-44AE-A9B2-24095C4C5B28}"/>
                  </a:ext>
                </a:extLst>
              </p:cNvPr>
              <p:cNvGrpSpPr/>
              <p:nvPr/>
            </p:nvGrpSpPr>
            <p:grpSpPr>
              <a:xfrm>
                <a:off x="4482817" y="6023918"/>
                <a:ext cx="1859730" cy="162160"/>
                <a:chOff x="4481792" y="5453154"/>
                <a:chExt cx="1859730" cy="162160"/>
              </a:xfrm>
            </p:grpSpPr>
            <p:sp>
              <p:nvSpPr>
                <p:cNvPr id="147" name="Elipse 146">
                  <a:extLst>
                    <a:ext uri="{FF2B5EF4-FFF2-40B4-BE49-F238E27FC236}">
                      <a16:creationId xmlns:a16="http://schemas.microsoft.com/office/drawing/2014/main" id="{EAE223AD-9981-454B-AC0F-D9BD55EC710C}"/>
                    </a:ext>
                  </a:extLst>
                </p:cNvPr>
                <p:cNvSpPr/>
                <p:nvPr/>
              </p:nvSpPr>
              <p:spPr>
                <a:xfrm>
                  <a:off x="4481792" y="5453154"/>
                  <a:ext cx="140071" cy="148881"/>
                </a:xfrm>
                <a:prstGeom prst="ellipse">
                  <a:avLst/>
                </a:prstGeom>
                <a:solidFill>
                  <a:srgbClr val="FF0000"/>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8" name="Elipse 147">
                  <a:extLst>
                    <a:ext uri="{FF2B5EF4-FFF2-40B4-BE49-F238E27FC236}">
                      <a16:creationId xmlns:a16="http://schemas.microsoft.com/office/drawing/2014/main" id="{A020B64C-03E0-4C7A-BBB0-B1EB17ACCB9A}"/>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9" name="Elipse 148">
                  <a:extLst>
                    <a:ext uri="{FF2B5EF4-FFF2-40B4-BE49-F238E27FC236}">
                      <a16:creationId xmlns:a16="http://schemas.microsoft.com/office/drawing/2014/main" id="{CFEEB593-1C3D-4D7F-A633-27ED6ECE17BF}"/>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0" name="Elipse 149">
                  <a:extLst>
                    <a:ext uri="{FF2B5EF4-FFF2-40B4-BE49-F238E27FC236}">
                      <a16:creationId xmlns:a16="http://schemas.microsoft.com/office/drawing/2014/main" id="{C42090CB-1504-4391-B330-728BEC78AAC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nvGrpSpPr>
            <p:cNvPr id="151" name="Grupo 150">
              <a:extLst>
                <a:ext uri="{FF2B5EF4-FFF2-40B4-BE49-F238E27FC236}">
                  <a16:creationId xmlns:a16="http://schemas.microsoft.com/office/drawing/2014/main" id="{E3FB72F6-392F-40AB-A175-66BC4FD1180C}"/>
                </a:ext>
              </a:extLst>
            </p:cNvPr>
            <p:cNvGrpSpPr/>
            <p:nvPr/>
          </p:nvGrpSpPr>
          <p:grpSpPr>
            <a:xfrm>
              <a:off x="-40004" y="6773416"/>
              <a:ext cx="8066405" cy="358362"/>
              <a:chOff x="-128950" y="1710038"/>
              <a:chExt cx="8066405" cy="358362"/>
            </a:xfrm>
          </p:grpSpPr>
          <p:sp>
            <p:nvSpPr>
              <p:cNvPr id="152" name="Rectángulo 151">
                <a:extLst>
                  <a:ext uri="{FF2B5EF4-FFF2-40B4-BE49-F238E27FC236}">
                    <a16:creationId xmlns:a16="http://schemas.microsoft.com/office/drawing/2014/main" id="{8BFA794B-7B5C-4B21-A452-F05082E198A2}"/>
                  </a:ext>
                </a:extLst>
              </p:cNvPr>
              <p:cNvSpPr/>
              <p:nvPr/>
            </p:nvSpPr>
            <p:spPr>
              <a:xfrm>
                <a:off x="-117778" y="1710038"/>
                <a:ext cx="7844864" cy="358362"/>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3" name="CuadroTexto 152">
                <a:extLst>
                  <a:ext uri="{FF2B5EF4-FFF2-40B4-BE49-F238E27FC236}">
                    <a16:creationId xmlns:a16="http://schemas.microsoft.com/office/drawing/2014/main" id="{B6E65149-4C4C-4DA3-BBD4-37E7A7D3A7A0}"/>
                  </a:ext>
                </a:extLst>
              </p:cNvPr>
              <p:cNvSpPr txBox="1"/>
              <p:nvPr/>
            </p:nvSpPr>
            <p:spPr>
              <a:xfrm>
                <a:off x="-128950" y="1725138"/>
                <a:ext cx="806640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Autoevaluación</a:t>
                </a:r>
              </a:p>
            </p:txBody>
          </p:sp>
        </p:grpSp>
        <p:sp>
          <p:nvSpPr>
            <p:cNvPr id="155" name="CuadroTexto 154">
              <a:extLst>
                <a:ext uri="{FF2B5EF4-FFF2-40B4-BE49-F238E27FC236}">
                  <a16:creationId xmlns:a16="http://schemas.microsoft.com/office/drawing/2014/main" id="{6718D8D3-202C-4CDB-8F60-21504AA6438C}"/>
                </a:ext>
              </a:extLst>
            </p:cNvPr>
            <p:cNvSpPr txBox="1"/>
            <p:nvPr/>
          </p:nvSpPr>
          <p:spPr>
            <a:xfrm>
              <a:off x="28833" y="7032794"/>
              <a:ext cx="5831687" cy="1384995"/>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Rescato los conocimientos previos</a:t>
              </a:r>
              <a:endParaRPr lang="es-MX" sz="1400" dirty="0">
                <a:latin typeface="Comic Sans MS" panose="030F0702030302020204" pitchFamily="66" charset="0"/>
              </a:endParaRPr>
            </a:p>
            <a:p>
              <a:pPr algn="just"/>
              <a:r>
                <a:rPr lang="es-MX" sz="1200" dirty="0">
                  <a:latin typeface="Comic Sans MS" panose="030F0702030302020204" pitchFamily="66" charset="0"/>
                </a:rPr>
                <a:t>Identifico y actúa conforme a las necesidades e intereses de los alumnos  </a:t>
              </a:r>
            </a:p>
            <a:p>
              <a:pPr algn="just"/>
              <a:r>
                <a:rPr lang="es-MX" sz="1200" dirty="0">
                  <a:latin typeface="Comic Sans MS" panose="030F0702030302020204" pitchFamily="66" charset="0"/>
                </a:rPr>
                <a:t>Fomento la participación de todos los alumnos </a:t>
              </a:r>
            </a:p>
            <a:p>
              <a:pPr algn="just"/>
              <a:r>
                <a:rPr lang="es-MX" sz="1200" dirty="0">
                  <a:latin typeface="Comic Sans MS" panose="030F0702030302020204" pitchFamily="66" charset="0"/>
                </a:rPr>
                <a:t>Otorgo consignas claras</a:t>
              </a:r>
            </a:p>
            <a:p>
              <a:pPr algn="just"/>
              <a:r>
                <a:rPr lang="es-MX" sz="1200" dirty="0">
                  <a:latin typeface="Comic Sans MS" panose="030F0702030302020204" pitchFamily="66" charset="0"/>
                </a:rPr>
                <a:t>Intervengo adecuadamente</a:t>
              </a:r>
            </a:p>
            <a:p>
              <a:pPr algn="just"/>
              <a:r>
                <a:rPr lang="es-MX" sz="1200" dirty="0">
                  <a:latin typeface="Comic Sans MS" panose="030F0702030302020204" pitchFamily="66" charset="0"/>
                </a:rPr>
                <a:t>Fomento la autonomía de los alumnos </a:t>
              </a:r>
            </a:p>
          </p:txBody>
        </p:sp>
        <p:grpSp>
          <p:nvGrpSpPr>
            <p:cNvPr id="202" name="Grupo 201">
              <a:extLst>
                <a:ext uri="{FF2B5EF4-FFF2-40B4-BE49-F238E27FC236}">
                  <a16:creationId xmlns:a16="http://schemas.microsoft.com/office/drawing/2014/main" id="{F323BF70-7EB4-430E-8E9D-EF851C22D91D}"/>
                </a:ext>
              </a:extLst>
            </p:cNvPr>
            <p:cNvGrpSpPr/>
            <p:nvPr/>
          </p:nvGrpSpPr>
          <p:grpSpPr>
            <a:xfrm>
              <a:off x="5378995" y="7091750"/>
              <a:ext cx="2255371" cy="1332960"/>
              <a:chOff x="5319913" y="7568918"/>
              <a:chExt cx="2255371" cy="1332960"/>
            </a:xfrm>
          </p:grpSpPr>
          <p:sp>
            <p:nvSpPr>
              <p:cNvPr id="161" name="CuadroTexto 160">
                <a:extLst>
                  <a:ext uri="{FF2B5EF4-FFF2-40B4-BE49-F238E27FC236}">
                    <a16:creationId xmlns:a16="http://schemas.microsoft.com/office/drawing/2014/main" id="{101E8FF4-B621-48FA-A3D7-D90BB0502AC4}"/>
                  </a:ext>
                </a:extLst>
              </p:cNvPr>
              <p:cNvSpPr txBox="1"/>
              <p:nvPr/>
            </p:nvSpPr>
            <p:spPr>
              <a:xfrm>
                <a:off x="5319913" y="7568918"/>
                <a:ext cx="2255371" cy="461665"/>
              </a:xfrm>
              <a:prstGeom prst="rect">
                <a:avLst/>
              </a:prstGeom>
              <a:noFill/>
            </p:spPr>
            <p:txBody>
              <a:bodyPr wrap="square" rtlCol="0">
                <a:spAutoFit/>
              </a:bodyPr>
              <a:lstStyle/>
              <a:p>
                <a:pPr algn="ctr"/>
                <a:r>
                  <a:rPr lang="es-MX" sz="1200" dirty="0">
                    <a:latin typeface="Comic Sans MS" panose="030F0702030302020204" pitchFamily="66" charset="0"/>
                  </a:rPr>
                  <a:t>     Si            No   </a:t>
                </a:r>
              </a:p>
              <a:p>
                <a:pPr algn="ctr"/>
                <a:endParaRPr lang="es-MX" sz="1200" dirty="0">
                  <a:latin typeface="Comic Sans MS" panose="030F0702030302020204" pitchFamily="66" charset="0"/>
                </a:endParaRPr>
              </a:p>
            </p:txBody>
          </p:sp>
          <p:grpSp>
            <p:nvGrpSpPr>
              <p:cNvPr id="201" name="Grupo 200">
                <a:extLst>
                  <a:ext uri="{FF2B5EF4-FFF2-40B4-BE49-F238E27FC236}">
                    <a16:creationId xmlns:a16="http://schemas.microsoft.com/office/drawing/2014/main" id="{6C41977E-8F35-4BB6-9FB6-060C1D447201}"/>
                  </a:ext>
                </a:extLst>
              </p:cNvPr>
              <p:cNvGrpSpPr/>
              <p:nvPr/>
            </p:nvGrpSpPr>
            <p:grpSpPr>
              <a:xfrm>
                <a:off x="6120124" y="7772965"/>
                <a:ext cx="876598" cy="1128913"/>
                <a:chOff x="6128376" y="7763339"/>
                <a:chExt cx="876598" cy="1128913"/>
              </a:xfrm>
            </p:grpSpPr>
            <p:grpSp>
              <p:nvGrpSpPr>
                <p:cNvPr id="171" name="Grupo 170">
                  <a:extLst>
                    <a:ext uri="{FF2B5EF4-FFF2-40B4-BE49-F238E27FC236}">
                      <a16:creationId xmlns:a16="http://schemas.microsoft.com/office/drawing/2014/main" id="{B4DEC5E0-F6BB-4A34-A803-6D536089621A}"/>
                    </a:ext>
                  </a:extLst>
                </p:cNvPr>
                <p:cNvGrpSpPr/>
                <p:nvPr/>
              </p:nvGrpSpPr>
              <p:grpSpPr>
                <a:xfrm>
                  <a:off x="6135240" y="7763339"/>
                  <a:ext cx="860093" cy="166455"/>
                  <a:chOff x="6014569" y="7907624"/>
                  <a:chExt cx="860093" cy="166455"/>
                </a:xfrm>
              </p:grpSpPr>
              <p:sp>
                <p:nvSpPr>
                  <p:cNvPr id="165" name="Elipse 164">
                    <a:extLst>
                      <a:ext uri="{FF2B5EF4-FFF2-40B4-BE49-F238E27FC236}">
                        <a16:creationId xmlns:a16="http://schemas.microsoft.com/office/drawing/2014/main" id="{FE1FD20A-6ED7-4845-8B11-A1EC792790C5}"/>
                      </a:ext>
                    </a:extLst>
                  </p:cNvPr>
                  <p:cNvSpPr/>
                  <p:nvPr/>
                </p:nvSpPr>
                <p:spPr>
                  <a:xfrm>
                    <a:off x="6014569" y="7925198"/>
                    <a:ext cx="140071" cy="148881"/>
                  </a:xfrm>
                  <a:prstGeom prst="ellipse">
                    <a:avLst/>
                  </a:prstGeom>
                  <a:solidFill>
                    <a:srgbClr val="FF0000"/>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6" name="Elipse 165">
                    <a:extLst>
                      <a:ext uri="{FF2B5EF4-FFF2-40B4-BE49-F238E27FC236}">
                        <a16:creationId xmlns:a16="http://schemas.microsoft.com/office/drawing/2014/main" id="{5D71AD41-6D0E-4CDB-B05D-3B103104F30C}"/>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2" name="Grupo 171">
                  <a:extLst>
                    <a:ext uri="{FF2B5EF4-FFF2-40B4-BE49-F238E27FC236}">
                      <a16:creationId xmlns:a16="http://schemas.microsoft.com/office/drawing/2014/main" id="{6D934AB1-45F3-45B0-ADEB-632522282A96}"/>
                    </a:ext>
                  </a:extLst>
                </p:cNvPr>
                <p:cNvGrpSpPr/>
                <p:nvPr/>
              </p:nvGrpSpPr>
              <p:grpSpPr>
                <a:xfrm>
                  <a:off x="6144881" y="7952948"/>
                  <a:ext cx="860093" cy="166455"/>
                  <a:chOff x="6014569" y="7907624"/>
                  <a:chExt cx="860093" cy="166455"/>
                </a:xfrm>
              </p:grpSpPr>
              <p:sp>
                <p:nvSpPr>
                  <p:cNvPr id="173" name="Elipse 172">
                    <a:extLst>
                      <a:ext uri="{FF2B5EF4-FFF2-40B4-BE49-F238E27FC236}">
                        <a16:creationId xmlns:a16="http://schemas.microsoft.com/office/drawing/2014/main" id="{E5A1820A-225E-426C-BB18-42E8BAA0D935}"/>
                      </a:ext>
                    </a:extLst>
                  </p:cNvPr>
                  <p:cNvSpPr/>
                  <p:nvPr/>
                </p:nvSpPr>
                <p:spPr>
                  <a:xfrm>
                    <a:off x="6014569" y="7925198"/>
                    <a:ext cx="140071" cy="148881"/>
                  </a:xfrm>
                  <a:prstGeom prst="ellipse">
                    <a:avLst/>
                  </a:prstGeom>
                  <a:solidFill>
                    <a:srgbClr val="FF0000"/>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4" name="Elipse 173">
                    <a:extLst>
                      <a:ext uri="{FF2B5EF4-FFF2-40B4-BE49-F238E27FC236}">
                        <a16:creationId xmlns:a16="http://schemas.microsoft.com/office/drawing/2014/main" id="{059BFFE8-E129-4AA5-883A-6A52AC975154}"/>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5" name="Grupo 174">
                  <a:extLst>
                    <a:ext uri="{FF2B5EF4-FFF2-40B4-BE49-F238E27FC236}">
                      <a16:creationId xmlns:a16="http://schemas.microsoft.com/office/drawing/2014/main" id="{903AAAAF-062F-4F3F-93D0-FB8734EFD06E}"/>
                    </a:ext>
                  </a:extLst>
                </p:cNvPr>
                <p:cNvGrpSpPr/>
                <p:nvPr/>
              </p:nvGrpSpPr>
              <p:grpSpPr>
                <a:xfrm>
                  <a:off x="6128376" y="8146749"/>
                  <a:ext cx="860093" cy="166455"/>
                  <a:chOff x="6014569" y="7907624"/>
                  <a:chExt cx="860093" cy="166455"/>
                </a:xfrm>
              </p:grpSpPr>
              <p:sp>
                <p:nvSpPr>
                  <p:cNvPr id="176" name="Elipse 175">
                    <a:extLst>
                      <a:ext uri="{FF2B5EF4-FFF2-40B4-BE49-F238E27FC236}">
                        <a16:creationId xmlns:a16="http://schemas.microsoft.com/office/drawing/2014/main" id="{5628CDCD-EA35-4E0D-A852-C8D40DB87C60}"/>
                      </a:ext>
                    </a:extLst>
                  </p:cNvPr>
                  <p:cNvSpPr/>
                  <p:nvPr/>
                </p:nvSpPr>
                <p:spPr>
                  <a:xfrm>
                    <a:off x="6014569" y="7925198"/>
                    <a:ext cx="140071" cy="148881"/>
                  </a:xfrm>
                  <a:prstGeom prst="ellipse">
                    <a:avLst/>
                  </a:prstGeom>
                  <a:solidFill>
                    <a:srgbClr val="FF0000"/>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7" name="Elipse 176">
                    <a:extLst>
                      <a:ext uri="{FF2B5EF4-FFF2-40B4-BE49-F238E27FC236}">
                        <a16:creationId xmlns:a16="http://schemas.microsoft.com/office/drawing/2014/main" id="{95FD5684-4773-460F-A507-B282D920AB05}"/>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8" name="Grupo 177">
                  <a:extLst>
                    <a:ext uri="{FF2B5EF4-FFF2-40B4-BE49-F238E27FC236}">
                      <a16:creationId xmlns:a16="http://schemas.microsoft.com/office/drawing/2014/main" id="{68A79C76-CFC4-46B5-B524-B113AE261797}"/>
                    </a:ext>
                  </a:extLst>
                </p:cNvPr>
                <p:cNvGrpSpPr/>
                <p:nvPr/>
              </p:nvGrpSpPr>
              <p:grpSpPr>
                <a:xfrm>
                  <a:off x="6135240" y="8339765"/>
                  <a:ext cx="860093" cy="166455"/>
                  <a:chOff x="6014569" y="7907624"/>
                  <a:chExt cx="860093" cy="166455"/>
                </a:xfrm>
              </p:grpSpPr>
              <p:sp>
                <p:nvSpPr>
                  <p:cNvPr id="179" name="Elipse 178">
                    <a:extLst>
                      <a:ext uri="{FF2B5EF4-FFF2-40B4-BE49-F238E27FC236}">
                        <a16:creationId xmlns:a16="http://schemas.microsoft.com/office/drawing/2014/main" id="{2CBBDFBE-EB0C-41CC-A88B-D5A807205905}"/>
                      </a:ext>
                    </a:extLst>
                  </p:cNvPr>
                  <p:cNvSpPr/>
                  <p:nvPr/>
                </p:nvSpPr>
                <p:spPr>
                  <a:xfrm>
                    <a:off x="6014569" y="7925198"/>
                    <a:ext cx="140071" cy="148881"/>
                  </a:xfrm>
                  <a:prstGeom prst="ellipse">
                    <a:avLst/>
                  </a:prstGeom>
                  <a:solidFill>
                    <a:srgbClr val="FF0000"/>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0" name="Elipse 179">
                    <a:extLst>
                      <a:ext uri="{FF2B5EF4-FFF2-40B4-BE49-F238E27FC236}">
                        <a16:creationId xmlns:a16="http://schemas.microsoft.com/office/drawing/2014/main" id="{7D157F79-D910-4D52-8F42-75F981207E22}"/>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1" name="Grupo 180">
                  <a:extLst>
                    <a:ext uri="{FF2B5EF4-FFF2-40B4-BE49-F238E27FC236}">
                      <a16:creationId xmlns:a16="http://schemas.microsoft.com/office/drawing/2014/main" id="{1A443DDB-ACFE-4675-ABFF-E3444529CF83}"/>
                    </a:ext>
                  </a:extLst>
                </p:cNvPr>
                <p:cNvGrpSpPr/>
                <p:nvPr/>
              </p:nvGrpSpPr>
              <p:grpSpPr>
                <a:xfrm>
                  <a:off x="6135240" y="8532781"/>
                  <a:ext cx="860093" cy="166455"/>
                  <a:chOff x="6014569" y="7907624"/>
                  <a:chExt cx="860093" cy="166455"/>
                </a:xfrm>
              </p:grpSpPr>
              <p:sp>
                <p:nvSpPr>
                  <p:cNvPr id="182" name="Elipse 181">
                    <a:extLst>
                      <a:ext uri="{FF2B5EF4-FFF2-40B4-BE49-F238E27FC236}">
                        <a16:creationId xmlns:a16="http://schemas.microsoft.com/office/drawing/2014/main" id="{E7A56ADF-EACC-40C7-9184-0E3F0740A45D}"/>
                      </a:ext>
                    </a:extLst>
                  </p:cNvPr>
                  <p:cNvSpPr/>
                  <p:nvPr/>
                </p:nvSpPr>
                <p:spPr>
                  <a:xfrm>
                    <a:off x="6014569" y="7925198"/>
                    <a:ext cx="140071" cy="148881"/>
                  </a:xfrm>
                  <a:prstGeom prst="ellipse">
                    <a:avLst/>
                  </a:prstGeom>
                  <a:solidFill>
                    <a:srgbClr val="FF0000"/>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3" name="Elipse 182">
                    <a:extLst>
                      <a:ext uri="{FF2B5EF4-FFF2-40B4-BE49-F238E27FC236}">
                        <a16:creationId xmlns:a16="http://schemas.microsoft.com/office/drawing/2014/main" id="{1973D5AE-4FF3-41F8-A147-1A0EDB4CCABB}"/>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4" name="Grupo 183">
                  <a:extLst>
                    <a:ext uri="{FF2B5EF4-FFF2-40B4-BE49-F238E27FC236}">
                      <a16:creationId xmlns:a16="http://schemas.microsoft.com/office/drawing/2014/main" id="{A0DD16A7-4851-49C7-AD7E-6396DE84D217}"/>
                    </a:ext>
                  </a:extLst>
                </p:cNvPr>
                <p:cNvGrpSpPr/>
                <p:nvPr/>
              </p:nvGrpSpPr>
              <p:grpSpPr>
                <a:xfrm>
                  <a:off x="6135240" y="8725797"/>
                  <a:ext cx="860093" cy="166455"/>
                  <a:chOff x="6014569" y="7907624"/>
                  <a:chExt cx="860093" cy="166455"/>
                </a:xfrm>
              </p:grpSpPr>
              <p:sp>
                <p:nvSpPr>
                  <p:cNvPr id="185" name="Elipse 184">
                    <a:extLst>
                      <a:ext uri="{FF2B5EF4-FFF2-40B4-BE49-F238E27FC236}">
                        <a16:creationId xmlns:a16="http://schemas.microsoft.com/office/drawing/2014/main" id="{A25605AE-999C-4A5F-B9C0-9B6032B44867}"/>
                      </a:ext>
                    </a:extLst>
                  </p:cNvPr>
                  <p:cNvSpPr/>
                  <p:nvPr/>
                </p:nvSpPr>
                <p:spPr>
                  <a:xfrm>
                    <a:off x="6014569" y="7925198"/>
                    <a:ext cx="140071" cy="148881"/>
                  </a:xfrm>
                  <a:prstGeom prst="ellipse">
                    <a:avLst/>
                  </a:prstGeom>
                  <a:solidFill>
                    <a:srgbClr val="FF0000"/>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6" name="Elipse 185">
                    <a:extLst>
                      <a:ext uri="{FF2B5EF4-FFF2-40B4-BE49-F238E27FC236}">
                        <a16:creationId xmlns:a16="http://schemas.microsoft.com/office/drawing/2014/main" id="{FA69E7DF-4506-4800-9CFD-AB1AC1E70A37}"/>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sp>
          <p:nvSpPr>
            <p:cNvPr id="187" name="Rectángulo: esquinas redondeadas 186">
              <a:extLst>
                <a:ext uri="{FF2B5EF4-FFF2-40B4-BE49-F238E27FC236}">
                  <a16:creationId xmlns:a16="http://schemas.microsoft.com/office/drawing/2014/main" id="{2C0AD05E-6371-492F-9992-C11F91DAC77B}"/>
                </a:ext>
              </a:extLst>
            </p:cNvPr>
            <p:cNvSpPr/>
            <p:nvPr/>
          </p:nvSpPr>
          <p:spPr>
            <a:xfrm>
              <a:off x="31515" y="8404739"/>
              <a:ext cx="3829905" cy="1485112"/>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0" name="CuadroTexto 189">
              <a:extLst>
                <a:ext uri="{FF2B5EF4-FFF2-40B4-BE49-F238E27FC236}">
                  <a16:creationId xmlns:a16="http://schemas.microsoft.com/office/drawing/2014/main" id="{325B8F71-AFA8-4D1C-8817-B3B06A563118}"/>
                </a:ext>
              </a:extLst>
            </p:cNvPr>
            <p:cNvSpPr txBox="1"/>
            <p:nvPr/>
          </p:nvSpPr>
          <p:spPr>
            <a:xfrm>
              <a:off x="133839" y="8404739"/>
              <a:ext cx="3553735"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Logros</a:t>
              </a:r>
            </a:p>
          </p:txBody>
        </p:sp>
        <p:sp>
          <p:nvSpPr>
            <p:cNvPr id="192" name="CuadroTexto 191">
              <a:extLst>
                <a:ext uri="{FF2B5EF4-FFF2-40B4-BE49-F238E27FC236}">
                  <a16:creationId xmlns:a16="http://schemas.microsoft.com/office/drawing/2014/main" id="{85E2E26E-9342-4297-B7CB-788C1192AFE7}"/>
                </a:ext>
              </a:extLst>
            </p:cNvPr>
            <p:cNvSpPr txBox="1"/>
            <p:nvPr/>
          </p:nvSpPr>
          <p:spPr>
            <a:xfrm>
              <a:off x="-40004" y="8592963"/>
              <a:ext cx="3901420" cy="923330"/>
            </a:xfrm>
            <a:prstGeom prst="rect">
              <a:avLst/>
            </a:prstGeom>
            <a:noFill/>
          </p:spPr>
          <p:txBody>
            <a:bodyPr wrap="square">
              <a:spAutoFit/>
            </a:bodyPr>
            <a:lstStyle/>
            <a:p>
              <a:pPr algn="ctr"/>
              <a:r>
                <a:rPr lang="es-MX" dirty="0" smtClean="0">
                  <a:solidFill>
                    <a:schemeClr val="bg1"/>
                  </a:solidFill>
                  <a:latin typeface="Comic Sans MS" panose="030F0702030302020204" pitchFamily="66" charset="0"/>
                </a:rPr>
                <a:t>Mayor y mejor interacción con el grupo mediante el grupo de WhatsApp</a:t>
              </a:r>
              <a:endParaRPr lang="es-MX" sz="1800" dirty="0">
                <a:solidFill>
                  <a:schemeClr val="bg1"/>
                </a:solidFill>
                <a:latin typeface="Comic Sans MS" panose="030F0702030302020204" pitchFamily="66" charset="0"/>
              </a:endParaRPr>
            </a:p>
          </p:txBody>
        </p:sp>
        <p:sp>
          <p:nvSpPr>
            <p:cNvPr id="194" name="Rectángulo: esquinas redondeadas 193">
              <a:extLst>
                <a:ext uri="{FF2B5EF4-FFF2-40B4-BE49-F238E27FC236}">
                  <a16:creationId xmlns:a16="http://schemas.microsoft.com/office/drawing/2014/main" id="{9AB7BEDB-7556-441A-9B5B-EEF117C2E971}"/>
                </a:ext>
              </a:extLst>
            </p:cNvPr>
            <p:cNvSpPr/>
            <p:nvPr/>
          </p:nvSpPr>
          <p:spPr>
            <a:xfrm>
              <a:off x="3896601" y="8451271"/>
              <a:ext cx="3829905" cy="1457700"/>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96" name="CuadroTexto 195">
              <a:extLst>
                <a:ext uri="{FF2B5EF4-FFF2-40B4-BE49-F238E27FC236}">
                  <a16:creationId xmlns:a16="http://schemas.microsoft.com/office/drawing/2014/main" id="{3E8B0A84-AA2E-44B9-9328-AF2D69544E7C}"/>
                </a:ext>
              </a:extLst>
            </p:cNvPr>
            <p:cNvSpPr txBox="1"/>
            <p:nvPr/>
          </p:nvSpPr>
          <p:spPr>
            <a:xfrm>
              <a:off x="4080631" y="8474478"/>
              <a:ext cx="3553735"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Dificultades</a:t>
              </a:r>
            </a:p>
          </p:txBody>
        </p:sp>
        <p:sp>
          <p:nvSpPr>
            <p:cNvPr id="198" name="CuadroTexto 197">
              <a:extLst>
                <a:ext uri="{FF2B5EF4-FFF2-40B4-BE49-F238E27FC236}">
                  <a16:creationId xmlns:a16="http://schemas.microsoft.com/office/drawing/2014/main" id="{8EA301CD-1810-4DA1-96E7-490B3EEE9E43}"/>
                </a:ext>
              </a:extLst>
            </p:cNvPr>
            <p:cNvSpPr txBox="1"/>
            <p:nvPr/>
          </p:nvSpPr>
          <p:spPr>
            <a:xfrm>
              <a:off x="3825086" y="8591560"/>
              <a:ext cx="3901420" cy="1200329"/>
            </a:xfrm>
            <a:prstGeom prst="rect">
              <a:avLst/>
            </a:prstGeom>
            <a:noFill/>
          </p:spPr>
          <p:txBody>
            <a:bodyPr wrap="square">
              <a:spAutoFit/>
            </a:bodyPr>
            <a:lstStyle/>
            <a:p>
              <a:pPr algn="ctr"/>
              <a:r>
                <a:rPr lang="es-MX" dirty="0" smtClean="0">
                  <a:solidFill>
                    <a:schemeClr val="bg1"/>
                  </a:solidFill>
                  <a:latin typeface="Comic Sans MS" panose="030F0702030302020204" pitchFamily="66" charset="0"/>
                </a:rPr>
                <a:t>Con la interacción a veces se me dificulta saber que contestarles y como para tener una mejor </a:t>
              </a:r>
              <a:r>
                <a:rPr lang="es-MX" dirty="0" err="1" smtClean="0">
                  <a:solidFill>
                    <a:schemeClr val="bg1"/>
                  </a:solidFill>
                  <a:latin typeface="Comic Sans MS" panose="030F0702030302020204" pitchFamily="66" charset="0"/>
                </a:rPr>
                <a:t>relacion</a:t>
              </a:r>
              <a:r>
                <a:rPr lang="es-MX" dirty="0" smtClean="0">
                  <a:solidFill>
                    <a:schemeClr val="bg1"/>
                  </a:solidFill>
                  <a:latin typeface="Comic Sans MS" panose="030F0702030302020204" pitchFamily="66" charset="0"/>
                </a:rPr>
                <a:t> </a:t>
              </a:r>
              <a:endParaRPr lang="es-MX" sz="1800" dirty="0">
                <a:solidFill>
                  <a:schemeClr val="bg1"/>
                </a:solidFill>
                <a:latin typeface="Comic Sans MS" panose="030F0702030302020204" pitchFamily="66" charset="0"/>
              </a:endParaRPr>
            </a:p>
          </p:txBody>
        </p:sp>
      </p:grpSp>
      <p:pic>
        <p:nvPicPr>
          <p:cNvPr id="4" name="Imagen 3" descr="Imagen que contiene muñeca, juguete, dibujo&#10;&#10;Descripción generada automáticamente">
            <a:extLst>
              <a:ext uri="{FF2B5EF4-FFF2-40B4-BE49-F238E27FC236}">
                <a16:creationId xmlns:a16="http://schemas.microsoft.com/office/drawing/2014/main" id="{E22C5A1D-3DD3-4491-BA78-9B902ABAC39F}"/>
              </a:ext>
            </a:extLst>
          </p:cNvPr>
          <p:cNvPicPr>
            <a:picLocks noChangeAspect="1"/>
          </p:cNvPicPr>
          <p:nvPr/>
        </p:nvPicPr>
        <p:blipFill>
          <a:blip r:embed="rId7" cstate="hqprint">
            <a:extLst>
              <a:ext uri="{28A0092B-C50C-407E-A947-70E740481C1C}">
                <a14:useLocalDpi xmlns:a14="http://schemas.microsoft.com/office/drawing/2010/main" val="0"/>
              </a:ext>
            </a:extLst>
          </a:blip>
          <a:stretch>
            <a:fillRect/>
          </a:stretch>
        </p:blipFill>
        <p:spPr>
          <a:xfrm>
            <a:off x="6755877" y="57424"/>
            <a:ext cx="637841" cy="1214826"/>
          </a:xfrm>
          <a:prstGeom prst="rect">
            <a:avLst/>
          </a:prstGeom>
        </p:spPr>
      </p:pic>
      <p:sp>
        <p:nvSpPr>
          <p:cNvPr id="3" name="Multiplicar 2"/>
          <p:cNvSpPr/>
          <p:nvPr/>
        </p:nvSpPr>
        <p:spPr>
          <a:xfrm>
            <a:off x="2569518" y="2267484"/>
            <a:ext cx="1547340" cy="693911"/>
          </a:xfrm>
          <a:prstGeom prst="mathMultiply">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 name="AutoShape 2" descr="blob:https://web.whatsapp.com/48668f63-f391-427a-9610-57d957ebb2a4"/>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a:p>
        </p:txBody>
      </p:sp>
      <p:sp>
        <p:nvSpPr>
          <p:cNvPr id="9" name="AutoShape 4" descr="blob:https://web.whatsapp.com/48668f63-f391-427a-9610-57d957ebb2a4"/>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a:p>
        </p:txBody>
      </p:sp>
      <p:sp>
        <p:nvSpPr>
          <p:cNvPr id="129" name="Multiplicar 128"/>
          <p:cNvSpPr/>
          <p:nvPr/>
        </p:nvSpPr>
        <p:spPr>
          <a:xfrm>
            <a:off x="3825086" y="3035587"/>
            <a:ext cx="1093145" cy="525653"/>
          </a:xfrm>
          <a:prstGeom prst="mathMultiply">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extLst>
      <p:ext uri="{BB962C8B-B14F-4D97-AF65-F5344CB8AC3E}">
        <p14:creationId xmlns:p14="http://schemas.microsoft.com/office/powerpoint/2010/main" val="15176172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Relación maestro alumno </a:t>
            </a:r>
            <a:endParaRPr lang="es-MX" dirty="0"/>
          </a:p>
        </p:txBody>
      </p:sp>
      <p:sp>
        <p:nvSpPr>
          <p:cNvPr id="3" name="Marcador de contenido 2"/>
          <p:cNvSpPr>
            <a:spLocks noGrp="1"/>
          </p:cNvSpPr>
          <p:nvPr>
            <p:ph idx="1"/>
          </p:nvPr>
        </p:nvSpPr>
        <p:spPr/>
        <p:txBody>
          <a:bodyPr>
            <a:normAutofit lnSpcReduction="10000"/>
          </a:bodyPr>
          <a:lstStyle/>
          <a:p>
            <a:r>
              <a:rPr lang="es-MX" sz="2200" dirty="0" err="1">
                <a:latin typeface="Arial" panose="020B0604020202020204" pitchFamily="34" charset="0"/>
                <a:cs typeface="Arial" panose="020B0604020202020204" pitchFamily="34" charset="0"/>
              </a:rPr>
              <a:t>Cotera</a:t>
            </a:r>
            <a:r>
              <a:rPr lang="es-MX" sz="2200" dirty="0">
                <a:latin typeface="Arial" panose="020B0604020202020204" pitchFamily="34" charset="0"/>
                <a:cs typeface="Arial" panose="020B0604020202020204" pitchFamily="34" charset="0"/>
              </a:rPr>
              <a:t> (2003), señala que es difícil poder enseñar cuando no hay una buena relación maestro-alumno, ya que si ésta no se da, el lograr el éxito en la enseñanza aprendizaje será muy difícil (</a:t>
            </a:r>
            <a:r>
              <a:rPr lang="es-MX" sz="2200" dirty="0" err="1">
                <a:latin typeface="Arial" panose="020B0604020202020204" pitchFamily="34" charset="0"/>
                <a:cs typeface="Arial" panose="020B0604020202020204" pitchFamily="34" charset="0"/>
              </a:rPr>
              <a:t>Cotera</a:t>
            </a:r>
            <a:r>
              <a:rPr lang="es-MX" sz="2200" dirty="0">
                <a:latin typeface="Arial" panose="020B0604020202020204" pitchFamily="34" charset="0"/>
                <a:cs typeface="Arial" panose="020B0604020202020204" pitchFamily="34" charset="0"/>
              </a:rPr>
              <a:t>, 2003:4). Por ello es indispensable que, para que haya éxito en el proceso de aprender, la relación entre el maestro y sus alumnos debe estar basada en la atención, el respeto, la cordialidad, la responsabilidad, el reconocimiento, la intención, la disposición, el compromiso y el agrado de recibir la educación y de dar la enseñanza; en otras palabras, se hace una nueva sociedad en su conjunto, ya que se establecen acuerdos y ambas partes adquieren un compromiso fundamental: el maestro enseña, el alumno aprende. En este sentido, se puede decir que debe haber necesariamente compromiso por parte de los sujetos que conforman la pareja educativa, así como responsabilidad, honestidad, atención y participación, ya que sí uno de los dos no asume la responsabilidad y compromiso el proceso enseñanza aprendizaje no tendrá éxito</a:t>
            </a:r>
            <a:r>
              <a:rPr lang="es-MX" dirty="0"/>
              <a:t>.</a:t>
            </a:r>
          </a:p>
        </p:txBody>
      </p:sp>
    </p:spTree>
    <p:extLst>
      <p:ext uri="{BB962C8B-B14F-4D97-AF65-F5344CB8AC3E}">
        <p14:creationId xmlns:p14="http://schemas.microsoft.com/office/powerpoint/2010/main" val="38279052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es-MX" sz="4000" dirty="0" smtClean="0">
                <a:latin typeface="Berlin Sans FB Demi" panose="020E0802020502020306" pitchFamily="34" charset="0"/>
              </a:rPr>
              <a:t>Bibliografía </a:t>
            </a:r>
            <a:endParaRPr lang="es-MX" sz="4000" dirty="0">
              <a:latin typeface="Berlin Sans FB Demi" panose="020E0802020502020306" pitchFamily="34" charset="0"/>
            </a:endParaRPr>
          </a:p>
        </p:txBody>
      </p:sp>
      <p:sp>
        <p:nvSpPr>
          <p:cNvPr id="3" name="Marcador de contenido 2"/>
          <p:cNvSpPr>
            <a:spLocks noGrp="1"/>
          </p:cNvSpPr>
          <p:nvPr>
            <p:ph idx="1"/>
          </p:nvPr>
        </p:nvSpPr>
        <p:spPr>
          <a:xfrm>
            <a:off x="534680" y="2140803"/>
            <a:ext cx="6707803" cy="6373904"/>
          </a:xfrm>
        </p:spPr>
        <p:txBody>
          <a:bodyPr/>
          <a:lstStyle/>
          <a:p>
            <a:r>
              <a:rPr lang="es-MX" dirty="0">
                <a:solidFill>
                  <a:srgbClr val="222222"/>
                </a:solidFill>
                <a:latin typeface="Arial" panose="020B0604020202020204" pitchFamily="34" charset="0"/>
              </a:rPr>
              <a:t>Ausubel, D. (1983). Teoría del aprendizaje significativo. </a:t>
            </a:r>
            <a:r>
              <a:rPr lang="es-MX" i="1" dirty="0">
                <a:solidFill>
                  <a:srgbClr val="222222"/>
                </a:solidFill>
                <a:latin typeface="Arial" panose="020B0604020202020204" pitchFamily="34" charset="0"/>
              </a:rPr>
              <a:t>Fascículos de CEIF</a:t>
            </a:r>
            <a:r>
              <a:rPr lang="es-MX" dirty="0">
                <a:solidFill>
                  <a:srgbClr val="222222"/>
                </a:solidFill>
                <a:latin typeface="Arial" panose="020B0604020202020204" pitchFamily="34" charset="0"/>
              </a:rPr>
              <a:t>, </a:t>
            </a:r>
            <a:r>
              <a:rPr lang="es-MX" i="1" dirty="0">
                <a:solidFill>
                  <a:srgbClr val="222222"/>
                </a:solidFill>
                <a:latin typeface="Arial" panose="020B0604020202020204" pitchFamily="34" charset="0"/>
              </a:rPr>
              <a:t>1</a:t>
            </a:r>
            <a:r>
              <a:rPr lang="es-MX" dirty="0">
                <a:solidFill>
                  <a:srgbClr val="222222"/>
                </a:solidFill>
                <a:latin typeface="Arial" panose="020B0604020202020204" pitchFamily="34" charset="0"/>
              </a:rPr>
              <a:t>(1-10</a:t>
            </a:r>
            <a:r>
              <a:rPr lang="es-MX" dirty="0" smtClean="0">
                <a:solidFill>
                  <a:srgbClr val="222222"/>
                </a:solidFill>
                <a:latin typeface="Arial" panose="020B0604020202020204" pitchFamily="34" charset="0"/>
              </a:rPr>
              <a:t>).+</a:t>
            </a:r>
          </a:p>
          <a:p>
            <a:r>
              <a:rPr lang="es-MX" dirty="0">
                <a:solidFill>
                  <a:srgbClr val="222222"/>
                </a:solidFill>
                <a:latin typeface="Arial" panose="020B0604020202020204" pitchFamily="34" charset="0"/>
              </a:rPr>
              <a:t>Díaz, L. E., &amp; periodista de la Fundación, C. S. (2012). Educación virtual</a:t>
            </a:r>
            <a:r>
              <a:rPr lang="es-MX" dirty="0" smtClean="0">
                <a:solidFill>
                  <a:srgbClr val="222222"/>
                </a:solidFill>
                <a:latin typeface="Arial" panose="020B0604020202020204" pitchFamily="34" charset="0"/>
              </a:rPr>
              <a:t>.</a:t>
            </a:r>
          </a:p>
          <a:p>
            <a:r>
              <a:rPr lang="es-MX" dirty="0">
                <a:solidFill>
                  <a:srgbClr val="222222"/>
                </a:solidFill>
                <a:latin typeface="Arial" panose="020B0604020202020204" pitchFamily="34" charset="0"/>
              </a:rPr>
              <a:t>Rojas, Á. B. (2006). Educación, compromiso social y formación docente. </a:t>
            </a:r>
            <a:r>
              <a:rPr lang="es-MX" i="1" dirty="0">
                <a:solidFill>
                  <a:srgbClr val="222222"/>
                </a:solidFill>
                <a:latin typeface="Arial" panose="020B0604020202020204" pitchFamily="34" charset="0"/>
              </a:rPr>
              <a:t>Revista Iberoamericana de Educación</a:t>
            </a:r>
            <a:r>
              <a:rPr lang="es-MX" dirty="0">
                <a:solidFill>
                  <a:srgbClr val="222222"/>
                </a:solidFill>
                <a:latin typeface="Arial" panose="020B0604020202020204" pitchFamily="34" charset="0"/>
              </a:rPr>
              <a:t>, </a:t>
            </a:r>
            <a:r>
              <a:rPr lang="es-MX" i="1" dirty="0">
                <a:solidFill>
                  <a:srgbClr val="222222"/>
                </a:solidFill>
                <a:latin typeface="Arial" panose="020B0604020202020204" pitchFamily="34" charset="0"/>
              </a:rPr>
              <a:t>37</a:t>
            </a:r>
            <a:r>
              <a:rPr lang="es-MX" dirty="0">
                <a:solidFill>
                  <a:srgbClr val="222222"/>
                </a:solidFill>
                <a:latin typeface="Arial" panose="020B0604020202020204" pitchFamily="34" charset="0"/>
              </a:rPr>
              <a:t>(4), 1-8</a:t>
            </a:r>
            <a:r>
              <a:rPr lang="es-MX" dirty="0" smtClean="0">
                <a:solidFill>
                  <a:srgbClr val="222222"/>
                </a:solidFill>
                <a:latin typeface="Arial" panose="020B0604020202020204" pitchFamily="34" charset="0"/>
              </a:rPr>
              <a:t>.</a:t>
            </a:r>
          </a:p>
          <a:p>
            <a:r>
              <a:rPr lang="es-MX" dirty="0">
                <a:solidFill>
                  <a:srgbClr val="222222"/>
                </a:solidFill>
                <a:latin typeface="Arial" panose="020B0604020202020204" pitchFamily="34" charset="0"/>
              </a:rPr>
              <a:t>Alsina, Á. (2016). Diseño, gestión y evaluación de actividades matemáticas competenciales en el aula. </a:t>
            </a:r>
            <a:r>
              <a:rPr lang="es-MX" i="1" dirty="0">
                <a:solidFill>
                  <a:srgbClr val="222222"/>
                </a:solidFill>
                <a:latin typeface="Arial" panose="020B0604020202020204" pitchFamily="34" charset="0"/>
              </a:rPr>
              <a:t>Revista Épsilon</a:t>
            </a:r>
            <a:r>
              <a:rPr lang="es-MX" dirty="0">
                <a:solidFill>
                  <a:srgbClr val="222222"/>
                </a:solidFill>
                <a:latin typeface="Arial" panose="020B0604020202020204" pitchFamily="34" charset="0"/>
              </a:rPr>
              <a:t>, </a:t>
            </a:r>
            <a:r>
              <a:rPr lang="es-MX" i="1" dirty="0">
                <a:solidFill>
                  <a:srgbClr val="222222"/>
                </a:solidFill>
                <a:latin typeface="Arial" panose="020B0604020202020204" pitchFamily="34" charset="0"/>
              </a:rPr>
              <a:t>33</a:t>
            </a:r>
            <a:r>
              <a:rPr lang="es-MX" dirty="0">
                <a:solidFill>
                  <a:srgbClr val="222222"/>
                </a:solidFill>
                <a:latin typeface="Arial" panose="020B0604020202020204" pitchFamily="34" charset="0"/>
              </a:rPr>
              <a:t>(92), 7-29</a:t>
            </a:r>
            <a:r>
              <a:rPr lang="es-MX" dirty="0" smtClean="0">
                <a:solidFill>
                  <a:srgbClr val="222222"/>
                </a:solidFill>
                <a:latin typeface="Arial" panose="020B0604020202020204" pitchFamily="34" charset="0"/>
              </a:rPr>
              <a:t>.</a:t>
            </a:r>
          </a:p>
          <a:p>
            <a:r>
              <a:rPr lang="es-MX" dirty="0">
                <a:solidFill>
                  <a:srgbClr val="222222"/>
                </a:solidFill>
                <a:latin typeface="Arial" panose="020B0604020202020204" pitchFamily="34" charset="0"/>
              </a:rPr>
              <a:t>García-Rangel, E. G., Rangel, A. K. G., &amp; Angulo, J. A. R. (2014). Relación maestro alumno y sus implicaciones en el aprendizaje. </a:t>
            </a:r>
            <a:r>
              <a:rPr lang="es-MX" i="1" dirty="0">
                <a:solidFill>
                  <a:srgbClr val="222222"/>
                </a:solidFill>
                <a:latin typeface="Arial" panose="020B0604020202020204" pitchFamily="34" charset="0"/>
              </a:rPr>
              <a:t>Ra </a:t>
            </a:r>
            <a:r>
              <a:rPr lang="es-MX" i="1" dirty="0" err="1">
                <a:solidFill>
                  <a:srgbClr val="222222"/>
                </a:solidFill>
                <a:latin typeface="Arial" panose="020B0604020202020204" pitchFamily="34" charset="0"/>
              </a:rPr>
              <a:t>Ximhai</a:t>
            </a:r>
            <a:r>
              <a:rPr lang="es-MX" dirty="0">
                <a:solidFill>
                  <a:srgbClr val="222222"/>
                </a:solidFill>
                <a:latin typeface="Arial" panose="020B0604020202020204" pitchFamily="34" charset="0"/>
              </a:rPr>
              <a:t>, </a:t>
            </a:r>
            <a:r>
              <a:rPr lang="es-MX" i="1" dirty="0">
                <a:solidFill>
                  <a:srgbClr val="222222"/>
                </a:solidFill>
                <a:latin typeface="Arial" panose="020B0604020202020204" pitchFamily="34" charset="0"/>
              </a:rPr>
              <a:t>10</a:t>
            </a:r>
            <a:r>
              <a:rPr lang="es-MX" dirty="0">
                <a:solidFill>
                  <a:srgbClr val="222222"/>
                </a:solidFill>
                <a:latin typeface="Arial" panose="020B0604020202020204" pitchFamily="34" charset="0"/>
              </a:rPr>
              <a:t>(5), 279-290.</a:t>
            </a:r>
            <a:endParaRPr lang="es-MX" dirty="0" smtClean="0">
              <a:solidFill>
                <a:srgbClr val="222222"/>
              </a:solidFill>
              <a:latin typeface="Arial" panose="020B0604020202020204" pitchFamily="34" charset="0"/>
            </a:endParaRPr>
          </a:p>
          <a:p>
            <a:endParaRPr lang="es-MX" dirty="0"/>
          </a:p>
        </p:txBody>
      </p:sp>
    </p:spTree>
    <p:extLst>
      <p:ext uri="{BB962C8B-B14F-4D97-AF65-F5344CB8AC3E}">
        <p14:creationId xmlns:p14="http://schemas.microsoft.com/office/powerpoint/2010/main" val="79438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o 1">
            <a:extLst>
              <a:ext uri="{FF2B5EF4-FFF2-40B4-BE49-F238E27FC236}">
                <a16:creationId xmlns:a16="http://schemas.microsoft.com/office/drawing/2014/main" id="{BA74D494-408A-4E9A-8CBA-796030CBE8BE}"/>
              </a:ext>
            </a:extLst>
          </p:cNvPr>
          <p:cNvGrpSpPr/>
          <p:nvPr/>
        </p:nvGrpSpPr>
        <p:grpSpPr>
          <a:xfrm>
            <a:off x="-60113" y="101667"/>
            <a:ext cx="8202188" cy="9807304"/>
            <a:chOff x="-60113" y="101667"/>
            <a:chExt cx="8202188" cy="9807304"/>
          </a:xfrm>
        </p:grpSpPr>
        <p:sp>
          <p:nvSpPr>
            <p:cNvPr id="6" name="Paralelogramo 5">
              <a:extLst>
                <a:ext uri="{FF2B5EF4-FFF2-40B4-BE49-F238E27FC236}">
                  <a16:creationId xmlns:a16="http://schemas.microsoft.com/office/drawing/2014/main" id="{47608943-0181-440C-B161-B8EF626947B5}"/>
                </a:ext>
              </a:extLst>
            </p:cNvPr>
            <p:cNvSpPr/>
            <p:nvPr/>
          </p:nvSpPr>
          <p:spPr>
            <a:xfrm>
              <a:off x="416385" y="210147"/>
              <a:ext cx="239776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schemeClr val="tx1"/>
                  </a:solidFill>
                </a:rPr>
                <a:t>14    junio      2021 </a:t>
              </a:r>
              <a:endParaRPr lang="es-MX" dirty="0">
                <a:solidFill>
                  <a:schemeClr val="tx1"/>
                </a:solidFill>
              </a:endParaRPr>
            </a:p>
          </p:txBody>
        </p:sp>
        <p:sp>
          <p:nvSpPr>
            <p:cNvPr id="8" name="Paralelogramo 7">
              <a:extLst>
                <a:ext uri="{FF2B5EF4-FFF2-40B4-BE49-F238E27FC236}">
                  <a16:creationId xmlns:a16="http://schemas.microsoft.com/office/drawing/2014/main" id="{B33DFCE6-CAD3-4C51-BEC3-B49DE3E10F98}"/>
                </a:ext>
              </a:extLst>
            </p:cNvPr>
            <p:cNvSpPr/>
            <p:nvPr/>
          </p:nvSpPr>
          <p:spPr>
            <a:xfrm>
              <a:off x="115806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 name="Paralelogramo 9">
              <a:extLst>
                <a:ext uri="{FF2B5EF4-FFF2-40B4-BE49-F238E27FC236}">
                  <a16:creationId xmlns:a16="http://schemas.microsoft.com/office/drawing/2014/main" id="{E9499F6D-0B37-4682-9B96-B4D34C2EF618}"/>
                </a:ext>
              </a:extLst>
            </p:cNvPr>
            <p:cNvSpPr/>
            <p:nvPr/>
          </p:nvSpPr>
          <p:spPr>
            <a:xfrm>
              <a:off x="189974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nvGrpSpPr>
            <p:cNvPr id="13" name="Grupo 12">
              <a:extLst>
                <a:ext uri="{FF2B5EF4-FFF2-40B4-BE49-F238E27FC236}">
                  <a16:creationId xmlns:a16="http://schemas.microsoft.com/office/drawing/2014/main" id="{B9B108D8-2D8D-467D-B61E-DE552F2B74A5}"/>
                </a:ext>
              </a:extLst>
            </p:cNvPr>
            <p:cNvGrpSpPr/>
            <p:nvPr/>
          </p:nvGrpSpPr>
          <p:grpSpPr>
            <a:xfrm>
              <a:off x="355425" y="680165"/>
              <a:ext cx="406400" cy="523220"/>
              <a:chOff x="325120" y="937378"/>
              <a:chExt cx="406400" cy="523220"/>
            </a:xfrm>
          </p:grpSpPr>
          <p:sp>
            <p:nvSpPr>
              <p:cNvPr id="11" name="Elipse 10">
                <a:extLst>
                  <a:ext uri="{FF2B5EF4-FFF2-40B4-BE49-F238E27FC236}">
                    <a16:creationId xmlns:a16="http://schemas.microsoft.com/office/drawing/2014/main" id="{880D7D52-E52E-46A6-9AD5-0FE86D8981B4}"/>
                  </a:ext>
                </a:extLst>
              </p:cNvPr>
              <p:cNvSpPr/>
              <p:nvPr/>
            </p:nvSpPr>
            <p:spPr>
              <a:xfrm>
                <a:off x="325120" y="975360"/>
                <a:ext cx="406400" cy="426720"/>
              </a:xfrm>
              <a:prstGeom prst="ellipse">
                <a:avLst/>
              </a:prstGeom>
              <a:solidFill>
                <a:srgbClr val="FF0000"/>
              </a:solidFill>
              <a:ln>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 name="CuadroTexto 11">
                <a:extLst>
                  <a:ext uri="{FF2B5EF4-FFF2-40B4-BE49-F238E27FC236}">
                    <a16:creationId xmlns:a16="http://schemas.microsoft.com/office/drawing/2014/main" id="{2E00C428-416A-4D97-97D6-9A76941C2425}"/>
                  </a:ext>
                </a:extLst>
              </p:cNvPr>
              <p:cNvSpPr txBox="1"/>
              <p:nvPr/>
            </p:nvSpPr>
            <p:spPr>
              <a:xfrm>
                <a:off x="348864" y="937378"/>
                <a:ext cx="381836" cy="523220"/>
              </a:xfrm>
              <a:prstGeom prst="rect">
                <a:avLst/>
              </a:prstGeom>
              <a:noFill/>
            </p:spPr>
            <p:txBody>
              <a:bodyPr wrap="none" rtlCol="0">
                <a:spAutoFit/>
              </a:bodyPr>
              <a:lstStyle/>
              <a:p>
                <a:r>
                  <a:rPr lang="es-MX" sz="2800" dirty="0">
                    <a:latin typeface="Comic Sans MS" panose="030F0702030302020204" pitchFamily="66" charset="0"/>
                  </a:rPr>
                  <a:t>L</a:t>
                </a:r>
              </a:p>
            </p:txBody>
          </p:sp>
        </p:grpSp>
        <p:sp>
          <p:nvSpPr>
            <p:cNvPr id="15" name="Elipse 14">
              <a:extLst>
                <a:ext uri="{FF2B5EF4-FFF2-40B4-BE49-F238E27FC236}">
                  <a16:creationId xmlns:a16="http://schemas.microsoft.com/office/drawing/2014/main" id="{1082DC44-6046-4DB4-9D18-B9DE01490DD4}"/>
                </a:ext>
              </a:extLst>
            </p:cNvPr>
            <p:cNvSpPr/>
            <p:nvPr/>
          </p:nvSpPr>
          <p:spPr>
            <a:xfrm>
              <a:off x="911740" y="699102"/>
              <a:ext cx="406400" cy="426720"/>
            </a:xfrm>
            <a:prstGeom prst="ellips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 name="CuadroTexto 15">
              <a:extLst>
                <a:ext uri="{FF2B5EF4-FFF2-40B4-BE49-F238E27FC236}">
                  <a16:creationId xmlns:a16="http://schemas.microsoft.com/office/drawing/2014/main" id="{BE575634-FC98-441D-ACDC-E1C8A1435C25}"/>
                </a:ext>
              </a:extLst>
            </p:cNvPr>
            <p:cNvSpPr txBox="1"/>
            <p:nvPr/>
          </p:nvSpPr>
          <p:spPr>
            <a:xfrm>
              <a:off x="859216" y="664837"/>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18" name="Elipse 17">
              <a:extLst>
                <a:ext uri="{FF2B5EF4-FFF2-40B4-BE49-F238E27FC236}">
                  <a16:creationId xmlns:a16="http://schemas.microsoft.com/office/drawing/2014/main" id="{AB18F75A-0196-4C2E-8DAD-CD0713D15D0C}"/>
                </a:ext>
              </a:extLst>
            </p:cNvPr>
            <p:cNvSpPr/>
            <p:nvPr/>
          </p:nvSpPr>
          <p:spPr>
            <a:xfrm>
              <a:off x="1399789" y="699102"/>
              <a:ext cx="406400" cy="426720"/>
            </a:xfrm>
            <a:prstGeom prst="ellipse">
              <a:avLst/>
            </a:prstGeom>
            <a:no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 name="CuadroTexto 18">
              <a:extLst>
                <a:ext uri="{FF2B5EF4-FFF2-40B4-BE49-F238E27FC236}">
                  <a16:creationId xmlns:a16="http://schemas.microsoft.com/office/drawing/2014/main" id="{01D9B938-D65D-4623-994E-C181087BDD6E}"/>
                </a:ext>
              </a:extLst>
            </p:cNvPr>
            <p:cNvSpPr txBox="1"/>
            <p:nvPr/>
          </p:nvSpPr>
          <p:spPr>
            <a:xfrm>
              <a:off x="1353233" y="650852"/>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21" name="Elipse 20">
              <a:extLst>
                <a:ext uri="{FF2B5EF4-FFF2-40B4-BE49-F238E27FC236}">
                  <a16:creationId xmlns:a16="http://schemas.microsoft.com/office/drawing/2014/main" id="{85E30B17-2BF6-437C-83C0-21DA04B245F6}"/>
                </a:ext>
              </a:extLst>
            </p:cNvPr>
            <p:cNvSpPr/>
            <p:nvPr/>
          </p:nvSpPr>
          <p:spPr>
            <a:xfrm>
              <a:off x="1910707" y="682587"/>
              <a:ext cx="406400" cy="426720"/>
            </a:xfrm>
            <a:prstGeom prst="ellipse">
              <a:avLst/>
            </a:prstGeom>
            <a:noFill/>
            <a:ln>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t>  </a:t>
              </a:r>
            </a:p>
          </p:txBody>
        </p:sp>
        <p:sp>
          <p:nvSpPr>
            <p:cNvPr id="22" name="CuadroTexto 21">
              <a:extLst>
                <a:ext uri="{FF2B5EF4-FFF2-40B4-BE49-F238E27FC236}">
                  <a16:creationId xmlns:a16="http://schemas.microsoft.com/office/drawing/2014/main" id="{D10FE9A1-28D5-4310-BD57-3A5884781B43}"/>
                </a:ext>
              </a:extLst>
            </p:cNvPr>
            <p:cNvSpPr txBox="1"/>
            <p:nvPr/>
          </p:nvSpPr>
          <p:spPr>
            <a:xfrm>
              <a:off x="1921391" y="682587"/>
              <a:ext cx="310716" cy="523220"/>
            </a:xfrm>
            <a:prstGeom prst="rect">
              <a:avLst/>
            </a:prstGeom>
            <a:noFill/>
          </p:spPr>
          <p:txBody>
            <a:bodyPr wrap="square" rtlCol="0">
              <a:spAutoFit/>
            </a:bodyPr>
            <a:lstStyle/>
            <a:p>
              <a:r>
                <a:rPr lang="es-MX" sz="2800" dirty="0">
                  <a:latin typeface="Comic Sans MS" panose="030F0702030302020204" pitchFamily="66" charset="0"/>
                </a:rPr>
                <a:t>J</a:t>
              </a:r>
            </a:p>
          </p:txBody>
        </p:sp>
        <p:sp>
          <p:nvSpPr>
            <p:cNvPr id="24" name="Elipse 23">
              <a:extLst>
                <a:ext uri="{FF2B5EF4-FFF2-40B4-BE49-F238E27FC236}">
                  <a16:creationId xmlns:a16="http://schemas.microsoft.com/office/drawing/2014/main" id="{8A385A63-D308-45E3-A890-7B5BB1C03A3A}"/>
                </a:ext>
              </a:extLst>
            </p:cNvPr>
            <p:cNvSpPr/>
            <p:nvPr/>
          </p:nvSpPr>
          <p:spPr>
            <a:xfrm>
              <a:off x="2415408" y="714322"/>
              <a:ext cx="406400" cy="426720"/>
            </a:xfrm>
            <a:prstGeom prst="ellipse">
              <a:avLst/>
            </a:prstGeom>
            <a:noFill/>
            <a:ln>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5" name="CuadroTexto 24">
              <a:extLst>
                <a:ext uri="{FF2B5EF4-FFF2-40B4-BE49-F238E27FC236}">
                  <a16:creationId xmlns:a16="http://schemas.microsoft.com/office/drawing/2014/main" id="{675EA713-7166-4AA9-B421-958EB661CA25}"/>
                </a:ext>
              </a:extLst>
            </p:cNvPr>
            <p:cNvSpPr txBox="1"/>
            <p:nvPr/>
          </p:nvSpPr>
          <p:spPr>
            <a:xfrm>
              <a:off x="2395441" y="714322"/>
              <a:ext cx="418704" cy="523220"/>
            </a:xfrm>
            <a:prstGeom prst="rect">
              <a:avLst/>
            </a:prstGeom>
            <a:noFill/>
          </p:spPr>
          <p:txBody>
            <a:bodyPr wrap="none" rtlCol="0">
              <a:spAutoFit/>
            </a:bodyPr>
            <a:lstStyle/>
            <a:p>
              <a:r>
                <a:rPr lang="es-MX" sz="2800" dirty="0">
                  <a:latin typeface="Comic Sans MS" panose="030F0702030302020204" pitchFamily="66" charset="0"/>
                </a:rPr>
                <a:t>V</a:t>
              </a:r>
            </a:p>
          </p:txBody>
        </p:sp>
        <p:grpSp>
          <p:nvGrpSpPr>
            <p:cNvPr id="37" name="Grupo 36">
              <a:extLst>
                <a:ext uri="{FF2B5EF4-FFF2-40B4-BE49-F238E27FC236}">
                  <a16:creationId xmlns:a16="http://schemas.microsoft.com/office/drawing/2014/main" id="{609E6B96-557A-4D3C-965B-8035DA291787}"/>
                </a:ext>
              </a:extLst>
            </p:cNvPr>
            <p:cNvGrpSpPr/>
            <p:nvPr/>
          </p:nvGrpSpPr>
          <p:grpSpPr>
            <a:xfrm>
              <a:off x="3129395" y="101667"/>
              <a:ext cx="3534242" cy="1126339"/>
              <a:chOff x="3024181" y="135293"/>
              <a:chExt cx="3534242" cy="1126339"/>
            </a:xfrm>
          </p:grpSpPr>
          <p:pic>
            <p:nvPicPr>
              <p:cNvPr id="5" name="Imagen 4" descr="Imagen que contiene cuarto, reloj&#10;&#10;Descripción generada automáticamente">
                <a:extLst>
                  <a:ext uri="{FF2B5EF4-FFF2-40B4-BE49-F238E27FC236}">
                    <a16:creationId xmlns:a16="http://schemas.microsoft.com/office/drawing/2014/main" id="{1F8B6B18-BBBC-4E3C-86D9-F00304A47976}"/>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3024181" y="186307"/>
                <a:ext cx="833120" cy="1020354"/>
              </a:xfrm>
              <a:prstGeom prst="rect">
                <a:avLst/>
              </a:prstGeom>
            </p:spPr>
          </p:pic>
          <p:pic>
            <p:nvPicPr>
              <p:cNvPr id="28" name="Imagen 27" descr="Imagen que contiene camiseta&#10;&#10;Descripción generada automáticamente">
                <a:extLst>
                  <a:ext uri="{FF2B5EF4-FFF2-40B4-BE49-F238E27FC236}">
                    <a16:creationId xmlns:a16="http://schemas.microsoft.com/office/drawing/2014/main" id="{E80C588A-7E82-4001-94A5-DE90FC28F930}"/>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3947723" y="135293"/>
                <a:ext cx="586945" cy="1085720"/>
              </a:xfrm>
              <a:prstGeom prst="rect">
                <a:avLst/>
              </a:prstGeom>
            </p:spPr>
          </p:pic>
          <p:pic>
            <p:nvPicPr>
              <p:cNvPr id="30" name="Imagen 29" descr="Imagen que contiene dibujo&#10;&#10;Descripción generada automáticamente">
                <a:extLst>
                  <a:ext uri="{FF2B5EF4-FFF2-40B4-BE49-F238E27FC236}">
                    <a16:creationId xmlns:a16="http://schemas.microsoft.com/office/drawing/2014/main" id="{65450E8D-4A8F-47F5-9A99-0395E3E75608}"/>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4609904" y="149582"/>
                <a:ext cx="586945" cy="1093804"/>
              </a:xfrm>
              <a:prstGeom prst="rect">
                <a:avLst/>
              </a:prstGeom>
            </p:spPr>
          </p:pic>
          <p:pic>
            <p:nvPicPr>
              <p:cNvPr id="32" name="Imagen 31">
                <a:extLst>
                  <a:ext uri="{FF2B5EF4-FFF2-40B4-BE49-F238E27FC236}">
                    <a16:creationId xmlns:a16="http://schemas.microsoft.com/office/drawing/2014/main" id="{360757C7-0204-411C-BC27-46C0D1504D7F}"/>
                  </a:ext>
                </a:extLst>
              </p:cNvPr>
              <p:cNvPicPr>
                <a:picLocks noChangeAspect="1"/>
              </p:cNvPicPr>
              <p:nvPr/>
            </p:nvPicPr>
            <p:blipFill>
              <a:blip r:embed="rId5" cstate="hqprint">
                <a:extLst>
                  <a:ext uri="{28A0092B-C50C-407E-A947-70E740481C1C}">
                    <a14:useLocalDpi xmlns:a14="http://schemas.microsoft.com/office/drawing/2010/main" val="0"/>
                  </a:ext>
                </a:extLst>
              </a:blip>
              <a:stretch>
                <a:fillRect/>
              </a:stretch>
            </p:blipFill>
            <p:spPr>
              <a:xfrm>
                <a:off x="5265190" y="135293"/>
                <a:ext cx="715353" cy="1122383"/>
              </a:xfrm>
              <a:prstGeom prst="rect">
                <a:avLst/>
              </a:prstGeom>
            </p:spPr>
          </p:pic>
          <p:pic>
            <p:nvPicPr>
              <p:cNvPr id="34" name="Imagen 33" descr="Imagen que contiene dibujo&#10;&#10;Descripción generada automáticamente">
                <a:extLst>
                  <a:ext uri="{FF2B5EF4-FFF2-40B4-BE49-F238E27FC236}">
                    <a16:creationId xmlns:a16="http://schemas.microsoft.com/office/drawing/2014/main" id="{69E61F90-5C76-46E5-9AB4-46A4DAD5FA71}"/>
                  </a:ext>
                </a:extLst>
              </p:cNvPr>
              <p:cNvPicPr>
                <a:picLocks noChangeAspect="1"/>
              </p:cNvPicPr>
              <p:nvPr/>
            </p:nvPicPr>
            <p:blipFill>
              <a:blip r:embed="rId6" cstate="hqprint">
                <a:extLst>
                  <a:ext uri="{28A0092B-C50C-407E-A947-70E740481C1C}">
                    <a14:useLocalDpi xmlns:a14="http://schemas.microsoft.com/office/drawing/2010/main" val="0"/>
                  </a:ext>
                </a:extLst>
              </a:blip>
              <a:stretch>
                <a:fillRect/>
              </a:stretch>
            </p:blipFill>
            <p:spPr>
              <a:xfrm>
                <a:off x="5998931" y="164446"/>
                <a:ext cx="559492" cy="1097186"/>
              </a:xfrm>
              <a:prstGeom prst="rect">
                <a:avLst/>
              </a:prstGeom>
            </p:spPr>
          </p:pic>
        </p:grpSp>
        <p:sp>
          <p:nvSpPr>
            <p:cNvPr id="38" name="CuadroTexto 37">
              <a:extLst>
                <a:ext uri="{FF2B5EF4-FFF2-40B4-BE49-F238E27FC236}">
                  <a16:creationId xmlns:a16="http://schemas.microsoft.com/office/drawing/2014/main" id="{C0070B9A-B372-4799-9461-A579B3A946DE}"/>
                </a:ext>
              </a:extLst>
            </p:cNvPr>
            <p:cNvSpPr txBox="1"/>
            <p:nvPr/>
          </p:nvSpPr>
          <p:spPr>
            <a:xfrm>
              <a:off x="38869" y="1108892"/>
              <a:ext cx="7777163" cy="646331"/>
            </a:xfrm>
            <a:prstGeom prst="rect">
              <a:avLst/>
            </a:prstGeom>
            <a:noFill/>
          </p:spPr>
          <p:txBody>
            <a:bodyPr wrap="square" rtlCol="0">
              <a:spAutoFit/>
            </a:bodyPr>
            <a:lstStyle/>
            <a:p>
              <a:r>
                <a:rPr lang="es-MX" dirty="0"/>
                <a:t>Situación de </a:t>
              </a:r>
              <a:r>
                <a:rPr lang="es-MX" dirty="0" smtClean="0"/>
                <a:t>Aprendizaje: </a:t>
              </a:r>
              <a:r>
                <a:rPr lang="es-MX" u="sng" dirty="0"/>
                <a:t>A</a:t>
              </a:r>
              <a:r>
                <a:rPr lang="es-MX" u="sng" dirty="0" smtClean="0"/>
                <a:t>prendo en casa_______________________________</a:t>
              </a:r>
              <a:endParaRPr lang="es-MX" u="sng" dirty="0"/>
            </a:p>
            <a:p>
              <a:r>
                <a:rPr lang="es-MX" b="1" dirty="0"/>
                <a:t>__________________________________________________________________</a:t>
              </a:r>
            </a:p>
          </p:txBody>
        </p:sp>
        <p:sp>
          <p:nvSpPr>
            <p:cNvPr id="39" name="Rectángulo 38">
              <a:extLst>
                <a:ext uri="{FF2B5EF4-FFF2-40B4-BE49-F238E27FC236}">
                  <a16:creationId xmlns:a16="http://schemas.microsoft.com/office/drawing/2014/main" id="{1A3DE5BB-AF26-4C12-B49E-ABDE42CACE67}"/>
                </a:ext>
              </a:extLst>
            </p:cNvPr>
            <p:cNvSpPr/>
            <p:nvPr/>
          </p:nvSpPr>
          <p:spPr>
            <a:xfrm>
              <a:off x="21138" y="1905531"/>
              <a:ext cx="7777162" cy="369332"/>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0" name="CuadroTexto 39">
              <a:extLst>
                <a:ext uri="{FF2B5EF4-FFF2-40B4-BE49-F238E27FC236}">
                  <a16:creationId xmlns:a16="http://schemas.microsoft.com/office/drawing/2014/main" id="{EBB85D41-574F-42BC-9018-63249043977A}"/>
                </a:ext>
              </a:extLst>
            </p:cNvPr>
            <p:cNvSpPr txBox="1"/>
            <p:nvPr/>
          </p:nvSpPr>
          <p:spPr>
            <a:xfrm>
              <a:off x="-60113" y="1913838"/>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Campos de formación y/o áreas de desarrollo personal y social a favorecer </a:t>
              </a:r>
            </a:p>
          </p:txBody>
        </p:sp>
        <p:grpSp>
          <p:nvGrpSpPr>
            <p:cNvPr id="72" name="Grupo 71">
              <a:extLst>
                <a:ext uri="{FF2B5EF4-FFF2-40B4-BE49-F238E27FC236}">
                  <a16:creationId xmlns:a16="http://schemas.microsoft.com/office/drawing/2014/main" id="{083CD8EE-5F7D-466F-B780-EFFFBFC05014}"/>
                </a:ext>
              </a:extLst>
            </p:cNvPr>
            <p:cNvGrpSpPr/>
            <p:nvPr/>
          </p:nvGrpSpPr>
          <p:grpSpPr>
            <a:xfrm>
              <a:off x="240392" y="2345731"/>
              <a:ext cx="7381107" cy="626460"/>
              <a:chOff x="-75901" y="2156819"/>
              <a:chExt cx="7381107" cy="626460"/>
            </a:xfrm>
          </p:grpSpPr>
          <p:grpSp>
            <p:nvGrpSpPr>
              <p:cNvPr id="44" name="Grupo 43">
                <a:extLst>
                  <a:ext uri="{FF2B5EF4-FFF2-40B4-BE49-F238E27FC236}">
                    <a16:creationId xmlns:a16="http://schemas.microsoft.com/office/drawing/2014/main" id="{12E0C998-9197-4DCB-81D4-DAD8211FDB84}"/>
                  </a:ext>
                </a:extLst>
              </p:cNvPr>
              <p:cNvGrpSpPr/>
              <p:nvPr/>
            </p:nvGrpSpPr>
            <p:grpSpPr>
              <a:xfrm>
                <a:off x="-75901" y="2156821"/>
                <a:ext cx="1443895" cy="562832"/>
                <a:chOff x="-169219" y="2121401"/>
                <a:chExt cx="1892685" cy="621799"/>
              </a:xfrm>
            </p:grpSpPr>
            <p:sp>
              <p:nvSpPr>
                <p:cNvPr id="42" name="Rectángulo 41">
                  <a:extLst>
                    <a:ext uri="{FF2B5EF4-FFF2-40B4-BE49-F238E27FC236}">
                      <a16:creationId xmlns:a16="http://schemas.microsoft.com/office/drawing/2014/main" id="{C56CE162-DF76-48EA-B669-0B397B284F1D}"/>
                    </a:ext>
                  </a:extLst>
                </p:cNvPr>
                <p:cNvSpPr/>
                <p:nvPr/>
              </p:nvSpPr>
              <p:spPr>
                <a:xfrm>
                  <a:off x="0" y="2121401"/>
                  <a:ext cx="1483360" cy="621799"/>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3" name="CuadroTexto 42">
                  <a:extLst>
                    <a:ext uri="{FF2B5EF4-FFF2-40B4-BE49-F238E27FC236}">
                      <a16:creationId xmlns:a16="http://schemas.microsoft.com/office/drawing/2014/main" id="{4D7A53C4-2AD3-46FF-A6B4-42DB355C7AEA}"/>
                    </a:ext>
                  </a:extLst>
                </p:cNvPr>
                <p:cNvSpPr txBox="1"/>
                <p:nvPr/>
              </p:nvSpPr>
              <p:spPr>
                <a:xfrm>
                  <a:off x="-169219" y="2139829"/>
                  <a:ext cx="1892685" cy="523220"/>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Lenguaje y</a:t>
                  </a:r>
                </a:p>
                <a:p>
                  <a:pPr algn="ctr"/>
                  <a:r>
                    <a:rPr lang="es-MX" sz="1400" b="1" dirty="0">
                      <a:solidFill>
                        <a:schemeClr val="bg1"/>
                      </a:solidFill>
                      <a:latin typeface="Comic Sans MS" panose="030F0702030302020204" pitchFamily="66" charset="0"/>
                    </a:rPr>
                    <a:t>comunicación</a:t>
                  </a:r>
                  <a:endParaRPr lang="es-MX" b="1" dirty="0">
                    <a:solidFill>
                      <a:schemeClr val="bg1"/>
                    </a:solidFill>
                    <a:latin typeface="Comic Sans MS" panose="030F0702030302020204" pitchFamily="66" charset="0"/>
                  </a:endParaRPr>
                </a:p>
              </p:txBody>
            </p:sp>
          </p:grpSp>
          <p:grpSp>
            <p:nvGrpSpPr>
              <p:cNvPr id="57" name="Grupo 56">
                <a:extLst>
                  <a:ext uri="{FF2B5EF4-FFF2-40B4-BE49-F238E27FC236}">
                    <a16:creationId xmlns:a16="http://schemas.microsoft.com/office/drawing/2014/main" id="{1E968DB6-DCB7-4FE7-A0A4-1B7F8505EC91}"/>
                  </a:ext>
                </a:extLst>
              </p:cNvPr>
              <p:cNvGrpSpPr/>
              <p:nvPr/>
            </p:nvGrpSpPr>
            <p:grpSpPr>
              <a:xfrm>
                <a:off x="1121597" y="2156821"/>
                <a:ext cx="1443895" cy="562832"/>
                <a:chOff x="-171552" y="2121401"/>
                <a:chExt cx="1892685" cy="621799"/>
              </a:xfrm>
            </p:grpSpPr>
            <p:sp>
              <p:nvSpPr>
                <p:cNvPr id="58" name="Rectángulo 57">
                  <a:extLst>
                    <a:ext uri="{FF2B5EF4-FFF2-40B4-BE49-F238E27FC236}">
                      <a16:creationId xmlns:a16="http://schemas.microsoft.com/office/drawing/2014/main" id="{056A7F68-4482-4BD8-A9D9-2C976EF8C389}"/>
                    </a:ext>
                  </a:extLst>
                </p:cNvPr>
                <p:cNvSpPr/>
                <p:nvPr/>
              </p:nvSpPr>
              <p:spPr>
                <a:xfrm>
                  <a:off x="0" y="2121401"/>
                  <a:ext cx="1483360" cy="62179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9" name="CuadroTexto 58">
                  <a:extLst>
                    <a:ext uri="{FF2B5EF4-FFF2-40B4-BE49-F238E27FC236}">
                      <a16:creationId xmlns:a16="http://schemas.microsoft.com/office/drawing/2014/main" id="{0E5E6861-0F13-4038-B433-32662CD9813E}"/>
                    </a:ext>
                  </a:extLst>
                </p:cNvPr>
                <p:cNvSpPr txBox="1"/>
                <p:nvPr/>
              </p:nvSpPr>
              <p:spPr>
                <a:xfrm>
                  <a:off x="-171552" y="2139829"/>
                  <a:ext cx="1892685" cy="578036"/>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Pensamiento </a:t>
                  </a:r>
                </a:p>
                <a:p>
                  <a:pPr algn="ctr"/>
                  <a:r>
                    <a:rPr lang="es-MX" sz="1400" b="1" dirty="0">
                      <a:solidFill>
                        <a:schemeClr val="bg1"/>
                      </a:solidFill>
                      <a:latin typeface="Comic Sans MS" panose="030F0702030302020204" pitchFamily="66" charset="0"/>
                    </a:rPr>
                    <a:t>matemático</a:t>
                  </a:r>
                  <a:endParaRPr lang="es-MX" b="1" dirty="0">
                    <a:solidFill>
                      <a:schemeClr val="bg1"/>
                    </a:solidFill>
                    <a:latin typeface="Comic Sans MS" panose="030F0702030302020204" pitchFamily="66" charset="0"/>
                  </a:endParaRPr>
                </a:p>
              </p:txBody>
            </p:sp>
          </p:grpSp>
          <p:grpSp>
            <p:nvGrpSpPr>
              <p:cNvPr id="60" name="Grupo 59">
                <a:extLst>
                  <a:ext uri="{FF2B5EF4-FFF2-40B4-BE49-F238E27FC236}">
                    <a16:creationId xmlns:a16="http://schemas.microsoft.com/office/drawing/2014/main" id="{DE412BE8-0BFB-42DA-A279-3E2C07EC4A7C}"/>
                  </a:ext>
                </a:extLst>
              </p:cNvPr>
              <p:cNvGrpSpPr/>
              <p:nvPr/>
            </p:nvGrpSpPr>
            <p:grpSpPr>
              <a:xfrm>
                <a:off x="2280098" y="2156826"/>
                <a:ext cx="1443895" cy="626453"/>
                <a:chOff x="-204663" y="2121401"/>
                <a:chExt cx="1892685" cy="692084"/>
              </a:xfrm>
            </p:grpSpPr>
            <p:sp>
              <p:nvSpPr>
                <p:cNvPr id="61" name="Rectángulo 60">
                  <a:extLst>
                    <a:ext uri="{FF2B5EF4-FFF2-40B4-BE49-F238E27FC236}">
                      <a16:creationId xmlns:a16="http://schemas.microsoft.com/office/drawing/2014/main" id="{E36C0324-4B51-4ECA-9891-55F658027BAB}"/>
                    </a:ext>
                  </a:extLst>
                </p:cNvPr>
                <p:cNvSpPr/>
                <p:nvPr/>
              </p:nvSpPr>
              <p:spPr>
                <a:xfrm>
                  <a:off x="0" y="2121401"/>
                  <a:ext cx="1483360" cy="621799"/>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2" name="CuadroTexto 61">
                  <a:extLst>
                    <a:ext uri="{FF2B5EF4-FFF2-40B4-BE49-F238E27FC236}">
                      <a16:creationId xmlns:a16="http://schemas.microsoft.com/office/drawing/2014/main" id="{8583341A-D28C-4BAF-AADF-7019A81EC3A9}"/>
                    </a:ext>
                  </a:extLst>
                </p:cNvPr>
                <p:cNvSpPr txBox="1"/>
                <p:nvPr/>
              </p:nvSpPr>
              <p:spPr>
                <a:xfrm>
                  <a:off x="-204663" y="2150444"/>
                  <a:ext cx="1892685" cy="663041"/>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Exploración del mundo natural y social</a:t>
                  </a:r>
                  <a:endParaRPr lang="es-MX" sz="1400" b="1" dirty="0">
                    <a:solidFill>
                      <a:schemeClr val="bg1"/>
                    </a:solidFill>
                    <a:latin typeface="Comic Sans MS" panose="030F0702030302020204" pitchFamily="66" charset="0"/>
                  </a:endParaRPr>
                </a:p>
              </p:txBody>
            </p:sp>
          </p:grpSp>
          <p:grpSp>
            <p:nvGrpSpPr>
              <p:cNvPr id="63" name="Grupo 62">
                <a:extLst>
                  <a:ext uri="{FF2B5EF4-FFF2-40B4-BE49-F238E27FC236}">
                    <a16:creationId xmlns:a16="http://schemas.microsoft.com/office/drawing/2014/main" id="{E8EB032D-ACCC-40F9-AC96-D4AD28491475}"/>
                  </a:ext>
                </a:extLst>
              </p:cNvPr>
              <p:cNvGrpSpPr/>
              <p:nvPr/>
            </p:nvGrpSpPr>
            <p:grpSpPr>
              <a:xfrm>
                <a:off x="3367730" y="2156821"/>
                <a:ext cx="1443895" cy="562832"/>
                <a:chOff x="-359582" y="2121401"/>
                <a:chExt cx="1892685" cy="621799"/>
              </a:xfrm>
            </p:grpSpPr>
            <p:sp>
              <p:nvSpPr>
                <p:cNvPr id="64" name="Rectángulo 63">
                  <a:extLst>
                    <a:ext uri="{FF2B5EF4-FFF2-40B4-BE49-F238E27FC236}">
                      <a16:creationId xmlns:a16="http://schemas.microsoft.com/office/drawing/2014/main" id="{D258DB9C-57AA-4856-BAE0-1F787B576215}"/>
                    </a:ext>
                  </a:extLst>
                </p:cNvPr>
                <p:cNvSpPr/>
                <p:nvPr/>
              </p:nvSpPr>
              <p:spPr>
                <a:xfrm>
                  <a:off x="0" y="2121401"/>
                  <a:ext cx="1483360" cy="621799"/>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5" name="CuadroTexto 64">
                  <a:extLst>
                    <a:ext uri="{FF2B5EF4-FFF2-40B4-BE49-F238E27FC236}">
                      <a16:creationId xmlns:a16="http://schemas.microsoft.com/office/drawing/2014/main" id="{80935E19-64EA-4D41-9A3C-8E6C14C1C24B}"/>
                    </a:ext>
                  </a:extLst>
                </p:cNvPr>
                <p:cNvSpPr txBox="1"/>
                <p:nvPr/>
              </p:nvSpPr>
              <p:spPr>
                <a:xfrm>
                  <a:off x="-359582" y="2259260"/>
                  <a:ext cx="1892685" cy="340022"/>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Artes</a:t>
                  </a:r>
                  <a:endParaRPr lang="es-MX" b="1" dirty="0">
                    <a:solidFill>
                      <a:schemeClr val="bg1"/>
                    </a:solidFill>
                    <a:latin typeface="Comic Sans MS" panose="030F0702030302020204" pitchFamily="66" charset="0"/>
                  </a:endParaRPr>
                </a:p>
              </p:txBody>
            </p:sp>
          </p:grpSp>
          <p:grpSp>
            <p:nvGrpSpPr>
              <p:cNvPr id="66" name="Grupo 65">
                <a:extLst>
                  <a:ext uri="{FF2B5EF4-FFF2-40B4-BE49-F238E27FC236}">
                    <a16:creationId xmlns:a16="http://schemas.microsoft.com/office/drawing/2014/main" id="{BFD2444E-F5BD-4D9A-B193-C16DC1378FBA}"/>
                  </a:ext>
                </a:extLst>
              </p:cNvPr>
              <p:cNvGrpSpPr/>
              <p:nvPr/>
            </p:nvGrpSpPr>
            <p:grpSpPr>
              <a:xfrm>
                <a:off x="4676184" y="2156819"/>
                <a:ext cx="1443895" cy="562832"/>
                <a:chOff x="-177539" y="2121399"/>
                <a:chExt cx="1892685" cy="621799"/>
              </a:xfrm>
            </p:grpSpPr>
            <p:sp>
              <p:nvSpPr>
                <p:cNvPr id="67" name="Rectángulo 66">
                  <a:extLst>
                    <a:ext uri="{FF2B5EF4-FFF2-40B4-BE49-F238E27FC236}">
                      <a16:creationId xmlns:a16="http://schemas.microsoft.com/office/drawing/2014/main" id="{7124B3F4-60CA-476B-BC85-C9A19C47FFA8}"/>
                    </a:ext>
                  </a:extLst>
                </p:cNvPr>
                <p:cNvSpPr/>
                <p:nvPr/>
              </p:nvSpPr>
              <p:spPr>
                <a:xfrm>
                  <a:off x="49096" y="2121399"/>
                  <a:ext cx="1483359" cy="621799"/>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8" name="CuadroTexto 67">
                  <a:extLst>
                    <a:ext uri="{FF2B5EF4-FFF2-40B4-BE49-F238E27FC236}">
                      <a16:creationId xmlns:a16="http://schemas.microsoft.com/office/drawing/2014/main" id="{A9F5438C-023C-4607-A434-6E5095D48236}"/>
                    </a:ext>
                  </a:extLst>
                </p:cNvPr>
                <p:cNvSpPr txBox="1"/>
                <p:nvPr/>
              </p:nvSpPr>
              <p:spPr>
                <a:xfrm>
                  <a:off x="-177539" y="2150449"/>
                  <a:ext cx="1892685" cy="578037"/>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Educación </a:t>
                  </a:r>
                </a:p>
                <a:p>
                  <a:pPr algn="ctr"/>
                  <a:r>
                    <a:rPr lang="es-MX" sz="1400" b="1" dirty="0">
                      <a:solidFill>
                        <a:schemeClr val="bg1"/>
                      </a:solidFill>
                      <a:latin typeface="Comic Sans MS" panose="030F0702030302020204" pitchFamily="66" charset="0"/>
                    </a:rPr>
                    <a:t>Física</a:t>
                  </a:r>
                  <a:endParaRPr lang="es-MX" b="1" dirty="0">
                    <a:solidFill>
                      <a:schemeClr val="bg1"/>
                    </a:solidFill>
                    <a:latin typeface="Comic Sans MS" panose="030F0702030302020204" pitchFamily="66" charset="0"/>
                  </a:endParaRPr>
                </a:p>
              </p:txBody>
            </p:sp>
          </p:grpSp>
          <p:grpSp>
            <p:nvGrpSpPr>
              <p:cNvPr id="69" name="Grupo 68">
                <a:extLst>
                  <a:ext uri="{FF2B5EF4-FFF2-40B4-BE49-F238E27FC236}">
                    <a16:creationId xmlns:a16="http://schemas.microsoft.com/office/drawing/2014/main" id="{17AF4C5C-C2C8-4DED-BAD5-5F76BDE17A81}"/>
                  </a:ext>
                </a:extLst>
              </p:cNvPr>
              <p:cNvGrpSpPr/>
              <p:nvPr/>
            </p:nvGrpSpPr>
            <p:grpSpPr>
              <a:xfrm>
                <a:off x="5861311" y="2164898"/>
                <a:ext cx="1443895" cy="562832"/>
                <a:chOff x="-204658" y="2121401"/>
                <a:chExt cx="1892685" cy="621799"/>
              </a:xfrm>
            </p:grpSpPr>
            <p:sp>
              <p:nvSpPr>
                <p:cNvPr id="70" name="Rectángulo 69">
                  <a:extLst>
                    <a:ext uri="{FF2B5EF4-FFF2-40B4-BE49-F238E27FC236}">
                      <a16:creationId xmlns:a16="http://schemas.microsoft.com/office/drawing/2014/main" id="{5D5778F5-4584-429E-A2A1-9F50E2EFC902}"/>
                    </a:ext>
                  </a:extLst>
                </p:cNvPr>
                <p:cNvSpPr/>
                <p:nvPr/>
              </p:nvSpPr>
              <p:spPr>
                <a:xfrm>
                  <a:off x="0" y="2121401"/>
                  <a:ext cx="1483360" cy="621799"/>
                </a:xfrm>
                <a:prstGeom prst="rect">
                  <a:avLst/>
                </a:prstGeom>
                <a:solidFill>
                  <a:srgbClr val="CC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1" name="CuadroTexto 70">
                  <a:extLst>
                    <a:ext uri="{FF2B5EF4-FFF2-40B4-BE49-F238E27FC236}">
                      <a16:creationId xmlns:a16="http://schemas.microsoft.com/office/drawing/2014/main" id="{2A0E006F-6BFA-4E67-AD34-573EC50C0460}"/>
                    </a:ext>
                  </a:extLst>
                </p:cNvPr>
                <p:cNvSpPr txBox="1"/>
                <p:nvPr/>
              </p:nvSpPr>
              <p:spPr>
                <a:xfrm>
                  <a:off x="-204658" y="2154500"/>
                  <a:ext cx="1892685" cy="476030"/>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Educación Socioemocional</a:t>
                  </a:r>
                  <a:endParaRPr lang="es-MX" sz="1400" b="1" dirty="0">
                    <a:solidFill>
                      <a:schemeClr val="bg1"/>
                    </a:solidFill>
                    <a:latin typeface="Comic Sans MS" panose="030F0702030302020204" pitchFamily="66" charset="0"/>
                  </a:endParaRPr>
                </a:p>
              </p:txBody>
            </p:sp>
          </p:grpSp>
        </p:grpSp>
        <p:grpSp>
          <p:nvGrpSpPr>
            <p:cNvPr id="170" name="Grupo 169">
              <a:extLst>
                <a:ext uri="{FF2B5EF4-FFF2-40B4-BE49-F238E27FC236}">
                  <a16:creationId xmlns:a16="http://schemas.microsoft.com/office/drawing/2014/main" id="{5B59E4B5-6825-43CA-9212-E5117CC64809}"/>
                </a:ext>
              </a:extLst>
            </p:cNvPr>
            <p:cNvGrpSpPr/>
            <p:nvPr/>
          </p:nvGrpSpPr>
          <p:grpSpPr>
            <a:xfrm>
              <a:off x="166339" y="3077681"/>
              <a:ext cx="7777163" cy="454209"/>
              <a:chOff x="27396" y="2784923"/>
              <a:chExt cx="7777163" cy="454209"/>
            </a:xfrm>
          </p:grpSpPr>
          <p:sp>
            <p:nvSpPr>
              <p:cNvPr id="74" name="CuadroTexto 73">
                <a:extLst>
                  <a:ext uri="{FF2B5EF4-FFF2-40B4-BE49-F238E27FC236}">
                    <a16:creationId xmlns:a16="http://schemas.microsoft.com/office/drawing/2014/main" id="{7B12804B-9A35-41DE-B9A4-27DE69161C79}"/>
                  </a:ext>
                </a:extLst>
              </p:cNvPr>
              <p:cNvSpPr txBox="1"/>
              <p:nvPr/>
            </p:nvSpPr>
            <p:spPr>
              <a:xfrm>
                <a:off x="27396" y="2826030"/>
                <a:ext cx="7777163" cy="369332"/>
              </a:xfrm>
              <a:prstGeom prst="rect">
                <a:avLst/>
              </a:prstGeom>
              <a:noFill/>
            </p:spPr>
            <p:txBody>
              <a:bodyPr wrap="square" rtlCol="0">
                <a:spAutoFit/>
              </a:bodyPr>
              <a:lstStyle/>
              <a:p>
                <a:r>
                  <a:rPr lang="es-MX" sz="1600" dirty="0">
                    <a:latin typeface="Comic Sans MS" panose="030F0702030302020204" pitchFamily="66" charset="0"/>
                  </a:rPr>
                  <a:t>La jornada de trabajo fue</a:t>
                </a:r>
                <a:r>
                  <a:rPr lang="es-MX" dirty="0"/>
                  <a:t>:</a:t>
                </a:r>
              </a:p>
            </p:txBody>
          </p:sp>
          <p:sp>
            <p:nvSpPr>
              <p:cNvPr id="76" name="Paralelogramo 75">
                <a:extLst>
                  <a:ext uri="{FF2B5EF4-FFF2-40B4-BE49-F238E27FC236}">
                    <a16:creationId xmlns:a16="http://schemas.microsoft.com/office/drawing/2014/main" id="{60A599B8-BE07-4BBA-A281-EF28C0090E28}"/>
                  </a:ext>
                </a:extLst>
              </p:cNvPr>
              <p:cNvSpPr/>
              <p:nvPr/>
            </p:nvSpPr>
            <p:spPr>
              <a:xfrm>
                <a:off x="2727259" y="2784923"/>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8" name="Paralelogramo 77">
                <a:extLst>
                  <a:ext uri="{FF2B5EF4-FFF2-40B4-BE49-F238E27FC236}">
                    <a16:creationId xmlns:a16="http://schemas.microsoft.com/office/drawing/2014/main" id="{91849B54-4BCF-4048-99A2-AC8047873550}"/>
                  </a:ext>
                </a:extLst>
              </p:cNvPr>
              <p:cNvSpPr/>
              <p:nvPr/>
            </p:nvSpPr>
            <p:spPr>
              <a:xfrm>
                <a:off x="3783995"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0" name="Paralelogramo 79">
                <a:extLst>
                  <a:ext uri="{FF2B5EF4-FFF2-40B4-BE49-F238E27FC236}">
                    <a16:creationId xmlns:a16="http://schemas.microsoft.com/office/drawing/2014/main" id="{B064F40E-1706-4DE7-BFB7-44057684112C}"/>
                  </a:ext>
                </a:extLst>
              </p:cNvPr>
              <p:cNvSpPr/>
              <p:nvPr/>
            </p:nvSpPr>
            <p:spPr>
              <a:xfrm>
                <a:off x="4936360"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2" name="Paralelogramo 81">
                <a:extLst>
                  <a:ext uri="{FF2B5EF4-FFF2-40B4-BE49-F238E27FC236}">
                    <a16:creationId xmlns:a16="http://schemas.microsoft.com/office/drawing/2014/main" id="{9A495760-0A05-4BBF-A6A0-798DA9FF3403}"/>
                  </a:ext>
                </a:extLst>
              </p:cNvPr>
              <p:cNvSpPr/>
              <p:nvPr/>
            </p:nvSpPr>
            <p:spPr>
              <a:xfrm>
                <a:off x="6135240" y="2812412"/>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3" name="CuadroTexto 82">
                <a:extLst>
                  <a:ext uri="{FF2B5EF4-FFF2-40B4-BE49-F238E27FC236}">
                    <a16:creationId xmlns:a16="http://schemas.microsoft.com/office/drawing/2014/main" id="{967DD3A9-200C-4C55-8BC5-CCE26BA059E2}"/>
                  </a:ext>
                </a:extLst>
              </p:cNvPr>
              <p:cNvSpPr txBox="1"/>
              <p:nvPr/>
            </p:nvSpPr>
            <p:spPr>
              <a:xfrm>
                <a:off x="2788271" y="2881579"/>
                <a:ext cx="914591" cy="307777"/>
              </a:xfrm>
              <a:prstGeom prst="rect">
                <a:avLst/>
              </a:prstGeom>
              <a:noFill/>
            </p:spPr>
            <p:txBody>
              <a:bodyPr wrap="square" rtlCol="0">
                <a:spAutoFit/>
              </a:bodyPr>
              <a:lstStyle/>
              <a:p>
                <a:r>
                  <a:rPr lang="es-MX" sz="1400" dirty="0">
                    <a:latin typeface="Comic Sans MS" panose="030F0702030302020204" pitchFamily="66" charset="0"/>
                  </a:rPr>
                  <a:t>Exitosa</a:t>
                </a:r>
              </a:p>
            </p:txBody>
          </p:sp>
          <p:sp>
            <p:nvSpPr>
              <p:cNvPr id="85" name="CuadroTexto 84">
                <a:extLst>
                  <a:ext uri="{FF2B5EF4-FFF2-40B4-BE49-F238E27FC236}">
                    <a16:creationId xmlns:a16="http://schemas.microsoft.com/office/drawing/2014/main" id="{F09B523F-8A7C-480D-8661-5FA4C6F2E91D}"/>
                  </a:ext>
                </a:extLst>
              </p:cNvPr>
              <p:cNvSpPr txBox="1"/>
              <p:nvPr/>
            </p:nvSpPr>
            <p:spPr>
              <a:xfrm>
                <a:off x="3902327" y="2884214"/>
                <a:ext cx="914400" cy="307777"/>
              </a:xfrm>
              <a:prstGeom prst="rect">
                <a:avLst/>
              </a:prstGeom>
              <a:noFill/>
            </p:spPr>
            <p:txBody>
              <a:bodyPr wrap="square" rtlCol="0">
                <a:spAutoFit/>
              </a:bodyPr>
              <a:lstStyle/>
              <a:p>
                <a:r>
                  <a:rPr lang="es-MX" sz="1400" dirty="0">
                    <a:latin typeface="Comic Sans MS" panose="030F0702030302020204" pitchFamily="66" charset="0"/>
                  </a:rPr>
                  <a:t>Buena</a:t>
                </a:r>
              </a:p>
            </p:txBody>
          </p:sp>
          <p:sp>
            <p:nvSpPr>
              <p:cNvPr id="87" name="CuadroTexto 86">
                <a:extLst>
                  <a:ext uri="{FF2B5EF4-FFF2-40B4-BE49-F238E27FC236}">
                    <a16:creationId xmlns:a16="http://schemas.microsoft.com/office/drawing/2014/main" id="{738EC69C-9FF1-417C-B72A-2D7D20847ECA}"/>
                  </a:ext>
                </a:extLst>
              </p:cNvPr>
              <p:cNvSpPr txBox="1"/>
              <p:nvPr/>
            </p:nvSpPr>
            <p:spPr>
              <a:xfrm>
                <a:off x="4984176" y="2894967"/>
                <a:ext cx="914400" cy="307777"/>
              </a:xfrm>
              <a:prstGeom prst="rect">
                <a:avLst/>
              </a:prstGeom>
              <a:noFill/>
            </p:spPr>
            <p:txBody>
              <a:bodyPr wrap="square" rtlCol="0">
                <a:spAutoFit/>
              </a:bodyPr>
              <a:lstStyle/>
              <a:p>
                <a:r>
                  <a:rPr lang="es-MX" sz="1400" dirty="0">
                    <a:latin typeface="Comic Sans MS" panose="030F0702030302020204" pitchFamily="66" charset="0"/>
                  </a:rPr>
                  <a:t>Regular</a:t>
                </a:r>
                <a:endParaRPr lang="es-MX" sz="1100" dirty="0"/>
              </a:p>
            </p:txBody>
          </p:sp>
          <p:sp>
            <p:nvSpPr>
              <p:cNvPr id="89" name="CuadroTexto 88">
                <a:extLst>
                  <a:ext uri="{FF2B5EF4-FFF2-40B4-BE49-F238E27FC236}">
                    <a16:creationId xmlns:a16="http://schemas.microsoft.com/office/drawing/2014/main" id="{1D108D3C-EB07-407F-9F55-E69D4D110D55}"/>
                  </a:ext>
                </a:extLst>
              </p:cNvPr>
              <p:cNvSpPr txBox="1"/>
              <p:nvPr/>
            </p:nvSpPr>
            <p:spPr>
              <a:xfrm>
                <a:off x="6341522" y="2894967"/>
                <a:ext cx="914400" cy="307777"/>
              </a:xfrm>
              <a:prstGeom prst="rect">
                <a:avLst/>
              </a:prstGeom>
              <a:noFill/>
            </p:spPr>
            <p:txBody>
              <a:bodyPr wrap="square" rtlCol="0">
                <a:spAutoFit/>
              </a:bodyPr>
              <a:lstStyle/>
              <a:p>
                <a:r>
                  <a:rPr lang="es-MX" sz="1400" dirty="0">
                    <a:latin typeface="Comic Sans MS" panose="030F0702030302020204" pitchFamily="66" charset="0"/>
                  </a:rPr>
                  <a:t>Mala</a:t>
                </a:r>
                <a:endParaRPr lang="es-MX" sz="1400" dirty="0"/>
              </a:p>
            </p:txBody>
          </p:sp>
        </p:grpSp>
        <p:grpSp>
          <p:nvGrpSpPr>
            <p:cNvPr id="169" name="Grupo 168">
              <a:extLst>
                <a:ext uri="{FF2B5EF4-FFF2-40B4-BE49-F238E27FC236}">
                  <a16:creationId xmlns:a16="http://schemas.microsoft.com/office/drawing/2014/main" id="{F98882BD-1128-4333-AD3C-C99E090A88D9}"/>
                </a:ext>
              </a:extLst>
            </p:cNvPr>
            <p:cNvGrpSpPr/>
            <p:nvPr/>
          </p:nvGrpSpPr>
          <p:grpSpPr>
            <a:xfrm>
              <a:off x="-60113" y="3701185"/>
              <a:ext cx="7866108" cy="1837511"/>
              <a:chOff x="-104586" y="3258293"/>
              <a:chExt cx="7866108" cy="1837511"/>
            </a:xfrm>
          </p:grpSpPr>
          <p:grpSp>
            <p:nvGrpSpPr>
              <p:cNvPr id="90" name="Grupo 89">
                <a:extLst>
                  <a:ext uri="{FF2B5EF4-FFF2-40B4-BE49-F238E27FC236}">
                    <a16:creationId xmlns:a16="http://schemas.microsoft.com/office/drawing/2014/main" id="{F98E8578-A55C-4D5A-B67B-F07061ED95EB}"/>
                  </a:ext>
                </a:extLst>
              </p:cNvPr>
              <p:cNvGrpSpPr/>
              <p:nvPr/>
            </p:nvGrpSpPr>
            <p:grpSpPr>
              <a:xfrm>
                <a:off x="-104586" y="3258293"/>
                <a:ext cx="7866108" cy="369332"/>
                <a:chOff x="-88946" y="1730772"/>
                <a:chExt cx="7866108" cy="369332"/>
              </a:xfrm>
            </p:grpSpPr>
            <p:sp>
              <p:nvSpPr>
                <p:cNvPr id="92" name="Rectángulo 91">
                  <a:extLst>
                    <a:ext uri="{FF2B5EF4-FFF2-40B4-BE49-F238E27FC236}">
                      <a16:creationId xmlns:a16="http://schemas.microsoft.com/office/drawing/2014/main" id="{5D321D22-2312-4122-957D-75CC9CBC1D04}"/>
                    </a:ext>
                  </a:extLst>
                </p:cNvPr>
                <p:cNvSpPr/>
                <p:nvPr/>
              </p:nvSpPr>
              <p:spPr>
                <a:xfrm>
                  <a:off x="0" y="1730772"/>
                  <a:ext cx="7777162" cy="369332"/>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3" name="CuadroTexto 92">
                  <a:extLst>
                    <a:ext uri="{FF2B5EF4-FFF2-40B4-BE49-F238E27FC236}">
                      <a16:creationId xmlns:a16="http://schemas.microsoft.com/office/drawing/2014/main" id="{CB4390D6-35FA-450B-A1D5-337BF7ED9267}"/>
                    </a:ext>
                  </a:extLst>
                </p:cNvPr>
                <p:cNvSpPr txBox="1"/>
                <p:nvPr/>
              </p:nvSpPr>
              <p:spPr>
                <a:xfrm>
                  <a:off x="-88946" y="1737642"/>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Aspectos de la planeación didáctica </a:t>
                  </a:r>
                </a:p>
              </p:txBody>
            </p:sp>
          </p:grpSp>
          <p:sp>
            <p:nvSpPr>
              <p:cNvPr id="99" name="CuadroTexto 98">
                <a:extLst>
                  <a:ext uri="{FF2B5EF4-FFF2-40B4-BE49-F238E27FC236}">
                    <a16:creationId xmlns:a16="http://schemas.microsoft.com/office/drawing/2014/main" id="{2C45F712-0E0F-4056-B8C7-58165A752422}"/>
                  </a:ext>
                </a:extLst>
              </p:cNvPr>
              <p:cNvSpPr txBox="1"/>
              <p:nvPr/>
            </p:nvSpPr>
            <p:spPr>
              <a:xfrm>
                <a:off x="-44436" y="3618476"/>
                <a:ext cx="7777163" cy="1477328"/>
              </a:xfrm>
              <a:prstGeom prst="rect">
                <a:avLst/>
              </a:prstGeom>
              <a:noFill/>
            </p:spPr>
            <p:txBody>
              <a:bodyPr wrap="square" rtlCol="0">
                <a:spAutoFit/>
              </a:bodyPr>
              <a:lstStyle/>
              <a:p>
                <a:r>
                  <a:rPr lang="es-MX" sz="1400" dirty="0">
                    <a:latin typeface="Comic Sans MS" panose="030F0702030302020204" pitchFamily="66" charset="0"/>
                  </a:rPr>
                  <a:t>      </a:t>
                </a:r>
                <a:r>
                  <a:rPr lang="es-MX" sz="1200" dirty="0">
                    <a:latin typeface="Comic Sans MS" panose="030F0702030302020204" pitchFamily="66" charset="0"/>
                  </a:rPr>
                  <a:t>Logro de los aprendizajes esperados </a:t>
                </a:r>
                <a:endParaRPr lang="es-MX" sz="1400" dirty="0">
                  <a:latin typeface="Comic Sans MS" panose="030F0702030302020204" pitchFamily="66" charset="0"/>
                </a:endParaRPr>
              </a:p>
              <a:p>
                <a:r>
                  <a:rPr lang="es-MX" sz="1400" dirty="0">
                    <a:latin typeface="Comic Sans MS" panose="030F0702030302020204" pitchFamily="66" charset="0"/>
                  </a:rPr>
                  <a:t>      </a:t>
                </a:r>
                <a:r>
                  <a:rPr lang="es-MX" sz="1200" dirty="0">
                    <a:latin typeface="Comic Sans MS" panose="030F0702030302020204" pitchFamily="66" charset="0"/>
                  </a:rPr>
                  <a:t>Materiales educativos adecuados</a:t>
                </a:r>
              </a:p>
              <a:p>
                <a:r>
                  <a:rPr lang="es-MX" sz="1200" dirty="0">
                    <a:latin typeface="Comic Sans MS" panose="030F0702030302020204" pitchFamily="66" charset="0"/>
                  </a:rPr>
                  <a:t>       Nivel de complejidad adecuado </a:t>
                </a:r>
              </a:p>
              <a:p>
                <a:r>
                  <a:rPr lang="es-MX" sz="1200" dirty="0">
                    <a:latin typeface="Comic Sans MS" panose="030F0702030302020204" pitchFamily="66" charset="0"/>
                  </a:rPr>
                  <a:t>       Organización adecuada</a:t>
                </a:r>
              </a:p>
              <a:p>
                <a:r>
                  <a:rPr lang="es-MX" sz="1200" dirty="0">
                    <a:latin typeface="Comic Sans MS" panose="030F0702030302020204" pitchFamily="66" charset="0"/>
                  </a:rPr>
                  <a:t>       Tiempo planeado correctamente</a:t>
                </a:r>
              </a:p>
              <a:p>
                <a:r>
                  <a:rPr lang="es-MX" sz="1200" dirty="0">
                    <a:latin typeface="Comic Sans MS" panose="030F0702030302020204" pitchFamily="66" charset="0"/>
                  </a:rPr>
                  <a:t>       Actividades planeadas conforme a lo planeado </a:t>
                </a:r>
              </a:p>
              <a:p>
                <a:endParaRPr lang="es-MX" sz="1400" dirty="0"/>
              </a:p>
            </p:txBody>
          </p:sp>
          <p:sp>
            <p:nvSpPr>
              <p:cNvPr id="101" name="Elipse 100">
                <a:extLst>
                  <a:ext uri="{FF2B5EF4-FFF2-40B4-BE49-F238E27FC236}">
                    <a16:creationId xmlns:a16="http://schemas.microsoft.com/office/drawing/2014/main" id="{4A5C0622-884D-49F4-B550-4041500CA3C7}"/>
                  </a:ext>
                </a:extLst>
              </p:cNvPr>
              <p:cNvSpPr/>
              <p:nvPr/>
            </p:nvSpPr>
            <p:spPr>
              <a:xfrm>
                <a:off x="124089" y="3674275"/>
                <a:ext cx="140071" cy="148881"/>
              </a:xfrm>
              <a:prstGeom prst="ellipse">
                <a:avLst/>
              </a:prstGeom>
              <a:solidFill>
                <a:srgbClr val="FF0000"/>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6" name="Elipse 105">
                <a:extLst>
                  <a:ext uri="{FF2B5EF4-FFF2-40B4-BE49-F238E27FC236}">
                    <a16:creationId xmlns:a16="http://schemas.microsoft.com/office/drawing/2014/main" id="{1506E085-6A92-4E7F-8A05-A323A3E5E11A}"/>
                  </a:ext>
                </a:extLst>
              </p:cNvPr>
              <p:cNvSpPr/>
              <p:nvPr/>
            </p:nvSpPr>
            <p:spPr>
              <a:xfrm>
                <a:off x="121868" y="3907985"/>
                <a:ext cx="140071" cy="148881"/>
              </a:xfrm>
              <a:prstGeom prst="ellipse">
                <a:avLst/>
              </a:prstGeom>
              <a:solidFill>
                <a:srgbClr val="FF0000"/>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8" name="Elipse 107">
                <a:extLst>
                  <a:ext uri="{FF2B5EF4-FFF2-40B4-BE49-F238E27FC236}">
                    <a16:creationId xmlns:a16="http://schemas.microsoft.com/office/drawing/2014/main" id="{1212747E-7242-4965-9DA4-929E41C6D9E7}"/>
                  </a:ext>
                </a:extLst>
              </p:cNvPr>
              <p:cNvSpPr/>
              <p:nvPr/>
            </p:nvSpPr>
            <p:spPr>
              <a:xfrm>
                <a:off x="121867" y="4101514"/>
                <a:ext cx="140071" cy="148881"/>
              </a:xfrm>
              <a:prstGeom prst="ellipse">
                <a:avLst/>
              </a:prstGeom>
              <a:solidFill>
                <a:srgbClr val="FF0000"/>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0" name="Elipse 109">
                <a:extLst>
                  <a:ext uri="{FF2B5EF4-FFF2-40B4-BE49-F238E27FC236}">
                    <a16:creationId xmlns:a16="http://schemas.microsoft.com/office/drawing/2014/main" id="{AEEE6733-B8DB-4A76-A1EF-35918716BFAE}"/>
                  </a:ext>
                </a:extLst>
              </p:cNvPr>
              <p:cNvSpPr/>
              <p:nvPr/>
            </p:nvSpPr>
            <p:spPr>
              <a:xfrm>
                <a:off x="121867" y="4295044"/>
                <a:ext cx="140071" cy="148881"/>
              </a:xfrm>
              <a:prstGeom prst="ellipse">
                <a:avLst/>
              </a:prstGeom>
              <a:solidFill>
                <a:srgbClr val="FF0000"/>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2" name="Elipse 111">
                <a:extLst>
                  <a:ext uri="{FF2B5EF4-FFF2-40B4-BE49-F238E27FC236}">
                    <a16:creationId xmlns:a16="http://schemas.microsoft.com/office/drawing/2014/main" id="{049B3706-E439-4954-A6A5-40C7B2714B0B}"/>
                  </a:ext>
                </a:extLst>
              </p:cNvPr>
              <p:cNvSpPr/>
              <p:nvPr/>
            </p:nvSpPr>
            <p:spPr>
              <a:xfrm>
                <a:off x="121867" y="4468535"/>
                <a:ext cx="140071" cy="148881"/>
              </a:xfrm>
              <a:prstGeom prst="ellipse">
                <a:avLst/>
              </a:prstGeom>
              <a:solidFill>
                <a:srgbClr val="FF0000"/>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4" name="Elipse 113">
                <a:extLst>
                  <a:ext uri="{FF2B5EF4-FFF2-40B4-BE49-F238E27FC236}">
                    <a16:creationId xmlns:a16="http://schemas.microsoft.com/office/drawing/2014/main" id="{6324721C-3F31-47D7-9E44-60A4C321DE28}"/>
                  </a:ext>
                </a:extLst>
              </p:cNvPr>
              <p:cNvSpPr/>
              <p:nvPr/>
            </p:nvSpPr>
            <p:spPr>
              <a:xfrm>
                <a:off x="121866" y="4655227"/>
                <a:ext cx="140071" cy="148881"/>
              </a:xfrm>
              <a:prstGeom prst="ellipse">
                <a:avLst/>
              </a:prstGeom>
              <a:solidFill>
                <a:srgbClr val="FF0000"/>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5" name="CuadroTexto 114">
                <a:extLst>
                  <a:ext uri="{FF2B5EF4-FFF2-40B4-BE49-F238E27FC236}">
                    <a16:creationId xmlns:a16="http://schemas.microsoft.com/office/drawing/2014/main" id="{25E92943-3F55-46FD-819B-08C437F114C6}"/>
                  </a:ext>
                </a:extLst>
              </p:cNvPr>
              <p:cNvSpPr txBox="1"/>
              <p:nvPr/>
            </p:nvSpPr>
            <p:spPr>
              <a:xfrm>
                <a:off x="3639550" y="3590250"/>
                <a:ext cx="4114277" cy="830997"/>
              </a:xfrm>
              <a:prstGeom prst="rect">
                <a:avLst/>
              </a:prstGeom>
              <a:noFill/>
            </p:spPr>
            <p:txBody>
              <a:bodyPr wrap="square" rtlCol="0">
                <a:spAutoFit/>
              </a:bodyPr>
              <a:lstStyle/>
              <a:p>
                <a:pPr algn="ctr"/>
                <a:r>
                  <a:rPr lang="es-MX" sz="1200" dirty="0" smtClean="0">
                    <a:latin typeface="Comic Sans MS" panose="030F0702030302020204" pitchFamily="66" charset="0"/>
                  </a:rPr>
                  <a:t>Observaciones</a:t>
                </a:r>
              </a:p>
              <a:p>
                <a:pPr algn="ctr"/>
                <a:r>
                  <a:rPr lang="es-MX" sz="1200" dirty="0" smtClean="0">
                    <a:latin typeface="Comic Sans MS" panose="030F0702030302020204" pitchFamily="66" charset="0"/>
                  </a:rPr>
                  <a:t>Considero que la situación aporto un aprendizaje significativo a los alumnos, haciéndolos reflexionar sobre sus actos y las consecuencias de las mismas  </a:t>
                </a:r>
                <a:endParaRPr lang="es-MX" sz="1200" dirty="0">
                  <a:latin typeface="Comic Sans MS" panose="030F0702030302020204" pitchFamily="66" charset="0"/>
                </a:endParaRPr>
              </a:p>
            </p:txBody>
          </p:sp>
        </p:grpSp>
        <p:grpSp>
          <p:nvGrpSpPr>
            <p:cNvPr id="168" name="Grupo 167">
              <a:extLst>
                <a:ext uri="{FF2B5EF4-FFF2-40B4-BE49-F238E27FC236}">
                  <a16:creationId xmlns:a16="http://schemas.microsoft.com/office/drawing/2014/main" id="{BB09A73F-77AD-421C-9A12-1B07E4E28D91}"/>
                </a:ext>
              </a:extLst>
            </p:cNvPr>
            <p:cNvGrpSpPr/>
            <p:nvPr/>
          </p:nvGrpSpPr>
          <p:grpSpPr>
            <a:xfrm>
              <a:off x="0" y="5352851"/>
              <a:ext cx="8142075" cy="1392842"/>
              <a:chOff x="-106905" y="4811173"/>
              <a:chExt cx="8142075" cy="1392842"/>
            </a:xfrm>
          </p:grpSpPr>
          <p:grpSp>
            <p:nvGrpSpPr>
              <p:cNvPr id="116" name="Grupo 115">
                <a:extLst>
                  <a:ext uri="{FF2B5EF4-FFF2-40B4-BE49-F238E27FC236}">
                    <a16:creationId xmlns:a16="http://schemas.microsoft.com/office/drawing/2014/main" id="{86E20A7A-7587-4421-B56B-9A932A9F7109}"/>
                  </a:ext>
                </a:extLst>
              </p:cNvPr>
              <p:cNvGrpSpPr/>
              <p:nvPr/>
            </p:nvGrpSpPr>
            <p:grpSpPr>
              <a:xfrm>
                <a:off x="-106905" y="4811173"/>
                <a:ext cx="8142075" cy="414533"/>
                <a:chOff x="-91265" y="1649223"/>
                <a:chExt cx="8142075" cy="414533"/>
              </a:xfrm>
            </p:grpSpPr>
            <p:sp>
              <p:nvSpPr>
                <p:cNvPr id="117" name="Rectángulo 116">
                  <a:extLst>
                    <a:ext uri="{FF2B5EF4-FFF2-40B4-BE49-F238E27FC236}">
                      <a16:creationId xmlns:a16="http://schemas.microsoft.com/office/drawing/2014/main" id="{811F3B92-D7D1-4EAA-AF61-3E94D18C4AEE}"/>
                    </a:ext>
                  </a:extLst>
                </p:cNvPr>
                <p:cNvSpPr/>
                <p:nvPr/>
              </p:nvSpPr>
              <p:spPr>
                <a:xfrm>
                  <a:off x="-90086" y="1649223"/>
                  <a:ext cx="7777162" cy="369332"/>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8" name="CuadroTexto 117">
                  <a:extLst>
                    <a:ext uri="{FF2B5EF4-FFF2-40B4-BE49-F238E27FC236}">
                      <a16:creationId xmlns:a16="http://schemas.microsoft.com/office/drawing/2014/main" id="{1B9E0E7C-C94D-4D33-90C9-F83AE03AC5F1}"/>
                    </a:ext>
                  </a:extLst>
                </p:cNvPr>
                <p:cNvSpPr txBox="1"/>
                <p:nvPr/>
              </p:nvSpPr>
              <p:spPr>
                <a:xfrm>
                  <a:off x="-91265" y="1725202"/>
                  <a:ext cx="814207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Manifestaciones de los alumnos</a:t>
                  </a:r>
                </a:p>
              </p:txBody>
            </p:sp>
          </p:grpSp>
          <p:sp>
            <p:nvSpPr>
              <p:cNvPr id="122" name="CuadroTexto 121">
                <a:extLst>
                  <a:ext uri="{FF2B5EF4-FFF2-40B4-BE49-F238E27FC236}">
                    <a16:creationId xmlns:a16="http://schemas.microsoft.com/office/drawing/2014/main" id="{7C94A14D-3BCC-49E5-BA89-9E2AEF82C62C}"/>
                  </a:ext>
                </a:extLst>
              </p:cNvPr>
              <p:cNvSpPr txBox="1"/>
              <p:nvPr/>
            </p:nvSpPr>
            <p:spPr>
              <a:xfrm>
                <a:off x="-54750" y="5188352"/>
                <a:ext cx="3912051" cy="1015663"/>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Interés en las actividades</a:t>
                </a:r>
                <a:endParaRPr lang="es-MX" sz="1400" dirty="0">
                  <a:latin typeface="Comic Sans MS" panose="030F0702030302020204" pitchFamily="66" charset="0"/>
                </a:endParaRPr>
              </a:p>
              <a:p>
                <a:pPr algn="just"/>
                <a:r>
                  <a:rPr lang="es-MX" sz="1200" dirty="0">
                    <a:latin typeface="Comic Sans MS" panose="030F0702030302020204" pitchFamily="66" charset="0"/>
                  </a:rPr>
                  <a:t>Participación de la manera esperada</a:t>
                </a:r>
              </a:p>
              <a:p>
                <a:pPr algn="just"/>
                <a:r>
                  <a:rPr lang="es-MX" sz="1200" dirty="0">
                    <a:latin typeface="Comic Sans MS" panose="030F0702030302020204" pitchFamily="66" charset="0"/>
                  </a:rPr>
                  <a:t>Adaptación a la organización establecida</a:t>
                </a:r>
              </a:p>
              <a:p>
                <a:pPr algn="just"/>
                <a:r>
                  <a:rPr lang="es-MX" sz="1200" dirty="0">
                    <a:latin typeface="Comic Sans MS" panose="030F0702030302020204" pitchFamily="66" charset="0"/>
                  </a:rPr>
                  <a:t>Seguridad y cooperación al realizar las actividades</a:t>
                </a:r>
              </a:p>
            </p:txBody>
          </p:sp>
          <p:sp>
            <p:nvSpPr>
              <p:cNvPr id="126" name="CuadroTexto 125">
                <a:extLst>
                  <a:ext uri="{FF2B5EF4-FFF2-40B4-BE49-F238E27FC236}">
                    <a16:creationId xmlns:a16="http://schemas.microsoft.com/office/drawing/2014/main" id="{06161E3F-EC52-4DE5-966F-0CF0E691332C}"/>
                  </a:ext>
                </a:extLst>
              </p:cNvPr>
              <p:cNvSpPr txBox="1"/>
              <p:nvPr/>
            </p:nvSpPr>
            <p:spPr>
              <a:xfrm>
                <a:off x="3645357" y="5221690"/>
                <a:ext cx="3674654" cy="461665"/>
              </a:xfrm>
              <a:prstGeom prst="rect">
                <a:avLst/>
              </a:prstGeom>
              <a:noFill/>
            </p:spPr>
            <p:txBody>
              <a:bodyPr wrap="square" rtlCol="0">
                <a:spAutoFit/>
              </a:bodyPr>
              <a:lstStyle/>
              <a:p>
                <a:pPr algn="ctr"/>
                <a:r>
                  <a:rPr lang="es-MX" sz="1200" dirty="0">
                    <a:latin typeface="Comic Sans MS" panose="030F0702030302020204" pitchFamily="66" charset="0"/>
                  </a:rPr>
                  <a:t>Todos   Algunos  Pocos   Ninguno</a:t>
                </a:r>
              </a:p>
              <a:p>
                <a:pPr algn="ctr"/>
                <a:endParaRPr lang="es-MX" sz="1200" dirty="0">
                  <a:latin typeface="Comic Sans MS" panose="030F0702030302020204" pitchFamily="66" charset="0"/>
                </a:endParaRPr>
              </a:p>
            </p:txBody>
          </p:sp>
          <p:grpSp>
            <p:nvGrpSpPr>
              <p:cNvPr id="135" name="Grupo 134">
                <a:extLst>
                  <a:ext uri="{FF2B5EF4-FFF2-40B4-BE49-F238E27FC236}">
                    <a16:creationId xmlns:a16="http://schemas.microsoft.com/office/drawing/2014/main" id="{0B4F29DE-BDD1-4173-913A-6F69F59C290F}"/>
                  </a:ext>
                </a:extLst>
              </p:cNvPr>
              <p:cNvGrpSpPr/>
              <p:nvPr/>
            </p:nvGrpSpPr>
            <p:grpSpPr>
              <a:xfrm>
                <a:off x="4481792" y="5453154"/>
                <a:ext cx="1859730" cy="162160"/>
                <a:chOff x="4481792" y="5453154"/>
                <a:chExt cx="1859730" cy="162160"/>
              </a:xfrm>
            </p:grpSpPr>
            <p:sp>
              <p:nvSpPr>
                <p:cNvPr id="124" name="Elipse 123">
                  <a:extLst>
                    <a:ext uri="{FF2B5EF4-FFF2-40B4-BE49-F238E27FC236}">
                      <a16:creationId xmlns:a16="http://schemas.microsoft.com/office/drawing/2014/main" id="{B36A7C95-12EB-4981-AD16-F8766A33023B}"/>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8" name="Elipse 127">
                  <a:extLst>
                    <a:ext uri="{FF2B5EF4-FFF2-40B4-BE49-F238E27FC236}">
                      <a16:creationId xmlns:a16="http://schemas.microsoft.com/office/drawing/2014/main" id="{04898E7A-EFA5-4C5D-AA3E-E61854C86E67}"/>
                    </a:ext>
                  </a:extLst>
                </p:cNvPr>
                <p:cNvSpPr/>
                <p:nvPr/>
              </p:nvSpPr>
              <p:spPr>
                <a:xfrm>
                  <a:off x="5071405" y="5453154"/>
                  <a:ext cx="140071" cy="148881"/>
                </a:xfrm>
                <a:prstGeom prst="ellipse">
                  <a:avLst/>
                </a:prstGeom>
                <a:solidFill>
                  <a:srgbClr val="FF0000"/>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0" name="Elipse 129">
                  <a:extLst>
                    <a:ext uri="{FF2B5EF4-FFF2-40B4-BE49-F238E27FC236}">
                      <a16:creationId xmlns:a16="http://schemas.microsoft.com/office/drawing/2014/main" id="{00F070BD-3F46-4F6C-A422-B589D0DB19D7}"/>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2" name="Elipse 131">
                  <a:extLst>
                    <a:ext uri="{FF2B5EF4-FFF2-40B4-BE49-F238E27FC236}">
                      <a16:creationId xmlns:a16="http://schemas.microsoft.com/office/drawing/2014/main" id="{1ADF766A-8C07-4C9C-954F-397B4C518373}"/>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36" name="Grupo 135">
                <a:extLst>
                  <a:ext uri="{FF2B5EF4-FFF2-40B4-BE49-F238E27FC236}">
                    <a16:creationId xmlns:a16="http://schemas.microsoft.com/office/drawing/2014/main" id="{0CAC7643-C6D9-4D4D-8809-A3E27B328AAE}"/>
                  </a:ext>
                </a:extLst>
              </p:cNvPr>
              <p:cNvGrpSpPr/>
              <p:nvPr/>
            </p:nvGrpSpPr>
            <p:grpSpPr>
              <a:xfrm>
                <a:off x="4481792" y="5644382"/>
                <a:ext cx="1859730" cy="162160"/>
                <a:chOff x="4481792" y="5453154"/>
                <a:chExt cx="1859730" cy="162160"/>
              </a:xfrm>
            </p:grpSpPr>
            <p:sp>
              <p:nvSpPr>
                <p:cNvPr id="137" name="Elipse 136">
                  <a:extLst>
                    <a:ext uri="{FF2B5EF4-FFF2-40B4-BE49-F238E27FC236}">
                      <a16:creationId xmlns:a16="http://schemas.microsoft.com/office/drawing/2014/main" id="{D15D9F78-4830-4046-8D9C-7475C18EEACF}"/>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8" name="Elipse 137">
                  <a:extLst>
                    <a:ext uri="{FF2B5EF4-FFF2-40B4-BE49-F238E27FC236}">
                      <a16:creationId xmlns:a16="http://schemas.microsoft.com/office/drawing/2014/main" id="{9106BBF0-3FDA-43EF-82D8-A91CE86F7BCC}"/>
                    </a:ext>
                  </a:extLst>
                </p:cNvPr>
                <p:cNvSpPr/>
                <p:nvPr/>
              </p:nvSpPr>
              <p:spPr>
                <a:xfrm>
                  <a:off x="5071405" y="5453154"/>
                  <a:ext cx="140071" cy="148881"/>
                </a:xfrm>
                <a:prstGeom prst="ellipse">
                  <a:avLst/>
                </a:prstGeom>
                <a:solidFill>
                  <a:srgbClr val="FF0000"/>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9" name="Elipse 138">
                  <a:extLst>
                    <a:ext uri="{FF2B5EF4-FFF2-40B4-BE49-F238E27FC236}">
                      <a16:creationId xmlns:a16="http://schemas.microsoft.com/office/drawing/2014/main" id="{805C1B3D-B483-4E9A-BC43-3C3A34DCA29C}"/>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0" name="Elipse 139">
                  <a:extLst>
                    <a:ext uri="{FF2B5EF4-FFF2-40B4-BE49-F238E27FC236}">
                      <a16:creationId xmlns:a16="http://schemas.microsoft.com/office/drawing/2014/main" id="{5ACBF1CC-D4AC-4C8B-8889-428A29D11D7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41" name="Grupo 140">
                <a:extLst>
                  <a:ext uri="{FF2B5EF4-FFF2-40B4-BE49-F238E27FC236}">
                    <a16:creationId xmlns:a16="http://schemas.microsoft.com/office/drawing/2014/main" id="{7B87E0F1-93A8-4239-876A-2C91F55A3FB3}"/>
                  </a:ext>
                </a:extLst>
              </p:cNvPr>
              <p:cNvGrpSpPr/>
              <p:nvPr/>
            </p:nvGrpSpPr>
            <p:grpSpPr>
              <a:xfrm>
                <a:off x="4482433" y="5835610"/>
                <a:ext cx="1859730" cy="162160"/>
                <a:chOff x="4481792" y="5453154"/>
                <a:chExt cx="1859730" cy="162160"/>
              </a:xfrm>
            </p:grpSpPr>
            <p:sp>
              <p:nvSpPr>
                <p:cNvPr id="142" name="Elipse 141">
                  <a:extLst>
                    <a:ext uri="{FF2B5EF4-FFF2-40B4-BE49-F238E27FC236}">
                      <a16:creationId xmlns:a16="http://schemas.microsoft.com/office/drawing/2014/main" id="{A875E401-1E64-47E4-A54B-900C61A61677}"/>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3" name="Elipse 142">
                  <a:extLst>
                    <a:ext uri="{FF2B5EF4-FFF2-40B4-BE49-F238E27FC236}">
                      <a16:creationId xmlns:a16="http://schemas.microsoft.com/office/drawing/2014/main" id="{3DD59AD9-06DA-4644-919C-E7BC15F6BED6}"/>
                    </a:ext>
                  </a:extLst>
                </p:cNvPr>
                <p:cNvSpPr/>
                <p:nvPr/>
              </p:nvSpPr>
              <p:spPr>
                <a:xfrm>
                  <a:off x="5071405" y="5453154"/>
                  <a:ext cx="140071" cy="148881"/>
                </a:xfrm>
                <a:prstGeom prst="ellipse">
                  <a:avLst/>
                </a:prstGeom>
                <a:solidFill>
                  <a:srgbClr val="FF0000"/>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4" name="Elipse 143">
                  <a:extLst>
                    <a:ext uri="{FF2B5EF4-FFF2-40B4-BE49-F238E27FC236}">
                      <a16:creationId xmlns:a16="http://schemas.microsoft.com/office/drawing/2014/main" id="{6DDE1CF7-489F-47CF-8241-BA4E200CF4FA}"/>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5" name="Elipse 144">
                  <a:extLst>
                    <a:ext uri="{FF2B5EF4-FFF2-40B4-BE49-F238E27FC236}">
                      <a16:creationId xmlns:a16="http://schemas.microsoft.com/office/drawing/2014/main" id="{5B84455B-4FC9-4372-B777-94DDE7FE150E}"/>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46" name="Grupo 145">
                <a:extLst>
                  <a:ext uri="{FF2B5EF4-FFF2-40B4-BE49-F238E27FC236}">
                    <a16:creationId xmlns:a16="http://schemas.microsoft.com/office/drawing/2014/main" id="{77951E04-423C-44AE-A9B2-24095C4C5B28}"/>
                  </a:ext>
                </a:extLst>
              </p:cNvPr>
              <p:cNvGrpSpPr/>
              <p:nvPr/>
            </p:nvGrpSpPr>
            <p:grpSpPr>
              <a:xfrm>
                <a:off x="4482817" y="6023918"/>
                <a:ext cx="1859730" cy="162160"/>
                <a:chOff x="4481792" y="5453154"/>
                <a:chExt cx="1859730" cy="162160"/>
              </a:xfrm>
            </p:grpSpPr>
            <p:sp>
              <p:nvSpPr>
                <p:cNvPr id="147" name="Elipse 146">
                  <a:extLst>
                    <a:ext uri="{FF2B5EF4-FFF2-40B4-BE49-F238E27FC236}">
                      <a16:creationId xmlns:a16="http://schemas.microsoft.com/office/drawing/2014/main" id="{EAE223AD-9981-454B-AC0F-D9BD55EC710C}"/>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8" name="Elipse 147">
                  <a:extLst>
                    <a:ext uri="{FF2B5EF4-FFF2-40B4-BE49-F238E27FC236}">
                      <a16:creationId xmlns:a16="http://schemas.microsoft.com/office/drawing/2014/main" id="{A020B64C-03E0-4C7A-BBB0-B1EB17ACCB9A}"/>
                    </a:ext>
                  </a:extLst>
                </p:cNvPr>
                <p:cNvSpPr/>
                <p:nvPr/>
              </p:nvSpPr>
              <p:spPr>
                <a:xfrm>
                  <a:off x="5071405" y="5453154"/>
                  <a:ext cx="140071" cy="148881"/>
                </a:xfrm>
                <a:prstGeom prst="ellipse">
                  <a:avLst/>
                </a:prstGeom>
                <a:solidFill>
                  <a:srgbClr val="FF0000"/>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9" name="Elipse 148">
                  <a:extLst>
                    <a:ext uri="{FF2B5EF4-FFF2-40B4-BE49-F238E27FC236}">
                      <a16:creationId xmlns:a16="http://schemas.microsoft.com/office/drawing/2014/main" id="{CFEEB593-1C3D-4D7F-A633-27ED6ECE17BF}"/>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0" name="Elipse 149">
                  <a:extLst>
                    <a:ext uri="{FF2B5EF4-FFF2-40B4-BE49-F238E27FC236}">
                      <a16:creationId xmlns:a16="http://schemas.microsoft.com/office/drawing/2014/main" id="{C42090CB-1504-4391-B330-728BEC78AAC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nvGrpSpPr>
            <p:cNvPr id="151" name="Grupo 150">
              <a:extLst>
                <a:ext uri="{FF2B5EF4-FFF2-40B4-BE49-F238E27FC236}">
                  <a16:creationId xmlns:a16="http://schemas.microsoft.com/office/drawing/2014/main" id="{E3FB72F6-392F-40AB-A175-66BC4FD1180C}"/>
                </a:ext>
              </a:extLst>
            </p:cNvPr>
            <p:cNvGrpSpPr/>
            <p:nvPr/>
          </p:nvGrpSpPr>
          <p:grpSpPr>
            <a:xfrm>
              <a:off x="-40004" y="6773416"/>
              <a:ext cx="8066405" cy="358362"/>
              <a:chOff x="-128950" y="1710038"/>
              <a:chExt cx="8066405" cy="358362"/>
            </a:xfrm>
          </p:grpSpPr>
          <p:sp>
            <p:nvSpPr>
              <p:cNvPr id="152" name="Rectángulo 151">
                <a:extLst>
                  <a:ext uri="{FF2B5EF4-FFF2-40B4-BE49-F238E27FC236}">
                    <a16:creationId xmlns:a16="http://schemas.microsoft.com/office/drawing/2014/main" id="{8BFA794B-7B5C-4B21-A452-F05082E198A2}"/>
                  </a:ext>
                </a:extLst>
              </p:cNvPr>
              <p:cNvSpPr/>
              <p:nvPr/>
            </p:nvSpPr>
            <p:spPr>
              <a:xfrm>
                <a:off x="-117778" y="1710038"/>
                <a:ext cx="7844864" cy="358362"/>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3" name="CuadroTexto 152">
                <a:extLst>
                  <a:ext uri="{FF2B5EF4-FFF2-40B4-BE49-F238E27FC236}">
                    <a16:creationId xmlns:a16="http://schemas.microsoft.com/office/drawing/2014/main" id="{B6E65149-4C4C-4DA3-BBD4-37E7A7D3A7A0}"/>
                  </a:ext>
                </a:extLst>
              </p:cNvPr>
              <p:cNvSpPr txBox="1"/>
              <p:nvPr/>
            </p:nvSpPr>
            <p:spPr>
              <a:xfrm>
                <a:off x="-128950" y="1725138"/>
                <a:ext cx="806640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Autoevaluación</a:t>
                </a:r>
              </a:p>
            </p:txBody>
          </p:sp>
        </p:grpSp>
        <p:sp>
          <p:nvSpPr>
            <p:cNvPr id="155" name="CuadroTexto 154">
              <a:extLst>
                <a:ext uri="{FF2B5EF4-FFF2-40B4-BE49-F238E27FC236}">
                  <a16:creationId xmlns:a16="http://schemas.microsoft.com/office/drawing/2014/main" id="{6718D8D3-202C-4CDB-8F60-21504AA6438C}"/>
                </a:ext>
              </a:extLst>
            </p:cNvPr>
            <p:cNvSpPr txBox="1"/>
            <p:nvPr/>
          </p:nvSpPr>
          <p:spPr>
            <a:xfrm>
              <a:off x="28833" y="7032794"/>
              <a:ext cx="5831687" cy="1384995"/>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Rescato los conocimientos previos</a:t>
              </a:r>
              <a:endParaRPr lang="es-MX" sz="1400" dirty="0">
                <a:latin typeface="Comic Sans MS" panose="030F0702030302020204" pitchFamily="66" charset="0"/>
              </a:endParaRPr>
            </a:p>
            <a:p>
              <a:pPr algn="just"/>
              <a:r>
                <a:rPr lang="es-MX" sz="1200" dirty="0">
                  <a:latin typeface="Comic Sans MS" panose="030F0702030302020204" pitchFamily="66" charset="0"/>
                </a:rPr>
                <a:t>Identifico y actúa conforme a las necesidades e intereses de los alumnos  </a:t>
              </a:r>
            </a:p>
            <a:p>
              <a:pPr algn="just"/>
              <a:r>
                <a:rPr lang="es-MX" sz="1200" dirty="0">
                  <a:latin typeface="Comic Sans MS" panose="030F0702030302020204" pitchFamily="66" charset="0"/>
                </a:rPr>
                <a:t>Fomento la participación de todos los alumnos </a:t>
              </a:r>
            </a:p>
            <a:p>
              <a:pPr algn="just"/>
              <a:r>
                <a:rPr lang="es-MX" sz="1200" dirty="0">
                  <a:latin typeface="Comic Sans MS" panose="030F0702030302020204" pitchFamily="66" charset="0"/>
                </a:rPr>
                <a:t>Otorgo consignas claras</a:t>
              </a:r>
            </a:p>
            <a:p>
              <a:pPr algn="just"/>
              <a:r>
                <a:rPr lang="es-MX" sz="1200" dirty="0">
                  <a:latin typeface="Comic Sans MS" panose="030F0702030302020204" pitchFamily="66" charset="0"/>
                </a:rPr>
                <a:t>Intervengo adecuadamente</a:t>
              </a:r>
            </a:p>
            <a:p>
              <a:pPr algn="just"/>
              <a:r>
                <a:rPr lang="es-MX" sz="1200" dirty="0">
                  <a:latin typeface="Comic Sans MS" panose="030F0702030302020204" pitchFamily="66" charset="0"/>
                </a:rPr>
                <a:t>Fomento la autonomía de los alumnos </a:t>
              </a:r>
            </a:p>
          </p:txBody>
        </p:sp>
        <p:grpSp>
          <p:nvGrpSpPr>
            <p:cNvPr id="202" name="Grupo 201">
              <a:extLst>
                <a:ext uri="{FF2B5EF4-FFF2-40B4-BE49-F238E27FC236}">
                  <a16:creationId xmlns:a16="http://schemas.microsoft.com/office/drawing/2014/main" id="{F323BF70-7EB4-430E-8E9D-EF851C22D91D}"/>
                </a:ext>
              </a:extLst>
            </p:cNvPr>
            <p:cNvGrpSpPr/>
            <p:nvPr/>
          </p:nvGrpSpPr>
          <p:grpSpPr>
            <a:xfrm>
              <a:off x="5378995" y="7091750"/>
              <a:ext cx="2255371" cy="1332960"/>
              <a:chOff x="5319913" y="7568918"/>
              <a:chExt cx="2255371" cy="1332960"/>
            </a:xfrm>
          </p:grpSpPr>
          <p:sp>
            <p:nvSpPr>
              <p:cNvPr id="161" name="CuadroTexto 160">
                <a:extLst>
                  <a:ext uri="{FF2B5EF4-FFF2-40B4-BE49-F238E27FC236}">
                    <a16:creationId xmlns:a16="http://schemas.microsoft.com/office/drawing/2014/main" id="{101E8FF4-B621-48FA-A3D7-D90BB0502AC4}"/>
                  </a:ext>
                </a:extLst>
              </p:cNvPr>
              <p:cNvSpPr txBox="1"/>
              <p:nvPr/>
            </p:nvSpPr>
            <p:spPr>
              <a:xfrm>
                <a:off x="5319913" y="7568918"/>
                <a:ext cx="2255371" cy="461665"/>
              </a:xfrm>
              <a:prstGeom prst="rect">
                <a:avLst/>
              </a:prstGeom>
              <a:noFill/>
            </p:spPr>
            <p:txBody>
              <a:bodyPr wrap="square" rtlCol="0">
                <a:spAutoFit/>
              </a:bodyPr>
              <a:lstStyle/>
              <a:p>
                <a:pPr algn="ctr"/>
                <a:r>
                  <a:rPr lang="es-MX" sz="1200" dirty="0">
                    <a:latin typeface="Comic Sans MS" panose="030F0702030302020204" pitchFamily="66" charset="0"/>
                  </a:rPr>
                  <a:t>     Si            No   </a:t>
                </a:r>
              </a:p>
              <a:p>
                <a:pPr algn="ctr"/>
                <a:endParaRPr lang="es-MX" sz="1200" dirty="0">
                  <a:latin typeface="Comic Sans MS" panose="030F0702030302020204" pitchFamily="66" charset="0"/>
                </a:endParaRPr>
              </a:p>
            </p:txBody>
          </p:sp>
          <p:grpSp>
            <p:nvGrpSpPr>
              <p:cNvPr id="201" name="Grupo 200">
                <a:extLst>
                  <a:ext uri="{FF2B5EF4-FFF2-40B4-BE49-F238E27FC236}">
                    <a16:creationId xmlns:a16="http://schemas.microsoft.com/office/drawing/2014/main" id="{6C41977E-8F35-4BB6-9FB6-060C1D447201}"/>
                  </a:ext>
                </a:extLst>
              </p:cNvPr>
              <p:cNvGrpSpPr/>
              <p:nvPr/>
            </p:nvGrpSpPr>
            <p:grpSpPr>
              <a:xfrm>
                <a:off x="6120124" y="7772965"/>
                <a:ext cx="876598" cy="1128913"/>
                <a:chOff x="6128376" y="7763339"/>
                <a:chExt cx="876598" cy="1128913"/>
              </a:xfrm>
            </p:grpSpPr>
            <p:grpSp>
              <p:nvGrpSpPr>
                <p:cNvPr id="171" name="Grupo 170">
                  <a:extLst>
                    <a:ext uri="{FF2B5EF4-FFF2-40B4-BE49-F238E27FC236}">
                      <a16:creationId xmlns:a16="http://schemas.microsoft.com/office/drawing/2014/main" id="{B4DEC5E0-F6BB-4A34-A803-6D536089621A}"/>
                    </a:ext>
                  </a:extLst>
                </p:cNvPr>
                <p:cNvGrpSpPr/>
                <p:nvPr/>
              </p:nvGrpSpPr>
              <p:grpSpPr>
                <a:xfrm>
                  <a:off x="6135240" y="7763339"/>
                  <a:ext cx="860093" cy="166455"/>
                  <a:chOff x="6014569" y="7907624"/>
                  <a:chExt cx="860093" cy="166455"/>
                </a:xfrm>
              </p:grpSpPr>
              <p:sp>
                <p:nvSpPr>
                  <p:cNvPr id="165" name="Elipse 164">
                    <a:extLst>
                      <a:ext uri="{FF2B5EF4-FFF2-40B4-BE49-F238E27FC236}">
                        <a16:creationId xmlns:a16="http://schemas.microsoft.com/office/drawing/2014/main" id="{FE1FD20A-6ED7-4845-8B11-A1EC792790C5}"/>
                      </a:ext>
                    </a:extLst>
                  </p:cNvPr>
                  <p:cNvSpPr/>
                  <p:nvPr/>
                </p:nvSpPr>
                <p:spPr>
                  <a:xfrm>
                    <a:off x="6014569" y="7925198"/>
                    <a:ext cx="140071" cy="148881"/>
                  </a:xfrm>
                  <a:prstGeom prst="ellipse">
                    <a:avLst/>
                  </a:prstGeom>
                  <a:solidFill>
                    <a:srgbClr val="FF0000"/>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6" name="Elipse 165">
                    <a:extLst>
                      <a:ext uri="{FF2B5EF4-FFF2-40B4-BE49-F238E27FC236}">
                        <a16:creationId xmlns:a16="http://schemas.microsoft.com/office/drawing/2014/main" id="{5D71AD41-6D0E-4CDB-B05D-3B103104F30C}"/>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2" name="Grupo 171">
                  <a:extLst>
                    <a:ext uri="{FF2B5EF4-FFF2-40B4-BE49-F238E27FC236}">
                      <a16:creationId xmlns:a16="http://schemas.microsoft.com/office/drawing/2014/main" id="{6D934AB1-45F3-45B0-ADEB-632522282A96}"/>
                    </a:ext>
                  </a:extLst>
                </p:cNvPr>
                <p:cNvGrpSpPr/>
                <p:nvPr/>
              </p:nvGrpSpPr>
              <p:grpSpPr>
                <a:xfrm>
                  <a:off x="6144881" y="7952948"/>
                  <a:ext cx="860093" cy="166455"/>
                  <a:chOff x="6014569" y="7907624"/>
                  <a:chExt cx="860093" cy="166455"/>
                </a:xfrm>
              </p:grpSpPr>
              <p:sp>
                <p:nvSpPr>
                  <p:cNvPr id="173" name="Elipse 172">
                    <a:extLst>
                      <a:ext uri="{FF2B5EF4-FFF2-40B4-BE49-F238E27FC236}">
                        <a16:creationId xmlns:a16="http://schemas.microsoft.com/office/drawing/2014/main" id="{E5A1820A-225E-426C-BB18-42E8BAA0D935}"/>
                      </a:ext>
                    </a:extLst>
                  </p:cNvPr>
                  <p:cNvSpPr/>
                  <p:nvPr/>
                </p:nvSpPr>
                <p:spPr>
                  <a:xfrm>
                    <a:off x="6014569" y="7925198"/>
                    <a:ext cx="140071" cy="148881"/>
                  </a:xfrm>
                  <a:prstGeom prst="ellipse">
                    <a:avLst/>
                  </a:prstGeom>
                  <a:solidFill>
                    <a:srgbClr val="FF0000"/>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4" name="Elipse 173">
                    <a:extLst>
                      <a:ext uri="{FF2B5EF4-FFF2-40B4-BE49-F238E27FC236}">
                        <a16:creationId xmlns:a16="http://schemas.microsoft.com/office/drawing/2014/main" id="{059BFFE8-E129-4AA5-883A-6A52AC975154}"/>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5" name="Grupo 174">
                  <a:extLst>
                    <a:ext uri="{FF2B5EF4-FFF2-40B4-BE49-F238E27FC236}">
                      <a16:creationId xmlns:a16="http://schemas.microsoft.com/office/drawing/2014/main" id="{903AAAAF-062F-4F3F-93D0-FB8734EFD06E}"/>
                    </a:ext>
                  </a:extLst>
                </p:cNvPr>
                <p:cNvGrpSpPr/>
                <p:nvPr/>
              </p:nvGrpSpPr>
              <p:grpSpPr>
                <a:xfrm>
                  <a:off x="6128376" y="8146749"/>
                  <a:ext cx="860093" cy="166455"/>
                  <a:chOff x="6014569" y="7907624"/>
                  <a:chExt cx="860093" cy="166455"/>
                </a:xfrm>
              </p:grpSpPr>
              <p:sp>
                <p:nvSpPr>
                  <p:cNvPr id="176" name="Elipse 175">
                    <a:extLst>
                      <a:ext uri="{FF2B5EF4-FFF2-40B4-BE49-F238E27FC236}">
                        <a16:creationId xmlns:a16="http://schemas.microsoft.com/office/drawing/2014/main" id="{5628CDCD-EA35-4E0D-A852-C8D40DB87C60}"/>
                      </a:ext>
                    </a:extLst>
                  </p:cNvPr>
                  <p:cNvSpPr/>
                  <p:nvPr/>
                </p:nvSpPr>
                <p:spPr>
                  <a:xfrm>
                    <a:off x="6014569" y="7925198"/>
                    <a:ext cx="140071" cy="148881"/>
                  </a:xfrm>
                  <a:prstGeom prst="ellipse">
                    <a:avLst/>
                  </a:prstGeom>
                  <a:solidFill>
                    <a:srgbClr val="FF0000"/>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7" name="Elipse 176">
                    <a:extLst>
                      <a:ext uri="{FF2B5EF4-FFF2-40B4-BE49-F238E27FC236}">
                        <a16:creationId xmlns:a16="http://schemas.microsoft.com/office/drawing/2014/main" id="{95FD5684-4773-460F-A507-B282D920AB05}"/>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8" name="Grupo 177">
                  <a:extLst>
                    <a:ext uri="{FF2B5EF4-FFF2-40B4-BE49-F238E27FC236}">
                      <a16:creationId xmlns:a16="http://schemas.microsoft.com/office/drawing/2014/main" id="{68A79C76-CFC4-46B5-B524-B113AE261797}"/>
                    </a:ext>
                  </a:extLst>
                </p:cNvPr>
                <p:cNvGrpSpPr/>
                <p:nvPr/>
              </p:nvGrpSpPr>
              <p:grpSpPr>
                <a:xfrm>
                  <a:off x="6135240" y="8339765"/>
                  <a:ext cx="860093" cy="166455"/>
                  <a:chOff x="6014569" y="7907624"/>
                  <a:chExt cx="860093" cy="166455"/>
                </a:xfrm>
              </p:grpSpPr>
              <p:sp>
                <p:nvSpPr>
                  <p:cNvPr id="179" name="Elipse 178">
                    <a:extLst>
                      <a:ext uri="{FF2B5EF4-FFF2-40B4-BE49-F238E27FC236}">
                        <a16:creationId xmlns:a16="http://schemas.microsoft.com/office/drawing/2014/main" id="{2CBBDFBE-EB0C-41CC-A88B-D5A807205905}"/>
                      </a:ext>
                    </a:extLst>
                  </p:cNvPr>
                  <p:cNvSpPr/>
                  <p:nvPr/>
                </p:nvSpPr>
                <p:spPr>
                  <a:xfrm>
                    <a:off x="6014569" y="7925198"/>
                    <a:ext cx="140071" cy="148881"/>
                  </a:xfrm>
                  <a:prstGeom prst="ellipse">
                    <a:avLst/>
                  </a:prstGeom>
                  <a:solidFill>
                    <a:srgbClr val="FF0000"/>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0" name="Elipse 179">
                    <a:extLst>
                      <a:ext uri="{FF2B5EF4-FFF2-40B4-BE49-F238E27FC236}">
                        <a16:creationId xmlns:a16="http://schemas.microsoft.com/office/drawing/2014/main" id="{7D157F79-D910-4D52-8F42-75F981207E22}"/>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1" name="Grupo 180">
                  <a:extLst>
                    <a:ext uri="{FF2B5EF4-FFF2-40B4-BE49-F238E27FC236}">
                      <a16:creationId xmlns:a16="http://schemas.microsoft.com/office/drawing/2014/main" id="{1A443DDB-ACFE-4675-ABFF-E3444529CF83}"/>
                    </a:ext>
                  </a:extLst>
                </p:cNvPr>
                <p:cNvGrpSpPr/>
                <p:nvPr/>
              </p:nvGrpSpPr>
              <p:grpSpPr>
                <a:xfrm>
                  <a:off x="6135240" y="8532781"/>
                  <a:ext cx="860093" cy="166455"/>
                  <a:chOff x="6014569" y="7907624"/>
                  <a:chExt cx="860093" cy="166455"/>
                </a:xfrm>
              </p:grpSpPr>
              <p:sp>
                <p:nvSpPr>
                  <p:cNvPr id="182" name="Elipse 181">
                    <a:extLst>
                      <a:ext uri="{FF2B5EF4-FFF2-40B4-BE49-F238E27FC236}">
                        <a16:creationId xmlns:a16="http://schemas.microsoft.com/office/drawing/2014/main" id="{E7A56ADF-EACC-40C7-9184-0E3F0740A45D}"/>
                      </a:ext>
                    </a:extLst>
                  </p:cNvPr>
                  <p:cNvSpPr/>
                  <p:nvPr/>
                </p:nvSpPr>
                <p:spPr>
                  <a:xfrm>
                    <a:off x="6014569" y="7925198"/>
                    <a:ext cx="140071" cy="148881"/>
                  </a:xfrm>
                  <a:prstGeom prst="ellipse">
                    <a:avLst/>
                  </a:prstGeom>
                  <a:solidFill>
                    <a:srgbClr val="FF0000"/>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3" name="Elipse 182">
                    <a:extLst>
                      <a:ext uri="{FF2B5EF4-FFF2-40B4-BE49-F238E27FC236}">
                        <a16:creationId xmlns:a16="http://schemas.microsoft.com/office/drawing/2014/main" id="{1973D5AE-4FF3-41F8-A147-1A0EDB4CCABB}"/>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4" name="Grupo 183">
                  <a:extLst>
                    <a:ext uri="{FF2B5EF4-FFF2-40B4-BE49-F238E27FC236}">
                      <a16:creationId xmlns:a16="http://schemas.microsoft.com/office/drawing/2014/main" id="{A0DD16A7-4851-49C7-AD7E-6396DE84D217}"/>
                    </a:ext>
                  </a:extLst>
                </p:cNvPr>
                <p:cNvGrpSpPr/>
                <p:nvPr/>
              </p:nvGrpSpPr>
              <p:grpSpPr>
                <a:xfrm>
                  <a:off x="6135240" y="8725797"/>
                  <a:ext cx="860093" cy="166455"/>
                  <a:chOff x="6014569" y="7907624"/>
                  <a:chExt cx="860093" cy="166455"/>
                </a:xfrm>
              </p:grpSpPr>
              <p:sp>
                <p:nvSpPr>
                  <p:cNvPr id="185" name="Elipse 184">
                    <a:extLst>
                      <a:ext uri="{FF2B5EF4-FFF2-40B4-BE49-F238E27FC236}">
                        <a16:creationId xmlns:a16="http://schemas.microsoft.com/office/drawing/2014/main" id="{A25605AE-999C-4A5F-B9C0-9B6032B44867}"/>
                      </a:ext>
                    </a:extLst>
                  </p:cNvPr>
                  <p:cNvSpPr/>
                  <p:nvPr/>
                </p:nvSpPr>
                <p:spPr>
                  <a:xfrm>
                    <a:off x="6014569" y="7925198"/>
                    <a:ext cx="140071" cy="148881"/>
                  </a:xfrm>
                  <a:prstGeom prst="ellipse">
                    <a:avLst/>
                  </a:prstGeom>
                  <a:solidFill>
                    <a:srgbClr val="FF0000"/>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6" name="Elipse 185">
                    <a:extLst>
                      <a:ext uri="{FF2B5EF4-FFF2-40B4-BE49-F238E27FC236}">
                        <a16:creationId xmlns:a16="http://schemas.microsoft.com/office/drawing/2014/main" id="{FA69E7DF-4506-4800-9CFD-AB1AC1E70A37}"/>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sp>
          <p:nvSpPr>
            <p:cNvPr id="187" name="Rectángulo: esquinas redondeadas 186">
              <a:extLst>
                <a:ext uri="{FF2B5EF4-FFF2-40B4-BE49-F238E27FC236}">
                  <a16:creationId xmlns:a16="http://schemas.microsoft.com/office/drawing/2014/main" id="{2C0AD05E-6371-492F-9992-C11F91DAC77B}"/>
                </a:ext>
              </a:extLst>
            </p:cNvPr>
            <p:cNvSpPr/>
            <p:nvPr/>
          </p:nvSpPr>
          <p:spPr>
            <a:xfrm>
              <a:off x="31515" y="8404739"/>
              <a:ext cx="3829905" cy="1485112"/>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0" name="CuadroTexto 189">
              <a:extLst>
                <a:ext uri="{FF2B5EF4-FFF2-40B4-BE49-F238E27FC236}">
                  <a16:creationId xmlns:a16="http://schemas.microsoft.com/office/drawing/2014/main" id="{325B8F71-AFA8-4D1C-8817-B3B06A563118}"/>
                </a:ext>
              </a:extLst>
            </p:cNvPr>
            <p:cNvSpPr txBox="1"/>
            <p:nvPr/>
          </p:nvSpPr>
          <p:spPr>
            <a:xfrm>
              <a:off x="133839" y="8404739"/>
              <a:ext cx="3553735"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Logros</a:t>
              </a:r>
            </a:p>
          </p:txBody>
        </p:sp>
        <p:sp>
          <p:nvSpPr>
            <p:cNvPr id="192" name="CuadroTexto 191">
              <a:extLst>
                <a:ext uri="{FF2B5EF4-FFF2-40B4-BE49-F238E27FC236}">
                  <a16:creationId xmlns:a16="http://schemas.microsoft.com/office/drawing/2014/main" id="{85E2E26E-9342-4297-B7CB-788C1192AFE7}"/>
                </a:ext>
              </a:extLst>
            </p:cNvPr>
            <p:cNvSpPr txBox="1"/>
            <p:nvPr/>
          </p:nvSpPr>
          <p:spPr>
            <a:xfrm>
              <a:off x="-40004" y="8592963"/>
              <a:ext cx="3901420" cy="923330"/>
            </a:xfrm>
            <a:prstGeom prst="rect">
              <a:avLst/>
            </a:prstGeom>
            <a:noFill/>
          </p:spPr>
          <p:txBody>
            <a:bodyPr wrap="square">
              <a:spAutoFit/>
            </a:bodyPr>
            <a:lstStyle/>
            <a:p>
              <a:pPr algn="ctr"/>
              <a:r>
                <a:rPr lang="es-MX" dirty="0" smtClean="0">
                  <a:solidFill>
                    <a:schemeClr val="bg1"/>
                  </a:solidFill>
                  <a:latin typeface="Comic Sans MS" panose="030F0702030302020204" pitchFamily="66" charset="0"/>
                </a:rPr>
                <a:t>Correcta comprensión de los temas y de interés para los alumnos </a:t>
              </a:r>
              <a:endParaRPr lang="es-MX" sz="1800" dirty="0">
                <a:solidFill>
                  <a:schemeClr val="bg1"/>
                </a:solidFill>
                <a:latin typeface="Comic Sans MS" panose="030F0702030302020204" pitchFamily="66" charset="0"/>
              </a:endParaRPr>
            </a:p>
          </p:txBody>
        </p:sp>
        <p:sp>
          <p:nvSpPr>
            <p:cNvPr id="194" name="Rectángulo: esquinas redondeadas 193">
              <a:extLst>
                <a:ext uri="{FF2B5EF4-FFF2-40B4-BE49-F238E27FC236}">
                  <a16:creationId xmlns:a16="http://schemas.microsoft.com/office/drawing/2014/main" id="{9AB7BEDB-7556-441A-9B5B-EEF117C2E971}"/>
                </a:ext>
              </a:extLst>
            </p:cNvPr>
            <p:cNvSpPr/>
            <p:nvPr/>
          </p:nvSpPr>
          <p:spPr>
            <a:xfrm>
              <a:off x="3896601" y="8451271"/>
              <a:ext cx="3829905" cy="1457700"/>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96" name="CuadroTexto 195">
              <a:extLst>
                <a:ext uri="{FF2B5EF4-FFF2-40B4-BE49-F238E27FC236}">
                  <a16:creationId xmlns:a16="http://schemas.microsoft.com/office/drawing/2014/main" id="{3E8B0A84-AA2E-44B9-9328-AF2D69544E7C}"/>
                </a:ext>
              </a:extLst>
            </p:cNvPr>
            <p:cNvSpPr txBox="1"/>
            <p:nvPr/>
          </p:nvSpPr>
          <p:spPr>
            <a:xfrm>
              <a:off x="4080631" y="8474478"/>
              <a:ext cx="3553735"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Dificultades</a:t>
              </a:r>
            </a:p>
          </p:txBody>
        </p:sp>
        <p:sp>
          <p:nvSpPr>
            <p:cNvPr id="198" name="CuadroTexto 197">
              <a:extLst>
                <a:ext uri="{FF2B5EF4-FFF2-40B4-BE49-F238E27FC236}">
                  <a16:creationId xmlns:a16="http://schemas.microsoft.com/office/drawing/2014/main" id="{8EA301CD-1810-4DA1-96E7-490B3EEE9E43}"/>
                </a:ext>
              </a:extLst>
            </p:cNvPr>
            <p:cNvSpPr txBox="1"/>
            <p:nvPr/>
          </p:nvSpPr>
          <p:spPr>
            <a:xfrm>
              <a:off x="3801386" y="8627204"/>
              <a:ext cx="3901420" cy="1200329"/>
            </a:xfrm>
            <a:prstGeom prst="rect">
              <a:avLst/>
            </a:prstGeom>
            <a:noFill/>
          </p:spPr>
          <p:txBody>
            <a:bodyPr wrap="square">
              <a:spAutoFit/>
            </a:bodyPr>
            <a:lstStyle/>
            <a:p>
              <a:pPr algn="ctr"/>
              <a:r>
                <a:rPr lang="es-MX" sz="1800" dirty="0" smtClean="0">
                  <a:solidFill>
                    <a:schemeClr val="bg1"/>
                  </a:solidFill>
                  <a:latin typeface="Comic Sans MS" panose="030F0702030302020204" pitchFamily="66" charset="0"/>
                </a:rPr>
                <a:t>Hubo poca respuesta por parte de los alumnos al enviar tarea, ya que fueron pocas las evidencias recopiladas </a:t>
              </a:r>
              <a:endParaRPr lang="es-MX" sz="1800" dirty="0">
                <a:solidFill>
                  <a:schemeClr val="bg1"/>
                </a:solidFill>
                <a:latin typeface="Comic Sans MS" panose="030F0702030302020204" pitchFamily="66" charset="0"/>
              </a:endParaRPr>
            </a:p>
          </p:txBody>
        </p:sp>
      </p:grpSp>
      <p:pic>
        <p:nvPicPr>
          <p:cNvPr id="4" name="Imagen 3" descr="Imagen que contiene muñeca, juguete, dibujo&#10;&#10;Descripción generada automáticamente">
            <a:extLst>
              <a:ext uri="{FF2B5EF4-FFF2-40B4-BE49-F238E27FC236}">
                <a16:creationId xmlns:a16="http://schemas.microsoft.com/office/drawing/2014/main" id="{E22C5A1D-3DD3-4491-BA78-9B902ABAC39F}"/>
              </a:ext>
            </a:extLst>
          </p:cNvPr>
          <p:cNvPicPr>
            <a:picLocks noChangeAspect="1"/>
          </p:cNvPicPr>
          <p:nvPr/>
        </p:nvPicPr>
        <p:blipFill>
          <a:blip r:embed="rId7" cstate="hqprint">
            <a:extLst>
              <a:ext uri="{28A0092B-C50C-407E-A947-70E740481C1C}">
                <a14:useLocalDpi xmlns:a14="http://schemas.microsoft.com/office/drawing/2010/main" val="0"/>
              </a:ext>
            </a:extLst>
          </a:blip>
          <a:stretch>
            <a:fillRect/>
          </a:stretch>
        </p:blipFill>
        <p:spPr>
          <a:xfrm>
            <a:off x="6755877" y="57424"/>
            <a:ext cx="637841" cy="1214826"/>
          </a:xfrm>
          <a:prstGeom prst="rect">
            <a:avLst/>
          </a:prstGeom>
        </p:spPr>
      </p:pic>
      <p:sp>
        <p:nvSpPr>
          <p:cNvPr id="3" name="Multiplicar 2"/>
          <p:cNvSpPr/>
          <p:nvPr/>
        </p:nvSpPr>
        <p:spPr>
          <a:xfrm>
            <a:off x="6382217" y="2324153"/>
            <a:ext cx="1047750" cy="619125"/>
          </a:xfrm>
          <a:prstGeom prst="mathMultiply">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7" name="Multiplicar 126"/>
          <p:cNvSpPr/>
          <p:nvPr/>
        </p:nvSpPr>
        <p:spPr>
          <a:xfrm>
            <a:off x="3896601" y="2992293"/>
            <a:ext cx="1047750" cy="619125"/>
          </a:xfrm>
          <a:prstGeom prst="mathMultiply">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extLst>
      <p:ext uri="{BB962C8B-B14F-4D97-AF65-F5344CB8AC3E}">
        <p14:creationId xmlns:p14="http://schemas.microsoft.com/office/powerpoint/2010/main" val="5263261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MX" dirty="0" smtClean="0">
                <a:latin typeface="Berlin Sans FB Demi" panose="020E0802020502020306" pitchFamily="34" charset="0"/>
              </a:rPr>
              <a:t>Aprendizaje significativo </a:t>
            </a:r>
            <a:endParaRPr lang="es-MX" dirty="0">
              <a:latin typeface="Berlin Sans FB Demi" panose="020E0802020502020306" pitchFamily="34" charset="0"/>
            </a:endParaRPr>
          </a:p>
        </p:txBody>
      </p:sp>
      <p:sp>
        <p:nvSpPr>
          <p:cNvPr id="3" name="Marcador de contenido 2"/>
          <p:cNvSpPr>
            <a:spLocks noGrp="1"/>
          </p:cNvSpPr>
          <p:nvPr>
            <p:ph idx="1"/>
          </p:nvPr>
        </p:nvSpPr>
        <p:spPr>
          <a:xfrm>
            <a:off x="534680" y="2476547"/>
            <a:ext cx="6707803" cy="6373904"/>
          </a:xfrm>
        </p:spPr>
        <p:txBody>
          <a:bodyPr>
            <a:normAutofit fontScale="85000" lnSpcReduction="10000"/>
          </a:bodyPr>
          <a:lstStyle/>
          <a:p>
            <a:pPr marL="0" indent="0">
              <a:buNone/>
            </a:pPr>
            <a:r>
              <a:rPr lang="es-MX" dirty="0">
                <a:latin typeface="Arial" panose="020B0604020202020204" pitchFamily="34" charset="0"/>
                <a:cs typeface="Arial" panose="020B0604020202020204" pitchFamily="34" charset="0"/>
              </a:rPr>
              <a:t>De acuerdo a lo que menciona </a:t>
            </a:r>
            <a:r>
              <a:rPr lang="es-MX" dirty="0" err="1">
                <a:latin typeface="Arial" panose="020B0604020202020204" pitchFamily="34" charset="0"/>
                <a:cs typeface="Arial" panose="020B0604020202020204" pitchFamily="34" charset="0"/>
              </a:rPr>
              <a:t>Ausbel</a:t>
            </a:r>
            <a:r>
              <a:rPr lang="es-MX" dirty="0">
                <a:latin typeface="Arial" panose="020B0604020202020204" pitchFamily="34" charset="0"/>
                <a:cs typeface="Arial" panose="020B0604020202020204" pitchFamily="34" charset="0"/>
              </a:rPr>
              <a:t> (1983) Un aprendizaje es significativo cuando los contenidos: Son relacionados de modo no arbitrario y sustancial (no al pie de la letra) con lo que el alumno ya sabe. Por relación sustancial y no arbitraria se debe entender que las ideas se relacionan con algún aspecto existente específicamente relevante de la estructura cognoscitiva del alumno, como una imagen, un símbolo ya significativo, un concepto o una proposición (Ausubel, 1983 :18). Esto quiere decir que en el proceso educativo, es importante considerar lo que el individuo ya sabe de tal manera que establezca una relación con aquello que debe aprender. Este proceso tiene lugar si el educando tiene en su estructura cognitiva conceptos, estos son: ideas, proposiciones, estables y definidos, con los cuales la nueva información puede interactuar. El aprendizaje significativo ocurre cuando una nueva información "se conecta" con un concepto relevante ("</a:t>
            </a:r>
            <a:r>
              <a:rPr lang="es-MX" dirty="0" err="1">
                <a:latin typeface="Arial" panose="020B0604020202020204" pitchFamily="34" charset="0"/>
                <a:cs typeface="Arial" panose="020B0604020202020204" pitchFamily="34" charset="0"/>
              </a:rPr>
              <a:t>subsunsor</a:t>
            </a:r>
            <a:r>
              <a:rPr lang="es-MX" dirty="0">
                <a:latin typeface="Arial" panose="020B0604020202020204" pitchFamily="34" charset="0"/>
                <a:cs typeface="Arial" panose="020B0604020202020204" pitchFamily="34" charset="0"/>
              </a:rPr>
              <a:t>") pre existente en la estructura cognitiva, esto implica que, las nuevas ideas, conceptos y proposiciones pueden ser aprendidos significativamente en la medida en que otras ideas, conceptos o proposiciones relevantes estén adecuadamente claras y disponibles en la estructura cognitiva del individuo y que funcionen como un punto de "anclaje" a las primeras</a:t>
            </a:r>
          </a:p>
        </p:txBody>
      </p:sp>
    </p:spTree>
    <p:extLst>
      <p:ext uri="{BB962C8B-B14F-4D97-AF65-F5344CB8AC3E}">
        <p14:creationId xmlns:p14="http://schemas.microsoft.com/office/powerpoint/2010/main" val="39059132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o 1">
            <a:extLst>
              <a:ext uri="{FF2B5EF4-FFF2-40B4-BE49-F238E27FC236}">
                <a16:creationId xmlns:a16="http://schemas.microsoft.com/office/drawing/2014/main" id="{BA74D494-408A-4E9A-8CBA-796030CBE8BE}"/>
              </a:ext>
            </a:extLst>
          </p:cNvPr>
          <p:cNvGrpSpPr/>
          <p:nvPr/>
        </p:nvGrpSpPr>
        <p:grpSpPr>
          <a:xfrm>
            <a:off x="-60113" y="101667"/>
            <a:ext cx="8202188" cy="9807304"/>
            <a:chOff x="-60113" y="101667"/>
            <a:chExt cx="8202188" cy="9807304"/>
          </a:xfrm>
        </p:grpSpPr>
        <p:sp>
          <p:nvSpPr>
            <p:cNvPr id="6" name="Paralelogramo 5">
              <a:extLst>
                <a:ext uri="{FF2B5EF4-FFF2-40B4-BE49-F238E27FC236}">
                  <a16:creationId xmlns:a16="http://schemas.microsoft.com/office/drawing/2014/main" id="{47608943-0181-440C-B161-B8EF626947B5}"/>
                </a:ext>
              </a:extLst>
            </p:cNvPr>
            <p:cNvSpPr/>
            <p:nvPr/>
          </p:nvSpPr>
          <p:spPr>
            <a:xfrm>
              <a:off x="416384" y="210147"/>
              <a:ext cx="2449817"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600" dirty="0" smtClean="0">
                  <a:solidFill>
                    <a:schemeClr val="tx1"/>
                  </a:solidFill>
                </a:rPr>
                <a:t>15 </a:t>
              </a:r>
              <a:r>
                <a:rPr lang="es-MX" sz="1600" dirty="0">
                  <a:solidFill>
                    <a:schemeClr val="tx1"/>
                  </a:solidFill>
                </a:rPr>
                <a:t> </a:t>
              </a:r>
              <a:r>
                <a:rPr lang="es-MX" sz="1600" dirty="0" smtClean="0">
                  <a:solidFill>
                    <a:schemeClr val="tx1"/>
                  </a:solidFill>
                </a:rPr>
                <a:t>   junio        2021 </a:t>
              </a:r>
              <a:endParaRPr lang="es-MX" sz="1600" dirty="0">
                <a:solidFill>
                  <a:schemeClr val="tx1"/>
                </a:solidFill>
              </a:endParaRPr>
            </a:p>
          </p:txBody>
        </p:sp>
        <p:sp>
          <p:nvSpPr>
            <p:cNvPr id="8" name="Paralelogramo 7">
              <a:extLst>
                <a:ext uri="{FF2B5EF4-FFF2-40B4-BE49-F238E27FC236}">
                  <a16:creationId xmlns:a16="http://schemas.microsoft.com/office/drawing/2014/main" id="{B33DFCE6-CAD3-4C51-BEC3-B49DE3E10F98}"/>
                </a:ext>
              </a:extLst>
            </p:cNvPr>
            <p:cNvSpPr/>
            <p:nvPr/>
          </p:nvSpPr>
          <p:spPr>
            <a:xfrm>
              <a:off x="115806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 name="Paralelogramo 9">
              <a:extLst>
                <a:ext uri="{FF2B5EF4-FFF2-40B4-BE49-F238E27FC236}">
                  <a16:creationId xmlns:a16="http://schemas.microsoft.com/office/drawing/2014/main" id="{E9499F6D-0B37-4682-9B96-B4D34C2EF618}"/>
                </a:ext>
              </a:extLst>
            </p:cNvPr>
            <p:cNvSpPr/>
            <p:nvPr/>
          </p:nvSpPr>
          <p:spPr>
            <a:xfrm>
              <a:off x="189974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nvGrpSpPr>
            <p:cNvPr id="13" name="Grupo 12">
              <a:extLst>
                <a:ext uri="{FF2B5EF4-FFF2-40B4-BE49-F238E27FC236}">
                  <a16:creationId xmlns:a16="http://schemas.microsoft.com/office/drawing/2014/main" id="{B9B108D8-2D8D-467D-B61E-DE552F2B74A5}"/>
                </a:ext>
              </a:extLst>
            </p:cNvPr>
            <p:cNvGrpSpPr/>
            <p:nvPr/>
          </p:nvGrpSpPr>
          <p:grpSpPr>
            <a:xfrm>
              <a:off x="355425" y="669897"/>
              <a:ext cx="406400" cy="523220"/>
              <a:chOff x="325120" y="927110"/>
              <a:chExt cx="406400" cy="523220"/>
            </a:xfrm>
          </p:grpSpPr>
          <p:sp>
            <p:nvSpPr>
              <p:cNvPr id="11" name="Elipse 10">
                <a:extLst>
                  <a:ext uri="{FF2B5EF4-FFF2-40B4-BE49-F238E27FC236}">
                    <a16:creationId xmlns:a16="http://schemas.microsoft.com/office/drawing/2014/main" id="{880D7D52-E52E-46A6-9AD5-0FE86D8981B4}"/>
                  </a:ext>
                </a:extLst>
              </p:cNvPr>
              <p:cNvSpPr/>
              <p:nvPr/>
            </p:nvSpPr>
            <p:spPr>
              <a:xfrm>
                <a:off x="325120" y="975360"/>
                <a:ext cx="406400" cy="426720"/>
              </a:xfrm>
              <a:prstGeom prst="ellipse">
                <a:avLst/>
              </a:prstGeom>
              <a:noFill/>
              <a:ln>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 name="CuadroTexto 11">
                <a:extLst>
                  <a:ext uri="{FF2B5EF4-FFF2-40B4-BE49-F238E27FC236}">
                    <a16:creationId xmlns:a16="http://schemas.microsoft.com/office/drawing/2014/main" id="{2E00C428-416A-4D97-97D6-9A76941C2425}"/>
                  </a:ext>
                </a:extLst>
              </p:cNvPr>
              <p:cNvSpPr txBox="1"/>
              <p:nvPr/>
            </p:nvSpPr>
            <p:spPr>
              <a:xfrm>
                <a:off x="349684" y="927110"/>
                <a:ext cx="381836" cy="523220"/>
              </a:xfrm>
              <a:prstGeom prst="rect">
                <a:avLst/>
              </a:prstGeom>
              <a:noFill/>
            </p:spPr>
            <p:txBody>
              <a:bodyPr wrap="none" rtlCol="0">
                <a:spAutoFit/>
              </a:bodyPr>
              <a:lstStyle/>
              <a:p>
                <a:r>
                  <a:rPr lang="es-MX" sz="2800" dirty="0">
                    <a:latin typeface="Comic Sans MS" panose="030F0702030302020204" pitchFamily="66" charset="0"/>
                  </a:rPr>
                  <a:t>L</a:t>
                </a:r>
              </a:p>
            </p:txBody>
          </p:sp>
        </p:grpSp>
        <p:sp>
          <p:nvSpPr>
            <p:cNvPr id="15" name="Elipse 14">
              <a:extLst>
                <a:ext uri="{FF2B5EF4-FFF2-40B4-BE49-F238E27FC236}">
                  <a16:creationId xmlns:a16="http://schemas.microsoft.com/office/drawing/2014/main" id="{1082DC44-6046-4DB4-9D18-B9DE01490DD4}"/>
                </a:ext>
              </a:extLst>
            </p:cNvPr>
            <p:cNvSpPr/>
            <p:nvPr/>
          </p:nvSpPr>
          <p:spPr>
            <a:xfrm>
              <a:off x="911740" y="699102"/>
              <a:ext cx="406400" cy="426720"/>
            </a:xfrm>
            <a:prstGeom prst="ellips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 name="CuadroTexto 15">
              <a:extLst>
                <a:ext uri="{FF2B5EF4-FFF2-40B4-BE49-F238E27FC236}">
                  <a16:creationId xmlns:a16="http://schemas.microsoft.com/office/drawing/2014/main" id="{BE575634-FC98-441D-ACDC-E1C8A1435C25}"/>
                </a:ext>
              </a:extLst>
            </p:cNvPr>
            <p:cNvSpPr txBox="1"/>
            <p:nvPr/>
          </p:nvSpPr>
          <p:spPr>
            <a:xfrm>
              <a:off x="859216" y="664837"/>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18" name="Elipse 17">
              <a:extLst>
                <a:ext uri="{FF2B5EF4-FFF2-40B4-BE49-F238E27FC236}">
                  <a16:creationId xmlns:a16="http://schemas.microsoft.com/office/drawing/2014/main" id="{AB18F75A-0196-4C2E-8DAD-CD0713D15D0C}"/>
                </a:ext>
              </a:extLst>
            </p:cNvPr>
            <p:cNvSpPr/>
            <p:nvPr/>
          </p:nvSpPr>
          <p:spPr>
            <a:xfrm>
              <a:off x="1399789" y="699102"/>
              <a:ext cx="406400" cy="426720"/>
            </a:xfrm>
            <a:prstGeom prst="ellipse">
              <a:avLst/>
            </a:prstGeom>
            <a:no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 name="CuadroTexto 18">
              <a:extLst>
                <a:ext uri="{FF2B5EF4-FFF2-40B4-BE49-F238E27FC236}">
                  <a16:creationId xmlns:a16="http://schemas.microsoft.com/office/drawing/2014/main" id="{01D9B938-D65D-4623-994E-C181087BDD6E}"/>
                </a:ext>
              </a:extLst>
            </p:cNvPr>
            <p:cNvSpPr txBox="1"/>
            <p:nvPr/>
          </p:nvSpPr>
          <p:spPr>
            <a:xfrm>
              <a:off x="1353233" y="650852"/>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21" name="Elipse 20">
              <a:extLst>
                <a:ext uri="{FF2B5EF4-FFF2-40B4-BE49-F238E27FC236}">
                  <a16:creationId xmlns:a16="http://schemas.microsoft.com/office/drawing/2014/main" id="{85E30B17-2BF6-437C-83C0-21DA04B245F6}"/>
                </a:ext>
              </a:extLst>
            </p:cNvPr>
            <p:cNvSpPr/>
            <p:nvPr/>
          </p:nvSpPr>
          <p:spPr>
            <a:xfrm>
              <a:off x="1910707" y="682587"/>
              <a:ext cx="406400" cy="426720"/>
            </a:xfrm>
            <a:prstGeom prst="ellipse">
              <a:avLst/>
            </a:prstGeom>
            <a:noFill/>
            <a:ln>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t>  </a:t>
              </a:r>
            </a:p>
          </p:txBody>
        </p:sp>
        <p:sp>
          <p:nvSpPr>
            <p:cNvPr id="22" name="CuadroTexto 21">
              <a:extLst>
                <a:ext uri="{FF2B5EF4-FFF2-40B4-BE49-F238E27FC236}">
                  <a16:creationId xmlns:a16="http://schemas.microsoft.com/office/drawing/2014/main" id="{D10FE9A1-28D5-4310-BD57-3A5884781B43}"/>
                </a:ext>
              </a:extLst>
            </p:cNvPr>
            <p:cNvSpPr txBox="1"/>
            <p:nvPr/>
          </p:nvSpPr>
          <p:spPr>
            <a:xfrm>
              <a:off x="1921391" y="682587"/>
              <a:ext cx="310716" cy="523220"/>
            </a:xfrm>
            <a:prstGeom prst="rect">
              <a:avLst/>
            </a:prstGeom>
            <a:noFill/>
          </p:spPr>
          <p:txBody>
            <a:bodyPr wrap="square" rtlCol="0">
              <a:spAutoFit/>
            </a:bodyPr>
            <a:lstStyle/>
            <a:p>
              <a:r>
                <a:rPr lang="es-MX" sz="2800" dirty="0">
                  <a:latin typeface="Comic Sans MS" panose="030F0702030302020204" pitchFamily="66" charset="0"/>
                </a:rPr>
                <a:t>J</a:t>
              </a:r>
            </a:p>
          </p:txBody>
        </p:sp>
        <p:sp>
          <p:nvSpPr>
            <p:cNvPr id="24" name="Elipse 23">
              <a:extLst>
                <a:ext uri="{FF2B5EF4-FFF2-40B4-BE49-F238E27FC236}">
                  <a16:creationId xmlns:a16="http://schemas.microsoft.com/office/drawing/2014/main" id="{8A385A63-D308-45E3-A890-7B5BB1C03A3A}"/>
                </a:ext>
              </a:extLst>
            </p:cNvPr>
            <p:cNvSpPr/>
            <p:nvPr/>
          </p:nvSpPr>
          <p:spPr>
            <a:xfrm>
              <a:off x="2415408" y="714322"/>
              <a:ext cx="406400" cy="426720"/>
            </a:xfrm>
            <a:prstGeom prst="ellipse">
              <a:avLst/>
            </a:prstGeom>
            <a:noFill/>
            <a:ln>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5" name="CuadroTexto 24">
              <a:extLst>
                <a:ext uri="{FF2B5EF4-FFF2-40B4-BE49-F238E27FC236}">
                  <a16:creationId xmlns:a16="http://schemas.microsoft.com/office/drawing/2014/main" id="{675EA713-7166-4AA9-B421-958EB661CA25}"/>
                </a:ext>
              </a:extLst>
            </p:cNvPr>
            <p:cNvSpPr txBox="1"/>
            <p:nvPr/>
          </p:nvSpPr>
          <p:spPr>
            <a:xfrm>
              <a:off x="2395441" y="714322"/>
              <a:ext cx="418704" cy="523220"/>
            </a:xfrm>
            <a:prstGeom prst="rect">
              <a:avLst/>
            </a:prstGeom>
            <a:noFill/>
          </p:spPr>
          <p:txBody>
            <a:bodyPr wrap="none" rtlCol="0">
              <a:spAutoFit/>
            </a:bodyPr>
            <a:lstStyle/>
            <a:p>
              <a:r>
                <a:rPr lang="es-MX" sz="2800" dirty="0">
                  <a:latin typeface="Comic Sans MS" panose="030F0702030302020204" pitchFamily="66" charset="0"/>
                </a:rPr>
                <a:t>V</a:t>
              </a:r>
            </a:p>
          </p:txBody>
        </p:sp>
        <p:grpSp>
          <p:nvGrpSpPr>
            <p:cNvPr id="37" name="Grupo 36">
              <a:extLst>
                <a:ext uri="{FF2B5EF4-FFF2-40B4-BE49-F238E27FC236}">
                  <a16:creationId xmlns:a16="http://schemas.microsoft.com/office/drawing/2014/main" id="{609E6B96-557A-4D3C-965B-8035DA291787}"/>
                </a:ext>
              </a:extLst>
            </p:cNvPr>
            <p:cNvGrpSpPr/>
            <p:nvPr/>
          </p:nvGrpSpPr>
          <p:grpSpPr>
            <a:xfrm>
              <a:off x="3129395" y="101667"/>
              <a:ext cx="3534242" cy="1126339"/>
              <a:chOff x="3024181" y="135293"/>
              <a:chExt cx="3534242" cy="1126339"/>
            </a:xfrm>
          </p:grpSpPr>
          <p:pic>
            <p:nvPicPr>
              <p:cNvPr id="5" name="Imagen 4" descr="Imagen que contiene cuarto, reloj&#10;&#10;Descripción generada automáticamente">
                <a:extLst>
                  <a:ext uri="{FF2B5EF4-FFF2-40B4-BE49-F238E27FC236}">
                    <a16:creationId xmlns:a16="http://schemas.microsoft.com/office/drawing/2014/main" id="{1F8B6B18-BBBC-4E3C-86D9-F00304A47976}"/>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3024181" y="186307"/>
                <a:ext cx="833120" cy="1020354"/>
              </a:xfrm>
              <a:prstGeom prst="rect">
                <a:avLst/>
              </a:prstGeom>
            </p:spPr>
          </p:pic>
          <p:pic>
            <p:nvPicPr>
              <p:cNvPr id="28" name="Imagen 27" descr="Imagen que contiene camiseta&#10;&#10;Descripción generada automáticamente">
                <a:extLst>
                  <a:ext uri="{FF2B5EF4-FFF2-40B4-BE49-F238E27FC236}">
                    <a16:creationId xmlns:a16="http://schemas.microsoft.com/office/drawing/2014/main" id="{E80C588A-7E82-4001-94A5-DE90FC28F930}"/>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3947723" y="135293"/>
                <a:ext cx="586945" cy="1085720"/>
              </a:xfrm>
              <a:prstGeom prst="rect">
                <a:avLst/>
              </a:prstGeom>
            </p:spPr>
          </p:pic>
          <p:pic>
            <p:nvPicPr>
              <p:cNvPr id="30" name="Imagen 29" descr="Imagen que contiene dibujo&#10;&#10;Descripción generada automáticamente">
                <a:extLst>
                  <a:ext uri="{FF2B5EF4-FFF2-40B4-BE49-F238E27FC236}">
                    <a16:creationId xmlns:a16="http://schemas.microsoft.com/office/drawing/2014/main" id="{65450E8D-4A8F-47F5-9A99-0395E3E75608}"/>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4609904" y="149582"/>
                <a:ext cx="586945" cy="1093804"/>
              </a:xfrm>
              <a:prstGeom prst="rect">
                <a:avLst/>
              </a:prstGeom>
            </p:spPr>
          </p:pic>
          <p:pic>
            <p:nvPicPr>
              <p:cNvPr id="32" name="Imagen 31">
                <a:extLst>
                  <a:ext uri="{FF2B5EF4-FFF2-40B4-BE49-F238E27FC236}">
                    <a16:creationId xmlns:a16="http://schemas.microsoft.com/office/drawing/2014/main" id="{360757C7-0204-411C-BC27-46C0D1504D7F}"/>
                  </a:ext>
                </a:extLst>
              </p:cNvPr>
              <p:cNvPicPr>
                <a:picLocks noChangeAspect="1"/>
              </p:cNvPicPr>
              <p:nvPr/>
            </p:nvPicPr>
            <p:blipFill>
              <a:blip r:embed="rId5" cstate="hqprint">
                <a:extLst>
                  <a:ext uri="{28A0092B-C50C-407E-A947-70E740481C1C}">
                    <a14:useLocalDpi xmlns:a14="http://schemas.microsoft.com/office/drawing/2010/main" val="0"/>
                  </a:ext>
                </a:extLst>
              </a:blip>
              <a:stretch>
                <a:fillRect/>
              </a:stretch>
            </p:blipFill>
            <p:spPr>
              <a:xfrm>
                <a:off x="5265190" y="135293"/>
                <a:ext cx="715353" cy="1122383"/>
              </a:xfrm>
              <a:prstGeom prst="rect">
                <a:avLst/>
              </a:prstGeom>
            </p:spPr>
          </p:pic>
          <p:pic>
            <p:nvPicPr>
              <p:cNvPr id="34" name="Imagen 33" descr="Imagen que contiene dibujo&#10;&#10;Descripción generada automáticamente">
                <a:extLst>
                  <a:ext uri="{FF2B5EF4-FFF2-40B4-BE49-F238E27FC236}">
                    <a16:creationId xmlns:a16="http://schemas.microsoft.com/office/drawing/2014/main" id="{69E61F90-5C76-46E5-9AB4-46A4DAD5FA71}"/>
                  </a:ext>
                </a:extLst>
              </p:cNvPr>
              <p:cNvPicPr>
                <a:picLocks noChangeAspect="1"/>
              </p:cNvPicPr>
              <p:nvPr/>
            </p:nvPicPr>
            <p:blipFill>
              <a:blip r:embed="rId6" cstate="hqprint">
                <a:extLst>
                  <a:ext uri="{28A0092B-C50C-407E-A947-70E740481C1C}">
                    <a14:useLocalDpi xmlns:a14="http://schemas.microsoft.com/office/drawing/2010/main" val="0"/>
                  </a:ext>
                </a:extLst>
              </a:blip>
              <a:stretch>
                <a:fillRect/>
              </a:stretch>
            </p:blipFill>
            <p:spPr>
              <a:xfrm>
                <a:off x="5998931" y="164446"/>
                <a:ext cx="559492" cy="1097186"/>
              </a:xfrm>
              <a:prstGeom prst="rect">
                <a:avLst/>
              </a:prstGeom>
            </p:spPr>
          </p:pic>
        </p:grpSp>
        <p:sp>
          <p:nvSpPr>
            <p:cNvPr id="38" name="CuadroTexto 37">
              <a:extLst>
                <a:ext uri="{FF2B5EF4-FFF2-40B4-BE49-F238E27FC236}">
                  <a16:creationId xmlns:a16="http://schemas.microsoft.com/office/drawing/2014/main" id="{C0070B9A-B372-4799-9461-A579B3A946DE}"/>
                </a:ext>
              </a:extLst>
            </p:cNvPr>
            <p:cNvSpPr txBox="1"/>
            <p:nvPr/>
          </p:nvSpPr>
          <p:spPr>
            <a:xfrm>
              <a:off x="38869" y="1108892"/>
              <a:ext cx="7777163" cy="369332"/>
            </a:xfrm>
            <a:prstGeom prst="rect">
              <a:avLst/>
            </a:prstGeom>
            <a:noFill/>
          </p:spPr>
          <p:txBody>
            <a:bodyPr wrap="square" rtlCol="0">
              <a:spAutoFit/>
            </a:bodyPr>
            <a:lstStyle/>
            <a:p>
              <a:r>
                <a:rPr lang="es-MX" dirty="0"/>
                <a:t>Situación de Aprendizaje</a:t>
              </a:r>
              <a:r>
                <a:rPr lang="es-MX" dirty="0" smtClean="0"/>
                <a:t>: aprende en casa </a:t>
              </a:r>
              <a:endParaRPr lang="es-MX" dirty="0"/>
            </a:p>
          </p:txBody>
        </p:sp>
        <p:sp>
          <p:nvSpPr>
            <p:cNvPr id="39" name="Rectángulo 38">
              <a:extLst>
                <a:ext uri="{FF2B5EF4-FFF2-40B4-BE49-F238E27FC236}">
                  <a16:creationId xmlns:a16="http://schemas.microsoft.com/office/drawing/2014/main" id="{1A3DE5BB-AF26-4C12-B49E-ABDE42CACE67}"/>
                </a:ext>
              </a:extLst>
            </p:cNvPr>
            <p:cNvSpPr/>
            <p:nvPr/>
          </p:nvSpPr>
          <p:spPr>
            <a:xfrm>
              <a:off x="21138" y="1905531"/>
              <a:ext cx="7777162" cy="369332"/>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0" name="CuadroTexto 39">
              <a:extLst>
                <a:ext uri="{FF2B5EF4-FFF2-40B4-BE49-F238E27FC236}">
                  <a16:creationId xmlns:a16="http://schemas.microsoft.com/office/drawing/2014/main" id="{EBB85D41-574F-42BC-9018-63249043977A}"/>
                </a:ext>
              </a:extLst>
            </p:cNvPr>
            <p:cNvSpPr txBox="1"/>
            <p:nvPr/>
          </p:nvSpPr>
          <p:spPr>
            <a:xfrm>
              <a:off x="-60113" y="1913838"/>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Campos de formación y/o áreas de desarrollo personal y social a favorecer </a:t>
              </a:r>
            </a:p>
          </p:txBody>
        </p:sp>
        <p:grpSp>
          <p:nvGrpSpPr>
            <p:cNvPr id="72" name="Grupo 71">
              <a:extLst>
                <a:ext uri="{FF2B5EF4-FFF2-40B4-BE49-F238E27FC236}">
                  <a16:creationId xmlns:a16="http://schemas.microsoft.com/office/drawing/2014/main" id="{083CD8EE-5F7D-466F-B780-EFFFBFC05014}"/>
                </a:ext>
              </a:extLst>
            </p:cNvPr>
            <p:cNvGrpSpPr/>
            <p:nvPr/>
          </p:nvGrpSpPr>
          <p:grpSpPr>
            <a:xfrm>
              <a:off x="240392" y="2345731"/>
              <a:ext cx="7381107" cy="626460"/>
              <a:chOff x="-75901" y="2156819"/>
              <a:chExt cx="7381107" cy="626460"/>
            </a:xfrm>
          </p:grpSpPr>
          <p:grpSp>
            <p:nvGrpSpPr>
              <p:cNvPr id="44" name="Grupo 43">
                <a:extLst>
                  <a:ext uri="{FF2B5EF4-FFF2-40B4-BE49-F238E27FC236}">
                    <a16:creationId xmlns:a16="http://schemas.microsoft.com/office/drawing/2014/main" id="{12E0C998-9197-4DCB-81D4-DAD8211FDB84}"/>
                  </a:ext>
                </a:extLst>
              </p:cNvPr>
              <p:cNvGrpSpPr/>
              <p:nvPr/>
            </p:nvGrpSpPr>
            <p:grpSpPr>
              <a:xfrm>
                <a:off x="-75901" y="2156821"/>
                <a:ext cx="1443895" cy="562832"/>
                <a:chOff x="-169219" y="2121401"/>
                <a:chExt cx="1892685" cy="621799"/>
              </a:xfrm>
            </p:grpSpPr>
            <p:sp>
              <p:nvSpPr>
                <p:cNvPr id="42" name="Rectángulo 41">
                  <a:extLst>
                    <a:ext uri="{FF2B5EF4-FFF2-40B4-BE49-F238E27FC236}">
                      <a16:creationId xmlns:a16="http://schemas.microsoft.com/office/drawing/2014/main" id="{C56CE162-DF76-48EA-B669-0B397B284F1D}"/>
                    </a:ext>
                  </a:extLst>
                </p:cNvPr>
                <p:cNvSpPr/>
                <p:nvPr/>
              </p:nvSpPr>
              <p:spPr>
                <a:xfrm>
                  <a:off x="0" y="2121401"/>
                  <a:ext cx="1483360" cy="621799"/>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3" name="CuadroTexto 42">
                  <a:extLst>
                    <a:ext uri="{FF2B5EF4-FFF2-40B4-BE49-F238E27FC236}">
                      <a16:creationId xmlns:a16="http://schemas.microsoft.com/office/drawing/2014/main" id="{4D7A53C4-2AD3-46FF-A6B4-42DB355C7AEA}"/>
                    </a:ext>
                  </a:extLst>
                </p:cNvPr>
                <p:cNvSpPr txBox="1"/>
                <p:nvPr/>
              </p:nvSpPr>
              <p:spPr>
                <a:xfrm>
                  <a:off x="-169219" y="2139829"/>
                  <a:ext cx="1892685" cy="523220"/>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Lenguaje y</a:t>
                  </a:r>
                </a:p>
                <a:p>
                  <a:pPr algn="ctr"/>
                  <a:r>
                    <a:rPr lang="es-MX" sz="1400" b="1" dirty="0">
                      <a:solidFill>
                        <a:schemeClr val="bg1"/>
                      </a:solidFill>
                      <a:latin typeface="Comic Sans MS" panose="030F0702030302020204" pitchFamily="66" charset="0"/>
                    </a:rPr>
                    <a:t>comunicación</a:t>
                  </a:r>
                  <a:endParaRPr lang="es-MX" b="1" dirty="0">
                    <a:solidFill>
                      <a:schemeClr val="bg1"/>
                    </a:solidFill>
                    <a:latin typeface="Comic Sans MS" panose="030F0702030302020204" pitchFamily="66" charset="0"/>
                  </a:endParaRPr>
                </a:p>
              </p:txBody>
            </p:sp>
          </p:grpSp>
          <p:grpSp>
            <p:nvGrpSpPr>
              <p:cNvPr id="57" name="Grupo 56">
                <a:extLst>
                  <a:ext uri="{FF2B5EF4-FFF2-40B4-BE49-F238E27FC236}">
                    <a16:creationId xmlns:a16="http://schemas.microsoft.com/office/drawing/2014/main" id="{1E968DB6-DCB7-4FE7-A0A4-1B7F8505EC91}"/>
                  </a:ext>
                </a:extLst>
              </p:cNvPr>
              <p:cNvGrpSpPr/>
              <p:nvPr/>
            </p:nvGrpSpPr>
            <p:grpSpPr>
              <a:xfrm>
                <a:off x="1121597" y="2156821"/>
                <a:ext cx="1443895" cy="562832"/>
                <a:chOff x="-171552" y="2121401"/>
                <a:chExt cx="1892685" cy="621799"/>
              </a:xfrm>
            </p:grpSpPr>
            <p:sp>
              <p:nvSpPr>
                <p:cNvPr id="58" name="Rectángulo 57">
                  <a:extLst>
                    <a:ext uri="{FF2B5EF4-FFF2-40B4-BE49-F238E27FC236}">
                      <a16:creationId xmlns:a16="http://schemas.microsoft.com/office/drawing/2014/main" id="{056A7F68-4482-4BD8-A9D9-2C976EF8C389}"/>
                    </a:ext>
                  </a:extLst>
                </p:cNvPr>
                <p:cNvSpPr/>
                <p:nvPr/>
              </p:nvSpPr>
              <p:spPr>
                <a:xfrm>
                  <a:off x="0" y="2121401"/>
                  <a:ext cx="1483360" cy="62179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9" name="CuadroTexto 58">
                  <a:extLst>
                    <a:ext uri="{FF2B5EF4-FFF2-40B4-BE49-F238E27FC236}">
                      <a16:creationId xmlns:a16="http://schemas.microsoft.com/office/drawing/2014/main" id="{0E5E6861-0F13-4038-B433-32662CD9813E}"/>
                    </a:ext>
                  </a:extLst>
                </p:cNvPr>
                <p:cNvSpPr txBox="1"/>
                <p:nvPr/>
              </p:nvSpPr>
              <p:spPr>
                <a:xfrm>
                  <a:off x="-171552" y="2139829"/>
                  <a:ext cx="1892685" cy="578036"/>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Pensamiento </a:t>
                  </a:r>
                </a:p>
                <a:p>
                  <a:pPr algn="ctr"/>
                  <a:r>
                    <a:rPr lang="es-MX" sz="1400" b="1" dirty="0">
                      <a:solidFill>
                        <a:schemeClr val="bg1"/>
                      </a:solidFill>
                      <a:latin typeface="Comic Sans MS" panose="030F0702030302020204" pitchFamily="66" charset="0"/>
                    </a:rPr>
                    <a:t>matemático</a:t>
                  </a:r>
                  <a:endParaRPr lang="es-MX" b="1" dirty="0">
                    <a:solidFill>
                      <a:schemeClr val="bg1"/>
                    </a:solidFill>
                    <a:latin typeface="Comic Sans MS" panose="030F0702030302020204" pitchFamily="66" charset="0"/>
                  </a:endParaRPr>
                </a:p>
              </p:txBody>
            </p:sp>
          </p:grpSp>
          <p:grpSp>
            <p:nvGrpSpPr>
              <p:cNvPr id="60" name="Grupo 59">
                <a:extLst>
                  <a:ext uri="{FF2B5EF4-FFF2-40B4-BE49-F238E27FC236}">
                    <a16:creationId xmlns:a16="http://schemas.microsoft.com/office/drawing/2014/main" id="{DE412BE8-0BFB-42DA-A279-3E2C07EC4A7C}"/>
                  </a:ext>
                </a:extLst>
              </p:cNvPr>
              <p:cNvGrpSpPr/>
              <p:nvPr/>
            </p:nvGrpSpPr>
            <p:grpSpPr>
              <a:xfrm>
                <a:off x="2280098" y="2156826"/>
                <a:ext cx="1443895" cy="626453"/>
                <a:chOff x="-204663" y="2121401"/>
                <a:chExt cx="1892685" cy="692084"/>
              </a:xfrm>
            </p:grpSpPr>
            <p:sp>
              <p:nvSpPr>
                <p:cNvPr id="61" name="Rectángulo 60">
                  <a:extLst>
                    <a:ext uri="{FF2B5EF4-FFF2-40B4-BE49-F238E27FC236}">
                      <a16:creationId xmlns:a16="http://schemas.microsoft.com/office/drawing/2014/main" id="{E36C0324-4B51-4ECA-9891-55F658027BAB}"/>
                    </a:ext>
                  </a:extLst>
                </p:cNvPr>
                <p:cNvSpPr/>
                <p:nvPr/>
              </p:nvSpPr>
              <p:spPr>
                <a:xfrm>
                  <a:off x="0" y="2121401"/>
                  <a:ext cx="1483360" cy="621799"/>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2" name="CuadroTexto 61">
                  <a:extLst>
                    <a:ext uri="{FF2B5EF4-FFF2-40B4-BE49-F238E27FC236}">
                      <a16:creationId xmlns:a16="http://schemas.microsoft.com/office/drawing/2014/main" id="{8583341A-D28C-4BAF-AADF-7019A81EC3A9}"/>
                    </a:ext>
                  </a:extLst>
                </p:cNvPr>
                <p:cNvSpPr txBox="1"/>
                <p:nvPr/>
              </p:nvSpPr>
              <p:spPr>
                <a:xfrm>
                  <a:off x="-204663" y="2150444"/>
                  <a:ext cx="1892685" cy="663041"/>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Exploración del mundo natural y social</a:t>
                  </a:r>
                  <a:endParaRPr lang="es-MX" sz="1400" b="1" dirty="0">
                    <a:solidFill>
                      <a:schemeClr val="bg1"/>
                    </a:solidFill>
                    <a:latin typeface="Comic Sans MS" panose="030F0702030302020204" pitchFamily="66" charset="0"/>
                  </a:endParaRPr>
                </a:p>
              </p:txBody>
            </p:sp>
          </p:grpSp>
          <p:grpSp>
            <p:nvGrpSpPr>
              <p:cNvPr id="63" name="Grupo 62">
                <a:extLst>
                  <a:ext uri="{FF2B5EF4-FFF2-40B4-BE49-F238E27FC236}">
                    <a16:creationId xmlns:a16="http://schemas.microsoft.com/office/drawing/2014/main" id="{E8EB032D-ACCC-40F9-AC96-D4AD28491475}"/>
                  </a:ext>
                </a:extLst>
              </p:cNvPr>
              <p:cNvGrpSpPr/>
              <p:nvPr/>
            </p:nvGrpSpPr>
            <p:grpSpPr>
              <a:xfrm>
                <a:off x="3367730" y="2156821"/>
                <a:ext cx="1443895" cy="562832"/>
                <a:chOff x="-359582" y="2121401"/>
                <a:chExt cx="1892685" cy="621799"/>
              </a:xfrm>
            </p:grpSpPr>
            <p:sp>
              <p:nvSpPr>
                <p:cNvPr id="64" name="Rectángulo 63">
                  <a:extLst>
                    <a:ext uri="{FF2B5EF4-FFF2-40B4-BE49-F238E27FC236}">
                      <a16:creationId xmlns:a16="http://schemas.microsoft.com/office/drawing/2014/main" id="{D258DB9C-57AA-4856-BAE0-1F787B576215}"/>
                    </a:ext>
                  </a:extLst>
                </p:cNvPr>
                <p:cNvSpPr/>
                <p:nvPr/>
              </p:nvSpPr>
              <p:spPr>
                <a:xfrm>
                  <a:off x="0" y="2121401"/>
                  <a:ext cx="1483360" cy="621799"/>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5" name="CuadroTexto 64">
                  <a:extLst>
                    <a:ext uri="{FF2B5EF4-FFF2-40B4-BE49-F238E27FC236}">
                      <a16:creationId xmlns:a16="http://schemas.microsoft.com/office/drawing/2014/main" id="{80935E19-64EA-4D41-9A3C-8E6C14C1C24B}"/>
                    </a:ext>
                  </a:extLst>
                </p:cNvPr>
                <p:cNvSpPr txBox="1"/>
                <p:nvPr/>
              </p:nvSpPr>
              <p:spPr>
                <a:xfrm>
                  <a:off x="-359582" y="2259260"/>
                  <a:ext cx="1892685" cy="340022"/>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Artes</a:t>
                  </a:r>
                  <a:endParaRPr lang="es-MX" b="1" dirty="0">
                    <a:solidFill>
                      <a:schemeClr val="bg1"/>
                    </a:solidFill>
                    <a:latin typeface="Comic Sans MS" panose="030F0702030302020204" pitchFamily="66" charset="0"/>
                  </a:endParaRPr>
                </a:p>
              </p:txBody>
            </p:sp>
          </p:grpSp>
          <p:grpSp>
            <p:nvGrpSpPr>
              <p:cNvPr id="66" name="Grupo 65">
                <a:extLst>
                  <a:ext uri="{FF2B5EF4-FFF2-40B4-BE49-F238E27FC236}">
                    <a16:creationId xmlns:a16="http://schemas.microsoft.com/office/drawing/2014/main" id="{BFD2444E-F5BD-4D9A-B193-C16DC1378FBA}"/>
                  </a:ext>
                </a:extLst>
              </p:cNvPr>
              <p:cNvGrpSpPr/>
              <p:nvPr/>
            </p:nvGrpSpPr>
            <p:grpSpPr>
              <a:xfrm>
                <a:off x="4676184" y="2156819"/>
                <a:ext cx="1443895" cy="562832"/>
                <a:chOff x="-177539" y="2121399"/>
                <a:chExt cx="1892685" cy="621799"/>
              </a:xfrm>
            </p:grpSpPr>
            <p:sp>
              <p:nvSpPr>
                <p:cNvPr id="67" name="Rectángulo 66">
                  <a:extLst>
                    <a:ext uri="{FF2B5EF4-FFF2-40B4-BE49-F238E27FC236}">
                      <a16:creationId xmlns:a16="http://schemas.microsoft.com/office/drawing/2014/main" id="{7124B3F4-60CA-476B-BC85-C9A19C47FFA8}"/>
                    </a:ext>
                  </a:extLst>
                </p:cNvPr>
                <p:cNvSpPr/>
                <p:nvPr/>
              </p:nvSpPr>
              <p:spPr>
                <a:xfrm>
                  <a:off x="49096" y="2121399"/>
                  <a:ext cx="1483359" cy="621799"/>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8" name="CuadroTexto 67">
                  <a:extLst>
                    <a:ext uri="{FF2B5EF4-FFF2-40B4-BE49-F238E27FC236}">
                      <a16:creationId xmlns:a16="http://schemas.microsoft.com/office/drawing/2014/main" id="{A9F5438C-023C-4607-A434-6E5095D48236}"/>
                    </a:ext>
                  </a:extLst>
                </p:cNvPr>
                <p:cNvSpPr txBox="1"/>
                <p:nvPr/>
              </p:nvSpPr>
              <p:spPr>
                <a:xfrm>
                  <a:off x="-177539" y="2150449"/>
                  <a:ext cx="1892685" cy="578037"/>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Educación </a:t>
                  </a:r>
                </a:p>
                <a:p>
                  <a:pPr algn="ctr"/>
                  <a:r>
                    <a:rPr lang="es-MX" sz="1400" b="1" dirty="0">
                      <a:solidFill>
                        <a:schemeClr val="bg1"/>
                      </a:solidFill>
                      <a:latin typeface="Comic Sans MS" panose="030F0702030302020204" pitchFamily="66" charset="0"/>
                    </a:rPr>
                    <a:t>Física</a:t>
                  </a:r>
                  <a:endParaRPr lang="es-MX" b="1" dirty="0">
                    <a:solidFill>
                      <a:schemeClr val="bg1"/>
                    </a:solidFill>
                    <a:latin typeface="Comic Sans MS" panose="030F0702030302020204" pitchFamily="66" charset="0"/>
                  </a:endParaRPr>
                </a:p>
              </p:txBody>
            </p:sp>
          </p:grpSp>
          <p:grpSp>
            <p:nvGrpSpPr>
              <p:cNvPr id="69" name="Grupo 68">
                <a:extLst>
                  <a:ext uri="{FF2B5EF4-FFF2-40B4-BE49-F238E27FC236}">
                    <a16:creationId xmlns:a16="http://schemas.microsoft.com/office/drawing/2014/main" id="{17AF4C5C-C2C8-4DED-BAD5-5F76BDE17A81}"/>
                  </a:ext>
                </a:extLst>
              </p:cNvPr>
              <p:cNvGrpSpPr/>
              <p:nvPr/>
            </p:nvGrpSpPr>
            <p:grpSpPr>
              <a:xfrm>
                <a:off x="5861311" y="2164898"/>
                <a:ext cx="1443895" cy="562832"/>
                <a:chOff x="-204658" y="2121401"/>
                <a:chExt cx="1892685" cy="621799"/>
              </a:xfrm>
            </p:grpSpPr>
            <p:sp>
              <p:nvSpPr>
                <p:cNvPr id="70" name="Rectángulo 69">
                  <a:extLst>
                    <a:ext uri="{FF2B5EF4-FFF2-40B4-BE49-F238E27FC236}">
                      <a16:creationId xmlns:a16="http://schemas.microsoft.com/office/drawing/2014/main" id="{5D5778F5-4584-429E-A2A1-9F50E2EFC902}"/>
                    </a:ext>
                  </a:extLst>
                </p:cNvPr>
                <p:cNvSpPr/>
                <p:nvPr/>
              </p:nvSpPr>
              <p:spPr>
                <a:xfrm>
                  <a:off x="0" y="2121401"/>
                  <a:ext cx="1483360" cy="621799"/>
                </a:xfrm>
                <a:prstGeom prst="rect">
                  <a:avLst/>
                </a:prstGeom>
                <a:solidFill>
                  <a:srgbClr val="CC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1" name="CuadroTexto 70">
                  <a:extLst>
                    <a:ext uri="{FF2B5EF4-FFF2-40B4-BE49-F238E27FC236}">
                      <a16:creationId xmlns:a16="http://schemas.microsoft.com/office/drawing/2014/main" id="{2A0E006F-6BFA-4E67-AD34-573EC50C0460}"/>
                    </a:ext>
                  </a:extLst>
                </p:cNvPr>
                <p:cNvSpPr txBox="1"/>
                <p:nvPr/>
              </p:nvSpPr>
              <p:spPr>
                <a:xfrm>
                  <a:off x="-204658" y="2154500"/>
                  <a:ext cx="1892685" cy="476030"/>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Educación Socioemocional</a:t>
                  </a:r>
                  <a:endParaRPr lang="es-MX" sz="1400" b="1" dirty="0">
                    <a:solidFill>
                      <a:schemeClr val="bg1"/>
                    </a:solidFill>
                    <a:latin typeface="Comic Sans MS" panose="030F0702030302020204" pitchFamily="66" charset="0"/>
                  </a:endParaRPr>
                </a:p>
              </p:txBody>
            </p:sp>
          </p:grpSp>
        </p:grpSp>
        <p:grpSp>
          <p:nvGrpSpPr>
            <p:cNvPr id="170" name="Grupo 169">
              <a:extLst>
                <a:ext uri="{FF2B5EF4-FFF2-40B4-BE49-F238E27FC236}">
                  <a16:creationId xmlns:a16="http://schemas.microsoft.com/office/drawing/2014/main" id="{5B59E4B5-6825-43CA-9212-E5117CC64809}"/>
                </a:ext>
              </a:extLst>
            </p:cNvPr>
            <p:cNvGrpSpPr/>
            <p:nvPr/>
          </p:nvGrpSpPr>
          <p:grpSpPr>
            <a:xfrm>
              <a:off x="166339" y="3077681"/>
              <a:ext cx="7777163" cy="454209"/>
              <a:chOff x="27396" y="2784923"/>
              <a:chExt cx="7777163" cy="454209"/>
            </a:xfrm>
          </p:grpSpPr>
          <p:sp>
            <p:nvSpPr>
              <p:cNvPr id="74" name="CuadroTexto 73">
                <a:extLst>
                  <a:ext uri="{FF2B5EF4-FFF2-40B4-BE49-F238E27FC236}">
                    <a16:creationId xmlns:a16="http://schemas.microsoft.com/office/drawing/2014/main" id="{7B12804B-9A35-41DE-B9A4-27DE69161C79}"/>
                  </a:ext>
                </a:extLst>
              </p:cNvPr>
              <p:cNvSpPr txBox="1"/>
              <p:nvPr/>
            </p:nvSpPr>
            <p:spPr>
              <a:xfrm>
                <a:off x="27396" y="2826030"/>
                <a:ext cx="7777163" cy="369332"/>
              </a:xfrm>
              <a:prstGeom prst="rect">
                <a:avLst/>
              </a:prstGeom>
              <a:noFill/>
            </p:spPr>
            <p:txBody>
              <a:bodyPr wrap="square" rtlCol="0">
                <a:spAutoFit/>
              </a:bodyPr>
              <a:lstStyle/>
              <a:p>
                <a:r>
                  <a:rPr lang="es-MX" sz="1600" dirty="0">
                    <a:latin typeface="Comic Sans MS" panose="030F0702030302020204" pitchFamily="66" charset="0"/>
                  </a:rPr>
                  <a:t>La jornada de trabajo fue</a:t>
                </a:r>
                <a:r>
                  <a:rPr lang="es-MX" dirty="0"/>
                  <a:t>:</a:t>
                </a:r>
              </a:p>
            </p:txBody>
          </p:sp>
          <p:sp>
            <p:nvSpPr>
              <p:cNvPr id="76" name="Paralelogramo 75">
                <a:extLst>
                  <a:ext uri="{FF2B5EF4-FFF2-40B4-BE49-F238E27FC236}">
                    <a16:creationId xmlns:a16="http://schemas.microsoft.com/office/drawing/2014/main" id="{60A599B8-BE07-4BBA-A281-EF28C0090E28}"/>
                  </a:ext>
                </a:extLst>
              </p:cNvPr>
              <p:cNvSpPr/>
              <p:nvPr/>
            </p:nvSpPr>
            <p:spPr>
              <a:xfrm>
                <a:off x="2727259" y="2784923"/>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8" name="Paralelogramo 77">
                <a:extLst>
                  <a:ext uri="{FF2B5EF4-FFF2-40B4-BE49-F238E27FC236}">
                    <a16:creationId xmlns:a16="http://schemas.microsoft.com/office/drawing/2014/main" id="{91849B54-4BCF-4048-99A2-AC8047873550}"/>
                  </a:ext>
                </a:extLst>
              </p:cNvPr>
              <p:cNvSpPr/>
              <p:nvPr/>
            </p:nvSpPr>
            <p:spPr>
              <a:xfrm>
                <a:off x="3783995"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0" name="Paralelogramo 79">
                <a:extLst>
                  <a:ext uri="{FF2B5EF4-FFF2-40B4-BE49-F238E27FC236}">
                    <a16:creationId xmlns:a16="http://schemas.microsoft.com/office/drawing/2014/main" id="{B064F40E-1706-4DE7-BFB7-44057684112C}"/>
                  </a:ext>
                </a:extLst>
              </p:cNvPr>
              <p:cNvSpPr/>
              <p:nvPr/>
            </p:nvSpPr>
            <p:spPr>
              <a:xfrm>
                <a:off x="4936360"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2" name="Paralelogramo 81">
                <a:extLst>
                  <a:ext uri="{FF2B5EF4-FFF2-40B4-BE49-F238E27FC236}">
                    <a16:creationId xmlns:a16="http://schemas.microsoft.com/office/drawing/2014/main" id="{9A495760-0A05-4BBF-A6A0-798DA9FF3403}"/>
                  </a:ext>
                </a:extLst>
              </p:cNvPr>
              <p:cNvSpPr/>
              <p:nvPr/>
            </p:nvSpPr>
            <p:spPr>
              <a:xfrm>
                <a:off x="6135240" y="2812412"/>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3" name="CuadroTexto 82">
                <a:extLst>
                  <a:ext uri="{FF2B5EF4-FFF2-40B4-BE49-F238E27FC236}">
                    <a16:creationId xmlns:a16="http://schemas.microsoft.com/office/drawing/2014/main" id="{967DD3A9-200C-4C55-8BC5-CCE26BA059E2}"/>
                  </a:ext>
                </a:extLst>
              </p:cNvPr>
              <p:cNvSpPr txBox="1"/>
              <p:nvPr/>
            </p:nvSpPr>
            <p:spPr>
              <a:xfrm>
                <a:off x="2788271" y="2881579"/>
                <a:ext cx="914591" cy="307777"/>
              </a:xfrm>
              <a:prstGeom prst="rect">
                <a:avLst/>
              </a:prstGeom>
              <a:noFill/>
            </p:spPr>
            <p:txBody>
              <a:bodyPr wrap="square" rtlCol="0">
                <a:spAutoFit/>
              </a:bodyPr>
              <a:lstStyle/>
              <a:p>
                <a:r>
                  <a:rPr lang="es-MX" sz="1400" dirty="0">
                    <a:latin typeface="Comic Sans MS" panose="030F0702030302020204" pitchFamily="66" charset="0"/>
                  </a:rPr>
                  <a:t>Exitosa</a:t>
                </a:r>
              </a:p>
            </p:txBody>
          </p:sp>
          <p:sp>
            <p:nvSpPr>
              <p:cNvPr id="85" name="CuadroTexto 84">
                <a:extLst>
                  <a:ext uri="{FF2B5EF4-FFF2-40B4-BE49-F238E27FC236}">
                    <a16:creationId xmlns:a16="http://schemas.microsoft.com/office/drawing/2014/main" id="{F09B523F-8A7C-480D-8661-5FA4C6F2E91D}"/>
                  </a:ext>
                </a:extLst>
              </p:cNvPr>
              <p:cNvSpPr txBox="1"/>
              <p:nvPr/>
            </p:nvSpPr>
            <p:spPr>
              <a:xfrm>
                <a:off x="3902327" y="2884214"/>
                <a:ext cx="914400" cy="307777"/>
              </a:xfrm>
              <a:prstGeom prst="rect">
                <a:avLst/>
              </a:prstGeom>
              <a:noFill/>
            </p:spPr>
            <p:txBody>
              <a:bodyPr wrap="square" rtlCol="0">
                <a:spAutoFit/>
              </a:bodyPr>
              <a:lstStyle/>
              <a:p>
                <a:r>
                  <a:rPr lang="es-MX" sz="1400" dirty="0">
                    <a:latin typeface="Comic Sans MS" panose="030F0702030302020204" pitchFamily="66" charset="0"/>
                  </a:rPr>
                  <a:t>Buena</a:t>
                </a:r>
              </a:p>
            </p:txBody>
          </p:sp>
          <p:sp>
            <p:nvSpPr>
              <p:cNvPr id="87" name="CuadroTexto 86">
                <a:extLst>
                  <a:ext uri="{FF2B5EF4-FFF2-40B4-BE49-F238E27FC236}">
                    <a16:creationId xmlns:a16="http://schemas.microsoft.com/office/drawing/2014/main" id="{738EC69C-9FF1-417C-B72A-2D7D20847ECA}"/>
                  </a:ext>
                </a:extLst>
              </p:cNvPr>
              <p:cNvSpPr txBox="1"/>
              <p:nvPr/>
            </p:nvSpPr>
            <p:spPr>
              <a:xfrm>
                <a:off x="4984176" y="2894967"/>
                <a:ext cx="914400" cy="307777"/>
              </a:xfrm>
              <a:prstGeom prst="rect">
                <a:avLst/>
              </a:prstGeom>
              <a:noFill/>
            </p:spPr>
            <p:txBody>
              <a:bodyPr wrap="square" rtlCol="0">
                <a:spAutoFit/>
              </a:bodyPr>
              <a:lstStyle/>
              <a:p>
                <a:r>
                  <a:rPr lang="es-MX" sz="1400" dirty="0">
                    <a:latin typeface="Comic Sans MS" panose="030F0702030302020204" pitchFamily="66" charset="0"/>
                  </a:rPr>
                  <a:t>Regular</a:t>
                </a:r>
                <a:endParaRPr lang="es-MX" sz="1100" dirty="0"/>
              </a:p>
            </p:txBody>
          </p:sp>
          <p:sp>
            <p:nvSpPr>
              <p:cNvPr id="89" name="CuadroTexto 88">
                <a:extLst>
                  <a:ext uri="{FF2B5EF4-FFF2-40B4-BE49-F238E27FC236}">
                    <a16:creationId xmlns:a16="http://schemas.microsoft.com/office/drawing/2014/main" id="{1D108D3C-EB07-407F-9F55-E69D4D110D55}"/>
                  </a:ext>
                </a:extLst>
              </p:cNvPr>
              <p:cNvSpPr txBox="1"/>
              <p:nvPr/>
            </p:nvSpPr>
            <p:spPr>
              <a:xfrm>
                <a:off x="6341522" y="2894967"/>
                <a:ext cx="914400" cy="307777"/>
              </a:xfrm>
              <a:prstGeom prst="rect">
                <a:avLst/>
              </a:prstGeom>
              <a:noFill/>
            </p:spPr>
            <p:txBody>
              <a:bodyPr wrap="square" rtlCol="0">
                <a:spAutoFit/>
              </a:bodyPr>
              <a:lstStyle/>
              <a:p>
                <a:r>
                  <a:rPr lang="es-MX" sz="1400" dirty="0">
                    <a:latin typeface="Comic Sans MS" panose="030F0702030302020204" pitchFamily="66" charset="0"/>
                  </a:rPr>
                  <a:t>Mala</a:t>
                </a:r>
                <a:endParaRPr lang="es-MX" sz="1400" dirty="0"/>
              </a:p>
            </p:txBody>
          </p:sp>
        </p:grpSp>
        <p:grpSp>
          <p:nvGrpSpPr>
            <p:cNvPr id="169" name="Grupo 168">
              <a:extLst>
                <a:ext uri="{FF2B5EF4-FFF2-40B4-BE49-F238E27FC236}">
                  <a16:creationId xmlns:a16="http://schemas.microsoft.com/office/drawing/2014/main" id="{F98882BD-1128-4333-AD3C-C99E090A88D9}"/>
                </a:ext>
              </a:extLst>
            </p:cNvPr>
            <p:cNvGrpSpPr/>
            <p:nvPr/>
          </p:nvGrpSpPr>
          <p:grpSpPr>
            <a:xfrm>
              <a:off x="-60113" y="3701185"/>
              <a:ext cx="7866108" cy="1837511"/>
              <a:chOff x="-104586" y="3258293"/>
              <a:chExt cx="7866108" cy="1837511"/>
            </a:xfrm>
          </p:grpSpPr>
          <p:grpSp>
            <p:nvGrpSpPr>
              <p:cNvPr id="90" name="Grupo 89">
                <a:extLst>
                  <a:ext uri="{FF2B5EF4-FFF2-40B4-BE49-F238E27FC236}">
                    <a16:creationId xmlns:a16="http://schemas.microsoft.com/office/drawing/2014/main" id="{F98E8578-A55C-4D5A-B67B-F07061ED95EB}"/>
                  </a:ext>
                </a:extLst>
              </p:cNvPr>
              <p:cNvGrpSpPr/>
              <p:nvPr/>
            </p:nvGrpSpPr>
            <p:grpSpPr>
              <a:xfrm>
                <a:off x="-104586" y="3258293"/>
                <a:ext cx="7866108" cy="369332"/>
                <a:chOff x="-88946" y="1730772"/>
                <a:chExt cx="7866108" cy="369332"/>
              </a:xfrm>
            </p:grpSpPr>
            <p:sp>
              <p:nvSpPr>
                <p:cNvPr id="92" name="Rectángulo 91">
                  <a:extLst>
                    <a:ext uri="{FF2B5EF4-FFF2-40B4-BE49-F238E27FC236}">
                      <a16:creationId xmlns:a16="http://schemas.microsoft.com/office/drawing/2014/main" id="{5D321D22-2312-4122-957D-75CC9CBC1D04}"/>
                    </a:ext>
                  </a:extLst>
                </p:cNvPr>
                <p:cNvSpPr/>
                <p:nvPr/>
              </p:nvSpPr>
              <p:spPr>
                <a:xfrm>
                  <a:off x="0" y="1730772"/>
                  <a:ext cx="7777162" cy="369332"/>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3" name="CuadroTexto 92">
                  <a:extLst>
                    <a:ext uri="{FF2B5EF4-FFF2-40B4-BE49-F238E27FC236}">
                      <a16:creationId xmlns:a16="http://schemas.microsoft.com/office/drawing/2014/main" id="{CB4390D6-35FA-450B-A1D5-337BF7ED9267}"/>
                    </a:ext>
                  </a:extLst>
                </p:cNvPr>
                <p:cNvSpPr txBox="1"/>
                <p:nvPr/>
              </p:nvSpPr>
              <p:spPr>
                <a:xfrm>
                  <a:off x="-88946" y="1737642"/>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Aspectos de la planeación didáctica </a:t>
                  </a:r>
                </a:p>
              </p:txBody>
            </p:sp>
          </p:grpSp>
          <p:sp>
            <p:nvSpPr>
              <p:cNvPr id="99" name="CuadroTexto 98">
                <a:extLst>
                  <a:ext uri="{FF2B5EF4-FFF2-40B4-BE49-F238E27FC236}">
                    <a16:creationId xmlns:a16="http://schemas.microsoft.com/office/drawing/2014/main" id="{2C45F712-0E0F-4056-B8C7-58165A752422}"/>
                  </a:ext>
                </a:extLst>
              </p:cNvPr>
              <p:cNvSpPr txBox="1"/>
              <p:nvPr/>
            </p:nvSpPr>
            <p:spPr>
              <a:xfrm>
                <a:off x="-44436" y="3618476"/>
                <a:ext cx="7777163" cy="1477328"/>
              </a:xfrm>
              <a:prstGeom prst="rect">
                <a:avLst/>
              </a:prstGeom>
              <a:noFill/>
            </p:spPr>
            <p:txBody>
              <a:bodyPr wrap="square" rtlCol="0">
                <a:spAutoFit/>
              </a:bodyPr>
              <a:lstStyle/>
              <a:p>
                <a:r>
                  <a:rPr lang="es-MX" sz="1400" dirty="0">
                    <a:latin typeface="Comic Sans MS" panose="030F0702030302020204" pitchFamily="66" charset="0"/>
                  </a:rPr>
                  <a:t>      </a:t>
                </a:r>
                <a:r>
                  <a:rPr lang="es-MX" sz="1200" dirty="0">
                    <a:latin typeface="Comic Sans MS" panose="030F0702030302020204" pitchFamily="66" charset="0"/>
                  </a:rPr>
                  <a:t>Logro de los aprendizajes esperados </a:t>
                </a:r>
                <a:endParaRPr lang="es-MX" sz="1400" dirty="0">
                  <a:latin typeface="Comic Sans MS" panose="030F0702030302020204" pitchFamily="66" charset="0"/>
                </a:endParaRPr>
              </a:p>
              <a:p>
                <a:r>
                  <a:rPr lang="es-MX" sz="1400" dirty="0">
                    <a:latin typeface="Comic Sans MS" panose="030F0702030302020204" pitchFamily="66" charset="0"/>
                  </a:rPr>
                  <a:t>      </a:t>
                </a:r>
                <a:r>
                  <a:rPr lang="es-MX" sz="1200" dirty="0">
                    <a:latin typeface="Comic Sans MS" panose="030F0702030302020204" pitchFamily="66" charset="0"/>
                  </a:rPr>
                  <a:t>Materiales educativos adecuados</a:t>
                </a:r>
              </a:p>
              <a:p>
                <a:r>
                  <a:rPr lang="es-MX" sz="1200" dirty="0">
                    <a:latin typeface="Comic Sans MS" panose="030F0702030302020204" pitchFamily="66" charset="0"/>
                  </a:rPr>
                  <a:t>       Nivel de complejidad adecuado </a:t>
                </a:r>
              </a:p>
              <a:p>
                <a:r>
                  <a:rPr lang="es-MX" sz="1200" dirty="0">
                    <a:latin typeface="Comic Sans MS" panose="030F0702030302020204" pitchFamily="66" charset="0"/>
                  </a:rPr>
                  <a:t>       Organización adecuada</a:t>
                </a:r>
              </a:p>
              <a:p>
                <a:r>
                  <a:rPr lang="es-MX" sz="1200" dirty="0">
                    <a:latin typeface="Comic Sans MS" panose="030F0702030302020204" pitchFamily="66" charset="0"/>
                  </a:rPr>
                  <a:t>       Tiempo planeado correctamente</a:t>
                </a:r>
              </a:p>
              <a:p>
                <a:r>
                  <a:rPr lang="es-MX" sz="1200" dirty="0">
                    <a:latin typeface="Comic Sans MS" panose="030F0702030302020204" pitchFamily="66" charset="0"/>
                  </a:rPr>
                  <a:t>       Actividades planeadas conforme a lo planeado </a:t>
                </a:r>
              </a:p>
              <a:p>
                <a:endParaRPr lang="es-MX" sz="1400" dirty="0"/>
              </a:p>
            </p:txBody>
          </p:sp>
          <p:sp>
            <p:nvSpPr>
              <p:cNvPr id="101" name="Elipse 100">
                <a:extLst>
                  <a:ext uri="{FF2B5EF4-FFF2-40B4-BE49-F238E27FC236}">
                    <a16:creationId xmlns:a16="http://schemas.microsoft.com/office/drawing/2014/main" id="{4A5C0622-884D-49F4-B550-4041500CA3C7}"/>
                  </a:ext>
                </a:extLst>
              </p:cNvPr>
              <p:cNvSpPr/>
              <p:nvPr/>
            </p:nvSpPr>
            <p:spPr>
              <a:xfrm>
                <a:off x="124089" y="3674275"/>
                <a:ext cx="140071" cy="148881"/>
              </a:xfrm>
              <a:prstGeom prst="ellipse">
                <a:avLst/>
              </a:prstGeom>
              <a:solidFill>
                <a:srgbClr val="FF0000"/>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6" name="Elipse 105">
                <a:extLst>
                  <a:ext uri="{FF2B5EF4-FFF2-40B4-BE49-F238E27FC236}">
                    <a16:creationId xmlns:a16="http://schemas.microsoft.com/office/drawing/2014/main" id="{1506E085-6A92-4E7F-8A05-A323A3E5E11A}"/>
                  </a:ext>
                </a:extLst>
              </p:cNvPr>
              <p:cNvSpPr/>
              <p:nvPr/>
            </p:nvSpPr>
            <p:spPr>
              <a:xfrm>
                <a:off x="121868" y="3907985"/>
                <a:ext cx="140071" cy="148881"/>
              </a:xfrm>
              <a:prstGeom prst="ellipse">
                <a:avLst/>
              </a:prstGeom>
              <a:solidFill>
                <a:srgbClr val="FF0000"/>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8" name="Elipse 107">
                <a:extLst>
                  <a:ext uri="{FF2B5EF4-FFF2-40B4-BE49-F238E27FC236}">
                    <a16:creationId xmlns:a16="http://schemas.microsoft.com/office/drawing/2014/main" id="{1212747E-7242-4965-9DA4-929E41C6D9E7}"/>
                  </a:ext>
                </a:extLst>
              </p:cNvPr>
              <p:cNvSpPr/>
              <p:nvPr/>
            </p:nvSpPr>
            <p:spPr>
              <a:xfrm>
                <a:off x="121867" y="4101514"/>
                <a:ext cx="140071" cy="148881"/>
              </a:xfrm>
              <a:prstGeom prst="ellipse">
                <a:avLst/>
              </a:prstGeom>
              <a:solidFill>
                <a:srgbClr val="FF0000"/>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0" name="Elipse 109">
                <a:extLst>
                  <a:ext uri="{FF2B5EF4-FFF2-40B4-BE49-F238E27FC236}">
                    <a16:creationId xmlns:a16="http://schemas.microsoft.com/office/drawing/2014/main" id="{AEEE6733-B8DB-4A76-A1EF-35918716BFAE}"/>
                  </a:ext>
                </a:extLst>
              </p:cNvPr>
              <p:cNvSpPr/>
              <p:nvPr/>
            </p:nvSpPr>
            <p:spPr>
              <a:xfrm>
                <a:off x="121867" y="4295044"/>
                <a:ext cx="140071" cy="148881"/>
              </a:xfrm>
              <a:prstGeom prst="ellipse">
                <a:avLst/>
              </a:prstGeom>
              <a:solidFill>
                <a:srgbClr val="FF0000"/>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2" name="Elipse 111">
                <a:extLst>
                  <a:ext uri="{FF2B5EF4-FFF2-40B4-BE49-F238E27FC236}">
                    <a16:creationId xmlns:a16="http://schemas.microsoft.com/office/drawing/2014/main" id="{049B3706-E439-4954-A6A5-40C7B2714B0B}"/>
                  </a:ext>
                </a:extLst>
              </p:cNvPr>
              <p:cNvSpPr/>
              <p:nvPr/>
            </p:nvSpPr>
            <p:spPr>
              <a:xfrm>
                <a:off x="121867" y="4468535"/>
                <a:ext cx="140071" cy="148881"/>
              </a:xfrm>
              <a:prstGeom prst="ellipse">
                <a:avLst/>
              </a:prstGeom>
              <a:solidFill>
                <a:srgbClr val="FF0000"/>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4" name="Elipse 113">
                <a:extLst>
                  <a:ext uri="{FF2B5EF4-FFF2-40B4-BE49-F238E27FC236}">
                    <a16:creationId xmlns:a16="http://schemas.microsoft.com/office/drawing/2014/main" id="{6324721C-3F31-47D7-9E44-60A4C321DE28}"/>
                  </a:ext>
                </a:extLst>
              </p:cNvPr>
              <p:cNvSpPr/>
              <p:nvPr/>
            </p:nvSpPr>
            <p:spPr>
              <a:xfrm>
                <a:off x="121866" y="4655227"/>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5" name="CuadroTexto 114">
                <a:extLst>
                  <a:ext uri="{FF2B5EF4-FFF2-40B4-BE49-F238E27FC236}">
                    <a16:creationId xmlns:a16="http://schemas.microsoft.com/office/drawing/2014/main" id="{25E92943-3F55-46FD-819B-08C437F114C6}"/>
                  </a:ext>
                </a:extLst>
              </p:cNvPr>
              <p:cNvSpPr txBox="1"/>
              <p:nvPr/>
            </p:nvSpPr>
            <p:spPr>
              <a:xfrm>
                <a:off x="3639550" y="3590250"/>
                <a:ext cx="4114277" cy="1015663"/>
              </a:xfrm>
              <a:prstGeom prst="rect">
                <a:avLst/>
              </a:prstGeom>
              <a:noFill/>
            </p:spPr>
            <p:txBody>
              <a:bodyPr wrap="square" rtlCol="0">
                <a:spAutoFit/>
              </a:bodyPr>
              <a:lstStyle/>
              <a:p>
                <a:pPr algn="ctr"/>
                <a:r>
                  <a:rPr lang="es-MX" sz="1200" dirty="0">
                    <a:latin typeface="Comic Sans MS" panose="030F0702030302020204" pitchFamily="66" charset="0"/>
                  </a:rPr>
                  <a:t>Observaciones</a:t>
                </a:r>
              </a:p>
              <a:p>
                <a:pPr algn="ctr"/>
                <a:r>
                  <a:rPr lang="es-MX" sz="1200" dirty="0" smtClean="0">
                    <a:solidFill>
                      <a:srgbClr val="FF9999"/>
                    </a:solidFill>
                    <a:latin typeface="Comic Sans MS" panose="030F0702030302020204" pitchFamily="66" charset="0"/>
                  </a:rPr>
                  <a:t>Considero que se debieron pedir menos actividades ya que los algunos alumnos no enviaban las evidencias completas y solo mandaban una parte, considero fue un factor para la participación en el envió de evidencias </a:t>
                </a:r>
                <a:endParaRPr lang="es-MX" sz="1200" dirty="0">
                  <a:solidFill>
                    <a:srgbClr val="FF9999"/>
                  </a:solidFill>
                  <a:latin typeface="Comic Sans MS" panose="030F0702030302020204" pitchFamily="66" charset="0"/>
                </a:endParaRPr>
              </a:p>
            </p:txBody>
          </p:sp>
        </p:grpSp>
        <p:grpSp>
          <p:nvGrpSpPr>
            <p:cNvPr id="168" name="Grupo 167">
              <a:extLst>
                <a:ext uri="{FF2B5EF4-FFF2-40B4-BE49-F238E27FC236}">
                  <a16:creationId xmlns:a16="http://schemas.microsoft.com/office/drawing/2014/main" id="{BB09A73F-77AD-421C-9A12-1B07E4E28D91}"/>
                </a:ext>
              </a:extLst>
            </p:cNvPr>
            <p:cNvGrpSpPr/>
            <p:nvPr/>
          </p:nvGrpSpPr>
          <p:grpSpPr>
            <a:xfrm>
              <a:off x="0" y="5352851"/>
              <a:ext cx="8142075" cy="1392842"/>
              <a:chOff x="-106905" y="4811173"/>
              <a:chExt cx="8142075" cy="1392842"/>
            </a:xfrm>
          </p:grpSpPr>
          <p:grpSp>
            <p:nvGrpSpPr>
              <p:cNvPr id="116" name="Grupo 115">
                <a:extLst>
                  <a:ext uri="{FF2B5EF4-FFF2-40B4-BE49-F238E27FC236}">
                    <a16:creationId xmlns:a16="http://schemas.microsoft.com/office/drawing/2014/main" id="{86E20A7A-7587-4421-B56B-9A932A9F7109}"/>
                  </a:ext>
                </a:extLst>
              </p:cNvPr>
              <p:cNvGrpSpPr/>
              <p:nvPr/>
            </p:nvGrpSpPr>
            <p:grpSpPr>
              <a:xfrm>
                <a:off x="-106905" y="4811173"/>
                <a:ext cx="8142075" cy="414533"/>
                <a:chOff x="-91265" y="1649223"/>
                <a:chExt cx="8142075" cy="414533"/>
              </a:xfrm>
            </p:grpSpPr>
            <p:sp>
              <p:nvSpPr>
                <p:cNvPr id="117" name="Rectángulo 116">
                  <a:extLst>
                    <a:ext uri="{FF2B5EF4-FFF2-40B4-BE49-F238E27FC236}">
                      <a16:creationId xmlns:a16="http://schemas.microsoft.com/office/drawing/2014/main" id="{811F3B92-D7D1-4EAA-AF61-3E94D18C4AEE}"/>
                    </a:ext>
                  </a:extLst>
                </p:cNvPr>
                <p:cNvSpPr/>
                <p:nvPr/>
              </p:nvSpPr>
              <p:spPr>
                <a:xfrm>
                  <a:off x="-90086" y="1649223"/>
                  <a:ext cx="7777162" cy="369332"/>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8" name="CuadroTexto 117">
                  <a:extLst>
                    <a:ext uri="{FF2B5EF4-FFF2-40B4-BE49-F238E27FC236}">
                      <a16:creationId xmlns:a16="http://schemas.microsoft.com/office/drawing/2014/main" id="{1B9E0E7C-C94D-4D33-90C9-F83AE03AC5F1}"/>
                    </a:ext>
                  </a:extLst>
                </p:cNvPr>
                <p:cNvSpPr txBox="1"/>
                <p:nvPr/>
              </p:nvSpPr>
              <p:spPr>
                <a:xfrm>
                  <a:off x="-91265" y="1725202"/>
                  <a:ext cx="814207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Manifestaciones de los alumnos</a:t>
                  </a:r>
                </a:p>
              </p:txBody>
            </p:sp>
          </p:grpSp>
          <p:sp>
            <p:nvSpPr>
              <p:cNvPr id="122" name="CuadroTexto 121">
                <a:extLst>
                  <a:ext uri="{FF2B5EF4-FFF2-40B4-BE49-F238E27FC236}">
                    <a16:creationId xmlns:a16="http://schemas.microsoft.com/office/drawing/2014/main" id="{7C94A14D-3BCC-49E5-BA89-9E2AEF82C62C}"/>
                  </a:ext>
                </a:extLst>
              </p:cNvPr>
              <p:cNvSpPr txBox="1"/>
              <p:nvPr/>
            </p:nvSpPr>
            <p:spPr>
              <a:xfrm>
                <a:off x="-54750" y="5188352"/>
                <a:ext cx="3912051" cy="1015663"/>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Interés en las actividades</a:t>
                </a:r>
                <a:endParaRPr lang="es-MX" sz="1400" dirty="0">
                  <a:latin typeface="Comic Sans MS" panose="030F0702030302020204" pitchFamily="66" charset="0"/>
                </a:endParaRPr>
              </a:p>
              <a:p>
                <a:pPr algn="just"/>
                <a:r>
                  <a:rPr lang="es-MX" sz="1200" dirty="0">
                    <a:latin typeface="Comic Sans MS" panose="030F0702030302020204" pitchFamily="66" charset="0"/>
                  </a:rPr>
                  <a:t>Participación de la manera esperada</a:t>
                </a:r>
              </a:p>
              <a:p>
                <a:pPr algn="just"/>
                <a:r>
                  <a:rPr lang="es-MX" sz="1200" dirty="0">
                    <a:latin typeface="Comic Sans MS" panose="030F0702030302020204" pitchFamily="66" charset="0"/>
                  </a:rPr>
                  <a:t>Adaptación a la organización establecida</a:t>
                </a:r>
              </a:p>
              <a:p>
                <a:pPr algn="just"/>
                <a:r>
                  <a:rPr lang="es-MX" sz="1200" dirty="0">
                    <a:latin typeface="Comic Sans MS" panose="030F0702030302020204" pitchFamily="66" charset="0"/>
                  </a:rPr>
                  <a:t>Seguridad y cooperación al realizar las actividades</a:t>
                </a:r>
              </a:p>
            </p:txBody>
          </p:sp>
          <p:sp>
            <p:nvSpPr>
              <p:cNvPr id="126" name="CuadroTexto 125">
                <a:extLst>
                  <a:ext uri="{FF2B5EF4-FFF2-40B4-BE49-F238E27FC236}">
                    <a16:creationId xmlns:a16="http://schemas.microsoft.com/office/drawing/2014/main" id="{06161E3F-EC52-4DE5-966F-0CF0E691332C}"/>
                  </a:ext>
                </a:extLst>
              </p:cNvPr>
              <p:cNvSpPr txBox="1"/>
              <p:nvPr/>
            </p:nvSpPr>
            <p:spPr>
              <a:xfrm>
                <a:off x="3645357" y="5221690"/>
                <a:ext cx="3674654" cy="461665"/>
              </a:xfrm>
              <a:prstGeom prst="rect">
                <a:avLst/>
              </a:prstGeom>
              <a:noFill/>
            </p:spPr>
            <p:txBody>
              <a:bodyPr wrap="square" rtlCol="0">
                <a:spAutoFit/>
              </a:bodyPr>
              <a:lstStyle/>
              <a:p>
                <a:pPr algn="ctr"/>
                <a:r>
                  <a:rPr lang="es-MX" sz="1200" dirty="0">
                    <a:latin typeface="Comic Sans MS" panose="030F0702030302020204" pitchFamily="66" charset="0"/>
                  </a:rPr>
                  <a:t>Todos   Algunos  Pocos   Ninguno</a:t>
                </a:r>
              </a:p>
              <a:p>
                <a:pPr algn="ctr"/>
                <a:endParaRPr lang="es-MX" sz="1200" dirty="0">
                  <a:latin typeface="Comic Sans MS" panose="030F0702030302020204" pitchFamily="66" charset="0"/>
                </a:endParaRPr>
              </a:p>
            </p:txBody>
          </p:sp>
          <p:grpSp>
            <p:nvGrpSpPr>
              <p:cNvPr id="135" name="Grupo 134">
                <a:extLst>
                  <a:ext uri="{FF2B5EF4-FFF2-40B4-BE49-F238E27FC236}">
                    <a16:creationId xmlns:a16="http://schemas.microsoft.com/office/drawing/2014/main" id="{0B4F29DE-BDD1-4173-913A-6F69F59C290F}"/>
                  </a:ext>
                </a:extLst>
              </p:cNvPr>
              <p:cNvGrpSpPr/>
              <p:nvPr/>
            </p:nvGrpSpPr>
            <p:grpSpPr>
              <a:xfrm>
                <a:off x="4481792" y="5453154"/>
                <a:ext cx="1859730" cy="162160"/>
                <a:chOff x="4481792" y="5453154"/>
                <a:chExt cx="1859730" cy="162160"/>
              </a:xfrm>
            </p:grpSpPr>
            <p:sp>
              <p:nvSpPr>
                <p:cNvPr id="124" name="Elipse 123">
                  <a:extLst>
                    <a:ext uri="{FF2B5EF4-FFF2-40B4-BE49-F238E27FC236}">
                      <a16:creationId xmlns:a16="http://schemas.microsoft.com/office/drawing/2014/main" id="{B36A7C95-12EB-4981-AD16-F8766A33023B}"/>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8" name="Elipse 127">
                  <a:extLst>
                    <a:ext uri="{FF2B5EF4-FFF2-40B4-BE49-F238E27FC236}">
                      <a16:creationId xmlns:a16="http://schemas.microsoft.com/office/drawing/2014/main" id="{04898E7A-EFA5-4C5D-AA3E-E61854C86E67}"/>
                    </a:ext>
                  </a:extLst>
                </p:cNvPr>
                <p:cNvSpPr/>
                <p:nvPr/>
              </p:nvSpPr>
              <p:spPr>
                <a:xfrm>
                  <a:off x="5071405" y="5453154"/>
                  <a:ext cx="140071" cy="148881"/>
                </a:xfrm>
                <a:prstGeom prst="ellipse">
                  <a:avLst/>
                </a:prstGeom>
                <a:solidFill>
                  <a:srgbClr val="FF0000"/>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0" name="Elipse 129">
                  <a:extLst>
                    <a:ext uri="{FF2B5EF4-FFF2-40B4-BE49-F238E27FC236}">
                      <a16:creationId xmlns:a16="http://schemas.microsoft.com/office/drawing/2014/main" id="{00F070BD-3F46-4F6C-A422-B589D0DB19D7}"/>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2" name="Elipse 131">
                  <a:extLst>
                    <a:ext uri="{FF2B5EF4-FFF2-40B4-BE49-F238E27FC236}">
                      <a16:creationId xmlns:a16="http://schemas.microsoft.com/office/drawing/2014/main" id="{1ADF766A-8C07-4C9C-954F-397B4C518373}"/>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36" name="Grupo 135">
                <a:extLst>
                  <a:ext uri="{FF2B5EF4-FFF2-40B4-BE49-F238E27FC236}">
                    <a16:creationId xmlns:a16="http://schemas.microsoft.com/office/drawing/2014/main" id="{0CAC7643-C6D9-4D4D-8809-A3E27B328AAE}"/>
                  </a:ext>
                </a:extLst>
              </p:cNvPr>
              <p:cNvGrpSpPr/>
              <p:nvPr/>
            </p:nvGrpSpPr>
            <p:grpSpPr>
              <a:xfrm>
                <a:off x="4481792" y="5644382"/>
                <a:ext cx="1859730" cy="162160"/>
                <a:chOff x="4481792" y="5453154"/>
                <a:chExt cx="1859730" cy="162160"/>
              </a:xfrm>
            </p:grpSpPr>
            <p:sp>
              <p:nvSpPr>
                <p:cNvPr id="137" name="Elipse 136">
                  <a:extLst>
                    <a:ext uri="{FF2B5EF4-FFF2-40B4-BE49-F238E27FC236}">
                      <a16:creationId xmlns:a16="http://schemas.microsoft.com/office/drawing/2014/main" id="{D15D9F78-4830-4046-8D9C-7475C18EEACF}"/>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8" name="Elipse 137">
                  <a:extLst>
                    <a:ext uri="{FF2B5EF4-FFF2-40B4-BE49-F238E27FC236}">
                      <a16:creationId xmlns:a16="http://schemas.microsoft.com/office/drawing/2014/main" id="{9106BBF0-3FDA-43EF-82D8-A91CE86F7BCC}"/>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9" name="Elipse 138">
                  <a:extLst>
                    <a:ext uri="{FF2B5EF4-FFF2-40B4-BE49-F238E27FC236}">
                      <a16:creationId xmlns:a16="http://schemas.microsoft.com/office/drawing/2014/main" id="{805C1B3D-B483-4E9A-BC43-3C3A34DCA29C}"/>
                    </a:ext>
                  </a:extLst>
                </p:cNvPr>
                <p:cNvSpPr/>
                <p:nvPr/>
              </p:nvSpPr>
              <p:spPr>
                <a:xfrm>
                  <a:off x="5590982" y="5466433"/>
                  <a:ext cx="140071" cy="148881"/>
                </a:xfrm>
                <a:prstGeom prst="ellipse">
                  <a:avLst/>
                </a:prstGeom>
                <a:solidFill>
                  <a:srgbClr val="FF0000"/>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0" name="Elipse 139">
                  <a:extLst>
                    <a:ext uri="{FF2B5EF4-FFF2-40B4-BE49-F238E27FC236}">
                      <a16:creationId xmlns:a16="http://schemas.microsoft.com/office/drawing/2014/main" id="{5ACBF1CC-D4AC-4C8B-8889-428A29D11D7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41" name="Grupo 140">
                <a:extLst>
                  <a:ext uri="{FF2B5EF4-FFF2-40B4-BE49-F238E27FC236}">
                    <a16:creationId xmlns:a16="http://schemas.microsoft.com/office/drawing/2014/main" id="{7B87E0F1-93A8-4239-876A-2C91F55A3FB3}"/>
                  </a:ext>
                </a:extLst>
              </p:cNvPr>
              <p:cNvGrpSpPr/>
              <p:nvPr/>
            </p:nvGrpSpPr>
            <p:grpSpPr>
              <a:xfrm>
                <a:off x="4482433" y="5835610"/>
                <a:ext cx="1859730" cy="162160"/>
                <a:chOff x="4481792" y="5453154"/>
                <a:chExt cx="1859730" cy="162160"/>
              </a:xfrm>
            </p:grpSpPr>
            <p:sp>
              <p:nvSpPr>
                <p:cNvPr id="142" name="Elipse 141">
                  <a:extLst>
                    <a:ext uri="{FF2B5EF4-FFF2-40B4-BE49-F238E27FC236}">
                      <a16:creationId xmlns:a16="http://schemas.microsoft.com/office/drawing/2014/main" id="{A875E401-1E64-47E4-A54B-900C61A61677}"/>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3" name="Elipse 142">
                  <a:extLst>
                    <a:ext uri="{FF2B5EF4-FFF2-40B4-BE49-F238E27FC236}">
                      <a16:creationId xmlns:a16="http://schemas.microsoft.com/office/drawing/2014/main" id="{3DD59AD9-06DA-4644-919C-E7BC15F6BED6}"/>
                    </a:ext>
                  </a:extLst>
                </p:cNvPr>
                <p:cNvSpPr/>
                <p:nvPr/>
              </p:nvSpPr>
              <p:spPr>
                <a:xfrm>
                  <a:off x="5071405" y="5453154"/>
                  <a:ext cx="140071" cy="148881"/>
                </a:xfrm>
                <a:prstGeom prst="ellipse">
                  <a:avLst/>
                </a:prstGeom>
                <a:solidFill>
                  <a:srgbClr val="FF0000"/>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4" name="Elipse 143">
                  <a:extLst>
                    <a:ext uri="{FF2B5EF4-FFF2-40B4-BE49-F238E27FC236}">
                      <a16:creationId xmlns:a16="http://schemas.microsoft.com/office/drawing/2014/main" id="{6DDE1CF7-489F-47CF-8241-BA4E200CF4FA}"/>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5" name="Elipse 144">
                  <a:extLst>
                    <a:ext uri="{FF2B5EF4-FFF2-40B4-BE49-F238E27FC236}">
                      <a16:creationId xmlns:a16="http://schemas.microsoft.com/office/drawing/2014/main" id="{5B84455B-4FC9-4372-B777-94DDE7FE150E}"/>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46" name="Grupo 145">
                <a:extLst>
                  <a:ext uri="{FF2B5EF4-FFF2-40B4-BE49-F238E27FC236}">
                    <a16:creationId xmlns:a16="http://schemas.microsoft.com/office/drawing/2014/main" id="{77951E04-423C-44AE-A9B2-24095C4C5B28}"/>
                  </a:ext>
                </a:extLst>
              </p:cNvPr>
              <p:cNvGrpSpPr/>
              <p:nvPr/>
            </p:nvGrpSpPr>
            <p:grpSpPr>
              <a:xfrm>
                <a:off x="4482817" y="6023918"/>
                <a:ext cx="1859730" cy="162160"/>
                <a:chOff x="4481792" y="5453154"/>
                <a:chExt cx="1859730" cy="162160"/>
              </a:xfrm>
            </p:grpSpPr>
            <p:sp>
              <p:nvSpPr>
                <p:cNvPr id="147" name="Elipse 146">
                  <a:extLst>
                    <a:ext uri="{FF2B5EF4-FFF2-40B4-BE49-F238E27FC236}">
                      <a16:creationId xmlns:a16="http://schemas.microsoft.com/office/drawing/2014/main" id="{EAE223AD-9981-454B-AC0F-D9BD55EC710C}"/>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8" name="Elipse 147">
                  <a:extLst>
                    <a:ext uri="{FF2B5EF4-FFF2-40B4-BE49-F238E27FC236}">
                      <a16:creationId xmlns:a16="http://schemas.microsoft.com/office/drawing/2014/main" id="{A020B64C-03E0-4C7A-BBB0-B1EB17ACCB9A}"/>
                    </a:ext>
                  </a:extLst>
                </p:cNvPr>
                <p:cNvSpPr/>
                <p:nvPr/>
              </p:nvSpPr>
              <p:spPr>
                <a:xfrm>
                  <a:off x="5071405" y="5453154"/>
                  <a:ext cx="140071" cy="148881"/>
                </a:xfrm>
                <a:prstGeom prst="ellipse">
                  <a:avLst/>
                </a:prstGeom>
                <a:solidFill>
                  <a:srgbClr val="FF0000"/>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9" name="Elipse 148">
                  <a:extLst>
                    <a:ext uri="{FF2B5EF4-FFF2-40B4-BE49-F238E27FC236}">
                      <a16:creationId xmlns:a16="http://schemas.microsoft.com/office/drawing/2014/main" id="{CFEEB593-1C3D-4D7F-A633-27ED6ECE17BF}"/>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0" name="Elipse 149">
                  <a:extLst>
                    <a:ext uri="{FF2B5EF4-FFF2-40B4-BE49-F238E27FC236}">
                      <a16:creationId xmlns:a16="http://schemas.microsoft.com/office/drawing/2014/main" id="{C42090CB-1504-4391-B330-728BEC78AAC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nvGrpSpPr>
            <p:cNvPr id="151" name="Grupo 150">
              <a:extLst>
                <a:ext uri="{FF2B5EF4-FFF2-40B4-BE49-F238E27FC236}">
                  <a16:creationId xmlns:a16="http://schemas.microsoft.com/office/drawing/2014/main" id="{E3FB72F6-392F-40AB-A175-66BC4FD1180C}"/>
                </a:ext>
              </a:extLst>
            </p:cNvPr>
            <p:cNvGrpSpPr/>
            <p:nvPr/>
          </p:nvGrpSpPr>
          <p:grpSpPr>
            <a:xfrm>
              <a:off x="-40004" y="6773416"/>
              <a:ext cx="8066405" cy="358362"/>
              <a:chOff x="-128950" y="1710038"/>
              <a:chExt cx="8066405" cy="358362"/>
            </a:xfrm>
          </p:grpSpPr>
          <p:sp>
            <p:nvSpPr>
              <p:cNvPr id="152" name="Rectángulo 151">
                <a:extLst>
                  <a:ext uri="{FF2B5EF4-FFF2-40B4-BE49-F238E27FC236}">
                    <a16:creationId xmlns:a16="http://schemas.microsoft.com/office/drawing/2014/main" id="{8BFA794B-7B5C-4B21-A452-F05082E198A2}"/>
                  </a:ext>
                </a:extLst>
              </p:cNvPr>
              <p:cNvSpPr/>
              <p:nvPr/>
            </p:nvSpPr>
            <p:spPr>
              <a:xfrm>
                <a:off x="-117778" y="1710038"/>
                <a:ext cx="7844864" cy="358362"/>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3" name="CuadroTexto 152">
                <a:extLst>
                  <a:ext uri="{FF2B5EF4-FFF2-40B4-BE49-F238E27FC236}">
                    <a16:creationId xmlns:a16="http://schemas.microsoft.com/office/drawing/2014/main" id="{B6E65149-4C4C-4DA3-BBD4-37E7A7D3A7A0}"/>
                  </a:ext>
                </a:extLst>
              </p:cNvPr>
              <p:cNvSpPr txBox="1"/>
              <p:nvPr/>
            </p:nvSpPr>
            <p:spPr>
              <a:xfrm>
                <a:off x="-128950" y="1725138"/>
                <a:ext cx="806640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Autoevaluación</a:t>
                </a:r>
              </a:p>
            </p:txBody>
          </p:sp>
        </p:grpSp>
        <p:sp>
          <p:nvSpPr>
            <p:cNvPr id="155" name="CuadroTexto 154">
              <a:extLst>
                <a:ext uri="{FF2B5EF4-FFF2-40B4-BE49-F238E27FC236}">
                  <a16:creationId xmlns:a16="http://schemas.microsoft.com/office/drawing/2014/main" id="{6718D8D3-202C-4CDB-8F60-21504AA6438C}"/>
                </a:ext>
              </a:extLst>
            </p:cNvPr>
            <p:cNvSpPr txBox="1"/>
            <p:nvPr/>
          </p:nvSpPr>
          <p:spPr>
            <a:xfrm>
              <a:off x="28833" y="7032794"/>
              <a:ext cx="5831687" cy="1384995"/>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Rescato los conocimientos previos</a:t>
              </a:r>
              <a:endParaRPr lang="es-MX" sz="1400" dirty="0">
                <a:latin typeface="Comic Sans MS" panose="030F0702030302020204" pitchFamily="66" charset="0"/>
              </a:endParaRPr>
            </a:p>
            <a:p>
              <a:pPr algn="just"/>
              <a:r>
                <a:rPr lang="es-MX" sz="1200" dirty="0">
                  <a:latin typeface="Comic Sans MS" panose="030F0702030302020204" pitchFamily="66" charset="0"/>
                </a:rPr>
                <a:t>Identifico y actúa conforme a las necesidades e intereses de los alumnos  </a:t>
              </a:r>
            </a:p>
            <a:p>
              <a:pPr algn="just"/>
              <a:r>
                <a:rPr lang="es-MX" sz="1200" dirty="0">
                  <a:latin typeface="Comic Sans MS" panose="030F0702030302020204" pitchFamily="66" charset="0"/>
                </a:rPr>
                <a:t>Fomento la participación de todos los alumnos </a:t>
              </a:r>
            </a:p>
            <a:p>
              <a:pPr algn="just"/>
              <a:r>
                <a:rPr lang="es-MX" sz="1200" dirty="0">
                  <a:latin typeface="Comic Sans MS" panose="030F0702030302020204" pitchFamily="66" charset="0"/>
                </a:rPr>
                <a:t>Otorgo consignas claras</a:t>
              </a:r>
            </a:p>
            <a:p>
              <a:pPr algn="just"/>
              <a:r>
                <a:rPr lang="es-MX" sz="1200" dirty="0">
                  <a:latin typeface="Comic Sans MS" panose="030F0702030302020204" pitchFamily="66" charset="0"/>
                </a:rPr>
                <a:t>Intervengo adecuadamente</a:t>
              </a:r>
            </a:p>
            <a:p>
              <a:pPr algn="just"/>
              <a:r>
                <a:rPr lang="es-MX" sz="1200" dirty="0">
                  <a:latin typeface="Comic Sans MS" panose="030F0702030302020204" pitchFamily="66" charset="0"/>
                </a:rPr>
                <a:t>Fomento la autonomía de los alumnos </a:t>
              </a:r>
            </a:p>
          </p:txBody>
        </p:sp>
        <p:grpSp>
          <p:nvGrpSpPr>
            <p:cNvPr id="202" name="Grupo 201">
              <a:extLst>
                <a:ext uri="{FF2B5EF4-FFF2-40B4-BE49-F238E27FC236}">
                  <a16:creationId xmlns:a16="http://schemas.microsoft.com/office/drawing/2014/main" id="{F323BF70-7EB4-430E-8E9D-EF851C22D91D}"/>
                </a:ext>
              </a:extLst>
            </p:cNvPr>
            <p:cNvGrpSpPr/>
            <p:nvPr/>
          </p:nvGrpSpPr>
          <p:grpSpPr>
            <a:xfrm>
              <a:off x="5378995" y="7091750"/>
              <a:ext cx="2255371" cy="1332960"/>
              <a:chOff x="5319913" y="7568918"/>
              <a:chExt cx="2255371" cy="1332960"/>
            </a:xfrm>
          </p:grpSpPr>
          <p:sp>
            <p:nvSpPr>
              <p:cNvPr id="161" name="CuadroTexto 160">
                <a:extLst>
                  <a:ext uri="{FF2B5EF4-FFF2-40B4-BE49-F238E27FC236}">
                    <a16:creationId xmlns:a16="http://schemas.microsoft.com/office/drawing/2014/main" id="{101E8FF4-B621-48FA-A3D7-D90BB0502AC4}"/>
                  </a:ext>
                </a:extLst>
              </p:cNvPr>
              <p:cNvSpPr txBox="1"/>
              <p:nvPr/>
            </p:nvSpPr>
            <p:spPr>
              <a:xfrm>
                <a:off x="5319913" y="7568918"/>
                <a:ext cx="2255371" cy="461665"/>
              </a:xfrm>
              <a:prstGeom prst="rect">
                <a:avLst/>
              </a:prstGeom>
              <a:noFill/>
            </p:spPr>
            <p:txBody>
              <a:bodyPr wrap="square" rtlCol="0">
                <a:spAutoFit/>
              </a:bodyPr>
              <a:lstStyle/>
              <a:p>
                <a:pPr algn="ctr"/>
                <a:r>
                  <a:rPr lang="es-MX" sz="1200" dirty="0">
                    <a:latin typeface="Comic Sans MS" panose="030F0702030302020204" pitchFamily="66" charset="0"/>
                  </a:rPr>
                  <a:t>     Si            No   </a:t>
                </a:r>
              </a:p>
              <a:p>
                <a:pPr algn="ctr"/>
                <a:endParaRPr lang="es-MX" sz="1200" dirty="0">
                  <a:latin typeface="Comic Sans MS" panose="030F0702030302020204" pitchFamily="66" charset="0"/>
                </a:endParaRPr>
              </a:p>
            </p:txBody>
          </p:sp>
          <p:grpSp>
            <p:nvGrpSpPr>
              <p:cNvPr id="201" name="Grupo 200">
                <a:extLst>
                  <a:ext uri="{FF2B5EF4-FFF2-40B4-BE49-F238E27FC236}">
                    <a16:creationId xmlns:a16="http://schemas.microsoft.com/office/drawing/2014/main" id="{6C41977E-8F35-4BB6-9FB6-060C1D447201}"/>
                  </a:ext>
                </a:extLst>
              </p:cNvPr>
              <p:cNvGrpSpPr/>
              <p:nvPr/>
            </p:nvGrpSpPr>
            <p:grpSpPr>
              <a:xfrm>
                <a:off x="6120124" y="7772965"/>
                <a:ext cx="876598" cy="1128913"/>
                <a:chOff x="6128376" y="7763339"/>
                <a:chExt cx="876598" cy="1128913"/>
              </a:xfrm>
            </p:grpSpPr>
            <p:grpSp>
              <p:nvGrpSpPr>
                <p:cNvPr id="171" name="Grupo 170">
                  <a:extLst>
                    <a:ext uri="{FF2B5EF4-FFF2-40B4-BE49-F238E27FC236}">
                      <a16:creationId xmlns:a16="http://schemas.microsoft.com/office/drawing/2014/main" id="{B4DEC5E0-F6BB-4A34-A803-6D536089621A}"/>
                    </a:ext>
                  </a:extLst>
                </p:cNvPr>
                <p:cNvGrpSpPr/>
                <p:nvPr/>
              </p:nvGrpSpPr>
              <p:grpSpPr>
                <a:xfrm>
                  <a:off x="6135240" y="7763339"/>
                  <a:ext cx="860093" cy="166455"/>
                  <a:chOff x="6014569" y="7907624"/>
                  <a:chExt cx="860093" cy="166455"/>
                </a:xfrm>
              </p:grpSpPr>
              <p:sp>
                <p:nvSpPr>
                  <p:cNvPr id="165" name="Elipse 164">
                    <a:extLst>
                      <a:ext uri="{FF2B5EF4-FFF2-40B4-BE49-F238E27FC236}">
                        <a16:creationId xmlns:a16="http://schemas.microsoft.com/office/drawing/2014/main" id="{FE1FD20A-6ED7-4845-8B11-A1EC792790C5}"/>
                      </a:ext>
                    </a:extLst>
                  </p:cNvPr>
                  <p:cNvSpPr/>
                  <p:nvPr/>
                </p:nvSpPr>
                <p:spPr>
                  <a:xfrm>
                    <a:off x="6014569" y="7925198"/>
                    <a:ext cx="140071" cy="148881"/>
                  </a:xfrm>
                  <a:prstGeom prst="ellipse">
                    <a:avLst/>
                  </a:prstGeom>
                  <a:solidFill>
                    <a:srgbClr val="FF0000"/>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6" name="Elipse 165">
                    <a:extLst>
                      <a:ext uri="{FF2B5EF4-FFF2-40B4-BE49-F238E27FC236}">
                        <a16:creationId xmlns:a16="http://schemas.microsoft.com/office/drawing/2014/main" id="{5D71AD41-6D0E-4CDB-B05D-3B103104F30C}"/>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2" name="Grupo 171">
                  <a:extLst>
                    <a:ext uri="{FF2B5EF4-FFF2-40B4-BE49-F238E27FC236}">
                      <a16:creationId xmlns:a16="http://schemas.microsoft.com/office/drawing/2014/main" id="{6D934AB1-45F3-45B0-ADEB-632522282A96}"/>
                    </a:ext>
                  </a:extLst>
                </p:cNvPr>
                <p:cNvGrpSpPr/>
                <p:nvPr/>
              </p:nvGrpSpPr>
              <p:grpSpPr>
                <a:xfrm>
                  <a:off x="6144881" y="7952948"/>
                  <a:ext cx="860093" cy="166455"/>
                  <a:chOff x="6014569" y="7907624"/>
                  <a:chExt cx="860093" cy="166455"/>
                </a:xfrm>
              </p:grpSpPr>
              <p:sp>
                <p:nvSpPr>
                  <p:cNvPr id="173" name="Elipse 172">
                    <a:extLst>
                      <a:ext uri="{FF2B5EF4-FFF2-40B4-BE49-F238E27FC236}">
                        <a16:creationId xmlns:a16="http://schemas.microsoft.com/office/drawing/2014/main" id="{E5A1820A-225E-426C-BB18-42E8BAA0D935}"/>
                      </a:ext>
                    </a:extLst>
                  </p:cNvPr>
                  <p:cNvSpPr/>
                  <p:nvPr/>
                </p:nvSpPr>
                <p:spPr>
                  <a:xfrm>
                    <a:off x="6014569" y="7925198"/>
                    <a:ext cx="140071" cy="148881"/>
                  </a:xfrm>
                  <a:prstGeom prst="ellipse">
                    <a:avLst/>
                  </a:prstGeom>
                  <a:solidFill>
                    <a:srgbClr val="FF0000"/>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4" name="Elipse 173">
                    <a:extLst>
                      <a:ext uri="{FF2B5EF4-FFF2-40B4-BE49-F238E27FC236}">
                        <a16:creationId xmlns:a16="http://schemas.microsoft.com/office/drawing/2014/main" id="{059BFFE8-E129-4AA5-883A-6A52AC975154}"/>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5" name="Grupo 174">
                  <a:extLst>
                    <a:ext uri="{FF2B5EF4-FFF2-40B4-BE49-F238E27FC236}">
                      <a16:creationId xmlns:a16="http://schemas.microsoft.com/office/drawing/2014/main" id="{903AAAAF-062F-4F3F-93D0-FB8734EFD06E}"/>
                    </a:ext>
                  </a:extLst>
                </p:cNvPr>
                <p:cNvGrpSpPr/>
                <p:nvPr/>
              </p:nvGrpSpPr>
              <p:grpSpPr>
                <a:xfrm>
                  <a:off x="6128376" y="8146749"/>
                  <a:ext cx="860093" cy="166455"/>
                  <a:chOff x="6014569" y="7907624"/>
                  <a:chExt cx="860093" cy="166455"/>
                </a:xfrm>
              </p:grpSpPr>
              <p:sp>
                <p:nvSpPr>
                  <p:cNvPr id="176" name="Elipse 175">
                    <a:extLst>
                      <a:ext uri="{FF2B5EF4-FFF2-40B4-BE49-F238E27FC236}">
                        <a16:creationId xmlns:a16="http://schemas.microsoft.com/office/drawing/2014/main" id="{5628CDCD-EA35-4E0D-A852-C8D40DB87C60}"/>
                      </a:ext>
                    </a:extLst>
                  </p:cNvPr>
                  <p:cNvSpPr/>
                  <p:nvPr/>
                </p:nvSpPr>
                <p:spPr>
                  <a:xfrm>
                    <a:off x="6014569" y="7925198"/>
                    <a:ext cx="140071" cy="148881"/>
                  </a:xfrm>
                  <a:prstGeom prst="ellipse">
                    <a:avLst/>
                  </a:prstGeom>
                  <a:solidFill>
                    <a:srgbClr val="FF0000"/>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7" name="Elipse 176">
                    <a:extLst>
                      <a:ext uri="{FF2B5EF4-FFF2-40B4-BE49-F238E27FC236}">
                        <a16:creationId xmlns:a16="http://schemas.microsoft.com/office/drawing/2014/main" id="{95FD5684-4773-460F-A507-B282D920AB05}"/>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8" name="Grupo 177">
                  <a:extLst>
                    <a:ext uri="{FF2B5EF4-FFF2-40B4-BE49-F238E27FC236}">
                      <a16:creationId xmlns:a16="http://schemas.microsoft.com/office/drawing/2014/main" id="{68A79C76-CFC4-46B5-B524-B113AE261797}"/>
                    </a:ext>
                  </a:extLst>
                </p:cNvPr>
                <p:cNvGrpSpPr/>
                <p:nvPr/>
              </p:nvGrpSpPr>
              <p:grpSpPr>
                <a:xfrm>
                  <a:off x="6135240" y="8339765"/>
                  <a:ext cx="860093" cy="166455"/>
                  <a:chOff x="6014569" y="7907624"/>
                  <a:chExt cx="860093" cy="166455"/>
                </a:xfrm>
              </p:grpSpPr>
              <p:sp>
                <p:nvSpPr>
                  <p:cNvPr id="179" name="Elipse 178">
                    <a:extLst>
                      <a:ext uri="{FF2B5EF4-FFF2-40B4-BE49-F238E27FC236}">
                        <a16:creationId xmlns:a16="http://schemas.microsoft.com/office/drawing/2014/main" id="{2CBBDFBE-EB0C-41CC-A88B-D5A80720590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0" name="Elipse 179">
                    <a:extLst>
                      <a:ext uri="{FF2B5EF4-FFF2-40B4-BE49-F238E27FC236}">
                        <a16:creationId xmlns:a16="http://schemas.microsoft.com/office/drawing/2014/main" id="{7D157F79-D910-4D52-8F42-75F981207E22}"/>
                      </a:ext>
                    </a:extLst>
                  </p:cNvPr>
                  <p:cNvSpPr/>
                  <p:nvPr/>
                </p:nvSpPr>
                <p:spPr>
                  <a:xfrm>
                    <a:off x="6734591" y="7907624"/>
                    <a:ext cx="140071" cy="148881"/>
                  </a:xfrm>
                  <a:prstGeom prst="ellipse">
                    <a:avLst/>
                  </a:prstGeom>
                  <a:solidFill>
                    <a:srgbClr val="FF0000"/>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1" name="Grupo 180">
                  <a:extLst>
                    <a:ext uri="{FF2B5EF4-FFF2-40B4-BE49-F238E27FC236}">
                      <a16:creationId xmlns:a16="http://schemas.microsoft.com/office/drawing/2014/main" id="{1A443DDB-ACFE-4675-ABFF-E3444529CF83}"/>
                    </a:ext>
                  </a:extLst>
                </p:cNvPr>
                <p:cNvGrpSpPr/>
                <p:nvPr/>
              </p:nvGrpSpPr>
              <p:grpSpPr>
                <a:xfrm>
                  <a:off x="6135240" y="8532781"/>
                  <a:ext cx="860093" cy="166455"/>
                  <a:chOff x="6014569" y="7907624"/>
                  <a:chExt cx="860093" cy="166455"/>
                </a:xfrm>
              </p:grpSpPr>
              <p:sp>
                <p:nvSpPr>
                  <p:cNvPr id="182" name="Elipse 181">
                    <a:extLst>
                      <a:ext uri="{FF2B5EF4-FFF2-40B4-BE49-F238E27FC236}">
                        <a16:creationId xmlns:a16="http://schemas.microsoft.com/office/drawing/2014/main" id="{E7A56ADF-EACC-40C7-9184-0E3F0740A45D}"/>
                      </a:ext>
                    </a:extLst>
                  </p:cNvPr>
                  <p:cNvSpPr/>
                  <p:nvPr/>
                </p:nvSpPr>
                <p:spPr>
                  <a:xfrm>
                    <a:off x="6014569" y="7925198"/>
                    <a:ext cx="140071" cy="148881"/>
                  </a:xfrm>
                  <a:prstGeom prst="ellipse">
                    <a:avLst/>
                  </a:prstGeom>
                  <a:solidFill>
                    <a:srgbClr val="FF0000"/>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3" name="Elipse 182">
                    <a:extLst>
                      <a:ext uri="{FF2B5EF4-FFF2-40B4-BE49-F238E27FC236}">
                        <a16:creationId xmlns:a16="http://schemas.microsoft.com/office/drawing/2014/main" id="{1973D5AE-4FF3-41F8-A147-1A0EDB4CCABB}"/>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4" name="Grupo 183">
                  <a:extLst>
                    <a:ext uri="{FF2B5EF4-FFF2-40B4-BE49-F238E27FC236}">
                      <a16:creationId xmlns:a16="http://schemas.microsoft.com/office/drawing/2014/main" id="{A0DD16A7-4851-49C7-AD7E-6396DE84D217}"/>
                    </a:ext>
                  </a:extLst>
                </p:cNvPr>
                <p:cNvGrpSpPr/>
                <p:nvPr/>
              </p:nvGrpSpPr>
              <p:grpSpPr>
                <a:xfrm>
                  <a:off x="6135240" y="8725797"/>
                  <a:ext cx="860093" cy="166455"/>
                  <a:chOff x="6014569" y="7907624"/>
                  <a:chExt cx="860093" cy="166455"/>
                </a:xfrm>
              </p:grpSpPr>
              <p:sp>
                <p:nvSpPr>
                  <p:cNvPr id="185" name="Elipse 184">
                    <a:extLst>
                      <a:ext uri="{FF2B5EF4-FFF2-40B4-BE49-F238E27FC236}">
                        <a16:creationId xmlns:a16="http://schemas.microsoft.com/office/drawing/2014/main" id="{A25605AE-999C-4A5F-B9C0-9B6032B44867}"/>
                      </a:ext>
                    </a:extLst>
                  </p:cNvPr>
                  <p:cNvSpPr/>
                  <p:nvPr/>
                </p:nvSpPr>
                <p:spPr>
                  <a:xfrm>
                    <a:off x="6014569" y="7925198"/>
                    <a:ext cx="140071" cy="148881"/>
                  </a:xfrm>
                  <a:prstGeom prst="ellipse">
                    <a:avLst/>
                  </a:prstGeom>
                  <a:solidFill>
                    <a:srgbClr val="FF0000"/>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6" name="Elipse 185">
                    <a:extLst>
                      <a:ext uri="{FF2B5EF4-FFF2-40B4-BE49-F238E27FC236}">
                        <a16:creationId xmlns:a16="http://schemas.microsoft.com/office/drawing/2014/main" id="{FA69E7DF-4506-4800-9CFD-AB1AC1E70A37}"/>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sp>
          <p:nvSpPr>
            <p:cNvPr id="187" name="Rectángulo: esquinas redondeadas 186">
              <a:extLst>
                <a:ext uri="{FF2B5EF4-FFF2-40B4-BE49-F238E27FC236}">
                  <a16:creationId xmlns:a16="http://schemas.microsoft.com/office/drawing/2014/main" id="{2C0AD05E-6371-492F-9992-C11F91DAC77B}"/>
                </a:ext>
              </a:extLst>
            </p:cNvPr>
            <p:cNvSpPr/>
            <p:nvPr/>
          </p:nvSpPr>
          <p:spPr>
            <a:xfrm>
              <a:off x="31515" y="8404739"/>
              <a:ext cx="3829905" cy="1485112"/>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0" name="CuadroTexto 189">
              <a:extLst>
                <a:ext uri="{FF2B5EF4-FFF2-40B4-BE49-F238E27FC236}">
                  <a16:creationId xmlns:a16="http://schemas.microsoft.com/office/drawing/2014/main" id="{325B8F71-AFA8-4D1C-8817-B3B06A563118}"/>
                </a:ext>
              </a:extLst>
            </p:cNvPr>
            <p:cNvSpPr txBox="1"/>
            <p:nvPr/>
          </p:nvSpPr>
          <p:spPr>
            <a:xfrm>
              <a:off x="133839" y="8404739"/>
              <a:ext cx="3553735"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Logros</a:t>
              </a:r>
            </a:p>
          </p:txBody>
        </p:sp>
        <p:sp>
          <p:nvSpPr>
            <p:cNvPr id="192" name="CuadroTexto 191">
              <a:extLst>
                <a:ext uri="{FF2B5EF4-FFF2-40B4-BE49-F238E27FC236}">
                  <a16:creationId xmlns:a16="http://schemas.microsoft.com/office/drawing/2014/main" id="{85E2E26E-9342-4297-B7CB-788C1192AFE7}"/>
                </a:ext>
              </a:extLst>
            </p:cNvPr>
            <p:cNvSpPr txBox="1"/>
            <p:nvPr/>
          </p:nvSpPr>
          <p:spPr>
            <a:xfrm>
              <a:off x="-40004" y="8592963"/>
              <a:ext cx="3901420" cy="1200329"/>
            </a:xfrm>
            <a:prstGeom prst="rect">
              <a:avLst/>
            </a:prstGeom>
            <a:noFill/>
          </p:spPr>
          <p:txBody>
            <a:bodyPr wrap="square">
              <a:spAutoFit/>
            </a:bodyPr>
            <a:lstStyle/>
            <a:p>
              <a:pPr algn="ctr"/>
              <a:r>
                <a:rPr lang="es-MX" dirty="0" smtClean="0">
                  <a:solidFill>
                    <a:schemeClr val="bg1"/>
                  </a:solidFill>
                  <a:latin typeface="Comic Sans MS" panose="030F0702030302020204" pitchFamily="66" charset="0"/>
                </a:rPr>
                <a:t>Logro de los aprendizajes que se vio reflejado en el envió de evidencias y en el trabajo puesto en practica </a:t>
              </a:r>
              <a:endParaRPr lang="es-MX" sz="1800" dirty="0">
                <a:solidFill>
                  <a:schemeClr val="bg1"/>
                </a:solidFill>
                <a:latin typeface="Comic Sans MS" panose="030F0702030302020204" pitchFamily="66" charset="0"/>
              </a:endParaRPr>
            </a:p>
          </p:txBody>
        </p:sp>
        <p:sp>
          <p:nvSpPr>
            <p:cNvPr id="194" name="Rectángulo: esquinas redondeadas 193">
              <a:extLst>
                <a:ext uri="{FF2B5EF4-FFF2-40B4-BE49-F238E27FC236}">
                  <a16:creationId xmlns:a16="http://schemas.microsoft.com/office/drawing/2014/main" id="{9AB7BEDB-7556-441A-9B5B-EEF117C2E971}"/>
                </a:ext>
              </a:extLst>
            </p:cNvPr>
            <p:cNvSpPr/>
            <p:nvPr/>
          </p:nvSpPr>
          <p:spPr>
            <a:xfrm>
              <a:off x="3896601" y="8451271"/>
              <a:ext cx="3829905" cy="1457700"/>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96" name="CuadroTexto 195">
              <a:extLst>
                <a:ext uri="{FF2B5EF4-FFF2-40B4-BE49-F238E27FC236}">
                  <a16:creationId xmlns:a16="http://schemas.microsoft.com/office/drawing/2014/main" id="{3E8B0A84-AA2E-44B9-9328-AF2D69544E7C}"/>
                </a:ext>
              </a:extLst>
            </p:cNvPr>
            <p:cNvSpPr txBox="1"/>
            <p:nvPr/>
          </p:nvSpPr>
          <p:spPr>
            <a:xfrm>
              <a:off x="4080631" y="8474478"/>
              <a:ext cx="3553735"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Dificultades</a:t>
              </a:r>
            </a:p>
          </p:txBody>
        </p:sp>
        <p:sp>
          <p:nvSpPr>
            <p:cNvPr id="198" name="CuadroTexto 197">
              <a:extLst>
                <a:ext uri="{FF2B5EF4-FFF2-40B4-BE49-F238E27FC236}">
                  <a16:creationId xmlns:a16="http://schemas.microsoft.com/office/drawing/2014/main" id="{8EA301CD-1810-4DA1-96E7-490B3EEE9E43}"/>
                </a:ext>
              </a:extLst>
            </p:cNvPr>
            <p:cNvSpPr txBox="1"/>
            <p:nvPr/>
          </p:nvSpPr>
          <p:spPr>
            <a:xfrm>
              <a:off x="3825086" y="8591560"/>
              <a:ext cx="3901420" cy="923330"/>
            </a:xfrm>
            <a:prstGeom prst="rect">
              <a:avLst/>
            </a:prstGeom>
            <a:noFill/>
          </p:spPr>
          <p:txBody>
            <a:bodyPr wrap="square">
              <a:spAutoFit/>
            </a:bodyPr>
            <a:lstStyle/>
            <a:p>
              <a:pPr algn="ctr"/>
              <a:r>
                <a:rPr lang="es-MX" sz="1800" dirty="0" smtClean="0">
                  <a:solidFill>
                    <a:schemeClr val="bg1"/>
                  </a:solidFill>
                  <a:latin typeface="Comic Sans MS" panose="030F0702030302020204" pitchFamily="66" charset="0"/>
                </a:rPr>
                <a:t>Hubo un poc</a:t>
              </a:r>
              <a:r>
                <a:rPr lang="es-MX" dirty="0" smtClean="0">
                  <a:solidFill>
                    <a:schemeClr val="bg1"/>
                  </a:solidFill>
                  <a:latin typeface="Comic Sans MS" panose="030F0702030302020204" pitchFamily="66" charset="0"/>
                </a:rPr>
                <a:t>o de confusión en cuanto una actividad y el incompleto envió de evidencias </a:t>
              </a:r>
              <a:endParaRPr lang="es-MX" sz="1800" dirty="0">
                <a:solidFill>
                  <a:schemeClr val="bg1"/>
                </a:solidFill>
                <a:latin typeface="Comic Sans MS" panose="030F0702030302020204" pitchFamily="66" charset="0"/>
              </a:endParaRPr>
            </a:p>
          </p:txBody>
        </p:sp>
      </p:grpSp>
      <p:pic>
        <p:nvPicPr>
          <p:cNvPr id="4" name="Imagen 3" descr="Imagen que contiene muñeca, juguete, dibujo&#10;&#10;Descripción generada automáticamente">
            <a:extLst>
              <a:ext uri="{FF2B5EF4-FFF2-40B4-BE49-F238E27FC236}">
                <a16:creationId xmlns:a16="http://schemas.microsoft.com/office/drawing/2014/main" id="{E22C5A1D-3DD3-4491-BA78-9B902ABAC39F}"/>
              </a:ext>
            </a:extLst>
          </p:cNvPr>
          <p:cNvPicPr>
            <a:picLocks noChangeAspect="1"/>
          </p:cNvPicPr>
          <p:nvPr/>
        </p:nvPicPr>
        <p:blipFill>
          <a:blip r:embed="rId7" cstate="hqprint">
            <a:extLst>
              <a:ext uri="{28A0092B-C50C-407E-A947-70E740481C1C}">
                <a14:useLocalDpi xmlns:a14="http://schemas.microsoft.com/office/drawing/2010/main" val="0"/>
              </a:ext>
            </a:extLst>
          </a:blip>
          <a:stretch>
            <a:fillRect/>
          </a:stretch>
        </p:blipFill>
        <p:spPr>
          <a:xfrm>
            <a:off x="6755877" y="57424"/>
            <a:ext cx="637841" cy="1214826"/>
          </a:xfrm>
          <a:prstGeom prst="rect">
            <a:avLst/>
          </a:prstGeom>
        </p:spPr>
      </p:pic>
      <p:sp>
        <p:nvSpPr>
          <p:cNvPr id="3" name="Multiplicar 2"/>
          <p:cNvSpPr/>
          <p:nvPr/>
        </p:nvSpPr>
        <p:spPr>
          <a:xfrm>
            <a:off x="1661874" y="2295945"/>
            <a:ext cx="943555" cy="640802"/>
          </a:xfrm>
          <a:prstGeom prst="mathMultiply">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7" name="Multiplicar 126"/>
          <p:cNvSpPr/>
          <p:nvPr/>
        </p:nvSpPr>
        <p:spPr>
          <a:xfrm>
            <a:off x="2795638" y="2305361"/>
            <a:ext cx="943555" cy="640802"/>
          </a:xfrm>
          <a:prstGeom prst="mathMultiply">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9" name="Multiplicar 128"/>
          <p:cNvSpPr/>
          <p:nvPr/>
        </p:nvSpPr>
        <p:spPr>
          <a:xfrm>
            <a:off x="5083064" y="2972671"/>
            <a:ext cx="943555" cy="640802"/>
          </a:xfrm>
          <a:prstGeom prst="mathMultiply">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extLst>
      <p:ext uri="{BB962C8B-B14F-4D97-AF65-F5344CB8AC3E}">
        <p14:creationId xmlns:p14="http://schemas.microsoft.com/office/powerpoint/2010/main" val="1914271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MX" dirty="0" smtClean="0">
                <a:latin typeface="Berlin Sans FB Demi" panose="020E0802020502020306" pitchFamily="34" charset="0"/>
              </a:rPr>
              <a:t>Carga académica </a:t>
            </a:r>
            <a:endParaRPr lang="es-MX" dirty="0">
              <a:latin typeface="Berlin Sans FB Demi" panose="020E0802020502020306" pitchFamily="34" charset="0"/>
            </a:endParaRPr>
          </a:p>
        </p:txBody>
      </p:sp>
      <p:sp>
        <p:nvSpPr>
          <p:cNvPr id="3" name="Marcador de contenido 2"/>
          <p:cNvSpPr>
            <a:spLocks noGrp="1"/>
          </p:cNvSpPr>
          <p:nvPr>
            <p:ph idx="1"/>
          </p:nvPr>
        </p:nvSpPr>
        <p:spPr>
          <a:xfrm>
            <a:off x="534679" y="2169378"/>
            <a:ext cx="6707803" cy="6373904"/>
          </a:xfrm>
        </p:spPr>
        <p:txBody>
          <a:bodyPr>
            <a:normAutofit/>
          </a:bodyPr>
          <a:lstStyle/>
          <a:p>
            <a:pPr marL="0" indent="0">
              <a:buNone/>
            </a:pPr>
            <a:r>
              <a:rPr lang="es-MX" sz="2000" dirty="0">
                <a:latin typeface="Arial" panose="020B0604020202020204" pitchFamily="34" charset="0"/>
                <a:cs typeface="Arial" panose="020B0604020202020204" pitchFamily="34" charset="0"/>
              </a:rPr>
              <a:t>Sin duda, la carga académica cambió para todos los niños, para algunos es más pesada y para otros disminuyó, Cada familia vive una situación distinta, con diferentes retos que a través del tiempo y la extensión de la cuarentena han solucionado. Ninguno estaba preparado para empezar a trabajar y estudiar desde casa, por lo que uno de los retos fue disponer de los sitios y los elementos mínimos y necesarios para realizar estas actividades de la mejor manera</a:t>
            </a:r>
            <a:r>
              <a:rPr lang="es-MX" sz="2000" dirty="0" smtClean="0">
                <a:latin typeface="Arial" panose="020B0604020202020204" pitchFamily="34" charset="0"/>
                <a:cs typeface="Arial" panose="020B0604020202020204" pitchFamily="34" charset="0"/>
              </a:rPr>
              <a:t>.</a:t>
            </a:r>
          </a:p>
          <a:p>
            <a:pPr marL="0" indent="0">
              <a:buNone/>
            </a:pPr>
            <a:r>
              <a:rPr lang="es-MX" sz="2000" dirty="0" smtClean="0">
                <a:latin typeface="Arial" panose="020B0604020202020204" pitchFamily="34" charset="0"/>
                <a:cs typeface="Arial" panose="020B0604020202020204" pitchFamily="34" charset="0"/>
              </a:rPr>
              <a:t>Los </a:t>
            </a:r>
            <a:r>
              <a:rPr lang="es-MX" sz="2000" dirty="0">
                <a:latin typeface="Arial" panose="020B0604020202020204" pitchFamily="34" charset="0"/>
                <a:cs typeface="Arial" panose="020B0604020202020204" pitchFamily="34" charset="0"/>
              </a:rPr>
              <a:t>colegios debieron adaptarse a la nueva situación y los docentes emplear nuevas metodologías y horarios para impartir sus clases, pues, ya sus estudiantes no se hallaban en el aula, lo que complica la comunicación, sobre todo ahora que algunos docentes deben atender las </a:t>
            </a:r>
            <a:r>
              <a:rPr lang="es-MX" sz="2000" dirty="0" smtClean="0">
                <a:latin typeface="Arial" panose="020B0604020202020204" pitchFamily="34" charset="0"/>
                <a:cs typeface="Arial" panose="020B0604020202020204" pitchFamily="34" charset="0"/>
              </a:rPr>
              <a:t>necesidades de </a:t>
            </a:r>
            <a:r>
              <a:rPr lang="es-MX" sz="2000" dirty="0">
                <a:latin typeface="Arial" panose="020B0604020202020204" pitchFamily="34" charset="0"/>
                <a:cs typeface="Arial" panose="020B0604020202020204" pitchFamily="34" charset="0"/>
              </a:rPr>
              <a:t>aprendizaje de más de 30 alumnos mediante la virtualidad.</a:t>
            </a:r>
          </a:p>
        </p:txBody>
      </p:sp>
    </p:spTree>
    <p:extLst>
      <p:ext uri="{BB962C8B-B14F-4D97-AF65-F5344CB8AC3E}">
        <p14:creationId xmlns:p14="http://schemas.microsoft.com/office/powerpoint/2010/main" val="27386330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o 1">
            <a:extLst>
              <a:ext uri="{FF2B5EF4-FFF2-40B4-BE49-F238E27FC236}">
                <a16:creationId xmlns:a16="http://schemas.microsoft.com/office/drawing/2014/main" id="{BA74D494-408A-4E9A-8CBA-796030CBE8BE}"/>
              </a:ext>
            </a:extLst>
          </p:cNvPr>
          <p:cNvGrpSpPr/>
          <p:nvPr/>
        </p:nvGrpSpPr>
        <p:grpSpPr>
          <a:xfrm>
            <a:off x="-60113" y="101667"/>
            <a:ext cx="8202188" cy="9807304"/>
            <a:chOff x="-60113" y="101667"/>
            <a:chExt cx="8202188" cy="9807304"/>
          </a:xfrm>
        </p:grpSpPr>
        <p:sp>
          <p:nvSpPr>
            <p:cNvPr id="6" name="Paralelogramo 5">
              <a:extLst>
                <a:ext uri="{FF2B5EF4-FFF2-40B4-BE49-F238E27FC236}">
                  <a16:creationId xmlns:a16="http://schemas.microsoft.com/office/drawing/2014/main" id="{47608943-0181-440C-B161-B8EF626947B5}"/>
                </a:ext>
              </a:extLst>
            </p:cNvPr>
            <p:cNvSpPr/>
            <p:nvPr/>
          </p:nvSpPr>
          <p:spPr>
            <a:xfrm>
              <a:off x="41638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schemeClr val="tx1"/>
                  </a:solidFill>
                </a:rPr>
                <a:t>16</a:t>
              </a:r>
              <a:endParaRPr lang="es-MX" dirty="0">
                <a:solidFill>
                  <a:schemeClr val="tx1"/>
                </a:solidFill>
              </a:endParaRPr>
            </a:p>
          </p:txBody>
        </p:sp>
        <p:sp>
          <p:nvSpPr>
            <p:cNvPr id="8" name="Paralelogramo 7">
              <a:extLst>
                <a:ext uri="{FF2B5EF4-FFF2-40B4-BE49-F238E27FC236}">
                  <a16:creationId xmlns:a16="http://schemas.microsoft.com/office/drawing/2014/main" id="{B33DFCE6-CAD3-4C51-BEC3-B49DE3E10F98}"/>
                </a:ext>
              </a:extLst>
            </p:cNvPr>
            <p:cNvSpPr/>
            <p:nvPr/>
          </p:nvSpPr>
          <p:spPr>
            <a:xfrm>
              <a:off x="115806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schemeClr val="tx1"/>
                  </a:solidFill>
                </a:rPr>
                <a:t>junio</a:t>
              </a:r>
              <a:endParaRPr lang="es-MX" dirty="0">
                <a:solidFill>
                  <a:schemeClr val="tx1"/>
                </a:solidFill>
              </a:endParaRPr>
            </a:p>
          </p:txBody>
        </p:sp>
        <p:sp>
          <p:nvSpPr>
            <p:cNvPr id="10" name="Paralelogramo 9">
              <a:extLst>
                <a:ext uri="{FF2B5EF4-FFF2-40B4-BE49-F238E27FC236}">
                  <a16:creationId xmlns:a16="http://schemas.microsoft.com/office/drawing/2014/main" id="{E9499F6D-0B37-4682-9B96-B4D34C2EF618}"/>
                </a:ext>
              </a:extLst>
            </p:cNvPr>
            <p:cNvSpPr/>
            <p:nvPr/>
          </p:nvSpPr>
          <p:spPr>
            <a:xfrm>
              <a:off x="189974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schemeClr val="tx1"/>
                  </a:solidFill>
                </a:rPr>
                <a:t>2021</a:t>
              </a:r>
              <a:endParaRPr lang="es-MX" dirty="0">
                <a:solidFill>
                  <a:schemeClr val="tx1"/>
                </a:solidFill>
              </a:endParaRPr>
            </a:p>
          </p:txBody>
        </p:sp>
        <p:grpSp>
          <p:nvGrpSpPr>
            <p:cNvPr id="13" name="Grupo 12">
              <a:extLst>
                <a:ext uri="{FF2B5EF4-FFF2-40B4-BE49-F238E27FC236}">
                  <a16:creationId xmlns:a16="http://schemas.microsoft.com/office/drawing/2014/main" id="{B9B108D8-2D8D-467D-B61E-DE552F2B74A5}"/>
                </a:ext>
              </a:extLst>
            </p:cNvPr>
            <p:cNvGrpSpPr/>
            <p:nvPr/>
          </p:nvGrpSpPr>
          <p:grpSpPr>
            <a:xfrm>
              <a:off x="355425" y="602602"/>
              <a:ext cx="442796" cy="542265"/>
              <a:chOff x="325120" y="859815"/>
              <a:chExt cx="442796" cy="542265"/>
            </a:xfrm>
          </p:grpSpPr>
          <p:sp>
            <p:nvSpPr>
              <p:cNvPr id="11" name="Elipse 10">
                <a:extLst>
                  <a:ext uri="{FF2B5EF4-FFF2-40B4-BE49-F238E27FC236}">
                    <a16:creationId xmlns:a16="http://schemas.microsoft.com/office/drawing/2014/main" id="{880D7D52-E52E-46A6-9AD5-0FE86D8981B4}"/>
                  </a:ext>
                </a:extLst>
              </p:cNvPr>
              <p:cNvSpPr/>
              <p:nvPr/>
            </p:nvSpPr>
            <p:spPr>
              <a:xfrm>
                <a:off x="325120" y="975360"/>
                <a:ext cx="406400" cy="426720"/>
              </a:xfrm>
              <a:prstGeom prst="ellipse">
                <a:avLst/>
              </a:prstGeom>
              <a:noFill/>
              <a:ln>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 name="CuadroTexto 11">
                <a:extLst>
                  <a:ext uri="{FF2B5EF4-FFF2-40B4-BE49-F238E27FC236}">
                    <a16:creationId xmlns:a16="http://schemas.microsoft.com/office/drawing/2014/main" id="{2E00C428-416A-4D97-97D6-9A76941C2425}"/>
                  </a:ext>
                </a:extLst>
              </p:cNvPr>
              <p:cNvSpPr txBox="1"/>
              <p:nvPr/>
            </p:nvSpPr>
            <p:spPr>
              <a:xfrm>
                <a:off x="386080" y="859815"/>
                <a:ext cx="381836" cy="523220"/>
              </a:xfrm>
              <a:prstGeom prst="rect">
                <a:avLst/>
              </a:prstGeom>
              <a:noFill/>
            </p:spPr>
            <p:txBody>
              <a:bodyPr wrap="none" rtlCol="0">
                <a:spAutoFit/>
              </a:bodyPr>
              <a:lstStyle/>
              <a:p>
                <a:r>
                  <a:rPr lang="es-MX" sz="2800" dirty="0">
                    <a:latin typeface="Comic Sans MS" panose="030F0702030302020204" pitchFamily="66" charset="0"/>
                  </a:rPr>
                  <a:t>L</a:t>
                </a:r>
              </a:p>
            </p:txBody>
          </p:sp>
        </p:grpSp>
        <p:sp>
          <p:nvSpPr>
            <p:cNvPr id="15" name="Elipse 14">
              <a:extLst>
                <a:ext uri="{FF2B5EF4-FFF2-40B4-BE49-F238E27FC236}">
                  <a16:creationId xmlns:a16="http://schemas.microsoft.com/office/drawing/2014/main" id="{1082DC44-6046-4DB4-9D18-B9DE01490DD4}"/>
                </a:ext>
              </a:extLst>
            </p:cNvPr>
            <p:cNvSpPr/>
            <p:nvPr/>
          </p:nvSpPr>
          <p:spPr>
            <a:xfrm>
              <a:off x="911740" y="699102"/>
              <a:ext cx="406400" cy="426720"/>
            </a:xfrm>
            <a:prstGeom prst="ellips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 name="CuadroTexto 15">
              <a:extLst>
                <a:ext uri="{FF2B5EF4-FFF2-40B4-BE49-F238E27FC236}">
                  <a16:creationId xmlns:a16="http://schemas.microsoft.com/office/drawing/2014/main" id="{BE575634-FC98-441D-ACDC-E1C8A1435C25}"/>
                </a:ext>
              </a:extLst>
            </p:cNvPr>
            <p:cNvSpPr txBox="1"/>
            <p:nvPr/>
          </p:nvSpPr>
          <p:spPr>
            <a:xfrm>
              <a:off x="859216" y="664837"/>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18" name="Elipse 17">
              <a:extLst>
                <a:ext uri="{FF2B5EF4-FFF2-40B4-BE49-F238E27FC236}">
                  <a16:creationId xmlns:a16="http://schemas.microsoft.com/office/drawing/2014/main" id="{AB18F75A-0196-4C2E-8DAD-CD0713D15D0C}"/>
                </a:ext>
              </a:extLst>
            </p:cNvPr>
            <p:cNvSpPr/>
            <p:nvPr/>
          </p:nvSpPr>
          <p:spPr>
            <a:xfrm>
              <a:off x="1399789" y="699102"/>
              <a:ext cx="406400" cy="426720"/>
            </a:xfrm>
            <a:prstGeom prst="ellipse">
              <a:avLst/>
            </a:prstGeom>
            <a:solidFill>
              <a:srgbClr val="FF0000"/>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 name="CuadroTexto 18">
              <a:extLst>
                <a:ext uri="{FF2B5EF4-FFF2-40B4-BE49-F238E27FC236}">
                  <a16:creationId xmlns:a16="http://schemas.microsoft.com/office/drawing/2014/main" id="{01D9B938-D65D-4623-994E-C181087BDD6E}"/>
                </a:ext>
              </a:extLst>
            </p:cNvPr>
            <p:cNvSpPr txBox="1"/>
            <p:nvPr/>
          </p:nvSpPr>
          <p:spPr>
            <a:xfrm>
              <a:off x="1379620" y="649815"/>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21" name="Elipse 20">
              <a:extLst>
                <a:ext uri="{FF2B5EF4-FFF2-40B4-BE49-F238E27FC236}">
                  <a16:creationId xmlns:a16="http://schemas.microsoft.com/office/drawing/2014/main" id="{85E30B17-2BF6-437C-83C0-21DA04B245F6}"/>
                </a:ext>
              </a:extLst>
            </p:cNvPr>
            <p:cNvSpPr/>
            <p:nvPr/>
          </p:nvSpPr>
          <p:spPr>
            <a:xfrm>
              <a:off x="1910707" y="682587"/>
              <a:ext cx="406400" cy="426720"/>
            </a:xfrm>
            <a:prstGeom prst="ellipse">
              <a:avLst/>
            </a:prstGeom>
            <a:noFill/>
            <a:ln>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t>  </a:t>
              </a:r>
            </a:p>
          </p:txBody>
        </p:sp>
        <p:sp>
          <p:nvSpPr>
            <p:cNvPr id="22" name="CuadroTexto 21">
              <a:extLst>
                <a:ext uri="{FF2B5EF4-FFF2-40B4-BE49-F238E27FC236}">
                  <a16:creationId xmlns:a16="http://schemas.microsoft.com/office/drawing/2014/main" id="{D10FE9A1-28D5-4310-BD57-3A5884781B43}"/>
                </a:ext>
              </a:extLst>
            </p:cNvPr>
            <p:cNvSpPr txBox="1"/>
            <p:nvPr/>
          </p:nvSpPr>
          <p:spPr>
            <a:xfrm>
              <a:off x="1921391" y="682587"/>
              <a:ext cx="310716" cy="523220"/>
            </a:xfrm>
            <a:prstGeom prst="rect">
              <a:avLst/>
            </a:prstGeom>
            <a:noFill/>
          </p:spPr>
          <p:txBody>
            <a:bodyPr wrap="square" rtlCol="0">
              <a:spAutoFit/>
            </a:bodyPr>
            <a:lstStyle/>
            <a:p>
              <a:r>
                <a:rPr lang="es-MX" sz="2800" dirty="0">
                  <a:latin typeface="Comic Sans MS" panose="030F0702030302020204" pitchFamily="66" charset="0"/>
                </a:rPr>
                <a:t>J</a:t>
              </a:r>
            </a:p>
          </p:txBody>
        </p:sp>
        <p:sp>
          <p:nvSpPr>
            <p:cNvPr id="24" name="Elipse 23">
              <a:extLst>
                <a:ext uri="{FF2B5EF4-FFF2-40B4-BE49-F238E27FC236}">
                  <a16:creationId xmlns:a16="http://schemas.microsoft.com/office/drawing/2014/main" id="{8A385A63-D308-45E3-A890-7B5BB1C03A3A}"/>
                </a:ext>
              </a:extLst>
            </p:cNvPr>
            <p:cNvSpPr/>
            <p:nvPr/>
          </p:nvSpPr>
          <p:spPr>
            <a:xfrm>
              <a:off x="2415408" y="714322"/>
              <a:ext cx="406400" cy="426720"/>
            </a:xfrm>
            <a:prstGeom prst="ellipse">
              <a:avLst/>
            </a:prstGeom>
            <a:noFill/>
            <a:ln>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5" name="CuadroTexto 24">
              <a:extLst>
                <a:ext uri="{FF2B5EF4-FFF2-40B4-BE49-F238E27FC236}">
                  <a16:creationId xmlns:a16="http://schemas.microsoft.com/office/drawing/2014/main" id="{675EA713-7166-4AA9-B421-958EB661CA25}"/>
                </a:ext>
              </a:extLst>
            </p:cNvPr>
            <p:cNvSpPr txBox="1"/>
            <p:nvPr/>
          </p:nvSpPr>
          <p:spPr>
            <a:xfrm>
              <a:off x="2395441" y="714322"/>
              <a:ext cx="418704" cy="523220"/>
            </a:xfrm>
            <a:prstGeom prst="rect">
              <a:avLst/>
            </a:prstGeom>
            <a:noFill/>
          </p:spPr>
          <p:txBody>
            <a:bodyPr wrap="none" rtlCol="0">
              <a:spAutoFit/>
            </a:bodyPr>
            <a:lstStyle/>
            <a:p>
              <a:r>
                <a:rPr lang="es-MX" sz="2800" dirty="0">
                  <a:latin typeface="Comic Sans MS" panose="030F0702030302020204" pitchFamily="66" charset="0"/>
                </a:rPr>
                <a:t>V</a:t>
              </a:r>
            </a:p>
          </p:txBody>
        </p:sp>
        <p:grpSp>
          <p:nvGrpSpPr>
            <p:cNvPr id="37" name="Grupo 36">
              <a:extLst>
                <a:ext uri="{FF2B5EF4-FFF2-40B4-BE49-F238E27FC236}">
                  <a16:creationId xmlns:a16="http://schemas.microsoft.com/office/drawing/2014/main" id="{609E6B96-557A-4D3C-965B-8035DA291787}"/>
                </a:ext>
              </a:extLst>
            </p:cNvPr>
            <p:cNvGrpSpPr/>
            <p:nvPr/>
          </p:nvGrpSpPr>
          <p:grpSpPr>
            <a:xfrm>
              <a:off x="3129395" y="101667"/>
              <a:ext cx="3534242" cy="1126339"/>
              <a:chOff x="3024181" y="135293"/>
              <a:chExt cx="3534242" cy="1126339"/>
            </a:xfrm>
          </p:grpSpPr>
          <p:pic>
            <p:nvPicPr>
              <p:cNvPr id="5" name="Imagen 4" descr="Imagen que contiene cuarto, reloj&#10;&#10;Descripción generada automáticamente">
                <a:extLst>
                  <a:ext uri="{FF2B5EF4-FFF2-40B4-BE49-F238E27FC236}">
                    <a16:creationId xmlns:a16="http://schemas.microsoft.com/office/drawing/2014/main" id="{1F8B6B18-BBBC-4E3C-86D9-F00304A47976}"/>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3024181" y="186307"/>
                <a:ext cx="833120" cy="1020354"/>
              </a:xfrm>
              <a:prstGeom prst="rect">
                <a:avLst/>
              </a:prstGeom>
            </p:spPr>
          </p:pic>
          <p:pic>
            <p:nvPicPr>
              <p:cNvPr id="28" name="Imagen 27" descr="Imagen que contiene camiseta&#10;&#10;Descripción generada automáticamente">
                <a:extLst>
                  <a:ext uri="{FF2B5EF4-FFF2-40B4-BE49-F238E27FC236}">
                    <a16:creationId xmlns:a16="http://schemas.microsoft.com/office/drawing/2014/main" id="{E80C588A-7E82-4001-94A5-DE90FC28F930}"/>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3947723" y="135293"/>
                <a:ext cx="586945" cy="1085720"/>
              </a:xfrm>
              <a:prstGeom prst="rect">
                <a:avLst/>
              </a:prstGeom>
            </p:spPr>
          </p:pic>
          <p:pic>
            <p:nvPicPr>
              <p:cNvPr id="30" name="Imagen 29" descr="Imagen que contiene dibujo&#10;&#10;Descripción generada automáticamente">
                <a:extLst>
                  <a:ext uri="{FF2B5EF4-FFF2-40B4-BE49-F238E27FC236}">
                    <a16:creationId xmlns:a16="http://schemas.microsoft.com/office/drawing/2014/main" id="{65450E8D-4A8F-47F5-9A99-0395E3E75608}"/>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4609904" y="149582"/>
                <a:ext cx="586945" cy="1093804"/>
              </a:xfrm>
              <a:prstGeom prst="rect">
                <a:avLst/>
              </a:prstGeom>
            </p:spPr>
          </p:pic>
          <p:pic>
            <p:nvPicPr>
              <p:cNvPr id="32" name="Imagen 31">
                <a:extLst>
                  <a:ext uri="{FF2B5EF4-FFF2-40B4-BE49-F238E27FC236}">
                    <a16:creationId xmlns:a16="http://schemas.microsoft.com/office/drawing/2014/main" id="{360757C7-0204-411C-BC27-46C0D1504D7F}"/>
                  </a:ext>
                </a:extLst>
              </p:cNvPr>
              <p:cNvPicPr>
                <a:picLocks noChangeAspect="1"/>
              </p:cNvPicPr>
              <p:nvPr/>
            </p:nvPicPr>
            <p:blipFill>
              <a:blip r:embed="rId5" cstate="hqprint">
                <a:extLst>
                  <a:ext uri="{28A0092B-C50C-407E-A947-70E740481C1C}">
                    <a14:useLocalDpi xmlns:a14="http://schemas.microsoft.com/office/drawing/2010/main" val="0"/>
                  </a:ext>
                </a:extLst>
              </a:blip>
              <a:stretch>
                <a:fillRect/>
              </a:stretch>
            </p:blipFill>
            <p:spPr>
              <a:xfrm>
                <a:off x="5265190" y="135293"/>
                <a:ext cx="715353" cy="1122383"/>
              </a:xfrm>
              <a:prstGeom prst="rect">
                <a:avLst/>
              </a:prstGeom>
            </p:spPr>
          </p:pic>
          <p:pic>
            <p:nvPicPr>
              <p:cNvPr id="34" name="Imagen 33" descr="Imagen que contiene dibujo&#10;&#10;Descripción generada automáticamente">
                <a:extLst>
                  <a:ext uri="{FF2B5EF4-FFF2-40B4-BE49-F238E27FC236}">
                    <a16:creationId xmlns:a16="http://schemas.microsoft.com/office/drawing/2014/main" id="{69E61F90-5C76-46E5-9AB4-46A4DAD5FA71}"/>
                  </a:ext>
                </a:extLst>
              </p:cNvPr>
              <p:cNvPicPr>
                <a:picLocks noChangeAspect="1"/>
              </p:cNvPicPr>
              <p:nvPr/>
            </p:nvPicPr>
            <p:blipFill>
              <a:blip r:embed="rId6" cstate="hqprint">
                <a:extLst>
                  <a:ext uri="{28A0092B-C50C-407E-A947-70E740481C1C}">
                    <a14:useLocalDpi xmlns:a14="http://schemas.microsoft.com/office/drawing/2010/main" val="0"/>
                  </a:ext>
                </a:extLst>
              </a:blip>
              <a:stretch>
                <a:fillRect/>
              </a:stretch>
            </p:blipFill>
            <p:spPr>
              <a:xfrm>
                <a:off x="5998931" y="164446"/>
                <a:ext cx="559492" cy="1097186"/>
              </a:xfrm>
              <a:prstGeom prst="rect">
                <a:avLst/>
              </a:prstGeom>
            </p:spPr>
          </p:pic>
        </p:grpSp>
        <p:sp>
          <p:nvSpPr>
            <p:cNvPr id="38" name="CuadroTexto 37">
              <a:extLst>
                <a:ext uri="{FF2B5EF4-FFF2-40B4-BE49-F238E27FC236}">
                  <a16:creationId xmlns:a16="http://schemas.microsoft.com/office/drawing/2014/main" id="{C0070B9A-B372-4799-9461-A579B3A946DE}"/>
                </a:ext>
              </a:extLst>
            </p:cNvPr>
            <p:cNvSpPr txBox="1"/>
            <p:nvPr/>
          </p:nvSpPr>
          <p:spPr>
            <a:xfrm>
              <a:off x="37" y="1245645"/>
              <a:ext cx="7777163" cy="369332"/>
            </a:xfrm>
            <a:prstGeom prst="rect">
              <a:avLst/>
            </a:prstGeom>
            <a:noFill/>
          </p:spPr>
          <p:txBody>
            <a:bodyPr wrap="square" rtlCol="0">
              <a:spAutoFit/>
            </a:bodyPr>
            <a:lstStyle/>
            <a:p>
              <a:r>
                <a:rPr lang="es-MX" dirty="0"/>
                <a:t>Situación de Aprendizaje</a:t>
              </a:r>
              <a:r>
                <a:rPr lang="es-MX" dirty="0" smtClean="0"/>
                <a:t>: Aprende en casa </a:t>
              </a:r>
              <a:endParaRPr lang="es-MX" dirty="0"/>
            </a:p>
          </p:txBody>
        </p:sp>
        <p:sp>
          <p:nvSpPr>
            <p:cNvPr id="39" name="Rectángulo 38">
              <a:extLst>
                <a:ext uri="{FF2B5EF4-FFF2-40B4-BE49-F238E27FC236}">
                  <a16:creationId xmlns:a16="http://schemas.microsoft.com/office/drawing/2014/main" id="{1A3DE5BB-AF26-4C12-B49E-ABDE42CACE67}"/>
                </a:ext>
              </a:extLst>
            </p:cNvPr>
            <p:cNvSpPr/>
            <p:nvPr/>
          </p:nvSpPr>
          <p:spPr>
            <a:xfrm>
              <a:off x="21138" y="1905531"/>
              <a:ext cx="7777162" cy="369332"/>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0" name="CuadroTexto 39">
              <a:extLst>
                <a:ext uri="{FF2B5EF4-FFF2-40B4-BE49-F238E27FC236}">
                  <a16:creationId xmlns:a16="http://schemas.microsoft.com/office/drawing/2014/main" id="{EBB85D41-574F-42BC-9018-63249043977A}"/>
                </a:ext>
              </a:extLst>
            </p:cNvPr>
            <p:cNvSpPr txBox="1"/>
            <p:nvPr/>
          </p:nvSpPr>
          <p:spPr>
            <a:xfrm>
              <a:off x="-60113" y="1913838"/>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Campos de formación y/o áreas de desarrollo personal y social a favorecer </a:t>
              </a:r>
            </a:p>
          </p:txBody>
        </p:sp>
        <p:grpSp>
          <p:nvGrpSpPr>
            <p:cNvPr id="72" name="Grupo 71">
              <a:extLst>
                <a:ext uri="{FF2B5EF4-FFF2-40B4-BE49-F238E27FC236}">
                  <a16:creationId xmlns:a16="http://schemas.microsoft.com/office/drawing/2014/main" id="{083CD8EE-5F7D-466F-B780-EFFFBFC05014}"/>
                </a:ext>
              </a:extLst>
            </p:cNvPr>
            <p:cNvGrpSpPr/>
            <p:nvPr/>
          </p:nvGrpSpPr>
          <p:grpSpPr>
            <a:xfrm>
              <a:off x="240392" y="2345731"/>
              <a:ext cx="7381107" cy="626460"/>
              <a:chOff x="-75901" y="2156819"/>
              <a:chExt cx="7381107" cy="626460"/>
            </a:xfrm>
          </p:grpSpPr>
          <p:grpSp>
            <p:nvGrpSpPr>
              <p:cNvPr id="44" name="Grupo 43">
                <a:extLst>
                  <a:ext uri="{FF2B5EF4-FFF2-40B4-BE49-F238E27FC236}">
                    <a16:creationId xmlns:a16="http://schemas.microsoft.com/office/drawing/2014/main" id="{12E0C998-9197-4DCB-81D4-DAD8211FDB84}"/>
                  </a:ext>
                </a:extLst>
              </p:cNvPr>
              <p:cNvGrpSpPr/>
              <p:nvPr/>
            </p:nvGrpSpPr>
            <p:grpSpPr>
              <a:xfrm>
                <a:off x="-75901" y="2156821"/>
                <a:ext cx="1443895" cy="562832"/>
                <a:chOff x="-169219" y="2121401"/>
                <a:chExt cx="1892685" cy="621799"/>
              </a:xfrm>
            </p:grpSpPr>
            <p:sp>
              <p:nvSpPr>
                <p:cNvPr id="42" name="Rectángulo 41">
                  <a:extLst>
                    <a:ext uri="{FF2B5EF4-FFF2-40B4-BE49-F238E27FC236}">
                      <a16:creationId xmlns:a16="http://schemas.microsoft.com/office/drawing/2014/main" id="{C56CE162-DF76-48EA-B669-0B397B284F1D}"/>
                    </a:ext>
                  </a:extLst>
                </p:cNvPr>
                <p:cNvSpPr/>
                <p:nvPr/>
              </p:nvSpPr>
              <p:spPr>
                <a:xfrm>
                  <a:off x="0" y="2121401"/>
                  <a:ext cx="1483360" cy="621799"/>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3" name="CuadroTexto 42">
                  <a:extLst>
                    <a:ext uri="{FF2B5EF4-FFF2-40B4-BE49-F238E27FC236}">
                      <a16:creationId xmlns:a16="http://schemas.microsoft.com/office/drawing/2014/main" id="{4D7A53C4-2AD3-46FF-A6B4-42DB355C7AEA}"/>
                    </a:ext>
                  </a:extLst>
                </p:cNvPr>
                <p:cNvSpPr txBox="1"/>
                <p:nvPr/>
              </p:nvSpPr>
              <p:spPr>
                <a:xfrm>
                  <a:off x="-169219" y="2139829"/>
                  <a:ext cx="1892685" cy="523220"/>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Lenguaje y</a:t>
                  </a:r>
                </a:p>
                <a:p>
                  <a:pPr algn="ctr"/>
                  <a:r>
                    <a:rPr lang="es-MX" sz="1400" b="1" dirty="0">
                      <a:solidFill>
                        <a:schemeClr val="bg1"/>
                      </a:solidFill>
                      <a:latin typeface="Comic Sans MS" panose="030F0702030302020204" pitchFamily="66" charset="0"/>
                    </a:rPr>
                    <a:t>comunicación</a:t>
                  </a:r>
                  <a:endParaRPr lang="es-MX" b="1" dirty="0">
                    <a:solidFill>
                      <a:schemeClr val="bg1"/>
                    </a:solidFill>
                    <a:latin typeface="Comic Sans MS" panose="030F0702030302020204" pitchFamily="66" charset="0"/>
                  </a:endParaRPr>
                </a:p>
              </p:txBody>
            </p:sp>
          </p:grpSp>
          <p:grpSp>
            <p:nvGrpSpPr>
              <p:cNvPr id="57" name="Grupo 56">
                <a:extLst>
                  <a:ext uri="{FF2B5EF4-FFF2-40B4-BE49-F238E27FC236}">
                    <a16:creationId xmlns:a16="http://schemas.microsoft.com/office/drawing/2014/main" id="{1E968DB6-DCB7-4FE7-A0A4-1B7F8505EC91}"/>
                  </a:ext>
                </a:extLst>
              </p:cNvPr>
              <p:cNvGrpSpPr/>
              <p:nvPr/>
            </p:nvGrpSpPr>
            <p:grpSpPr>
              <a:xfrm>
                <a:off x="1121597" y="2156821"/>
                <a:ext cx="1443895" cy="562832"/>
                <a:chOff x="-171552" y="2121401"/>
                <a:chExt cx="1892685" cy="621799"/>
              </a:xfrm>
            </p:grpSpPr>
            <p:sp>
              <p:nvSpPr>
                <p:cNvPr id="58" name="Rectángulo 57">
                  <a:extLst>
                    <a:ext uri="{FF2B5EF4-FFF2-40B4-BE49-F238E27FC236}">
                      <a16:creationId xmlns:a16="http://schemas.microsoft.com/office/drawing/2014/main" id="{056A7F68-4482-4BD8-A9D9-2C976EF8C389}"/>
                    </a:ext>
                  </a:extLst>
                </p:cNvPr>
                <p:cNvSpPr/>
                <p:nvPr/>
              </p:nvSpPr>
              <p:spPr>
                <a:xfrm>
                  <a:off x="0" y="2121401"/>
                  <a:ext cx="1483360" cy="62179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9" name="CuadroTexto 58">
                  <a:extLst>
                    <a:ext uri="{FF2B5EF4-FFF2-40B4-BE49-F238E27FC236}">
                      <a16:creationId xmlns:a16="http://schemas.microsoft.com/office/drawing/2014/main" id="{0E5E6861-0F13-4038-B433-32662CD9813E}"/>
                    </a:ext>
                  </a:extLst>
                </p:cNvPr>
                <p:cNvSpPr txBox="1"/>
                <p:nvPr/>
              </p:nvSpPr>
              <p:spPr>
                <a:xfrm>
                  <a:off x="-171552" y="2139829"/>
                  <a:ext cx="1892685" cy="578036"/>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Pensamiento </a:t>
                  </a:r>
                </a:p>
                <a:p>
                  <a:pPr algn="ctr"/>
                  <a:r>
                    <a:rPr lang="es-MX" sz="1400" b="1" dirty="0">
                      <a:solidFill>
                        <a:schemeClr val="bg1"/>
                      </a:solidFill>
                      <a:latin typeface="Comic Sans MS" panose="030F0702030302020204" pitchFamily="66" charset="0"/>
                    </a:rPr>
                    <a:t>matemático</a:t>
                  </a:r>
                  <a:endParaRPr lang="es-MX" b="1" dirty="0">
                    <a:solidFill>
                      <a:schemeClr val="bg1"/>
                    </a:solidFill>
                    <a:latin typeface="Comic Sans MS" panose="030F0702030302020204" pitchFamily="66" charset="0"/>
                  </a:endParaRPr>
                </a:p>
              </p:txBody>
            </p:sp>
          </p:grpSp>
          <p:grpSp>
            <p:nvGrpSpPr>
              <p:cNvPr id="60" name="Grupo 59">
                <a:extLst>
                  <a:ext uri="{FF2B5EF4-FFF2-40B4-BE49-F238E27FC236}">
                    <a16:creationId xmlns:a16="http://schemas.microsoft.com/office/drawing/2014/main" id="{DE412BE8-0BFB-42DA-A279-3E2C07EC4A7C}"/>
                  </a:ext>
                </a:extLst>
              </p:cNvPr>
              <p:cNvGrpSpPr/>
              <p:nvPr/>
            </p:nvGrpSpPr>
            <p:grpSpPr>
              <a:xfrm>
                <a:off x="2280098" y="2156826"/>
                <a:ext cx="1443895" cy="626453"/>
                <a:chOff x="-204663" y="2121401"/>
                <a:chExt cx="1892685" cy="692084"/>
              </a:xfrm>
            </p:grpSpPr>
            <p:sp>
              <p:nvSpPr>
                <p:cNvPr id="61" name="Rectángulo 60">
                  <a:extLst>
                    <a:ext uri="{FF2B5EF4-FFF2-40B4-BE49-F238E27FC236}">
                      <a16:creationId xmlns:a16="http://schemas.microsoft.com/office/drawing/2014/main" id="{E36C0324-4B51-4ECA-9891-55F658027BAB}"/>
                    </a:ext>
                  </a:extLst>
                </p:cNvPr>
                <p:cNvSpPr/>
                <p:nvPr/>
              </p:nvSpPr>
              <p:spPr>
                <a:xfrm>
                  <a:off x="0" y="2121401"/>
                  <a:ext cx="1483360" cy="621799"/>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2" name="CuadroTexto 61">
                  <a:extLst>
                    <a:ext uri="{FF2B5EF4-FFF2-40B4-BE49-F238E27FC236}">
                      <a16:creationId xmlns:a16="http://schemas.microsoft.com/office/drawing/2014/main" id="{8583341A-D28C-4BAF-AADF-7019A81EC3A9}"/>
                    </a:ext>
                  </a:extLst>
                </p:cNvPr>
                <p:cNvSpPr txBox="1"/>
                <p:nvPr/>
              </p:nvSpPr>
              <p:spPr>
                <a:xfrm>
                  <a:off x="-204663" y="2150444"/>
                  <a:ext cx="1892685" cy="663041"/>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Exploración del mundo natural y social</a:t>
                  </a:r>
                  <a:endParaRPr lang="es-MX" sz="1400" b="1" dirty="0">
                    <a:solidFill>
                      <a:schemeClr val="bg1"/>
                    </a:solidFill>
                    <a:latin typeface="Comic Sans MS" panose="030F0702030302020204" pitchFamily="66" charset="0"/>
                  </a:endParaRPr>
                </a:p>
              </p:txBody>
            </p:sp>
          </p:grpSp>
          <p:grpSp>
            <p:nvGrpSpPr>
              <p:cNvPr id="63" name="Grupo 62">
                <a:extLst>
                  <a:ext uri="{FF2B5EF4-FFF2-40B4-BE49-F238E27FC236}">
                    <a16:creationId xmlns:a16="http://schemas.microsoft.com/office/drawing/2014/main" id="{E8EB032D-ACCC-40F9-AC96-D4AD28491475}"/>
                  </a:ext>
                </a:extLst>
              </p:cNvPr>
              <p:cNvGrpSpPr/>
              <p:nvPr/>
            </p:nvGrpSpPr>
            <p:grpSpPr>
              <a:xfrm>
                <a:off x="3367730" y="2156821"/>
                <a:ext cx="1443895" cy="562832"/>
                <a:chOff x="-359582" y="2121401"/>
                <a:chExt cx="1892685" cy="621799"/>
              </a:xfrm>
            </p:grpSpPr>
            <p:sp>
              <p:nvSpPr>
                <p:cNvPr id="64" name="Rectángulo 63">
                  <a:extLst>
                    <a:ext uri="{FF2B5EF4-FFF2-40B4-BE49-F238E27FC236}">
                      <a16:creationId xmlns:a16="http://schemas.microsoft.com/office/drawing/2014/main" id="{D258DB9C-57AA-4856-BAE0-1F787B576215}"/>
                    </a:ext>
                  </a:extLst>
                </p:cNvPr>
                <p:cNvSpPr/>
                <p:nvPr/>
              </p:nvSpPr>
              <p:spPr>
                <a:xfrm>
                  <a:off x="0" y="2121401"/>
                  <a:ext cx="1483360" cy="621799"/>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5" name="CuadroTexto 64">
                  <a:extLst>
                    <a:ext uri="{FF2B5EF4-FFF2-40B4-BE49-F238E27FC236}">
                      <a16:creationId xmlns:a16="http://schemas.microsoft.com/office/drawing/2014/main" id="{80935E19-64EA-4D41-9A3C-8E6C14C1C24B}"/>
                    </a:ext>
                  </a:extLst>
                </p:cNvPr>
                <p:cNvSpPr txBox="1"/>
                <p:nvPr/>
              </p:nvSpPr>
              <p:spPr>
                <a:xfrm>
                  <a:off x="-359582" y="2259260"/>
                  <a:ext cx="1892685" cy="340022"/>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Artes</a:t>
                  </a:r>
                  <a:endParaRPr lang="es-MX" b="1" dirty="0">
                    <a:solidFill>
                      <a:schemeClr val="bg1"/>
                    </a:solidFill>
                    <a:latin typeface="Comic Sans MS" panose="030F0702030302020204" pitchFamily="66" charset="0"/>
                  </a:endParaRPr>
                </a:p>
              </p:txBody>
            </p:sp>
          </p:grpSp>
          <p:grpSp>
            <p:nvGrpSpPr>
              <p:cNvPr id="66" name="Grupo 65">
                <a:extLst>
                  <a:ext uri="{FF2B5EF4-FFF2-40B4-BE49-F238E27FC236}">
                    <a16:creationId xmlns:a16="http://schemas.microsoft.com/office/drawing/2014/main" id="{BFD2444E-F5BD-4D9A-B193-C16DC1378FBA}"/>
                  </a:ext>
                </a:extLst>
              </p:cNvPr>
              <p:cNvGrpSpPr/>
              <p:nvPr/>
            </p:nvGrpSpPr>
            <p:grpSpPr>
              <a:xfrm>
                <a:off x="4676184" y="2156819"/>
                <a:ext cx="1443895" cy="562832"/>
                <a:chOff x="-177539" y="2121399"/>
                <a:chExt cx="1892685" cy="621799"/>
              </a:xfrm>
            </p:grpSpPr>
            <p:sp>
              <p:nvSpPr>
                <p:cNvPr id="67" name="Rectángulo 66">
                  <a:extLst>
                    <a:ext uri="{FF2B5EF4-FFF2-40B4-BE49-F238E27FC236}">
                      <a16:creationId xmlns:a16="http://schemas.microsoft.com/office/drawing/2014/main" id="{7124B3F4-60CA-476B-BC85-C9A19C47FFA8}"/>
                    </a:ext>
                  </a:extLst>
                </p:cNvPr>
                <p:cNvSpPr/>
                <p:nvPr/>
              </p:nvSpPr>
              <p:spPr>
                <a:xfrm>
                  <a:off x="49096" y="2121399"/>
                  <a:ext cx="1483359" cy="621799"/>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8" name="CuadroTexto 67">
                  <a:extLst>
                    <a:ext uri="{FF2B5EF4-FFF2-40B4-BE49-F238E27FC236}">
                      <a16:creationId xmlns:a16="http://schemas.microsoft.com/office/drawing/2014/main" id="{A9F5438C-023C-4607-A434-6E5095D48236}"/>
                    </a:ext>
                  </a:extLst>
                </p:cNvPr>
                <p:cNvSpPr txBox="1"/>
                <p:nvPr/>
              </p:nvSpPr>
              <p:spPr>
                <a:xfrm>
                  <a:off x="-177539" y="2150449"/>
                  <a:ext cx="1892685" cy="578037"/>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Educación </a:t>
                  </a:r>
                </a:p>
                <a:p>
                  <a:pPr algn="ctr"/>
                  <a:r>
                    <a:rPr lang="es-MX" sz="1400" b="1" dirty="0">
                      <a:solidFill>
                        <a:schemeClr val="bg1"/>
                      </a:solidFill>
                      <a:latin typeface="Comic Sans MS" panose="030F0702030302020204" pitchFamily="66" charset="0"/>
                    </a:rPr>
                    <a:t>Física</a:t>
                  </a:r>
                  <a:endParaRPr lang="es-MX" b="1" dirty="0">
                    <a:solidFill>
                      <a:schemeClr val="bg1"/>
                    </a:solidFill>
                    <a:latin typeface="Comic Sans MS" panose="030F0702030302020204" pitchFamily="66" charset="0"/>
                  </a:endParaRPr>
                </a:p>
              </p:txBody>
            </p:sp>
          </p:grpSp>
          <p:grpSp>
            <p:nvGrpSpPr>
              <p:cNvPr id="69" name="Grupo 68">
                <a:extLst>
                  <a:ext uri="{FF2B5EF4-FFF2-40B4-BE49-F238E27FC236}">
                    <a16:creationId xmlns:a16="http://schemas.microsoft.com/office/drawing/2014/main" id="{17AF4C5C-C2C8-4DED-BAD5-5F76BDE17A81}"/>
                  </a:ext>
                </a:extLst>
              </p:cNvPr>
              <p:cNvGrpSpPr/>
              <p:nvPr/>
            </p:nvGrpSpPr>
            <p:grpSpPr>
              <a:xfrm>
                <a:off x="5861311" y="2164898"/>
                <a:ext cx="1443895" cy="562832"/>
                <a:chOff x="-204658" y="2121401"/>
                <a:chExt cx="1892685" cy="621799"/>
              </a:xfrm>
            </p:grpSpPr>
            <p:sp>
              <p:nvSpPr>
                <p:cNvPr id="70" name="Rectángulo 69">
                  <a:extLst>
                    <a:ext uri="{FF2B5EF4-FFF2-40B4-BE49-F238E27FC236}">
                      <a16:creationId xmlns:a16="http://schemas.microsoft.com/office/drawing/2014/main" id="{5D5778F5-4584-429E-A2A1-9F50E2EFC902}"/>
                    </a:ext>
                  </a:extLst>
                </p:cNvPr>
                <p:cNvSpPr/>
                <p:nvPr/>
              </p:nvSpPr>
              <p:spPr>
                <a:xfrm>
                  <a:off x="0" y="2121401"/>
                  <a:ext cx="1483360" cy="621799"/>
                </a:xfrm>
                <a:prstGeom prst="rect">
                  <a:avLst/>
                </a:prstGeom>
                <a:solidFill>
                  <a:srgbClr val="CC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1" name="CuadroTexto 70">
                  <a:extLst>
                    <a:ext uri="{FF2B5EF4-FFF2-40B4-BE49-F238E27FC236}">
                      <a16:creationId xmlns:a16="http://schemas.microsoft.com/office/drawing/2014/main" id="{2A0E006F-6BFA-4E67-AD34-573EC50C0460}"/>
                    </a:ext>
                  </a:extLst>
                </p:cNvPr>
                <p:cNvSpPr txBox="1"/>
                <p:nvPr/>
              </p:nvSpPr>
              <p:spPr>
                <a:xfrm>
                  <a:off x="-204658" y="2154500"/>
                  <a:ext cx="1892685" cy="476030"/>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Educación Socioemocional</a:t>
                  </a:r>
                  <a:endParaRPr lang="es-MX" sz="1400" b="1" dirty="0">
                    <a:solidFill>
                      <a:schemeClr val="bg1"/>
                    </a:solidFill>
                    <a:latin typeface="Comic Sans MS" panose="030F0702030302020204" pitchFamily="66" charset="0"/>
                  </a:endParaRPr>
                </a:p>
              </p:txBody>
            </p:sp>
          </p:grpSp>
        </p:grpSp>
        <p:grpSp>
          <p:nvGrpSpPr>
            <p:cNvPr id="170" name="Grupo 169">
              <a:extLst>
                <a:ext uri="{FF2B5EF4-FFF2-40B4-BE49-F238E27FC236}">
                  <a16:creationId xmlns:a16="http://schemas.microsoft.com/office/drawing/2014/main" id="{5B59E4B5-6825-43CA-9212-E5117CC64809}"/>
                </a:ext>
              </a:extLst>
            </p:cNvPr>
            <p:cNvGrpSpPr/>
            <p:nvPr/>
          </p:nvGrpSpPr>
          <p:grpSpPr>
            <a:xfrm>
              <a:off x="166339" y="3077681"/>
              <a:ext cx="7777163" cy="454209"/>
              <a:chOff x="27396" y="2784923"/>
              <a:chExt cx="7777163" cy="454209"/>
            </a:xfrm>
          </p:grpSpPr>
          <p:sp>
            <p:nvSpPr>
              <p:cNvPr id="74" name="CuadroTexto 73">
                <a:extLst>
                  <a:ext uri="{FF2B5EF4-FFF2-40B4-BE49-F238E27FC236}">
                    <a16:creationId xmlns:a16="http://schemas.microsoft.com/office/drawing/2014/main" id="{7B12804B-9A35-41DE-B9A4-27DE69161C79}"/>
                  </a:ext>
                </a:extLst>
              </p:cNvPr>
              <p:cNvSpPr txBox="1"/>
              <p:nvPr/>
            </p:nvSpPr>
            <p:spPr>
              <a:xfrm>
                <a:off x="27396" y="2826030"/>
                <a:ext cx="7777163" cy="369332"/>
              </a:xfrm>
              <a:prstGeom prst="rect">
                <a:avLst/>
              </a:prstGeom>
              <a:noFill/>
            </p:spPr>
            <p:txBody>
              <a:bodyPr wrap="square" rtlCol="0">
                <a:spAutoFit/>
              </a:bodyPr>
              <a:lstStyle/>
              <a:p>
                <a:r>
                  <a:rPr lang="es-MX" sz="1600" dirty="0">
                    <a:latin typeface="Comic Sans MS" panose="030F0702030302020204" pitchFamily="66" charset="0"/>
                  </a:rPr>
                  <a:t>La jornada de trabajo fue</a:t>
                </a:r>
                <a:r>
                  <a:rPr lang="es-MX" dirty="0"/>
                  <a:t>:</a:t>
                </a:r>
              </a:p>
            </p:txBody>
          </p:sp>
          <p:sp>
            <p:nvSpPr>
              <p:cNvPr id="76" name="Paralelogramo 75">
                <a:extLst>
                  <a:ext uri="{FF2B5EF4-FFF2-40B4-BE49-F238E27FC236}">
                    <a16:creationId xmlns:a16="http://schemas.microsoft.com/office/drawing/2014/main" id="{60A599B8-BE07-4BBA-A281-EF28C0090E28}"/>
                  </a:ext>
                </a:extLst>
              </p:cNvPr>
              <p:cNvSpPr/>
              <p:nvPr/>
            </p:nvSpPr>
            <p:spPr>
              <a:xfrm>
                <a:off x="2727259" y="2784923"/>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8" name="Paralelogramo 77">
                <a:extLst>
                  <a:ext uri="{FF2B5EF4-FFF2-40B4-BE49-F238E27FC236}">
                    <a16:creationId xmlns:a16="http://schemas.microsoft.com/office/drawing/2014/main" id="{91849B54-4BCF-4048-99A2-AC8047873550}"/>
                  </a:ext>
                </a:extLst>
              </p:cNvPr>
              <p:cNvSpPr/>
              <p:nvPr/>
            </p:nvSpPr>
            <p:spPr>
              <a:xfrm>
                <a:off x="3783995"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0" name="Paralelogramo 79">
                <a:extLst>
                  <a:ext uri="{FF2B5EF4-FFF2-40B4-BE49-F238E27FC236}">
                    <a16:creationId xmlns:a16="http://schemas.microsoft.com/office/drawing/2014/main" id="{B064F40E-1706-4DE7-BFB7-44057684112C}"/>
                  </a:ext>
                </a:extLst>
              </p:cNvPr>
              <p:cNvSpPr/>
              <p:nvPr/>
            </p:nvSpPr>
            <p:spPr>
              <a:xfrm>
                <a:off x="4936360"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2" name="Paralelogramo 81">
                <a:extLst>
                  <a:ext uri="{FF2B5EF4-FFF2-40B4-BE49-F238E27FC236}">
                    <a16:creationId xmlns:a16="http://schemas.microsoft.com/office/drawing/2014/main" id="{9A495760-0A05-4BBF-A6A0-798DA9FF3403}"/>
                  </a:ext>
                </a:extLst>
              </p:cNvPr>
              <p:cNvSpPr/>
              <p:nvPr/>
            </p:nvSpPr>
            <p:spPr>
              <a:xfrm>
                <a:off x="6135240" y="2812412"/>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3" name="CuadroTexto 82">
                <a:extLst>
                  <a:ext uri="{FF2B5EF4-FFF2-40B4-BE49-F238E27FC236}">
                    <a16:creationId xmlns:a16="http://schemas.microsoft.com/office/drawing/2014/main" id="{967DD3A9-200C-4C55-8BC5-CCE26BA059E2}"/>
                  </a:ext>
                </a:extLst>
              </p:cNvPr>
              <p:cNvSpPr txBox="1"/>
              <p:nvPr/>
            </p:nvSpPr>
            <p:spPr>
              <a:xfrm>
                <a:off x="2788271" y="2881579"/>
                <a:ext cx="914591" cy="307777"/>
              </a:xfrm>
              <a:prstGeom prst="rect">
                <a:avLst/>
              </a:prstGeom>
              <a:noFill/>
            </p:spPr>
            <p:txBody>
              <a:bodyPr wrap="square" rtlCol="0">
                <a:spAutoFit/>
              </a:bodyPr>
              <a:lstStyle/>
              <a:p>
                <a:r>
                  <a:rPr lang="es-MX" sz="1400" dirty="0">
                    <a:latin typeface="Comic Sans MS" panose="030F0702030302020204" pitchFamily="66" charset="0"/>
                  </a:rPr>
                  <a:t>Exitosa</a:t>
                </a:r>
              </a:p>
            </p:txBody>
          </p:sp>
          <p:sp>
            <p:nvSpPr>
              <p:cNvPr id="85" name="CuadroTexto 84">
                <a:extLst>
                  <a:ext uri="{FF2B5EF4-FFF2-40B4-BE49-F238E27FC236}">
                    <a16:creationId xmlns:a16="http://schemas.microsoft.com/office/drawing/2014/main" id="{F09B523F-8A7C-480D-8661-5FA4C6F2E91D}"/>
                  </a:ext>
                </a:extLst>
              </p:cNvPr>
              <p:cNvSpPr txBox="1"/>
              <p:nvPr/>
            </p:nvSpPr>
            <p:spPr>
              <a:xfrm>
                <a:off x="3902327" y="2884214"/>
                <a:ext cx="914400" cy="307777"/>
              </a:xfrm>
              <a:prstGeom prst="rect">
                <a:avLst/>
              </a:prstGeom>
              <a:noFill/>
            </p:spPr>
            <p:txBody>
              <a:bodyPr wrap="square" rtlCol="0">
                <a:spAutoFit/>
              </a:bodyPr>
              <a:lstStyle/>
              <a:p>
                <a:r>
                  <a:rPr lang="es-MX" sz="1400" dirty="0">
                    <a:latin typeface="Comic Sans MS" panose="030F0702030302020204" pitchFamily="66" charset="0"/>
                  </a:rPr>
                  <a:t>Buena</a:t>
                </a:r>
              </a:p>
            </p:txBody>
          </p:sp>
          <p:sp>
            <p:nvSpPr>
              <p:cNvPr id="87" name="CuadroTexto 86">
                <a:extLst>
                  <a:ext uri="{FF2B5EF4-FFF2-40B4-BE49-F238E27FC236}">
                    <a16:creationId xmlns:a16="http://schemas.microsoft.com/office/drawing/2014/main" id="{738EC69C-9FF1-417C-B72A-2D7D20847ECA}"/>
                  </a:ext>
                </a:extLst>
              </p:cNvPr>
              <p:cNvSpPr txBox="1"/>
              <p:nvPr/>
            </p:nvSpPr>
            <p:spPr>
              <a:xfrm>
                <a:off x="4984176" y="2894967"/>
                <a:ext cx="914400" cy="307777"/>
              </a:xfrm>
              <a:prstGeom prst="rect">
                <a:avLst/>
              </a:prstGeom>
              <a:noFill/>
            </p:spPr>
            <p:txBody>
              <a:bodyPr wrap="square" rtlCol="0">
                <a:spAutoFit/>
              </a:bodyPr>
              <a:lstStyle/>
              <a:p>
                <a:r>
                  <a:rPr lang="es-MX" sz="1400" dirty="0">
                    <a:latin typeface="Comic Sans MS" panose="030F0702030302020204" pitchFamily="66" charset="0"/>
                  </a:rPr>
                  <a:t>Regular</a:t>
                </a:r>
                <a:endParaRPr lang="es-MX" sz="1100" dirty="0"/>
              </a:p>
            </p:txBody>
          </p:sp>
          <p:sp>
            <p:nvSpPr>
              <p:cNvPr id="89" name="CuadroTexto 88">
                <a:extLst>
                  <a:ext uri="{FF2B5EF4-FFF2-40B4-BE49-F238E27FC236}">
                    <a16:creationId xmlns:a16="http://schemas.microsoft.com/office/drawing/2014/main" id="{1D108D3C-EB07-407F-9F55-E69D4D110D55}"/>
                  </a:ext>
                </a:extLst>
              </p:cNvPr>
              <p:cNvSpPr txBox="1"/>
              <p:nvPr/>
            </p:nvSpPr>
            <p:spPr>
              <a:xfrm>
                <a:off x="6341522" y="2894967"/>
                <a:ext cx="914400" cy="307777"/>
              </a:xfrm>
              <a:prstGeom prst="rect">
                <a:avLst/>
              </a:prstGeom>
              <a:noFill/>
            </p:spPr>
            <p:txBody>
              <a:bodyPr wrap="square" rtlCol="0">
                <a:spAutoFit/>
              </a:bodyPr>
              <a:lstStyle/>
              <a:p>
                <a:r>
                  <a:rPr lang="es-MX" sz="1400" dirty="0">
                    <a:latin typeface="Comic Sans MS" panose="030F0702030302020204" pitchFamily="66" charset="0"/>
                  </a:rPr>
                  <a:t>Mala</a:t>
                </a:r>
                <a:endParaRPr lang="es-MX" sz="1400" dirty="0"/>
              </a:p>
            </p:txBody>
          </p:sp>
        </p:grpSp>
        <p:grpSp>
          <p:nvGrpSpPr>
            <p:cNvPr id="169" name="Grupo 168">
              <a:extLst>
                <a:ext uri="{FF2B5EF4-FFF2-40B4-BE49-F238E27FC236}">
                  <a16:creationId xmlns:a16="http://schemas.microsoft.com/office/drawing/2014/main" id="{F98882BD-1128-4333-AD3C-C99E090A88D9}"/>
                </a:ext>
              </a:extLst>
            </p:cNvPr>
            <p:cNvGrpSpPr/>
            <p:nvPr/>
          </p:nvGrpSpPr>
          <p:grpSpPr>
            <a:xfrm>
              <a:off x="-60113" y="3701185"/>
              <a:ext cx="7866108" cy="1837511"/>
              <a:chOff x="-104586" y="3258293"/>
              <a:chExt cx="7866108" cy="1837511"/>
            </a:xfrm>
          </p:grpSpPr>
          <p:grpSp>
            <p:nvGrpSpPr>
              <p:cNvPr id="90" name="Grupo 89">
                <a:extLst>
                  <a:ext uri="{FF2B5EF4-FFF2-40B4-BE49-F238E27FC236}">
                    <a16:creationId xmlns:a16="http://schemas.microsoft.com/office/drawing/2014/main" id="{F98E8578-A55C-4D5A-B67B-F07061ED95EB}"/>
                  </a:ext>
                </a:extLst>
              </p:cNvPr>
              <p:cNvGrpSpPr/>
              <p:nvPr/>
            </p:nvGrpSpPr>
            <p:grpSpPr>
              <a:xfrm>
                <a:off x="-104586" y="3258293"/>
                <a:ext cx="7866108" cy="369332"/>
                <a:chOff x="-88946" y="1730772"/>
                <a:chExt cx="7866108" cy="369332"/>
              </a:xfrm>
            </p:grpSpPr>
            <p:sp>
              <p:nvSpPr>
                <p:cNvPr id="92" name="Rectángulo 91">
                  <a:extLst>
                    <a:ext uri="{FF2B5EF4-FFF2-40B4-BE49-F238E27FC236}">
                      <a16:creationId xmlns:a16="http://schemas.microsoft.com/office/drawing/2014/main" id="{5D321D22-2312-4122-957D-75CC9CBC1D04}"/>
                    </a:ext>
                  </a:extLst>
                </p:cNvPr>
                <p:cNvSpPr/>
                <p:nvPr/>
              </p:nvSpPr>
              <p:spPr>
                <a:xfrm>
                  <a:off x="0" y="1730772"/>
                  <a:ext cx="7777162" cy="369332"/>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3" name="CuadroTexto 92">
                  <a:extLst>
                    <a:ext uri="{FF2B5EF4-FFF2-40B4-BE49-F238E27FC236}">
                      <a16:creationId xmlns:a16="http://schemas.microsoft.com/office/drawing/2014/main" id="{CB4390D6-35FA-450B-A1D5-337BF7ED9267}"/>
                    </a:ext>
                  </a:extLst>
                </p:cNvPr>
                <p:cNvSpPr txBox="1"/>
                <p:nvPr/>
              </p:nvSpPr>
              <p:spPr>
                <a:xfrm>
                  <a:off x="-88946" y="1737642"/>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Aspectos de la planeación didáctica </a:t>
                  </a:r>
                </a:p>
              </p:txBody>
            </p:sp>
          </p:grpSp>
          <p:sp>
            <p:nvSpPr>
              <p:cNvPr id="99" name="CuadroTexto 98">
                <a:extLst>
                  <a:ext uri="{FF2B5EF4-FFF2-40B4-BE49-F238E27FC236}">
                    <a16:creationId xmlns:a16="http://schemas.microsoft.com/office/drawing/2014/main" id="{2C45F712-0E0F-4056-B8C7-58165A752422}"/>
                  </a:ext>
                </a:extLst>
              </p:cNvPr>
              <p:cNvSpPr txBox="1"/>
              <p:nvPr/>
            </p:nvSpPr>
            <p:spPr>
              <a:xfrm>
                <a:off x="-44436" y="3618476"/>
                <a:ext cx="7777163" cy="1477328"/>
              </a:xfrm>
              <a:prstGeom prst="rect">
                <a:avLst/>
              </a:prstGeom>
              <a:noFill/>
            </p:spPr>
            <p:txBody>
              <a:bodyPr wrap="square" rtlCol="0">
                <a:spAutoFit/>
              </a:bodyPr>
              <a:lstStyle/>
              <a:p>
                <a:r>
                  <a:rPr lang="es-MX" sz="1400" dirty="0">
                    <a:latin typeface="Comic Sans MS" panose="030F0702030302020204" pitchFamily="66" charset="0"/>
                  </a:rPr>
                  <a:t>      </a:t>
                </a:r>
                <a:r>
                  <a:rPr lang="es-MX" sz="1200" dirty="0">
                    <a:latin typeface="Comic Sans MS" panose="030F0702030302020204" pitchFamily="66" charset="0"/>
                  </a:rPr>
                  <a:t>Logro de los aprendizajes esperados </a:t>
                </a:r>
                <a:endParaRPr lang="es-MX" sz="1400" dirty="0">
                  <a:latin typeface="Comic Sans MS" panose="030F0702030302020204" pitchFamily="66" charset="0"/>
                </a:endParaRPr>
              </a:p>
              <a:p>
                <a:r>
                  <a:rPr lang="es-MX" sz="1400" dirty="0">
                    <a:latin typeface="Comic Sans MS" panose="030F0702030302020204" pitchFamily="66" charset="0"/>
                  </a:rPr>
                  <a:t>      </a:t>
                </a:r>
                <a:r>
                  <a:rPr lang="es-MX" sz="1200" dirty="0">
                    <a:latin typeface="Comic Sans MS" panose="030F0702030302020204" pitchFamily="66" charset="0"/>
                  </a:rPr>
                  <a:t>Materiales educativos adecuados</a:t>
                </a:r>
              </a:p>
              <a:p>
                <a:r>
                  <a:rPr lang="es-MX" sz="1200" dirty="0">
                    <a:latin typeface="Comic Sans MS" panose="030F0702030302020204" pitchFamily="66" charset="0"/>
                  </a:rPr>
                  <a:t>       Nivel de complejidad adecuado </a:t>
                </a:r>
              </a:p>
              <a:p>
                <a:r>
                  <a:rPr lang="es-MX" sz="1200" dirty="0">
                    <a:latin typeface="Comic Sans MS" panose="030F0702030302020204" pitchFamily="66" charset="0"/>
                  </a:rPr>
                  <a:t>       Organización adecuada</a:t>
                </a:r>
              </a:p>
              <a:p>
                <a:r>
                  <a:rPr lang="es-MX" sz="1200" dirty="0">
                    <a:latin typeface="Comic Sans MS" panose="030F0702030302020204" pitchFamily="66" charset="0"/>
                  </a:rPr>
                  <a:t>       Tiempo planeado correctamente</a:t>
                </a:r>
              </a:p>
              <a:p>
                <a:r>
                  <a:rPr lang="es-MX" sz="1200" dirty="0">
                    <a:latin typeface="Comic Sans MS" panose="030F0702030302020204" pitchFamily="66" charset="0"/>
                  </a:rPr>
                  <a:t>       Actividades planeadas conforme a lo planeado </a:t>
                </a:r>
              </a:p>
              <a:p>
                <a:endParaRPr lang="es-MX" sz="1400" dirty="0"/>
              </a:p>
            </p:txBody>
          </p:sp>
          <p:sp>
            <p:nvSpPr>
              <p:cNvPr id="101" name="Elipse 100">
                <a:extLst>
                  <a:ext uri="{FF2B5EF4-FFF2-40B4-BE49-F238E27FC236}">
                    <a16:creationId xmlns:a16="http://schemas.microsoft.com/office/drawing/2014/main" id="{4A5C0622-884D-49F4-B550-4041500CA3C7}"/>
                  </a:ext>
                </a:extLst>
              </p:cNvPr>
              <p:cNvSpPr/>
              <p:nvPr/>
            </p:nvSpPr>
            <p:spPr>
              <a:xfrm>
                <a:off x="124089" y="3674275"/>
                <a:ext cx="140071" cy="148881"/>
              </a:xfrm>
              <a:prstGeom prst="ellipse">
                <a:avLst/>
              </a:prstGeom>
              <a:solidFill>
                <a:srgbClr val="FF0000"/>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6" name="Elipse 105">
                <a:extLst>
                  <a:ext uri="{FF2B5EF4-FFF2-40B4-BE49-F238E27FC236}">
                    <a16:creationId xmlns:a16="http://schemas.microsoft.com/office/drawing/2014/main" id="{1506E085-6A92-4E7F-8A05-A323A3E5E11A}"/>
                  </a:ext>
                </a:extLst>
              </p:cNvPr>
              <p:cNvSpPr/>
              <p:nvPr/>
            </p:nvSpPr>
            <p:spPr>
              <a:xfrm>
                <a:off x="121868" y="3907985"/>
                <a:ext cx="140071" cy="148881"/>
              </a:xfrm>
              <a:prstGeom prst="ellipse">
                <a:avLst/>
              </a:prstGeom>
              <a:solidFill>
                <a:srgbClr val="FF0000"/>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8" name="Elipse 107">
                <a:extLst>
                  <a:ext uri="{FF2B5EF4-FFF2-40B4-BE49-F238E27FC236}">
                    <a16:creationId xmlns:a16="http://schemas.microsoft.com/office/drawing/2014/main" id="{1212747E-7242-4965-9DA4-929E41C6D9E7}"/>
                  </a:ext>
                </a:extLst>
              </p:cNvPr>
              <p:cNvSpPr/>
              <p:nvPr/>
            </p:nvSpPr>
            <p:spPr>
              <a:xfrm>
                <a:off x="121867" y="4101514"/>
                <a:ext cx="140071" cy="148881"/>
              </a:xfrm>
              <a:prstGeom prst="ellipse">
                <a:avLst/>
              </a:prstGeom>
              <a:solidFill>
                <a:srgbClr val="FF0000"/>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0" name="Elipse 109">
                <a:extLst>
                  <a:ext uri="{FF2B5EF4-FFF2-40B4-BE49-F238E27FC236}">
                    <a16:creationId xmlns:a16="http://schemas.microsoft.com/office/drawing/2014/main" id="{AEEE6733-B8DB-4A76-A1EF-35918716BFAE}"/>
                  </a:ext>
                </a:extLst>
              </p:cNvPr>
              <p:cNvSpPr/>
              <p:nvPr/>
            </p:nvSpPr>
            <p:spPr>
              <a:xfrm>
                <a:off x="121867" y="4295044"/>
                <a:ext cx="140071" cy="148881"/>
              </a:xfrm>
              <a:prstGeom prst="ellipse">
                <a:avLst/>
              </a:prstGeom>
              <a:solidFill>
                <a:srgbClr val="FF0000"/>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2" name="Elipse 111">
                <a:extLst>
                  <a:ext uri="{FF2B5EF4-FFF2-40B4-BE49-F238E27FC236}">
                    <a16:creationId xmlns:a16="http://schemas.microsoft.com/office/drawing/2014/main" id="{049B3706-E439-4954-A6A5-40C7B2714B0B}"/>
                  </a:ext>
                </a:extLst>
              </p:cNvPr>
              <p:cNvSpPr/>
              <p:nvPr/>
            </p:nvSpPr>
            <p:spPr>
              <a:xfrm>
                <a:off x="121867" y="4468535"/>
                <a:ext cx="140071" cy="148881"/>
              </a:xfrm>
              <a:prstGeom prst="ellipse">
                <a:avLst/>
              </a:prstGeom>
              <a:solidFill>
                <a:srgbClr val="FF0000"/>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4" name="Elipse 113">
                <a:extLst>
                  <a:ext uri="{FF2B5EF4-FFF2-40B4-BE49-F238E27FC236}">
                    <a16:creationId xmlns:a16="http://schemas.microsoft.com/office/drawing/2014/main" id="{6324721C-3F31-47D7-9E44-60A4C321DE28}"/>
                  </a:ext>
                </a:extLst>
              </p:cNvPr>
              <p:cNvSpPr/>
              <p:nvPr/>
            </p:nvSpPr>
            <p:spPr>
              <a:xfrm>
                <a:off x="121866" y="4655227"/>
                <a:ext cx="140071" cy="148881"/>
              </a:xfrm>
              <a:prstGeom prst="ellipse">
                <a:avLst/>
              </a:prstGeom>
              <a:solidFill>
                <a:srgbClr val="FF0000"/>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5" name="CuadroTexto 114">
                <a:extLst>
                  <a:ext uri="{FF2B5EF4-FFF2-40B4-BE49-F238E27FC236}">
                    <a16:creationId xmlns:a16="http://schemas.microsoft.com/office/drawing/2014/main" id="{25E92943-3F55-46FD-819B-08C437F114C6}"/>
                  </a:ext>
                </a:extLst>
              </p:cNvPr>
              <p:cNvSpPr txBox="1"/>
              <p:nvPr/>
            </p:nvSpPr>
            <p:spPr>
              <a:xfrm>
                <a:off x="3639550" y="3590250"/>
                <a:ext cx="4114277" cy="830997"/>
              </a:xfrm>
              <a:prstGeom prst="rect">
                <a:avLst/>
              </a:prstGeom>
              <a:noFill/>
            </p:spPr>
            <p:txBody>
              <a:bodyPr wrap="square" rtlCol="0">
                <a:spAutoFit/>
              </a:bodyPr>
              <a:lstStyle/>
              <a:p>
                <a:pPr algn="ctr"/>
                <a:r>
                  <a:rPr lang="es-MX" sz="1200" dirty="0" smtClean="0">
                    <a:latin typeface="Comic Sans MS" panose="030F0702030302020204" pitchFamily="66" charset="0"/>
                  </a:rPr>
                  <a:t>Observaciones</a:t>
                </a:r>
              </a:p>
              <a:p>
                <a:pPr algn="ctr"/>
                <a:r>
                  <a:rPr lang="es-MX" sz="1200" dirty="0" smtClean="0">
                    <a:latin typeface="Comic Sans MS" panose="030F0702030302020204" pitchFamily="66" charset="0"/>
                  </a:rPr>
                  <a:t>Hoy considero que hubo una buena jornada ya que llevo a cabo la activad de la forma planeada y hubo buena respuesta por parte de los alumnos </a:t>
                </a:r>
                <a:endParaRPr lang="es-MX" sz="1200" dirty="0">
                  <a:latin typeface="Comic Sans MS" panose="030F0702030302020204" pitchFamily="66" charset="0"/>
                </a:endParaRPr>
              </a:p>
            </p:txBody>
          </p:sp>
        </p:grpSp>
        <p:grpSp>
          <p:nvGrpSpPr>
            <p:cNvPr id="168" name="Grupo 167">
              <a:extLst>
                <a:ext uri="{FF2B5EF4-FFF2-40B4-BE49-F238E27FC236}">
                  <a16:creationId xmlns:a16="http://schemas.microsoft.com/office/drawing/2014/main" id="{BB09A73F-77AD-421C-9A12-1B07E4E28D91}"/>
                </a:ext>
              </a:extLst>
            </p:cNvPr>
            <p:cNvGrpSpPr/>
            <p:nvPr/>
          </p:nvGrpSpPr>
          <p:grpSpPr>
            <a:xfrm>
              <a:off x="0" y="5352851"/>
              <a:ext cx="8142075" cy="1392842"/>
              <a:chOff x="-106905" y="4811173"/>
              <a:chExt cx="8142075" cy="1392842"/>
            </a:xfrm>
          </p:grpSpPr>
          <p:grpSp>
            <p:nvGrpSpPr>
              <p:cNvPr id="116" name="Grupo 115">
                <a:extLst>
                  <a:ext uri="{FF2B5EF4-FFF2-40B4-BE49-F238E27FC236}">
                    <a16:creationId xmlns:a16="http://schemas.microsoft.com/office/drawing/2014/main" id="{86E20A7A-7587-4421-B56B-9A932A9F7109}"/>
                  </a:ext>
                </a:extLst>
              </p:cNvPr>
              <p:cNvGrpSpPr/>
              <p:nvPr/>
            </p:nvGrpSpPr>
            <p:grpSpPr>
              <a:xfrm>
                <a:off x="-106905" y="4811173"/>
                <a:ext cx="8142075" cy="414533"/>
                <a:chOff x="-91265" y="1649223"/>
                <a:chExt cx="8142075" cy="414533"/>
              </a:xfrm>
            </p:grpSpPr>
            <p:sp>
              <p:nvSpPr>
                <p:cNvPr id="117" name="Rectángulo 116">
                  <a:extLst>
                    <a:ext uri="{FF2B5EF4-FFF2-40B4-BE49-F238E27FC236}">
                      <a16:creationId xmlns:a16="http://schemas.microsoft.com/office/drawing/2014/main" id="{811F3B92-D7D1-4EAA-AF61-3E94D18C4AEE}"/>
                    </a:ext>
                  </a:extLst>
                </p:cNvPr>
                <p:cNvSpPr/>
                <p:nvPr/>
              </p:nvSpPr>
              <p:spPr>
                <a:xfrm>
                  <a:off x="-90086" y="1649223"/>
                  <a:ext cx="7777162" cy="369332"/>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8" name="CuadroTexto 117">
                  <a:extLst>
                    <a:ext uri="{FF2B5EF4-FFF2-40B4-BE49-F238E27FC236}">
                      <a16:creationId xmlns:a16="http://schemas.microsoft.com/office/drawing/2014/main" id="{1B9E0E7C-C94D-4D33-90C9-F83AE03AC5F1}"/>
                    </a:ext>
                  </a:extLst>
                </p:cNvPr>
                <p:cNvSpPr txBox="1"/>
                <p:nvPr/>
              </p:nvSpPr>
              <p:spPr>
                <a:xfrm>
                  <a:off x="-91265" y="1725202"/>
                  <a:ext cx="814207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Manifestaciones de los alumnos</a:t>
                  </a:r>
                </a:p>
              </p:txBody>
            </p:sp>
          </p:grpSp>
          <p:sp>
            <p:nvSpPr>
              <p:cNvPr id="122" name="CuadroTexto 121">
                <a:extLst>
                  <a:ext uri="{FF2B5EF4-FFF2-40B4-BE49-F238E27FC236}">
                    <a16:creationId xmlns:a16="http://schemas.microsoft.com/office/drawing/2014/main" id="{7C94A14D-3BCC-49E5-BA89-9E2AEF82C62C}"/>
                  </a:ext>
                </a:extLst>
              </p:cNvPr>
              <p:cNvSpPr txBox="1"/>
              <p:nvPr/>
            </p:nvSpPr>
            <p:spPr>
              <a:xfrm>
                <a:off x="-54750" y="5188352"/>
                <a:ext cx="3912051" cy="1015663"/>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Interés en las actividades</a:t>
                </a:r>
                <a:endParaRPr lang="es-MX" sz="1400" dirty="0">
                  <a:latin typeface="Comic Sans MS" panose="030F0702030302020204" pitchFamily="66" charset="0"/>
                </a:endParaRPr>
              </a:p>
              <a:p>
                <a:pPr algn="just"/>
                <a:r>
                  <a:rPr lang="es-MX" sz="1200" dirty="0">
                    <a:latin typeface="Comic Sans MS" panose="030F0702030302020204" pitchFamily="66" charset="0"/>
                  </a:rPr>
                  <a:t>Participación de la manera esperada</a:t>
                </a:r>
              </a:p>
              <a:p>
                <a:pPr algn="just"/>
                <a:r>
                  <a:rPr lang="es-MX" sz="1200" dirty="0">
                    <a:latin typeface="Comic Sans MS" panose="030F0702030302020204" pitchFamily="66" charset="0"/>
                  </a:rPr>
                  <a:t>Adaptación a la organización establecida</a:t>
                </a:r>
              </a:p>
              <a:p>
                <a:pPr algn="just"/>
                <a:r>
                  <a:rPr lang="es-MX" sz="1200" dirty="0">
                    <a:latin typeface="Comic Sans MS" panose="030F0702030302020204" pitchFamily="66" charset="0"/>
                  </a:rPr>
                  <a:t>Seguridad y cooperación al realizar las actividades</a:t>
                </a:r>
              </a:p>
            </p:txBody>
          </p:sp>
          <p:sp>
            <p:nvSpPr>
              <p:cNvPr id="126" name="CuadroTexto 125">
                <a:extLst>
                  <a:ext uri="{FF2B5EF4-FFF2-40B4-BE49-F238E27FC236}">
                    <a16:creationId xmlns:a16="http://schemas.microsoft.com/office/drawing/2014/main" id="{06161E3F-EC52-4DE5-966F-0CF0E691332C}"/>
                  </a:ext>
                </a:extLst>
              </p:cNvPr>
              <p:cNvSpPr txBox="1"/>
              <p:nvPr/>
            </p:nvSpPr>
            <p:spPr>
              <a:xfrm>
                <a:off x="3645357" y="5221690"/>
                <a:ext cx="3674654" cy="461665"/>
              </a:xfrm>
              <a:prstGeom prst="rect">
                <a:avLst/>
              </a:prstGeom>
              <a:noFill/>
            </p:spPr>
            <p:txBody>
              <a:bodyPr wrap="square" rtlCol="0">
                <a:spAutoFit/>
              </a:bodyPr>
              <a:lstStyle/>
              <a:p>
                <a:pPr algn="ctr"/>
                <a:r>
                  <a:rPr lang="es-MX" sz="1200" dirty="0">
                    <a:latin typeface="Comic Sans MS" panose="030F0702030302020204" pitchFamily="66" charset="0"/>
                  </a:rPr>
                  <a:t>Todos   Algunos  Pocos   Ninguno</a:t>
                </a:r>
              </a:p>
              <a:p>
                <a:pPr algn="ctr"/>
                <a:endParaRPr lang="es-MX" sz="1200" dirty="0">
                  <a:latin typeface="Comic Sans MS" panose="030F0702030302020204" pitchFamily="66" charset="0"/>
                </a:endParaRPr>
              </a:p>
            </p:txBody>
          </p:sp>
          <p:grpSp>
            <p:nvGrpSpPr>
              <p:cNvPr id="135" name="Grupo 134">
                <a:extLst>
                  <a:ext uri="{FF2B5EF4-FFF2-40B4-BE49-F238E27FC236}">
                    <a16:creationId xmlns:a16="http://schemas.microsoft.com/office/drawing/2014/main" id="{0B4F29DE-BDD1-4173-913A-6F69F59C290F}"/>
                  </a:ext>
                </a:extLst>
              </p:cNvPr>
              <p:cNvGrpSpPr/>
              <p:nvPr/>
            </p:nvGrpSpPr>
            <p:grpSpPr>
              <a:xfrm>
                <a:off x="4481792" y="5453154"/>
                <a:ext cx="1859730" cy="162160"/>
                <a:chOff x="4481792" y="5453154"/>
                <a:chExt cx="1859730" cy="162160"/>
              </a:xfrm>
            </p:grpSpPr>
            <p:sp>
              <p:nvSpPr>
                <p:cNvPr id="124" name="Elipse 123">
                  <a:extLst>
                    <a:ext uri="{FF2B5EF4-FFF2-40B4-BE49-F238E27FC236}">
                      <a16:creationId xmlns:a16="http://schemas.microsoft.com/office/drawing/2014/main" id="{B36A7C95-12EB-4981-AD16-F8766A33023B}"/>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8" name="Elipse 127">
                  <a:extLst>
                    <a:ext uri="{FF2B5EF4-FFF2-40B4-BE49-F238E27FC236}">
                      <a16:creationId xmlns:a16="http://schemas.microsoft.com/office/drawing/2014/main" id="{04898E7A-EFA5-4C5D-AA3E-E61854C86E67}"/>
                    </a:ext>
                  </a:extLst>
                </p:cNvPr>
                <p:cNvSpPr/>
                <p:nvPr/>
              </p:nvSpPr>
              <p:spPr>
                <a:xfrm>
                  <a:off x="5071405" y="5453154"/>
                  <a:ext cx="140071" cy="148881"/>
                </a:xfrm>
                <a:prstGeom prst="ellipse">
                  <a:avLst/>
                </a:prstGeom>
                <a:solidFill>
                  <a:srgbClr val="FF0000"/>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0" name="Elipse 129">
                  <a:extLst>
                    <a:ext uri="{FF2B5EF4-FFF2-40B4-BE49-F238E27FC236}">
                      <a16:creationId xmlns:a16="http://schemas.microsoft.com/office/drawing/2014/main" id="{00F070BD-3F46-4F6C-A422-B589D0DB19D7}"/>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2" name="Elipse 131">
                  <a:extLst>
                    <a:ext uri="{FF2B5EF4-FFF2-40B4-BE49-F238E27FC236}">
                      <a16:creationId xmlns:a16="http://schemas.microsoft.com/office/drawing/2014/main" id="{1ADF766A-8C07-4C9C-954F-397B4C518373}"/>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36" name="Grupo 135">
                <a:extLst>
                  <a:ext uri="{FF2B5EF4-FFF2-40B4-BE49-F238E27FC236}">
                    <a16:creationId xmlns:a16="http://schemas.microsoft.com/office/drawing/2014/main" id="{0CAC7643-C6D9-4D4D-8809-A3E27B328AAE}"/>
                  </a:ext>
                </a:extLst>
              </p:cNvPr>
              <p:cNvGrpSpPr/>
              <p:nvPr/>
            </p:nvGrpSpPr>
            <p:grpSpPr>
              <a:xfrm>
                <a:off x="4481792" y="5644382"/>
                <a:ext cx="1859730" cy="162160"/>
                <a:chOff x="4481792" y="5453154"/>
                <a:chExt cx="1859730" cy="162160"/>
              </a:xfrm>
            </p:grpSpPr>
            <p:sp>
              <p:nvSpPr>
                <p:cNvPr id="137" name="Elipse 136">
                  <a:extLst>
                    <a:ext uri="{FF2B5EF4-FFF2-40B4-BE49-F238E27FC236}">
                      <a16:creationId xmlns:a16="http://schemas.microsoft.com/office/drawing/2014/main" id="{D15D9F78-4830-4046-8D9C-7475C18EEACF}"/>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8" name="Elipse 137">
                  <a:extLst>
                    <a:ext uri="{FF2B5EF4-FFF2-40B4-BE49-F238E27FC236}">
                      <a16:creationId xmlns:a16="http://schemas.microsoft.com/office/drawing/2014/main" id="{9106BBF0-3FDA-43EF-82D8-A91CE86F7BCC}"/>
                    </a:ext>
                  </a:extLst>
                </p:cNvPr>
                <p:cNvSpPr/>
                <p:nvPr/>
              </p:nvSpPr>
              <p:spPr>
                <a:xfrm>
                  <a:off x="5071405" y="5453154"/>
                  <a:ext cx="140071" cy="148881"/>
                </a:xfrm>
                <a:prstGeom prst="ellipse">
                  <a:avLst/>
                </a:prstGeom>
                <a:solidFill>
                  <a:srgbClr val="FF0000"/>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9" name="Elipse 138">
                  <a:extLst>
                    <a:ext uri="{FF2B5EF4-FFF2-40B4-BE49-F238E27FC236}">
                      <a16:creationId xmlns:a16="http://schemas.microsoft.com/office/drawing/2014/main" id="{805C1B3D-B483-4E9A-BC43-3C3A34DCA29C}"/>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0" name="Elipse 139">
                  <a:extLst>
                    <a:ext uri="{FF2B5EF4-FFF2-40B4-BE49-F238E27FC236}">
                      <a16:creationId xmlns:a16="http://schemas.microsoft.com/office/drawing/2014/main" id="{5ACBF1CC-D4AC-4C8B-8889-428A29D11D7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41" name="Grupo 140">
                <a:extLst>
                  <a:ext uri="{FF2B5EF4-FFF2-40B4-BE49-F238E27FC236}">
                    <a16:creationId xmlns:a16="http://schemas.microsoft.com/office/drawing/2014/main" id="{7B87E0F1-93A8-4239-876A-2C91F55A3FB3}"/>
                  </a:ext>
                </a:extLst>
              </p:cNvPr>
              <p:cNvGrpSpPr/>
              <p:nvPr/>
            </p:nvGrpSpPr>
            <p:grpSpPr>
              <a:xfrm>
                <a:off x="4482433" y="5835610"/>
                <a:ext cx="1859730" cy="162160"/>
                <a:chOff x="4481792" y="5453154"/>
                <a:chExt cx="1859730" cy="162160"/>
              </a:xfrm>
            </p:grpSpPr>
            <p:sp>
              <p:nvSpPr>
                <p:cNvPr id="142" name="Elipse 141">
                  <a:extLst>
                    <a:ext uri="{FF2B5EF4-FFF2-40B4-BE49-F238E27FC236}">
                      <a16:creationId xmlns:a16="http://schemas.microsoft.com/office/drawing/2014/main" id="{A875E401-1E64-47E4-A54B-900C61A61677}"/>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3" name="Elipse 142">
                  <a:extLst>
                    <a:ext uri="{FF2B5EF4-FFF2-40B4-BE49-F238E27FC236}">
                      <a16:creationId xmlns:a16="http://schemas.microsoft.com/office/drawing/2014/main" id="{3DD59AD9-06DA-4644-919C-E7BC15F6BED6}"/>
                    </a:ext>
                  </a:extLst>
                </p:cNvPr>
                <p:cNvSpPr/>
                <p:nvPr/>
              </p:nvSpPr>
              <p:spPr>
                <a:xfrm>
                  <a:off x="5071405" y="5453154"/>
                  <a:ext cx="140071" cy="148881"/>
                </a:xfrm>
                <a:prstGeom prst="ellipse">
                  <a:avLst/>
                </a:prstGeom>
                <a:solidFill>
                  <a:srgbClr val="FF0000"/>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4" name="Elipse 143">
                  <a:extLst>
                    <a:ext uri="{FF2B5EF4-FFF2-40B4-BE49-F238E27FC236}">
                      <a16:creationId xmlns:a16="http://schemas.microsoft.com/office/drawing/2014/main" id="{6DDE1CF7-489F-47CF-8241-BA4E200CF4FA}"/>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5" name="Elipse 144">
                  <a:extLst>
                    <a:ext uri="{FF2B5EF4-FFF2-40B4-BE49-F238E27FC236}">
                      <a16:creationId xmlns:a16="http://schemas.microsoft.com/office/drawing/2014/main" id="{5B84455B-4FC9-4372-B777-94DDE7FE150E}"/>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46" name="Grupo 145">
                <a:extLst>
                  <a:ext uri="{FF2B5EF4-FFF2-40B4-BE49-F238E27FC236}">
                    <a16:creationId xmlns:a16="http://schemas.microsoft.com/office/drawing/2014/main" id="{77951E04-423C-44AE-A9B2-24095C4C5B28}"/>
                  </a:ext>
                </a:extLst>
              </p:cNvPr>
              <p:cNvGrpSpPr/>
              <p:nvPr/>
            </p:nvGrpSpPr>
            <p:grpSpPr>
              <a:xfrm>
                <a:off x="4482817" y="6023918"/>
                <a:ext cx="1859730" cy="162160"/>
                <a:chOff x="4481792" y="5453154"/>
                <a:chExt cx="1859730" cy="162160"/>
              </a:xfrm>
            </p:grpSpPr>
            <p:sp>
              <p:nvSpPr>
                <p:cNvPr id="147" name="Elipse 146">
                  <a:extLst>
                    <a:ext uri="{FF2B5EF4-FFF2-40B4-BE49-F238E27FC236}">
                      <a16:creationId xmlns:a16="http://schemas.microsoft.com/office/drawing/2014/main" id="{EAE223AD-9981-454B-AC0F-D9BD55EC710C}"/>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8" name="Elipse 147">
                  <a:extLst>
                    <a:ext uri="{FF2B5EF4-FFF2-40B4-BE49-F238E27FC236}">
                      <a16:creationId xmlns:a16="http://schemas.microsoft.com/office/drawing/2014/main" id="{A020B64C-03E0-4C7A-BBB0-B1EB17ACCB9A}"/>
                    </a:ext>
                  </a:extLst>
                </p:cNvPr>
                <p:cNvSpPr/>
                <p:nvPr/>
              </p:nvSpPr>
              <p:spPr>
                <a:xfrm>
                  <a:off x="5071405" y="5453154"/>
                  <a:ext cx="140071" cy="148881"/>
                </a:xfrm>
                <a:prstGeom prst="ellipse">
                  <a:avLst/>
                </a:prstGeom>
                <a:solidFill>
                  <a:srgbClr val="FF0000"/>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9" name="Elipse 148">
                  <a:extLst>
                    <a:ext uri="{FF2B5EF4-FFF2-40B4-BE49-F238E27FC236}">
                      <a16:creationId xmlns:a16="http://schemas.microsoft.com/office/drawing/2014/main" id="{CFEEB593-1C3D-4D7F-A633-27ED6ECE17BF}"/>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0" name="Elipse 149">
                  <a:extLst>
                    <a:ext uri="{FF2B5EF4-FFF2-40B4-BE49-F238E27FC236}">
                      <a16:creationId xmlns:a16="http://schemas.microsoft.com/office/drawing/2014/main" id="{C42090CB-1504-4391-B330-728BEC78AAC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nvGrpSpPr>
            <p:cNvPr id="151" name="Grupo 150">
              <a:extLst>
                <a:ext uri="{FF2B5EF4-FFF2-40B4-BE49-F238E27FC236}">
                  <a16:creationId xmlns:a16="http://schemas.microsoft.com/office/drawing/2014/main" id="{E3FB72F6-392F-40AB-A175-66BC4FD1180C}"/>
                </a:ext>
              </a:extLst>
            </p:cNvPr>
            <p:cNvGrpSpPr/>
            <p:nvPr/>
          </p:nvGrpSpPr>
          <p:grpSpPr>
            <a:xfrm>
              <a:off x="-40004" y="6773416"/>
              <a:ext cx="8066405" cy="358362"/>
              <a:chOff x="-128950" y="1710038"/>
              <a:chExt cx="8066405" cy="358362"/>
            </a:xfrm>
          </p:grpSpPr>
          <p:sp>
            <p:nvSpPr>
              <p:cNvPr id="152" name="Rectángulo 151">
                <a:extLst>
                  <a:ext uri="{FF2B5EF4-FFF2-40B4-BE49-F238E27FC236}">
                    <a16:creationId xmlns:a16="http://schemas.microsoft.com/office/drawing/2014/main" id="{8BFA794B-7B5C-4B21-A452-F05082E198A2}"/>
                  </a:ext>
                </a:extLst>
              </p:cNvPr>
              <p:cNvSpPr/>
              <p:nvPr/>
            </p:nvSpPr>
            <p:spPr>
              <a:xfrm>
                <a:off x="-117778" y="1710038"/>
                <a:ext cx="7844864" cy="358362"/>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3" name="CuadroTexto 152">
                <a:extLst>
                  <a:ext uri="{FF2B5EF4-FFF2-40B4-BE49-F238E27FC236}">
                    <a16:creationId xmlns:a16="http://schemas.microsoft.com/office/drawing/2014/main" id="{B6E65149-4C4C-4DA3-BBD4-37E7A7D3A7A0}"/>
                  </a:ext>
                </a:extLst>
              </p:cNvPr>
              <p:cNvSpPr txBox="1"/>
              <p:nvPr/>
            </p:nvSpPr>
            <p:spPr>
              <a:xfrm>
                <a:off x="-128950" y="1725138"/>
                <a:ext cx="806640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Autoevaluación</a:t>
                </a:r>
              </a:p>
            </p:txBody>
          </p:sp>
        </p:grpSp>
        <p:sp>
          <p:nvSpPr>
            <p:cNvPr id="155" name="CuadroTexto 154">
              <a:extLst>
                <a:ext uri="{FF2B5EF4-FFF2-40B4-BE49-F238E27FC236}">
                  <a16:creationId xmlns:a16="http://schemas.microsoft.com/office/drawing/2014/main" id="{6718D8D3-202C-4CDB-8F60-21504AA6438C}"/>
                </a:ext>
              </a:extLst>
            </p:cNvPr>
            <p:cNvSpPr txBox="1"/>
            <p:nvPr/>
          </p:nvSpPr>
          <p:spPr>
            <a:xfrm>
              <a:off x="28833" y="7032794"/>
              <a:ext cx="5831687" cy="1384995"/>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Rescato los conocimientos previos</a:t>
              </a:r>
              <a:endParaRPr lang="es-MX" sz="1400" dirty="0">
                <a:latin typeface="Comic Sans MS" panose="030F0702030302020204" pitchFamily="66" charset="0"/>
              </a:endParaRPr>
            </a:p>
            <a:p>
              <a:pPr algn="just"/>
              <a:r>
                <a:rPr lang="es-MX" sz="1200" dirty="0">
                  <a:latin typeface="Comic Sans MS" panose="030F0702030302020204" pitchFamily="66" charset="0"/>
                </a:rPr>
                <a:t>Identifico y actúa conforme a las necesidades e intereses de los alumnos  </a:t>
              </a:r>
            </a:p>
            <a:p>
              <a:pPr algn="just"/>
              <a:r>
                <a:rPr lang="es-MX" sz="1200" dirty="0">
                  <a:latin typeface="Comic Sans MS" panose="030F0702030302020204" pitchFamily="66" charset="0"/>
                </a:rPr>
                <a:t>Fomento la participación de todos los alumnos </a:t>
              </a:r>
            </a:p>
            <a:p>
              <a:pPr algn="just"/>
              <a:r>
                <a:rPr lang="es-MX" sz="1200" dirty="0">
                  <a:latin typeface="Comic Sans MS" panose="030F0702030302020204" pitchFamily="66" charset="0"/>
                </a:rPr>
                <a:t>Otorgo consignas claras</a:t>
              </a:r>
            </a:p>
            <a:p>
              <a:pPr algn="just"/>
              <a:r>
                <a:rPr lang="es-MX" sz="1200" dirty="0">
                  <a:latin typeface="Comic Sans MS" panose="030F0702030302020204" pitchFamily="66" charset="0"/>
                </a:rPr>
                <a:t>Intervengo adecuadamente</a:t>
              </a:r>
            </a:p>
            <a:p>
              <a:pPr algn="just"/>
              <a:r>
                <a:rPr lang="es-MX" sz="1200" dirty="0">
                  <a:latin typeface="Comic Sans MS" panose="030F0702030302020204" pitchFamily="66" charset="0"/>
                </a:rPr>
                <a:t>Fomento la autonomía de los alumnos </a:t>
              </a:r>
            </a:p>
          </p:txBody>
        </p:sp>
        <p:grpSp>
          <p:nvGrpSpPr>
            <p:cNvPr id="202" name="Grupo 201">
              <a:extLst>
                <a:ext uri="{FF2B5EF4-FFF2-40B4-BE49-F238E27FC236}">
                  <a16:creationId xmlns:a16="http://schemas.microsoft.com/office/drawing/2014/main" id="{F323BF70-7EB4-430E-8E9D-EF851C22D91D}"/>
                </a:ext>
              </a:extLst>
            </p:cNvPr>
            <p:cNvGrpSpPr/>
            <p:nvPr/>
          </p:nvGrpSpPr>
          <p:grpSpPr>
            <a:xfrm>
              <a:off x="5378995" y="7091750"/>
              <a:ext cx="2255371" cy="1332960"/>
              <a:chOff x="5319913" y="7568918"/>
              <a:chExt cx="2255371" cy="1332960"/>
            </a:xfrm>
          </p:grpSpPr>
          <p:sp>
            <p:nvSpPr>
              <p:cNvPr id="161" name="CuadroTexto 160">
                <a:extLst>
                  <a:ext uri="{FF2B5EF4-FFF2-40B4-BE49-F238E27FC236}">
                    <a16:creationId xmlns:a16="http://schemas.microsoft.com/office/drawing/2014/main" id="{101E8FF4-B621-48FA-A3D7-D90BB0502AC4}"/>
                  </a:ext>
                </a:extLst>
              </p:cNvPr>
              <p:cNvSpPr txBox="1"/>
              <p:nvPr/>
            </p:nvSpPr>
            <p:spPr>
              <a:xfrm>
                <a:off x="5319913" y="7568918"/>
                <a:ext cx="2255371" cy="461665"/>
              </a:xfrm>
              <a:prstGeom prst="rect">
                <a:avLst/>
              </a:prstGeom>
              <a:noFill/>
            </p:spPr>
            <p:txBody>
              <a:bodyPr wrap="square" rtlCol="0">
                <a:spAutoFit/>
              </a:bodyPr>
              <a:lstStyle/>
              <a:p>
                <a:pPr algn="ctr"/>
                <a:r>
                  <a:rPr lang="es-MX" sz="1200" dirty="0">
                    <a:latin typeface="Comic Sans MS" panose="030F0702030302020204" pitchFamily="66" charset="0"/>
                  </a:rPr>
                  <a:t>     Si            No   </a:t>
                </a:r>
              </a:p>
              <a:p>
                <a:pPr algn="ctr"/>
                <a:endParaRPr lang="es-MX" sz="1200" dirty="0">
                  <a:latin typeface="Comic Sans MS" panose="030F0702030302020204" pitchFamily="66" charset="0"/>
                </a:endParaRPr>
              </a:p>
            </p:txBody>
          </p:sp>
          <p:grpSp>
            <p:nvGrpSpPr>
              <p:cNvPr id="201" name="Grupo 200">
                <a:extLst>
                  <a:ext uri="{FF2B5EF4-FFF2-40B4-BE49-F238E27FC236}">
                    <a16:creationId xmlns:a16="http://schemas.microsoft.com/office/drawing/2014/main" id="{6C41977E-8F35-4BB6-9FB6-060C1D447201}"/>
                  </a:ext>
                </a:extLst>
              </p:cNvPr>
              <p:cNvGrpSpPr/>
              <p:nvPr/>
            </p:nvGrpSpPr>
            <p:grpSpPr>
              <a:xfrm>
                <a:off x="6120124" y="7772965"/>
                <a:ext cx="876598" cy="1128913"/>
                <a:chOff x="6128376" y="7763339"/>
                <a:chExt cx="876598" cy="1128913"/>
              </a:xfrm>
            </p:grpSpPr>
            <p:grpSp>
              <p:nvGrpSpPr>
                <p:cNvPr id="171" name="Grupo 170">
                  <a:extLst>
                    <a:ext uri="{FF2B5EF4-FFF2-40B4-BE49-F238E27FC236}">
                      <a16:creationId xmlns:a16="http://schemas.microsoft.com/office/drawing/2014/main" id="{B4DEC5E0-F6BB-4A34-A803-6D536089621A}"/>
                    </a:ext>
                  </a:extLst>
                </p:cNvPr>
                <p:cNvGrpSpPr/>
                <p:nvPr/>
              </p:nvGrpSpPr>
              <p:grpSpPr>
                <a:xfrm>
                  <a:off x="6135240" y="7763339"/>
                  <a:ext cx="860093" cy="166455"/>
                  <a:chOff x="6014569" y="7907624"/>
                  <a:chExt cx="860093" cy="166455"/>
                </a:xfrm>
              </p:grpSpPr>
              <p:sp>
                <p:nvSpPr>
                  <p:cNvPr id="165" name="Elipse 164">
                    <a:extLst>
                      <a:ext uri="{FF2B5EF4-FFF2-40B4-BE49-F238E27FC236}">
                        <a16:creationId xmlns:a16="http://schemas.microsoft.com/office/drawing/2014/main" id="{FE1FD20A-6ED7-4845-8B11-A1EC792790C5}"/>
                      </a:ext>
                    </a:extLst>
                  </p:cNvPr>
                  <p:cNvSpPr/>
                  <p:nvPr/>
                </p:nvSpPr>
                <p:spPr>
                  <a:xfrm>
                    <a:off x="6014569" y="7925198"/>
                    <a:ext cx="140071" cy="148881"/>
                  </a:xfrm>
                  <a:prstGeom prst="ellipse">
                    <a:avLst/>
                  </a:prstGeom>
                  <a:solidFill>
                    <a:srgbClr val="FF0000"/>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6" name="Elipse 165">
                    <a:extLst>
                      <a:ext uri="{FF2B5EF4-FFF2-40B4-BE49-F238E27FC236}">
                        <a16:creationId xmlns:a16="http://schemas.microsoft.com/office/drawing/2014/main" id="{5D71AD41-6D0E-4CDB-B05D-3B103104F30C}"/>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2" name="Grupo 171">
                  <a:extLst>
                    <a:ext uri="{FF2B5EF4-FFF2-40B4-BE49-F238E27FC236}">
                      <a16:creationId xmlns:a16="http://schemas.microsoft.com/office/drawing/2014/main" id="{6D934AB1-45F3-45B0-ADEB-632522282A96}"/>
                    </a:ext>
                  </a:extLst>
                </p:cNvPr>
                <p:cNvGrpSpPr/>
                <p:nvPr/>
              </p:nvGrpSpPr>
              <p:grpSpPr>
                <a:xfrm>
                  <a:off x="6144881" y="7952948"/>
                  <a:ext cx="860093" cy="166455"/>
                  <a:chOff x="6014569" y="7907624"/>
                  <a:chExt cx="860093" cy="166455"/>
                </a:xfrm>
              </p:grpSpPr>
              <p:sp>
                <p:nvSpPr>
                  <p:cNvPr id="173" name="Elipse 172">
                    <a:extLst>
                      <a:ext uri="{FF2B5EF4-FFF2-40B4-BE49-F238E27FC236}">
                        <a16:creationId xmlns:a16="http://schemas.microsoft.com/office/drawing/2014/main" id="{E5A1820A-225E-426C-BB18-42E8BAA0D935}"/>
                      </a:ext>
                    </a:extLst>
                  </p:cNvPr>
                  <p:cNvSpPr/>
                  <p:nvPr/>
                </p:nvSpPr>
                <p:spPr>
                  <a:xfrm>
                    <a:off x="6014569" y="7925198"/>
                    <a:ext cx="140071" cy="148881"/>
                  </a:xfrm>
                  <a:prstGeom prst="ellipse">
                    <a:avLst/>
                  </a:prstGeom>
                  <a:solidFill>
                    <a:srgbClr val="FF0000"/>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4" name="Elipse 173">
                    <a:extLst>
                      <a:ext uri="{FF2B5EF4-FFF2-40B4-BE49-F238E27FC236}">
                        <a16:creationId xmlns:a16="http://schemas.microsoft.com/office/drawing/2014/main" id="{059BFFE8-E129-4AA5-883A-6A52AC975154}"/>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5" name="Grupo 174">
                  <a:extLst>
                    <a:ext uri="{FF2B5EF4-FFF2-40B4-BE49-F238E27FC236}">
                      <a16:creationId xmlns:a16="http://schemas.microsoft.com/office/drawing/2014/main" id="{903AAAAF-062F-4F3F-93D0-FB8734EFD06E}"/>
                    </a:ext>
                  </a:extLst>
                </p:cNvPr>
                <p:cNvGrpSpPr/>
                <p:nvPr/>
              </p:nvGrpSpPr>
              <p:grpSpPr>
                <a:xfrm>
                  <a:off x="6128376" y="8146749"/>
                  <a:ext cx="860093" cy="166455"/>
                  <a:chOff x="6014569" y="7907624"/>
                  <a:chExt cx="860093" cy="166455"/>
                </a:xfrm>
              </p:grpSpPr>
              <p:sp>
                <p:nvSpPr>
                  <p:cNvPr id="176" name="Elipse 175">
                    <a:extLst>
                      <a:ext uri="{FF2B5EF4-FFF2-40B4-BE49-F238E27FC236}">
                        <a16:creationId xmlns:a16="http://schemas.microsoft.com/office/drawing/2014/main" id="{5628CDCD-EA35-4E0D-A852-C8D40DB87C60}"/>
                      </a:ext>
                    </a:extLst>
                  </p:cNvPr>
                  <p:cNvSpPr/>
                  <p:nvPr/>
                </p:nvSpPr>
                <p:spPr>
                  <a:xfrm>
                    <a:off x="6014569" y="7925198"/>
                    <a:ext cx="140071" cy="148881"/>
                  </a:xfrm>
                  <a:prstGeom prst="ellipse">
                    <a:avLst/>
                  </a:prstGeom>
                  <a:solidFill>
                    <a:srgbClr val="FF0000"/>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7" name="Elipse 176">
                    <a:extLst>
                      <a:ext uri="{FF2B5EF4-FFF2-40B4-BE49-F238E27FC236}">
                        <a16:creationId xmlns:a16="http://schemas.microsoft.com/office/drawing/2014/main" id="{95FD5684-4773-460F-A507-B282D920AB05}"/>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8" name="Grupo 177">
                  <a:extLst>
                    <a:ext uri="{FF2B5EF4-FFF2-40B4-BE49-F238E27FC236}">
                      <a16:creationId xmlns:a16="http://schemas.microsoft.com/office/drawing/2014/main" id="{68A79C76-CFC4-46B5-B524-B113AE261797}"/>
                    </a:ext>
                  </a:extLst>
                </p:cNvPr>
                <p:cNvGrpSpPr/>
                <p:nvPr/>
              </p:nvGrpSpPr>
              <p:grpSpPr>
                <a:xfrm>
                  <a:off x="6135240" y="8339765"/>
                  <a:ext cx="860093" cy="166455"/>
                  <a:chOff x="6014569" y="7907624"/>
                  <a:chExt cx="860093" cy="166455"/>
                </a:xfrm>
              </p:grpSpPr>
              <p:sp>
                <p:nvSpPr>
                  <p:cNvPr id="179" name="Elipse 178">
                    <a:extLst>
                      <a:ext uri="{FF2B5EF4-FFF2-40B4-BE49-F238E27FC236}">
                        <a16:creationId xmlns:a16="http://schemas.microsoft.com/office/drawing/2014/main" id="{2CBBDFBE-EB0C-41CC-A88B-D5A807205905}"/>
                      </a:ext>
                    </a:extLst>
                  </p:cNvPr>
                  <p:cNvSpPr/>
                  <p:nvPr/>
                </p:nvSpPr>
                <p:spPr>
                  <a:xfrm>
                    <a:off x="6014569" y="7925198"/>
                    <a:ext cx="140071" cy="148881"/>
                  </a:xfrm>
                  <a:prstGeom prst="ellipse">
                    <a:avLst/>
                  </a:prstGeom>
                  <a:solidFill>
                    <a:srgbClr val="FF0000"/>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0" name="Elipse 179">
                    <a:extLst>
                      <a:ext uri="{FF2B5EF4-FFF2-40B4-BE49-F238E27FC236}">
                        <a16:creationId xmlns:a16="http://schemas.microsoft.com/office/drawing/2014/main" id="{7D157F79-D910-4D52-8F42-75F981207E22}"/>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1" name="Grupo 180">
                  <a:extLst>
                    <a:ext uri="{FF2B5EF4-FFF2-40B4-BE49-F238E27FC236}">
                      <a16:creationId xmlns:a16="http://schemas.microsoft.com/office/drawing/2014/main" id="{1A443DDB-ACFE-4675-ABFF-E3444529CF83}"/>
                    </a:ext>
                  </a:extLst>
                </p:cNvPr>
                <p:cNvGrpSpPr/>
                <p:nvPr/>
              </p:nvGrpSpPr>
              <p:grpSpPr>
                <a:xfrm>
                  <a:off x="6135240" y="8532781"/>
                  <a:ext cx="860093" cy="166455"/>
                  <a:chOff x="6014569" y="7907624"/>
                  <a:chExt cx="860093" cy="166455"/>
                </a:xfrm>
              </p:grpSpPr>
              <p:sp>
                <p:nvSpPr>
                  <p:cNvPr id="182" name="Elipse 181">
                    <a:extLst>
                      <a:ext uri="{FF2B5EF4-FFF2-40B4-BE49-F238E27FC236}">
                        <a16:creationId xmlns:a16="http://schemas.microsoft.com/office/drawing/2014/main" id="{E7A56ADF-EACC-40C7-9184-0E3F0740A45D}"/>
                      </a:ext>
                    </a:extLst>
                  </p:cNvPr>
                  <p:cNvSpPr/>
                  <p:nvPr/>
                </p:nvSpPr>
                <p:spPr>
                  <a:xfrm>
                    <a:off x="6014569" y="7925198"/>
                    <a:ext cx="140071" cy="148881"/>
                  </a:xfrm>
                  <a:prstGeom prst="ellipse">
                    <a:avLst/>
                  </a:prstGeom>
                  <a:solidFill>
                    <a:srgbClr val="FF0000"/>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3" name="Elipse 182">
                    <a:extLst>
                      <a:ext uri="{FF2B5EF4-FFF2-40B4-BE49-F238E27FC236}">
                        <a16:creationId xmlns:a16="http://schemas.microsoft.com/office/drawing/2014/main" id="{1973D5AE-4FF3-41F8-A147-1A0EDB4CCABB}"/>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4" name="Grupo 183">
                  <a:extLst>
                    <a:ext uri="{FF2B5EF4-FFF2-40B4-BE49-F238E27FC236}">
                      <a16:creationId xmlns:a16="http://schemas.microsoft.com/office/drawing/2014/main" id="{A0DD16A7-4851-49C7-AD7E-6396DE84D217}"/>
                    </a:ext>
                  </a:extLst>
                </p:cNvPr>
                <p:cNvGrpSpPr/>
                <p:nvPr/>
              </p:nvGrpSpPr>
              <p:grpSpPr>
                <a:xfrm>
                  <a:off x="6135240" y="8725797"/>
                  <a:ext cx="860093" cy="166455"/>
                  <a:chOff x="6014569" y="7907624"/>
                  <a:chExt cx="860093" cy="166455"/>
                </a:xfrm>
              </p:grpSpPr>
              <p:sp>
                <p:nvSpPr>
                  <p:cNvPr id="185" name="Elipse 184">
                    <a:extLst>
                      <a:ext uri="{FF2B5EF4-FFF2-40B4-BE49-F238E27FC236}">
                        <a16:creationId xmlns:a16="http://schemas.microsoft.com/office/drawing/2014/main" id="{A25605AE-999C-4A5F-B9C0-9B6032B44867}"/>
                      </a:ext>
                    </a:extLst>
                  </p:cNvPr>
                  <p:cNvSpPr/>
                  <p:nvPr/>
                </p:nvSpPr>
                <p:spPr>
                  <a:xfrm>
                    <a:off x="6014569" y="7925198"/>
                    <a:ext cx="140071" cy="148881"/>
                  </a:xfrm>
                  <a:prstGeom prst="ellipse">
                    <a:avLst/>
                  </a:prstGeom>
                  <a:solidFill>
                    <a:srgbClr val="FF0000"/>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6" name="Elipse 185">
                    <a:extLst>
                      <a:ext uri="{FF2B5EF4-FFF2-40B4-BE49-F238E27FC236}">
                        <a16:creationId xmlns:a16="http://schemas.microsoft.com/office/drawing/2014/main" id="{FA69E7DF-4506-4800-9CFD-AB1AC1E70A37}"/>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sp>
          <p:nvSpPr>
            <p:cNvPr id="187" name="Rectángulo: esquinas redondeadas 186">
              <a:extLst>
                <a:ext uri="{FF2B5EF4-FFF2-40B4-BE49-F238E27FC236}">
                  <a16:creationId xmlns:a16="http://schemas.microsoft.com/office/drawing/2014/main" id="{2C0AD05E-6371-492F-9992-C11F91DAC77B}"/>
                </a:ext>
              </a:extLst>
            </p:cNvPr>
            <p:cNvSpPr/>
            <p:nvPr/>
          </p:nvSpPr>
          <p:spPr>
            <a:xfrm>
              <a:off x="31515" y="8404739"/>
              <a:ext cx="3829905" cy="1485112"/>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0" name="CuadroTexto 189">
              <a:extLst>
                <a:ext uri="{FF2B5EF4-FFF2-40B4-BE49-F238E27FC236}">
                  <a16:creationId xmlns:a16="http://schemas.microsoft.com/office/drawing/2014/main" id="{325B8F71-AFA8-4D1C-8817-B3B06A563118}"/>
                </a:ext>
              </a:extLst>
            </p:cNvPr>
            <p:cNvSpPr txBox="1"/>
            <p:nvPr/>
          </p:nvSpPr>
          <p:spPr>
            <a:xfrm>
              <a:off x="133839" y="8404739"/>
              <a:ext cx="3553735"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Logros</a:t>
              </a:r>
            </a:p>
          </p:txBody>
        </p:sp>
        <p:sp>
          <p:nvSpPr>
            <p:cNvPr id="192" name="CuadroTexto 191">
              <a:extLst>
                <a:ext uri="{FF2B5EF4-FFF2-40B4-BE49-F238E27FC236}">
                  <a16:creationId xmlns:a16="http://schemas.microsoft.com/office/drawing/2014/main" id="{85E2E26E-9342-4297-B7CB-788C1192AFE7}"/>
                </a:ext>
              </a:extLst>
            </p:cNvPr>
            <p:cNvSpPr txBox="1"/>
            <p:nvPr/>
          </p:nvSpPr>
          <p:spPr>
            <a:xfrm>
              <a:off x="-40004" y="8592963"/>
              <a:ext cx="3901420" cy="923330"/>
            </a:xfrm>
            <a:prstGeom prst="rect">
              <a:avLst/>
            </a:prstGeom>
            <a:noFill/>
          </p:spPr>
          <p:txBody>
            <a:bodyPr wrap="square">
              <a:spAutoFit/>
            </a:bodyPr>
            <a:lstStyle/>
            <a:p>
              <a:pPr algn="ctr"/>
              <a:r>
                <a:rPr lang="es-MX" sz="1800" dirty="0" smtClean="0">
                  <a:solidFill>
                    <a:schemeClr val="bg1"/>
                  </a:solidFill>
                  <a:latin typeface="Comic Sans MS" panose="030F0702030302020204" pitchFamily="66" charset="0"/>
                </a:rPr>
                <a:t>Hubo buena repuesta por parte de los alumnos y se recibieron actividades del día anterior </a:t>
              </a:r>
              <a:endParaRPr lang="es-MX" sz="1800" dirty="0">
                <a:solidFill>
                  <a:schemeClr val="bg1"/>
                </a:solidFill>
                <a:latin typeface="Comic Sans MS" panose="030F0702030302020204" pitchFamily="66" charset="0"/>
              </a:endParaRPr>
            </a:p>
          </p:txBody>
        </p:sp>
        <p:sp>
          <p:nvSpPr>
            <p:cNvPr id="194" name="Rectángulo: esquinas redondeadas 193">
              <a:extLst>
                <a:ext uri="{FF2B5EF4-FFF2-40B4-BE49-F238E27FC236}">
                  <a16:creationId xmlns:a16="http://schemas.microsoft.com/office/drawing/2014/main" id="{9AB7BEDB-7556-441A-9B5B-EEF117C2E971}"/>
                </a:ext>
              </a:extLst>
            </p:cNvPr>
            <p:cNvSpPr/>
            <p:nvPr/>
          </p:nvSpPr>
          <p:spPr>
            <a:xfrm>
              <a:off x="3896601" y="8451271"/>
              <a:ext cx="3829905" cy="1457700"/>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96" name="CuadroTexto 195">
              <a:extLst>
                <a:ext uri="{FF2B5EF4-FFF2-40B4-BE49-F238E27FC236}">
                  <a16:creationId xmlns:a16="http://schemas.microsoft.com/office/drawing/2014/main" id="{3E8B0A84-AA2E-44B9-9328-AF2D69544E7C}"/>
                </a:ext>
              </a:extLst>
            </p:cNvPr>
            <p:cNvSpPr txBox="1"/>
            <p:nvPr/>
          </p:nvSpPr>
          <p:spPr>
            <a:xfrm>
              <a:off x="4080631" y="8474478"/>
              <a:ext cx="3553735"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Dificultades</a:t>
              </a:r>
            </a:p>
          </p:txBody>
        </p:sp>
        <p:sp>
          <p:nvSpPr>
            <p:cNvPr id="198" name="CuadroTexto 197">
              <a:extLst>
                <a:ext uri="{FF2B5EF4-FFF2-40B4-BE49-F238E27FC236}">
                  <a16:creationId xmlns:a16="http://schemas.microsoft.com/office/drawing/2014/main" id="{8EA301CD-1810-4DA1-96E7-490B3EEE9E43}"/>
                </a:ext>
              </a:extLst>
            </p:cNvPr>
            <p:cNvSpPr txBox="1"/>
            <p:nvPr/>
          </p:nvSpPr>
          <p:spPr>
            <a:xfrm>
              <a:off x="3825086" y="8591560"/>
              <a:ext cx="3901420" cy="923330"/>
            </a:xfrm>
            <a:prstGeom prst="rect">
              <a:avLst/>
            </a:prstGeom>
            <a:noFill/>
          </p:spPr>
          <p:txBody>
            <a:bodyPr wrap="square">
              <a:spAutoFit/>
            </a:bodyPr>
            <a:lstStyle/>
            <a:p>
              <a:pPr algn="ctr"/>
              <a:r>
                <a:rPr lang="es-MX" dirty="0" smtClean="0">
                  <a:solidFill>
                    <a:schemeClr val="bg1"/>
                  </a:solidFill>
                  <a:latin typeface="Comic Sans MS" panose="030F0702030302020204" pitchFamily="66" charset="0"/>
                </a:rPr>
                <a:t>Aun se siguen recibiendo pocas evidencias y hay mas participación en el pase de lista </a:t>
              </a:r>
              <a:endParaRPr lang="es-MX" sz="1800" dirty="0">
                <a:solidFill>
                  <a:schemeClr val="bg1"/>
                </a:solidFill>
                <a:latin typeface="Comic Sans MS" panose="030F0702030302020204" pitchFamily="66" charset="0"/>
              </a:endParaRPr>
            </a:p>
          </p:txBody>
        </p:sp>
      </p:grpSp>
      <p:pic>
        <p:nvPicPr>
          <p:cNvPr id="4" name="Imagen 3" descr="Imagen que contiene muñeca, juguete, dibujo&#10;&#10;Descripción generada automáticamente">
            <a:extLst>
              <a:ext uri="{FF2B5EF4-FFF2-40B4-BE49-F238E27FC236}">
                <a16:creationId xmlns:a16="http://schemas.microsoft.com/office/drawing/2014/main" id="{E22C5A1D-3DD3-4491-BA78-9B902ABAC39F}"/>
              </a:ext>
            </a:extLst>
          </p:cNvPr>
          <p:cNvPicPr>
            <a:picLocks noChangeAspect="1"/>
          </p:cNvPicPr>
          <p:nvPr/>
        </p:nvPicPr>
        <p:blipFill>
          <a:blip r:embed="rId7" cstate="hqprint">
            <a:extLst>
              <a:ext uri="{28A0092B-C50C-407E-A947-70E740481C1C}">
                <a14:useLocalDpi xmlns:a14="http://schemas.microsoft.com/office/drawing/2010/main" val="0"/>
              </a:ext>
            </a:extLst>
          </a:blip>
          <a:stretch>
            <a:fillRect/>
          </a:stretch>
        </p:blipFill>
        <p:spPr>
          <a:xfrm>
            <a:off x="6755877" y="57424"/>
            <a:ext cx="637841" cy="1214826"/>
          </a:xfrm>
          <a:prstGeom prst="rect">
            <a:avLst/>
          </a:prstGeom>
        </p:spPr>
      </p:pic>
      <p:sp>
        <p:nvSpPr>
          <p:cNvPr id="3" name="Multiplicar 2"/>
          <p:cNvSpPr/>
          <p:nvPr/>
        </p:nvSpPr>
        <p:spPr>
          <a:xfrm>
            <a:off x="369486" y="2274541"/>
            <a:ext cx="1233503" cy="706324"/>
          </a:xfrm>
          <a:prstGeom prst="mathMultiply">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7" name="Multiplicar 126"/>
          <p:cNvSpPr/>
          <p:nvPr/>
        </p:nvSpPr>
        <p:spPr>
          <a:xfrm>
            <a:off x="3876926" y="3044471"/>
            <a:ext cx="1009881" cy="495137"/>
          </a:xfrm>
          <a:prstGeom prst="mathMultiply">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extLst>
      <p:ext uri="{BB962C8B-B14F-4D97-AF65-F5344CB8AC3E}">
        <p14:creationId xmlns:p14="http://schemas.microsoft.com/office/powerpoint/2010/main" val="34797836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MX" sz="3600" dirty="0" smtClean="0">
                <a:latin typeface="Arial Black" panose="020B0A04020102020204" pitchFamily="34" charset="0"/>
              </a:rPr>
              <a:t>Compromiso del docente </a:t>
            </a:r>
            <a:endParaRPr lang="es-MX" sz="3600" dirty="0">
              <a:latin typeface="Arial Black" panose="020B0A04020102020204" pitchFamily="34" charset="0"/>
            </a:endParaRPr>
          </a:p>
        </p:txBody>
      </p:sp>
      <p:sp>
        <p:nvSpPr>
          <p:cNvPr id="3" name="Marcador de contenido 2"/>
          <p:cNvSpPr>
            <a:spLocks noGrp="1"/>
          </p:cNvSpPr>
          <p:nvPr>
            <p:ph idx="1"/>
          </p:nvPr>
        </p:nvSpPr>
        <p:spPr/>
        <p:txBody>
          <a:bodyPr>
            <a:normAutofit fontScale="85000" lnSpcReduction="20000"/>
          </a:bodyPr>
          <a:lstStyle/>
          <a:p>
            <a:pPr marL="0" indent="0">
              <a:buNone/>
            </a:pPr>
            <a:r>
              <a:rPr lang="es-MX" dirty="0"/>
              <a:t>"</a:t>
            </a:r>
            <a:r>
              <a:rPr lang="es-MX" dirty="0">
                <a:latin typeface="Arial" panose="020B0604020202020204" pitchFamily="34" charset="0"/>
                <a:cs typeface="Arial" panose="020B0604020202020204" pitchFamily="34" charset="0"/>
              </a:rPr>
              <a:t>el compromiso radical de la escuela con la educación del ser humano no puede eludir su posición crítica con las políticas de injusticia y desigualdad. Ésta debe seguir siendo una cuestión básica en todo educador" (p. 95). Para nosotros la educación debe ser en esencia una liberación (Freire), en cuanto a que autonomiza a la persona de aquello que la limita, la emancipa de sus determinismos (</a:t>
            </a:r>
            <a:r>
              <a:rPr lang="es-MX" dirty="0" err="1">
                <a:latin typeface="Arial" panose="020B0604020202020204" pitchFamily="34" charset="0"/>
                <a:cs typeface="Arial" panose="020B0604020202020204" pitchFamily="34" charset="0"/>
              </a:rPr>
              <a:t>Habermas</a:t>
            </a:r>
            <a:r>
              <a:rPr lang="es-MX" dirty="0">
                <a:latin typeface="Arial" panose="020B0604020202020204" pitchFamily="34" charset="0"/>
                <a:cs typeface="Arial" panose="020B0604020202020204" pitchFamily="34" charset="0"/>
              </a:rPr>
              <a:t>, </a:t>
            </a:r>
            <a:r>
              <a:rPr lang="es-MX" dirty="0" err="1">
                <a:latin typeface="Arial" panose="020B0604020202020204" pitchFamily="34" charset="0"/>
                <a:cs typeface="Arial" panose="020B0604020202020204" pitchFamily="34" charset="0"/>
              </a:rPr>
              <a:t>Groundy</a:t>
            </a:r>
            <a:r>
              <a:rPr lang="es-MX" dirty="0">
                <a:latin typeface="Arial" panose="020B0604020202020204" pitchFamily="34" charset="0"/>
                <a:cs typeface="Arial" panose="020B0604020202020204" pitchFamily="34" charset="0"/>
              </a:rPr>
              <a:t>), para que pueda hacerse a sí misma (Moya). Desde esa perspectiva el docente, como agente primordial del proceso educativo, debe definir un compromiso profundo y permanente con sus alumnos y con su práctica, de manera de responder a lo que la realidad le demanda en favor de la formación de éstos y como consecuencia de ella, de la formación de la sociedad y la cultura; compromiso que implica una toma de conciencia -es decir se opone a la enajenación, o sea a "la pérdida, por el hombre, de lo que constituye su propia esencia y por consiguiente, la dominación del objeto sobre el sujeto" (Becerril, 1999:86)- y trae como resultado una acción pedagógica centrada en lo que Moya llama situación formadora, es decir, "un espacio de práctica educativa mediadora entre sujetos y dispositivo pedagógico (…) que contiene la trama de relaciones que instituyen, tanto la relación entre actores (interacción pedagógica) como la interacción entre saberes (relación significante)" (2002:20).</a:t>
            </a:r>
          </a:p>
        </p:txBody>
      </p:sp>
    </p:spTree>
    <p:extLst>
      <p:ext uri="{BB962C8B-B14F-4D97-AF65-F5344CB8AC3E}">
        <p14:creationId xmlns:p14="http://schemas.microsoft.com/office/powerpoint/2010/main" val="7937423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o 1">
            <a:extLst>
              <a:ext uri="{FF2B5EF4-FFF2-40B4-BE49-F238E27FC236}">
                <a16:creationId xmlns:a16="http://schemas.microsoft.com/office/drawing/2014/main" id="{BA74D494-408A-4E9A-8CBA-796030CBE8BE}"/>
              </a:ext>
            </a:extLst>
          </p:cNvPr>
          <p:cNvGrpSpPr/>
          <p:nvPr/>
        </p:nvGrpSpPr>
        <p:grpSpPr>
          <a:xfrm>
            <a:off x="-60113" y="101667"/>
            <a:ext cx="8202188" cy="9807304"/>
            <a:chOff x="-60113" y="101667"/>
            <a:chExt cx="8202188" cy="9807304"/>
          </a:xfrm>
        </p:grpSpPr>
        <p:sp>
          <p:nvSpPr>
            <p:cNvPr id="6" name="Paralelogramo 5">
              <a:extLst>
                <a:ext uri="{FF2B5EF4-FFF2-40B4-BE49-F238E27FC236}">
                  <a16:creationId xmlns:a16="http://schemas.microsoft.com/office/drawing/2014/main" id="{47608943-0181-440C-B161-B8EF626947B5}"/>
                </a:ext>
              </a:extLst>
            </p:cNvPr>
            <p:cNvSpPr/>
            <p:nvPr/>
          </p:nvSpPr>
          <p:spPr>
            <a:xfrm>
              <a:off x="41638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schemeClr val="tx1"/>
                  </a:solidFill>
                </a:rPr>
                <a:t>17</a:t>
              </a:r>
              <a:endParaRPr lang="es-MX" dirty="0">
                <a:solidFill>
                  <a:schemeClr val="tx1"/>
                </a:solidFill>
              </a:endParaRPr>
            </a:p>
          </p:txBody>
        </p:sp>
        <p:sp>
          <p:nvSpPr>
            <p:cNvPr id="8" name="Paralelogramo 7">
              <a:extLst>
                <a:ext uri="{FF2B5EF4-FFF2-40B4-BE49-F238E27FC236}">
                  <a16:creationId xmlns:a16="http://schemas.microsoft.com/office/drawing/2014/main" id="{B33DFCE6-CAD3-4C51-BEC3-B49DE3E10F98}"/>
                </a:ext>
              </a:extLst>
            </p:cNvPr>
            <p:cNvSpPr/>
            <p:nvPr/>
          </p:nvSpPr>
          <p:spPr>
            <a:xfrm>
              <a:off x="115806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schemeClr val="tx1"/>
                  </a:solidFill>
                </a:rPr>
                <a:t>Junio </a:t>
              </a:r>
              <a:endParaRPr lang="es-MX" dirty="0">
                <a:solidFill>
                  <a:schemeClr val="tx1"/>
                </a:solidFill>
              </a:endParaRPr>
            </a:p>
          </p:txBody>
        </p:sp>
        <p:sp>
          <p:nvSpPr>
            <p:cNvPr id="10" name="Paralelogramo 9">
              <a:extLst>
                <a:ext uri="{FF2B5EF4-FFF2-40B4-BE49-F238E27FC236}">
                  <a16:creationId xmlns:a16="http://schemas.microsoft.com/office/drawing/2014/main" id="{E9499F6D-0B37-4682-9B96-B4D34C2EF618}"/>
                </a:ext>
              </a:extLst>
            </p:cNvPr>
            <p:cNvSpPr/>
            <p:nvPr/>
          </p:nvSpPr>
          <p:spPr>
            <a:xfrm>
              <a:off x="189974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schemeClr val="tx1"/>
                  </a:solidFill>
                </a:rPr>
                <a:t>2021</a:t>
              </a:r>
              <a:endParaRPr lang="es-MX" dirty="0">
                <a:solidFill>
                  <a:schemeClr val="tx1"/>
                </a:solidFill>
              </a:endParaRPr>
            </a:p>
          </p:txBody>
        </p:sp>
        <p:grpSp>
          <p:nvGrpSpPr>
            <p:cNvPr id="13" name="Grupo 12">
              <a:extLst>
                <a:ext uri="{FF2B5EF4-FFF2-40B4-BE49-F238E27FC236}">
                  <a16:creationId xmlns:a16="http://schemas.microsoft.com/office/drawing/2014/main" id="{B9B108D8-2D8D-467D-B61E-DE552F2B74A5}"/>
                </a:ext>
              </a:extLst>
            </p:cNvPr>
            <p:cNvGrpSpPr/>
            <p:nvPr/>
          </p:nvGrpSpPr>
          <p:grpSpPr>
            <a:xfrm>
              <a:off x="355425" y="669897"/>
              <a:ext cx="406400" cy="523220"/>
              <a:chOff x="325120" y="927110"/>
              <a:chExt cx="406400" cy="523220"/>
            </a:xfrm>
          </p:grpSpPr>
          <p:sp>
            <p:nvSpPr>
              <p:cNvPr id="11" name="Elipse 10">
                <a:extLst>
                  <a:ext uri="{FF2B5EF4-FFF2-40B4-BE49-F238E27FC236}">
                    <a16:creationId xmlns:a16="http://schemas.microsoft.com/office/drawing/2014/main" id="{880D7D52-E52E-46A6-9AD5-0FE86D8981B4}"/>
                  </a:ext>
                </a:extLst>
              </p:cNvPr>
              <p:cNvSpPr/>
              <p:nvPr/>
            </p:nvSpPr>
            <p:spPr>
              <a:xfrm>
                <a:off x="325120" y="975360"/>
                <a:ext cx="406400" cy="426720"/>
              </a:xfrm>
              <a:prstGeom prst="ellipse">
                <a:avLst/>
              </a:prstGeom>
              <a:noFill/>
              <a:ln>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 name="CuadroTexto 11">
                <a:extLst>
                  <a:ext uri="{FF2B5EF4-FFF2-40B4-BE49-F238E27FC236}">
                    <a16:creationId xmlns:a16="http://schemas.microsoft.com/office/drawing/2014/main" id="{2E00C428-416A-4D97-97D6-9A76941C2425}"/>
                  </a:ext>
                </a:extLst>
              </p:cNvPr>
              <p:cNvSpPr txBox="1"/>
              <p:nvPr/>
            </p:nvSpPr>
            <p:spPr>
              <a:xfrm>
                <a:off x="349684" y="927110"/>
                <a:ext cx="381836" cy="523220"/>
              </a:xfrm>
              <a:prstGeom prst="rect">
                <a:avLst/>
              </a:prstGeom>
              <a:noFill/>
            </p:spPr>
            <p:txBody>
              <a:bodyPr wrap="none" rtlCol="0">
                <a:spAutoFit/>
              </a:bodyPr>
              <a:lstStyle/>
              <a:p>
                <a:r>
                  <a:rPr lang="es-MX" sz="2800" dirty="0">
                    <a:latin typeface="Comic Sans MS" panose="030F0702030302020204" pitchFamily="66" charset="0"/>
                  </a:rPr>
                  <a:t>L</a:t>
                </a:r>
              </a:p>
            </p:txBody>
          </p:sp>
        </p:grpSp>
        <p:sp>
          <p:nvSpPr>
            <p:cNvPr id="15" name="Elipse 14">
              <a:extLst>
                <a:ext uri="{FF2B5EF4-FFF2-40B4-BE49-F238E27FC236}">
                  <a16:creationId xmlns:a16="http://schemas.microsoft.com/office/drawing/2014/main" id="{1082DC44-6046-4DB4-9D18-B9DE01490DD4}"/>
                </a:ext>
              </a:extLst>
            </p:cNvPr>
            <p:cNvSpPr/>
            <p:nvPr/>
          </p:nvSpPr>
          <p:spPr>
            <a:xfrm>
              <a:off x="911740" y="699102"/>
              <a:ext cx="406400" cy="426720"/>
            </a:xfrm>
            <a:prstGeom prst="ellips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 name="CuadroTexto 15">
              <a:extLst>
                <a:ext uri="{FF2B5EF4-FFF2-40B4-BE49-F238E27FC236}">
                  <a16:creationId xmlns:a16="http://schemas.microsoft.com/office/drawing/2014/main" id="{BE575634-FC98-441D-ACDC-E1C8A1435C25}"/>
                </a:ext>
              </a:extLst>
            </p:cNvPr>
            <p:cNvSpPr txBox="1"/>
            <p:nvPr/>
          </p:nvSpPr>
          <p:spPr>
            <a:xfrm>
              <a:off x="859216" y="664837"/>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18" name="Elipse 17">
              <a:extLst>
                <a:ext uri="{FF2B5EF4-FFF2-40B4-BE49-F238E27FC236}">
                  <a16:creationId xmlns:a16="http://schemas.microsoft.com/office/drawing/2014/main" id="{AB18F75A-0196-4C2E-8DAD-CD0713D15D0C}"/>
                </a:ext>
              </a:extLst>
            </p:cNvPr>
            <p:cNvSpPr/>
            <p:nvPr/>
          </p:nvSpPr>
          <p:spPr>
            <a:xfrm>
              <a:off x="1399789" y="699102"/>
              <a:ext cx="406400" cy="426720"/>
            </a:xfrm>
            <a:prstGeom prst="ellipse">
              <a:avLst/>
            </a:prstGeom>
            <a:no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 name="CuadroTexto 18">
              <a:extLst>
                <a:ext uri="{FF2B5EF4-FFF2-40B4-BE49-F238E27FC236}">
                  <a16:creationId xmlns:a16="http://schemas.microsoft.com/office/drawing/2014/main" id="{01D9B938-D65D-4623-994E-C181087BDD6E}"/>
                </a:ext>
              </a:extLst>
            </p:cNvPr>
            <p:cNvSpPr txBox="1"/>
            <p:nvPr/>
          </p:nvSpPr>
          <p:spPr>
            <a:xfrm>
              <a:off x="1353233" y="650852"/>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21" name="Elipse 20">
              <a:extLst>
                <a:ext uri="{FF2B5EF4-FFF2-40B4-BE49-F238E27FC236}">
                  <a16:creationId xmlns:a16="http://schemas.microsoft.com/office/drawing/2014/main" id="{85E30B17-2BF6-437C-83C0-21DA04B245F6}"/>
                </a:ext>
              </a:extLst>
            </p:cNvPr>
            <p:cNvSpPr/>
            <p:nvPr/>
          </p:nvSpPr>
          <p:spPr>
            <a:xfrm>
              <a:off x="1910707" y="682587"/>
              <a:ext cx="406400" cy="426720"/>
            </a:xfrm>
            <a:prstGeom prst="ellipse">
              <a:avLst/>
            </a:prstGeom>
            <a:solidFill>
              <a:srgbClr val="FF0000"/>
            </a:solidFill>
            <a:ln>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t>  </a:t>
              </a:r>
            </a:p>
          </p:txBody>
        </p:sp>
        <p:sp>
          <p:nvSpPr>
            <p:cNvPr id="22" name="CuadroTexto 21">
              <a:extLst>
                <a:ext uri="{FF2B5EF4-FFF2-40B4-BE49-F238E27FC236}">
                  <a16:creationId xmlns:a16="http://schemas.microsoft.com/office/drawing/2014/main" id="{D10FE9A1-28D5-4310-BD57-3A5884781B43}"/>
                </a:ext>
              </a:extLst>
            </p:cNvPr>
            <p:cNvSpPr txBox="1"/>
            <p:nvPr/>
          </p:nvSpPr>
          <p:spPr>
            <a:xfrm>
              <a:off x="1921391" y="682587"/>
              <a:ext cx="310716" cy="523220"/>
            </a:xfrm>
            <a:prstGeom prst="rect">
              <a:avLst/>
            </a:prstGeom>
            <a:noFill/>
          </p:spPr>
          <p:txBody>
            <a:bodyPr wrap="square" rtlCol="0">
              <a:spAutoFit/>
            </a:bodyPr>
            <a:lstStyle/>
            <a:p>
              <a:r>
                <a:rPr lang="es-MX" sz="2800" dirty="0">
                  <a:latin typeface="Comic Sans MS" panose="030F0702030302020204" pitchFamily="66" charset="0"/>
                </a:rPr>
                <a:t>J</a:t>
              </a:r>
            </a:p>
          </p:txBody>
        </p:sp>
        <p:sp>
          <p:nvSpPr>
            <p:cNvPr id="24" name="Elipse 23">
              <a:extLst>
                <a:ext uri="{FF2B5EF4-FFF2-40B4-BE49-F238E27FC236}">
                  <a16:creationId xmlns:a16="http://schemas.microsoft.com/office/drawing/2014/main" id="{8A385A63-D308-45E3-A890-7B5BB1C03A3A}"/>
                </a:ext>
              </a:extLst>
            </p:cNvPr>
            <p:cNvSpPr/>
            <p:nvPr/>
          </p:nvSpPr>
          <p:spPr>
            <a:xfrm>
              <a:off x="2415408" y="714322"/>
              <a:ext cx="406400" cy="426720"/>
            </a:xfrm>
            <a:prstGeom prst="ellipse">
              <a:avLst/>
            </a:prstGeom>
            <a:noFill/>
            <a:ln>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5" name="CuadroTexto 24">
              <a:extLst>
                <a:ext uri="{FF2B5EF4-FFF2-40B4-BE49-F238E27FC236}">
                  <a16:creationId xmlns:a16="http://schemas.microsoft.com/office/drawing/2014/main" id="{675EA713-7166-4AA9-B421-958EB661CA25}"/>
                </a:ext>
              </a:extLst>
            </p:cNvPr>
            <p:cNvSpPr txBox="1"/>
            <p:nvPr/>
          </p:nvSpPr>
          <p:spPr>
            <a:xfrm>
              <a:off x="2395441" y="714322"/>
              <a:ext cx="418704" cy="523220"/>
            </a:xfrm>
            <a:prstGeom prst="rect">
              <a:avLst/>
            </a:prstGeom>
            <a:noFill/>
          </p:spPr>
          <p:txBody>
            <a:bodyPr wrap="none" rtlCol="0">
              <a:spAutoFit/>
            </a:bodyPr>
            <a:lstStyle/>
            <a:p>
              <a:r>
                <a:rPr lang="es-MX" sz="2800" dirty="0">
                  <a:latin typeface="Comic Sans MS" panose="030F0702030302020204" pitchFamily="66" charset="0"/>
                </a:rPr>
                <a:t>V</a:t>
              </a:r>
            </a:p>
          </p:txBody>
        </p:sp>
        <p:grpSp>
          <p:nvGrpSpPr>
            <p:cNvPr id="37" name="Grupo 36">
              <a:extLst>
                <a:ext uri="{FF2B5EF4-FFF2-40B4-BE49-F238E27FC236}">
                  <a16:creationId xmlns:a16="http://schemas.microsoft.com/office/drawing/2014/main" id="{609E6B96-557A-4D3C-965B-8035DA291787}"/>
                </a:ext>
              </a:extLst>
            </p:cNvPr>
            <p:cNvGrpSpPr/>
            <p:nvPr/>
          </p:nvGrpSpPr>
          <p:grpSpPr>
            <a:xfrm>
              <a:off x="3129395" y="101667"/>
              <a:ext cx="3534242" cy="1126339"/>
              <a:chOff x="3024181" y="135293"/>
              <a:chExt cx="3534242" cy="1126339"/>
            </a:xfrm>
          </p:grpSpPr>
          <p:pic>
            <p:nvPicPr>
              <p:cNvPr id="5" name="Imagen 4" descr="Imagen que contiene cuarto, reloj&#10;&#10;Descripción generada automáticamente">
                <a:extLst>
                  <a:ext uri="{FF2B5EF4-FFF2-40B4-BE49-F238E27FC236}">
                    <a16:creationId xmlns:a16="http://schemas.microsoft.com/office/drawing/2014/main" id="{1F8B6B18-BBBC-4E3C-86D9-F00304A47976}"/>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3024181" y="186307"/>
                <a:ext cx="833120" cy="1020354"/>
              </a:xfrm>
              <a:prstGeom prst="rect">
                <a:avLst/>
              </a:prstGeom>
            </p:spPr>
          </p:pic>
          <p:pic>
            <p:nvPicPr>
              <p:cNvPr id="28" name="Imagen 27" descr="Imagen que contiene camiseta&#10;&#10;Descripción generada automáticamente">
                <a:extLst>
                  <a:ext uri="{FF2B5EF4-FFF2-40B4-BE49-F238E27FC236}">
                    <a16:creationId xmlns:a16="http://schemas.microsoft.com/office/drawing/2014/main" id="{E80C588A-7E82-4001-94A5-DE90FC28F930}"/>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3947723" y="135293"/>
                <a:ext cx="586945" cy="1085720"/>
              </a:xfrm>
              <a:prstGeom prst="rect">
                <a:avLst/>
              </a:prstGeom>
            </p:spPr>
          </p:pic>
          <p:pic>
            <p:nvPicPr>
              <p:cNvPr id="30" name="Imagen 29" descr="Imagen que contiene dibujo&#10;&#10;Descripción generada automáticamente">
                <a:extLst>
                  <a:ext uri="{FF2B5EF4-FFF2-40B4-BE49-F238E27FC236}">
                    <a16:creationId xmlns:a16="http://schemas.microsoft.com/office/drawing/2014/main" id="{65450E8D-4A8F-47F5-9A99-0395E3E75608}"/>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4609904" y="149582"/>
                <a:ext cx="586945" cy="1093804"/>
              </a:xfrm>
              <a:prstGeom prst="rect">
                <a:avLst/>
              </a:prstGeom>
            </p:spPr>
          </p:pic>
          <p:pic>
            <p:nvPicPr>
              <p:cNvPr id="32" name="Imagen 31">
                <a:extLst>
                  <a:ext uri="{FF2B5EF4-FFF2-40B4-BE49-F238E27FC236}">
                    <a16:creationId xmlns:a16="http://schemas.microsoft.com/office/drawing/2014/main" id="{360757C7-0204-411C-BC27-46C0D1504D7F}"/>
                  </a:ext>
                </a:extLst>
              </p:cNvPr>
              <p:cNvPicPr>
                <a:picLocks noChangeAspect="1"/>
              </p:cNvPicPr>
              <p:nvPr/>
            </p:nvPicPr>
            <p:blipFill>
              <a:blip r:embed="rId5" cstate="hqprint">
                <a:extLst>
                  <a:ext uri="{28A0092B-C50C-407E-A947-70E740481C1C}">
                    <a14:useLocalDpi xmlns:a14="http://schemas.microsoft.com/office/drawing/2010/main" val="0"/>
                  </a:ext>
                </a:extLst>
              </a:blip>
              <a:stretch>
                <a:fillRect/>
              </a:stretch>
            </p:blipFill>
            <p:spPr>
              <a:xfrm>
                <a:off x="5265190" y="135293"/>
                <a:ext cx="715353" cy="1122383"/>
              </a:xfrm>
              <a:prstGeom prst="rect">
                <a:avLst/>
              </a:prstGeom>
            </p:spPr>
          </p:pic>
          <p:pic>
            <p:nvPicPr>
              <p:cNvPr id="34" name="Imagen 33" descr="Imagen que contiene dibujo&#10;&#10;Descripción generada automáticamente">
                <a:extLst>
                  <a:ext uri="{FF2B5EF4-FFF2-40B4-BE49-F238E27FC236}">
                    <a16:creationId xmlns:a16="http://schemas.microsoft.com/office/drawing/2014/main" id="{69E61F90-5C76-46E5-9AB4-46A4DAD5FA71}"/>
                  </a:ext>
                </a:extLst>
              </p:cNvPr>
              <p:cNvPicPr>
                <a:picLocks noChangeAspect="1"/>
              </p:cNvPicPr>
              <p:nvPr/>
            </p:nvPicPr>
            <p:blipFill>
              <a:blip r:embed="rId6" cstate="hqprint">
                <a:extLst>
                  <a:ext uri="{28A0092B-C50C-407E-A947-70E740481C1C}">
                    <a14:useLocalDpi xmlns:a14="http://schemas.microsoft.com/office/drawing/2010/main" val="0"/>
                  </a:ext>
                </a:extLst>
              </a:blip>
              <a:stretch>
                <a:fillRect/>
              </a:stretch>
            </p:blipFill>
            <p:spPr>
              <a:xfrm>
                <a:off x="5998931" y="164446"/>
                <a:ext cx="559492" cy="1097186"/>
              </a:xfrm>
              <a:prstGeom prst="rect">
                <a:avLst/>
              </a:prstGeom>
            </p:spPr>
          </p:pic>
        </p:grpSp>
        <p:sp>
          <p:nvSpPr>
            <p:cNvPr id="38" name="CuadroTexto 37">
              <a:extLst>
                <a:ext uri="{FF2B5EF4-FFF2-40B4-BE49-F238E27FC236}">
                  <a16:creationId xmlns:a16="http://schemas.microsoft.com/office/drawing/2014/main" id="{C0070B9A-B372-4799-9461-A579B3A946DE}"/>
                </a:ext>
              </a:extLst>
            </p:cNvPr>
            <p:cNvSpPr txBox="1"/>
            <p:nvPr/>
          </p:nvSpPr>
          <p:spPr>
            <a:xfrm>
              <a:off x="38869" y="1108892"/>
              <a:ext cx="7777163" cy="369332"/>
            </a:xfrm>
            <a:prstGeom prst="rect">
              <a:avLst/>
            </a:prstGeom>
            <a:noFill/>
          </p:spPr>
          <p:txBody>
            <a:bodyPr wrap="square" rtlCol="0">
              <a:spAutoFit/>
            </a:bodyPr>
            <a:lstStyle/>
            <a:p>
              <a:r>
                <a:rPr lang="es-MX" dirty="0"/>
                <a:t>Situación de Aprendizaje</a:t>
              </a:r>
              <a:r>
                <a:rPr lang="es-MX" dirty="0" smtClean="0"/>
                <a:t>: aprende en casa </a:t>
              </a:r>
              <a:endParaRPr lang="es-MX" dirty="0"/>
            </a:p>
          </p:txBody>
        </p:sp>
        <p:sp>
          <p:nvSpPr>
            <p:cNvPr id="39" name="Rectángulo 38">
              <a:extLst>
                <a:ext uri="{FF2B5EF4-FFF2-40B4-BE49-F238E27FC236}">
                  <a16:creationId xmlns:a16="http://schemas.microsoft.com/office/drawing/2014/main" id="{1A3DE5BB-AF26-4C12-B49E-ABDE42CACE67}"/>
                </a:ext>
              </a:extLst>
            </p:cNvPr>
            <p:cNvSpPr/>
            <p:nvPr/>
          </p:nvSpPr>
          <p:spPr>
            <a:xfrm>
              <a:off x="21138" y="1905531"/>
              <a:ext cx="7777162" cy="369332"/>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0" name="CuadroTexto 39">
              <a:extLst>
                <a:ext uri="{FF2B5EF4-FFF2-40B4-BE49-F238E27FC236}">
                  <a16:creationId xmlns:a16="http://schemas.microsoft.com/office/drawing/2014/main" id="{EBB85D41-574F-42BC-9018-63249043977A}"/>
                </a:ext>
              </a:extLst>
            </p:cNvPr>
            <p:cNvSpPr txBox="1"/>
            <p:nvPr/>
          </p:nvSpPr>
          <p:spPr>
            <a:xfrm>
              <a:off x="-60113" y="1913838"/>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Campos de formación y/o áreas de desarrollo personal y social a favorecer </a:t>
              </a:r>
            </a:p>
          </p:txBody>
        </p:sp>
        <p:grpSp>
          <p:nvGrpSpPr>
            <p:cNvPr id="72" name="Grupo 71">
              <a:extLst>
                <a:ext uri="{FF2B5EF4-FFF2-40B4-BE49-F238E27FC236}">
                  <a16:creationId xmlns:a16="http://schemas.microsoft.com/office/drawing/2014/main" id="{083CD8EE-5F7D-466F-B780-EFFFBFC05014}"/>
                </a:ext>
              </a:extLst>
            </p:cNvPr>
            <p:cNvGrpSpPr/>
            <p:nvPr/>
          </p:nvGrpSpPr>
          <p:grpSpPr>
            <a:xfrm>
              <a:off x="240392" y="2345731"/>
              <a:ext cx="7381107" cy="626460"/>
              <a:chOff x="-75901" y="2156819"/>
              <a:chExt cx="7381107" cy="626460"/>
            </a:xfrm>
          </p:grpSpPr>
          <p:grpSp>
            <p:nvGrpSpPr>
              <p:cNvPr id="44" name="Grupo 43">
                <a:extLst>
                  <a:ext uri="{FF2B5EF4-FFF2-40B4-BE49-F238E27FC236}">
                    <a16:creationId xmlns:a16="http://schemas.microsoft.com/office/drawing/2014/main" id="{12E0C998-9197-4DCB-81D4-DAD8211FDB84}"/>
                  </a:ext>
                </a:extLst>
              </p:cNvPr>
              <p:cNvGrpSpPr/>
              <p:nvPr/>
            </p:nvGrpSpPr>
            <p:grpSpPr>
              <a:xfrm>
                <a:off x="-75901" y="2156821"/>
                <a:ext cx="1443895" cy="562832"/>
                <a:chOff x="-169219" y="2121401"/>
                <a:chExt cx="1892685" cy="621799"/>
              </a:xfrm>
            </p:grpSpPr>
            <p:sp>
              <p:nvSpPr>
                <p:cNvPr id="42" name="Rectángulo 41">
                  <a:extLst>
                    <a:ext uri="{FF2B5EF4-FFF2-40B4-BE49-F238E27FC236}">
                      <a16:creationId xmlns:a16="http://schemas.microsoft.com/office/drawing/2014/main" id="{C56CE162-DF76-48EA-B669-0B397B284F1D}"/>
                    </a:ext>
                  </a:extLst>
                </p:cNvPr>
                <p:cNvSpPr/>
                <p:nvPr/>
              </p:nvSpPr>
              <p:spPr>
                <a:xfrm>
                  <a:off x="0" y="2121401"/>
                  <a:ext cx="1483360" cy="621799"/>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3" name="CuadroTexto 42">
                  <a:extLst>
                    <a:ext uri="{FF2B5EF4-FFF2-40B4-BE49-F238E27FC236}">
                      <a16:creationId xmlns:a16="http://schemas.microsoft.com/office/drawing/2014/main" id="{4D7A53C4-2AD3-46FF-A6B4-42DB355C7AEA}"/>
                    </a:ext>
                  </a:extLst>
                </p:cNvPr>
                <p:cNvSpPr txBox="1"/>
                <p:nvPr/>
              </p:nvSpPr>
              <p:spPr>
                <a:xfrm>
                  <a:off x="-169219" y="2139829"/>
                  <a:ext cx="1892685" cy="523220"/>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Lenguaje y</a:t>
                  </a:r>
                </a:p>
                <a:p>
                  <a:pPr algn="ctr"/>
                  <a:r>
                    <a:rPr lang="es-MX" sz="1400" b="1" dirty="0">
                      <a:solidFill>
                        <a:schemeClr val="bg1"/>
                      </a:solidFill>
                      <a:latin typeface="Comic Sans MS" panose="030F0702030302020204" pitchFamily="66" charset="0"/>
                    </a:rPr>
                    <a:t>comunicación</a:t>
                  </a:r>
                  <a:endParaRPr lang="es-MX" b="1" dirty="0">
                    <a:solidFill>
                      <a:schemeClr val="bg1"/>
                    </a:solidFill>
                    <a:latin typeface="Comic Sans MS" panose="030F0702030302020204" pitchFamily="66" charset="0"/>
                  </a:endParaRPr>
                </a:p>
              </p:txBody>
            </p:sp>
          </p:grpSp>
          <p:grpSp>
            <p:nvGrpSpPr>
              <p:cNvPr id="57" name="Grupo 56">
                <a:extLst>
                  <a:ext uri="{FF2B5EF4-FFF2-40B4-BE49-F238E27FC236}">
                    <a16:creationId xmlns:a16="http://schemas.microsoft.com/office/drawing/2014/main" id="{1E968DB6-DCB7-4FE7-A0A4-1B7F8505EC91}"/>
                  </a:ext>
                </a:extLst>
              </p:cNvPr>
              <p:cNvGrpSpPr/>
              <p:nvPr/>
            </p:nvGrpSpPr>
            <p:grpSpPr>
              <a:xfrm>
                <a:off x="1121597" y="2156821"/>
                <a:ext cx="1443895" cy="562832"/>
                <a:chOff x="-171552" y="2121401"/>
                <a:chExt cx="1892685" cy="621799"/>
              </a:xfrm>
            </p:grpSpPr>
            <p:sp>
              <p:nvSpPr>
                <p:cNvPr id="58" name="Rectángulo 57">
                  <a:extLst>
                    <a:ext uri="{FF2B5EF4-FFF2-40B4-BE49-F238E27FC236}">
                      <a16:creationId xmlns:a16="http://schemas.microsoft.com/office/drawing/2014/main" id="{056A7F68-4482-4BD8-A9D9-2C976EF8C389}"/>
                    </a:ext>
                  </a:extLst>
                </p:cNvPr>
                <p:cNvSpPr/>
                <p:nvPr/>
              </p:nvSpPr>
              <p:spPr>
                <a:xfrm>
                  <a:off x="0" y="2121401"/>
                  <a:ext cx="1483360" cy="62179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9" name="CuadroTexto 58">
                  <a:extLst>
                    <a:ext uri="{FF2B5EF4-FFF2-40B4-BE49-F238E27FC236}">
                      <a16:creationId xmlns:a16="http://schemas.microsoft.com/office/drawing/2014/main" id="{0E5E6861-0F13-4038-B433-32662CD9813E}"/>
                    </a:ext>
                  </a:extLst>
                </p:cNvPr>
                <p:cNvSpPr txBox="1"/>
                <p:nvPr/>
              </p:nvSpPr>
              <p:spPr>
                <a:xfrm>
                  <a:off x="-171552" y="2139829"/>
                  <a:ext cx="1892685" cy="578036"/>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Pensamiento </a:t>
                  </a:r>
                </a:p>
                <a:p>
                  <a:pPr algn="ctr"/>
                  <a:r>
                    <a:rPr lang="es-MX" sz="1400" b="1" dirty="0">
                      <a:solidFill>
                        <a:schemeClr val="bg1"/>
                      </a:solidFill>
                      <a:latin typeface="Comic Sans MS" panose="030F0702030302020204" pitchFamily="66" charset="0"/>
                    </a:rPr>
                    <a:t>matemático</a:t>
                  </a:r>
                  <a:endParaRPr lang="es-MX" b="1" dirty="0">
                    <a:solidFill>
                      <a:schemeClr val="bg1"/>
                    </a:solidFill>
                    <a:latin typeface="Comic Sans MS" panose="030F0702030302020204" pitchFamily="66" charset="0"/>
                  </a:endParaRPr>
                </a:p>
              </p:txBody>
            </p:sp>
          </p:grpSp>
          <p:grpSp>
            <p:nvGrpSpPr>
              <p:cNvPr id="60" name="Grupo 59">
                <a:extLst>
                  <a:ext uri="{FF2B5EF4-FFF2-40B4-BE49-F238E27FC236}">
                    <a16:creationId xmlns:a16="http://schemas.microsoft.com/office/drawing/2014/main" id="{DE412BE8-0BFB-42DA-A279-3E2C07EC4A7C}"/>
                  </a:ext>
                </a:extLst>
              </p:cNvPr>
              <p:cNvGrpSpPr/>
              <p:nvPr/>
            </p:nvGrpSpPr>
            <p:grpSpPr>
              <a:xfrm>
                <a:off x="2280098" y="2156826"/>
                <a:ext cx="1443895" cy="626453"/>
                <a:chOff x="-204663" y="2121401"/>
                <a:chExt cx="1892685" cy="692084"/>
              </a:xfrm>
            </p:grpSpPr>
            <p:sp>
              <p:nvSpPr>
                <p:cNvPr id="61" name="Rectángulo 60">
                  <a:extLst>
                    <a:ext uri="{FF2B5EF4-FFF2-40B4-BE49-F238E27FC236}">
                      <a16:creationId xmlns:a16="http://schemas.microsoft.com/office/drawing/2014/main" id="{E36C0324-4B51-4ECA-9891-55F658027BAB}"/>
                    </a:ext>
                  </a:extLst>
                </p:cNvPr>
                <p:cNvSpPr/>
                <p:nvPr/>
              </p:nvSpPr>
              <p:spPr>
                <a:xfrm>
                  <a:off x="0" y="2121401"/>
                  <a:ext cx="1483360" cy="621799"/>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2" name="CuadroTexto 61">
                  <a:extLst>
                    <a:ext uri="{FF2B5EF4-FFF2-40B4-BE49-F238E27FC236}">
                      <a16:creationId xmlns:a16="http://schemas.microsoft.com/office/drawing/2014/main" id="{8583341A-D28C-4BAF-AADF-7019A81EC3A9}"/>
                    </a:ext>
                  </a:extLst>
                </p:cNvPr>
                <p:cNvSpPr txBox="1"/>
                <p:nvPr/>
              </p:nvSpPr>
              <p:spPr>
                <a:xfrm>
                  <a:off x="-204663" y="2150444"/>
                  <a:ext cx="1892685" cy="663041"/>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Exploración del mundo natural y social</a:t>
                  </a:r>
                  <a:endParaRPr lang="es-MX" sz="1400" b="1" dirty="0">
                    <a:solidFill>
                      <a:schemeClr val="bg1"/>
                    </a:solidFill>
                    <a:latin typeface="Comic Sans MS" panose="030F0702030302020204" pitchFamily="66" charset="0"/>
                  </a:endParaRPr>
                </a:p>
              </p:txBody>
            </p:sp>
          </p:grpSp>
          <p:grpSp>
            <p:nvGrpSpPr>
              <p:cNvPr id="63" name="Grupo 62">
                <a:extLst>
                  <a:ext uri="{FF2B5EF4-FFF2-40B4-BE49-F238E27FC236}">
                    <a16:creationId xmlns:a16="http://schemas.microsoft.com/office/drawing/2014/main" id="{E8EB032D-ACCC-40F9-AC96-D4AD28491475}"/>
                  </a:ext>
                </a:extLst>
              </p:cNvPr>
              <p:cNvGrpSpPr/>
              <p:nvPr/>
            </p:nvGrpSpPr>
            <p:grpSpPr>
              <a:xfrm>
                <a:off x="3367730" y="2156821"/>
                <a:ext cx="1443895" cy="562832"/>
                <a:chOff x="-359582" y="2121401"/>
                <a:chExt cx="1892685" cy="621799"/>
              </a:xfrm>
            </p:grpSpPr>
            <p:sp>
              <p:nvSpPr>
                <p:cNvPr id="64" name="Rectángulo 63">
                  <a:extLst>
                    <a:ext uri="{FF2B5EF4-FFF2-40B4-BE49-F238E27FC236}">
                      <a16:creationId xmlns:a16="http://schemas.microsoft.com/office/drawing/2014/main" id="{D258DB9C-57AA-4856-BAE0-1F787B576215}"/>
                    </a:ext>
                  </a:extLst>
                </p:cNvPr>
                <p:cNvSpPr/>
                <p:nvPr/>
              </p:nvSpPr>
              <p:spPr>
                <a:xfrm>
                  <a:off x="0" y="2121401"/>
                  <a:ext cx="1483360" cy="621799"/>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5" name="CuadroTexto 64">
                  <a:extLst>
                    <a:ext uri="{FF2B5EF4-FFF2-40B4-BE49-F238E27FC236}">
                      <a16:creationId xmlns:a16="http://schemas.microsoft.com/office/drawing/2014/main" id="{80935E19-64EA-4D41-9A3C-8E6C14C1C24B}"/>
                    </a:ext>
                  </a:extLst>
                </p:cNvPr>
                <p:cNvSpPr txBox="1"/>
                <p:nvPr/>
              </p:nvSpPr>
              <p:spPr>
                <a:xfrm>
                  <a:off x="-359582" y="2259260"/>
                  <a:ext cx="1892685" cy="340022"/>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Artes</a:t>
                  </a:r>
                  <a:endParaRPr lang="es-MX" b="1" dirty="0">
                    <a:solidFill>
                      <a:schemeClr val="bg1"/>
                    </a:solidFill>
                    <a:latin typeface="Comic Sans MS" panose="030F0702030302020204" pitchFamily="66" charset="0"/>
                  </a:endParaRPr>
                </a:p>
              </p:txBody>
            </p:sp>
          </p:grpSp>
          <p:grpSp>
            <p:nvGrpSpPr>
              <p:cNvPr id="66" name="Grupo 65">
                <a:extLst>
                  <a:ext uri="{FF2B5EF4-FFF2-40B4-BE49-F238E27FC236}">
                    <a16:creationId xmlns:a16="http://schemas.microsoft.com/office/drawing/2014/main" id="{BFD2444E-F5BD-4D9A-B193-C16DC1378FBA}"/>
                  </a:ext>
                </a:extLst>
              </p:cNvPr>
              <p:cNvGrpSpPr/>
              <p:nvPr/>
            </p:nvGrpSpPr>
            <p:grpSpPr>
              <a:xfrm>
                <a:off x="4676184" y="2156819"/>
                <a:ext cx="1443895" cy="562832"/>
                <a:chOff x="-177539" y="2121399"/>
                <a:chExt cx="1892685" cy="621799"/>
              </a:xfrm>
            </p:grpSpPr>
            <p:sp>
              <p:nvSpPr>
                <p:cNvPr id="67" name="Rectángulo 66">
                  <a:extLst>
                    <a:ext uri="{FF2B5EF4-FFF2-40B4-BE49-F238E27FC236}">
                      <a16:creationId xmlns:a16="http://schemas.microsoft.com/office/drawing/2014/main" id="{7124B3F4-60CA-476B-BC85-C9A19C47FFA8}"/>
                    </a:ext>
                  </a:extLst>
                </p:cNvPr>
                <p:cNvSpPr/>
                <p:nvPr/>
              </p:nvSpPr>
              <p:spPr>
                <a:xfrm>
                  <a:off x="49096" y="2121399"/>
                  <a:ext cx="1483359" cy="621799"/>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8" name="CuadroTexto 67">
                  <a:extLst>
                    <a:ext uri="{FF2B5EF4-FFF2-40B4-BE49-F238E27FC236}">
                      <a16:creationId xmlns:a16="http://schemas.microsoft.com/office/drawing/2014/main" id="{A9F5438C-023C-4607-A434-6E5095D48236}"/>
                    </a:ext>
                  </a:extLst>
                </p:cNvPr>
                <p:cNvSpPr txBox="1"/>
                <p:nvPr/>
              </p:nvSpPr>
              <p:spPr>
                <a:xfrm>
                  <a:off x="-177539" y="2150449"/>
                  <a:ext cx="1892685" cy="578037"/>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Educación </a:t>
                  </a:r>
                </a:p>
                <a:p>
                  <a:pPr algn="ctr"/>
                  <a:r>
                    <a:rPr lang="es-MX" sz="1400" b="1" dirty="0">
                      <a:solidFill>
                        <a:schemeClr val="bg1"/>
                      </a:solidFill>
                      <a:latin typeface="Comic Sans MS" panose="030F0702030302020204" pitchFamily="66" charset="0"/>
                    </a:rPr>
                    <a:t>Física</a:t>
                  </a:r>
                  <a:endParaRPr lang="es-MX" b="1" dirty="0">
                    <a:solidFill>
                      <a:schemeClr val="bg1"/>
                    </a:solidFill>
                    <a:latin typeface="Comic Sans MS" panose="030F0702030302020204" pitchFamily="66" charset="0"/>
                  </a:endParaRPr>
                </a:p>
              </p:txBody>
            </p:sp>
          </p:grpSp>
          <p:grpSp>
            <p:nvGrpSpPr>
              <p:cNvPr id="69" name="Grupo 68">
                <a:extLst>
                  <a:ext uri="{FF2B5EF4-FFF2-40B4-BE49-F238E27FC236}">
                    <a16:creationId xmlns:a16="http://schemas.microsoft.com/office/drawing/2014/main" id="{17AF4C5C-C2C8-4DED-BAD5-5F76BDE17A81}"/>
                  </a:ext>
                </a:extLst>
              </p:cNvPr>
              <p:cNvGrpSpPr/>
              <p:nvPr/>
            </p:nvGrpSpPr>
            <p:grpSpPr>
              <a:xfrm>
                <a:off x="5861311" y="2164898"/>
                <a:ext cx="1443895" cy="562832"/>
                <a:chOff x="-204658" y="2121401"/>
                <a:chExt cx="1892685" cy="621799"/>
              </a:xfrm>
            </p:grpSpPr>
            <p:sp>
              <p:nvSpPr>
                <p:cNvPr id="70" name="Rectángulo 69">
                  <a:extLst>
                    <a:ext uri="{FF2B5EF4-FFF2-40B4-BE49-F238E27FC236}">
                      <a16:creationId xmlns:a16="http://schemas.microsoft.com/office/drawing/2014/main" id="{5D5778F5-4584-429E-A2A1-9F50E2EFC902}"/>
                    </a:ext>
                  </a:extLst>
                </p:cNvPr>
                <p:cNvSpPr/>
                <p:nvPr/>
              </p:nvSpPr>
              <p:spPr>
                <a:xfrm>
                  <a:off x="0" y="2121401"/>
                  <a:ext cx="1483360" cy="621799"/>
                </a:xfrm>
                <a:prstGeom prst="rect">
                  <a:avLst/>
                </a:prstGeom>
                <a:solidFill>
                  <a:srgbClr val="CC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1" name="CuadroTexto 70">
                  <a:extLst>
                    <a:ext uri="{FF2B5EF4-FFF2-40B4-BE49-F238E27FC236}">
                      <a16:creationId xmlns:a16="http://schemas.microsoft.com/office/drawing/2014/main" id="{2A0E006F-6BFA-4E67-AD34-573EC50C0460}"/>
                    </a:ext>
                  </a:extLst>
                </p:cNvPr>
                <p:cNvSpPr txBox="1"/>
                <p:nvPr/>
              </p:nvSpPr>
              <p:spPr>
                <a:xfrm>
                  <a:off x="-204658" y="2154500"/>
                  <a:ext cx="1892685" cy="476030"/>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Educación Socioemocional</a:t>
                  </a:r>
                  <a:endParaRPr lang="es-MX" sz="1400" b="1" dirty="0">
                    <a:solidFill>
                      <a:schemeClr val="bg1"/>
                    </a:solidFill>
                    <a:latin typeface="Comic Sans MS" panose="030F0702030302020204" pitchFamily="66" charset="0"/>
                  </a:endParaRPr>
                </a:p>
              </p:txBody>
            </p:sp>
          </p:grpSp>
        </p:grpSp>
        <p:grpSp>
          <p:nvGrpSpPr>
            <p:cNvPr id="170" name="Grupo 169">
              <a:extLst>
                <a:ext uri="{FF2B5EF4-FFF2-40B4-BE49-F238E27FC236}">
                  <a16:creationId xmlns:a16="http://schemas.microsoft.com/office/drawing/2014/main" id="{5B59E4B5-6825-43CA-9212-E5117CC64809}"/>
                </a:ext>
              </a:extLst>
            </p:cNvPr>
            <p:cNvGrpSpPr/>
            <p:nvPr/>
          </p:nvGrpSpPr>
          <p:grpSpPr>
            <a:xfrm>
              <a:off x="166339" y="3077681"/>
              <a:ext cx="7777163" cy="454209"/>
              <a:chOff x="27396" y="2784923"/>
              <a:chExt cx="7777163" cy="454209"/>
            </a:xfrm>
          </p:grpSpPr>
          <p:sp>
            <p:nvSpPr>
              <p:cNvPr id="74" name="CuadroTexto 73">
                <a:extLst>
                  <a:ext uri="{FF2B5EF4-FFF2-40B4-BE49-F238E27FC236}">
                    <a16:creationId xmlns:a16="http://schemas.microsoft.com/office/drawing/2014/main" id="{7B12804B-9A35-41DE-B9A4-27DE69161C79}"/>
                  </a:ext>
                </a:extLst>
              </p:cNvPr>
              <p:cNvSpPr txBox="1"/>
              <p:nvPr/>
            </p:nvSpPr>
            <p:spPr>
              <a:xfrm>
                <a:off x="27396" y="2826030"/>
                <a:ext cx="7777163" cy="369332"/>
              </a:xfrm>
              <a:prstGeom prst="rect">
                <a:avLst/>
              </a:prstGeom>
              <a:noFill/>
            </p:spPr>
            <p:txBody>
              <a:bodyPr wrap="square" rtlCol="0">
                <a:spAutoFit/>
              </a:bodyPr>
              <a:lstStyle/>
              <a:p>
                <a:r>
                  <a:rPr lang="es-MX" sz="1600" dirty="0">
                    <a:latin typeface="Comic Sans MS" panose="030F0702030302020204" pitchFamily="66" charset="0"/>
                  </a:rPr>
                  <a:t>La jornada de trabajo fue</a:t>
                </a:r>
                <a:r>
                  <a:rPr lang="es-MX" dirty="0"/>
                  <a:t>:</a:t>
                </a:r>
              </a:p>
            </p:txBody>
          </p:sp>
          <p:sp>
            <p:nvSpPr>
              <p:cNvPr id="76" name="Paralelogramo 75">
                <a:extLst>
                  <a:ext uri="{FF2B5EF4-FFF2-40B4-BE49-F238E27FC236}">
                    <a16:creationId xmlns:a16="http://schemas.microsoft.com/office/drawing/2014/main" id="{60A599B8-BE07-4BBA-A281-EF28C0090E28}"/>
                  </a:ext>
                </a:extLst>
              </p:cNvPr>
              <p:cNvSpPr/>
              <p:nvPr/>
            </p:nvSpPr>
            <p:spPr>
              <a:xfrm>
                <a:off x="2727259" y="2784923"/>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8" name="Paralelogramo 77">
                <a:extLst>
                  <a:ext uri="{FF2B5EF4-FFF2-40B4-BE49-F238E27FC236}">
                    <a16:creationId xmlns:a16="http://schemas.microsoft.com/office/drawing/2014/main" id="{91849B54-4BCF-4048-99A2-AC8047873550}"/>
                  </a:ext>
                </a:extLst>
              </p:cNvPr>
              <p:cNvSpPr/>
              <p:nvPr/>
            </p:nvSpPr>
            <p:spPr>
              <a:xfrm>
                <a:off x="3783995"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0" name="Paralelogramo 79">
                <a:extLst>
                  <a:ext uri="{FF2B5EF4-FFF2-40B4-BE49-F238E27FC236}">
                    <a16:creationId xmlns:a16="http://schemas.microsoft.com/office/drawing/2014/main" id="{B064F40E-1706-4DE7-BFB7-44057684112C}"/>
                  </a:ext>
                </a:extLst>
              </p:cNvPr>
              <p:cNvSpPr/>
              <p:nvPr/>
            </p:nvSpPr>
            <p:spPr>
              <a:xfrm>
                <a:off x="4936360"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2" name="Paralelogramo 81">
                <a:extLst>
                  <a:ext uri="{FF2B5EF4-FFF2-40B4-BE49-F238E27FC236}">
                    <a16:creationId xmlns:a16="http://schemas.microsoft.com/office/drawing/2014/main" id="{9A495760-0A05-4BBF-A6A0-798DA9FF3403}"/>
                  </a:ext>
                </a:extLst>
              </p:cNvPr>
              <p:cNvSpPr/>
              <p:nvPr/>
            </p:nvSpPr>
            <p:spPr>
              <a:xfrm>
                <a:off x="6135240" y="2812412"/>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3" name="CuadroTexto 82">
                <a:extLst>
                  <a:ext uri="{FF2B5EF4-FFF2-40B4-BE49-F238E27FC236}">
                    <a16:creationId xmlns:a16="http://schemas.microsoft.com/office/drawing/2014/main" id="{967DD3A9-200C-4C55-8BC5-CCE26BA059E2}"/>
                  </a:ext>
                </a:extLst>
              </p:cNvPr>
              <p:cNvSpPr txBox="1"/>
              <p:nvPr/>
            </p:nvSpPr>
            <p:spPr>
              <a:xfrm>
                <a:off x="2788271" y="2881579"/>
                <a:ext cx="914591" cy="307777"/>
              </a:xfrm>
              <a:prstGeom prst="rect">
                <a:avLst/>
              </a:prstGeom>
              <a:noFill/>
            </p:spPr>
            <p:txBody>
              <a:bodyPr wrap="square" rtlCol="0">
                <a:spAutoFit/>
              </a:bodyPr>
              <a:lstStyle/>
              <a:p>
                <a:r>
                  <a:rPr lang="es-MX" sz="1400" dirty="0">
                    <a:latin typeface="Comic Sans MS" panose="030F0702030302020204" pitchFamily="66" charset="0"/>
                  </a:rPr>
                  <a:t>Exitosa</a:t>
                </a:r>
              </a:p>
            </p:txBody>
          </p:sp>
          <p:sp>
            <p:nvSpPr>
              <p:cNvPr id="85" name="CuadroTexto 84">
                <a:extLst>
                  <a:ext uri="{FF2B5EF4-FFF2-40B4-BE49-F238E27FC236}">
                    <a16:creationId xmlns:a16="http://schemas.microsoft.com/office/drawing/2014/main" id="{F09B523F-8A7C-480D-8661-5FA4C6F2E91D}"/>
                  </a:ext>
                </a:extLst>
              </p:cNvPr>
              <p:cNvSpPr txBox="1"/>
              <p:nvPr/>
            </p:nvSpPr>
            <p:spPr>
              <a:xfrm>
                <a:off x="3902327" y="2884214"/>
                <a:ext cx="914400" cy="307777"/>
              </a:xfrm>
              <a:prstGeom prst="rect">
                <a:avLst/>
              </a:prstGeom>
              <a:noFill/>
            </p:spPr>
            <p:txBody>
              <a:bodyPr wrap="square" rtlCol="0">
                <a:spAutoFit/>
              </a:bodyPr>
              <a:lstStyle/>
              <a:p>
                <a:r>
                  <a:rPr lang="es-MX" sz="1400" dirty="0">
                    <a:latin typeface="Comic Sans MS" panose="030F0702030302020204" pitchFamily="66" charset="0"/>
                  </a:rPr>
                  <a:t>Buena</a:t>
                </a:r>
              </a:p>
            </p:txBody>
          </p:sp>
          <p:sp>
            <p:nvSpPr>
              <p:cNvPr id="87" name="CuadroTexto 86">
                <a:extLst>
                  <a:ext uri="{FF2B5EF4-FFF2-40B4-BE49-F238E27FC236}">
                    <a16:creationId xmlns:a16="http://schemas.microsoft.com/office/drawing/2014/main" id="{738EC69C-9FF1-417C-B72A-2D7D20847ECA}"/>
                  </a:ext>
                </a:extLst>
              </p:cNvPr>
              <p:cNvSpPr txBox="1"/>
              <p:nvPr/>
            </p:nvSpPr>
            <p:spPr>
              <a:xfrm>
                <a:off x="4984176" y="2894967"/>
                <a:ext cx="914400" cy="307777"/>
              </a:xfrm>
              <a:prstGeom prst="rect">
                <a:avLst/>
              </a:prstGeom>
              <a:noFill/>
            </p:spPr>
            <p:txBody>
              <a:bodyPr wrap="square" rtlCol="0">
                <a:spAutoFit/>
              </a:bodyPr>
              <a:lstStyle/>
              <a:p>
                <a:r>
                  <a:rPr lang="es-MX" sz="1400" dirty="0">
                    <a:latin typeface="Comic Sans MS" panose="030F0702030302020204" pitchFamily="66" charset="0"/>
                  </a:rPr>
                  <a:t>Regular</a:t>
                </a:r>
                <a:endParaRPr lang="es-MX" sz="1100" dirty="0"/>
              </a:p>
            </p:txBody>
          </p:sp>
          <p:sp>
            <p:nvSpPr>
              <p:cNvPr id="89" name="CuadroTexto 88">
                <a:extLst>
                  <a:ext uri="{FF2B5EF4-FFF2-40B4-BE49-F238E27FC236}">
                    <a16:creationId xmlns:a16="http://schemas.microsoft.com/office/drawing/2014/main" id="{1D108D3C-EB07-407F-9F55-E69D4D110D55}"/>
                  </a:ext>
                </a:extLst>
              </p:cNvPr>
              <p:cNvSpPr txBox="1"/>
              <p:nvPr/>
            </p:nvSpPr>
            <p:spPr>
              <a:xfrm>
                <a:off x="6341522" y="2894967"/>
                <a:ext cx="914400" cy="307777"/>
              </a:xfrm>
              <a:prstGeom prst="rect">
                <a:avLst/>
              </a:prstGeom>
              <a:noFill/>
            </p:spPr>
            <p:txBody>
              <a:bodyPr wrap="square" rtlCol="0">
                <a:spAutoFit/>
              </a:bodyPr>
              <a:lstStyle/>
              <a:p>
                <a:r>
                  <a:rPr lang="es-MX" sz="1400" dirty="0">
                    <a:latin typeface="Comic Sans MS" panose="030F0702030302020204" pitchFamily="66" charset="0"/>
                  </a:rPr>
                  <a:t>Mala</a:t>
                </a:r>
                <a:endParaRPr lang="es-MX" sz="1400" dirty="0"/>
              </a:p>
            </p:txBody>
          </p:sp>
        </p:grpSp>
        <p:grpSp>
          <p:nvGrpSpPr>
            <p:cNvPr id="169" name="Grupo 168">
              <a:extLst>
                <a:ext uri="{FF2B5EF4-FFF2-40B4-BE49-F238E27FC236}">
                  <a16:creationId xmlns:a16="http://schemas.microsoft.com/office/drawing/2014/main" id="{F98882BD-1128-4333-AD3C-C99E090A88D9}"/>
                </a:ext>
              </a:extLst>
            </p:cNvPr>
            <p:cNvGrpSpPr/>
            <p:nvPr/>
          </p:nvGrpSpPr>
          <p:grpSpPr>
            <a:xfrm>
              <a:off x="-60113" y="3701185"/>
              <a:ext cx="7866108" cy="1837511"/>
              <a:chOff x="-104586" y="3258293"/>
              <a:chExt cx="7866108" cy="1837511"/>
            </a:xfrm>
          </p:grpSpPr>
          <p:grpSp>
            <p:nvGrpSpPr>
              <p:cNvPr id="90" name="Grupo 89">
                <a:extLst>
                  <a:ext uri="{FF2B5EF4-FFF2-40B4-BE49-F238E27FC236}">
                    <a16:creationId xmlns:a16="http://schemas.microsoft.com/office/drawing/2014/main" id="{F98E8578-A55C-4D5A-B67B-F07061ED95EB}"/>
                  </a:ext>
                </a:extLst>
              </p:cNvPr>
              <p:cNvGrpSpPr/>
              <p:nvPr/>
            </p:nvGrpSpPr>
            <p:grpSpPr>
              <a:xfrm>
                <a:off x="-104586" y="3258293"/>
                <a:ext cx="7866108" cy="369332"/>
                <a:chOff x="-88946" y="1730772"/>
                <a:chExt cx="7866108" cy="369332"/>
              </a:xfrm>
            </p:grpSpPr>
            <p:sp>
              <p:nvSpPr>
                <p:cNvPr id="92" name="Rectángulo 91">
                  <a:extLst>
                    <a:ext uri="{FF2B5EF4-FFF2-40B4-BE49-F238E27FC236}">
                      <a16:creationId xmlns:a16="http://schemas.microsoft.com/office/drawing/2014/main" id="{5D321D22-2312-4122-957D-75CC9CBC1D04}"/>
                    </a:ext>
                  </a:extLst>
                </p:cNvPr>
                <p:cNvSpPr/>
                <p:nvPr/>
              </p:nvSpPr>
              <p:spPr>
                <a:xfrm>
                  <a:off x="0" y="1730772"/>
                  <a:ext cx="7777162" cy="369332"/>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3" name="CuadroTexto 92">
                  <a:extLst>
                    <a:ext uri="{FF2B5EF4-FFF2-40B4-BE49-F238E27FC236}">
                      <a16:creationId xmlns:a16="http://schemas.microsoft.com/office/drawing/2014/main" id="{CB4390D6-35FA-450B-A1D5-337BF7ED9267}"/>
                    </a:ext>
                  </a:extLst>
                </p:cNvPr>
                <p:cNvSpPr txBox="1"/>
                <p:nvPr/>
              </p:nvSpPr>
              <p:spPr>
                <a:xfrm>
                  <a:off x="-88946" y="1737642"/>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Aspectos de la planeación didáctica </a:t>
                  </a:r>
                </a:p>
              </p:txBody>
            </p:sp>
          </p:grpSp>
          <p:sp>
            <p:nvSpPr>
              <p:cNvPr id="99" name="CuadroTexto 98">
                <a:extLst>
                  <a:ext uri="{FF2B5EF4-FFF2-40B4-BE49-F238E27FC236}">
                    <a16:creationId xmlns:a16="http://schemas.microsoft.com/office/drawing/2014/main" id="{2C45F712-0E0F-4056-B8C7-58165A752422}"/>
                  </a:ext>
                </a:extLst>
              </p:cNvPr>
              <p:cNvSpPr txBox="1"/>
              <p:nvPr/>
            </p:nvSpPr>
            <p:spPr>
              <a:xfrm>
                <a:off x="-44436" y="3618476"/>
                <a:ext cx="7777163" cy="1477328"/>
              </a:xfrm>
              <a:prstGeom prst="rect">
                <a:avLst/>
              </a:prstGeom>
              <a:noFill/>
            </p:spPr>
            <p:txBody>
              <a:bodyPr wrap="square" rtlCol="0">
                <a:spAutoFit/>
              </a:bodyPr>
              <a:lstStyle/>
              <a:p>
                <a:r>
                  <a:rPr lang="es-MX" sz="1400" dirty="0">
                    <a:latin typeface="Comic Sans MS" panose="030F0702030302020204" pitchFamily="66" charset="0"/>
                  </a:rPr>
                  <a:t>      </a:t>
                </a:r>
                <a:r>
                  <a:rPr lang="es-MX" sz="1200" dirty="0">
                    <a:latin typeface="Comic Sans MS" panose="030F0702030302020204" pitchFamily="66" charset="0"/>
                  </a:rPr>
                  <a:t>Logro de los aprendizajes esperados </a:t>
                </a:r>
                <a:endParaRPr lang="es-MX" sz="1400" dirty="0">
                  <a:latin typeface="Comic Sans MS" panose="030F0702030302020204" pitchFamily="66" charset="0"/>
                </a:endParaRPr>
              </a:p>
              <a:p>
                <a:r>
                  <a:rPr lang="es-MX" sz="1400" dirty="0">
                    <a:latin typeface="Comic Sans MS" panose="030F0702030302020204" pitchFamily="66" charset="0"/>
                  </a:rPr>
                  <a:t>      </a:t>
                </a:r>
                <a:r>
                  <a:rPr lang="es-MX" sz="1200" dirty="0">
                    <a:latin typeface="Comic Sans MS" panose="030F0702030302020204" pitchFamily="66" charset="0"/>
                  </a:rPr>
                  <a:t>Materiales educativos adecuados</a:t>
                </a:r>
              </a:p>
              <a:p>
                <a:r>
                  <a:rPr lang="es-MX" sz="1200" dirty="0">
                    <a:latin typeface="Comic Sans MS" panose="030F0702030302020204" pitchFamily="66" charset="0"/>
                  </a:rPr>
                  <a:t>       Nivel de complejidad adecuado </a:t>
                </a:r>
              </a:p>
              <a:p>
                <a:r>
                  <a:rPr lang="es-MX" sz="1200" dirty="0">
                    <a:latin typeface="Comic Sans MS" panose="030F0702030302020204" pitchFamily="66" charset="0"/>
                  </a:rPr>
                  <a:t>       Organización adecuada</a:t>
                </a:r>
              </a:p>
              <a:p>
                <a:r>
                  <a:rPr lang="es-MX" sz="1200" dirty="0">
                    <a:latin typeface="Comic Sans MS" panose="030F0702030302020204" pitchFamily="66" charset="0"/>
                  </a:rPr>
                  <a:t>       Tiempo planeado correctamente</a:t>
                </a:r>
              </a:p>
              <a:p>
                <a:r>
                  <a:rPr lang="es-MX" sz="1200" dirty="0">
                    <a:latin typeface="Comic Sans MS" panose="030F0702030302020204" pitchFamily="66" charset="0"/>
                  </a:rPr>
                  <a:t>       Actividades planeadas conforme a lo planeado </a:t>
                </a:r>
              </a:p>
              <a:p>
                <a:endParaRPr lang="es-MX" sz="1400" dirty="0"/>
              </a:p>
            </p:txBody>
          </p:sp>
          <p:sp>
            <p:nvSpPr>
              <p:cNvPr id="101" name="Elipse 100">
                <a:extLst>
                  <a:ext uri="{FF2B5EF4-FFF2-40B4-BE49-F238E27FC236}">
                    <a16:creationId xmlns:a16="http://schemas.microsoft.com/office/drawing/2014/main" id="{4A5C0622-884D-49F4-B550-4041500CA3C7}"/>
                  </a:ext>
                </a:extLst>
              </p:cNvPr>
              <p:cNvSpPr/>
              <p:nvPr/>
            </p:nvSpPr>
            <p:spPr>
              <a:xfrm>
                <a:off x="124089" y="3674275"/>
                <a:ext cx="140071" cy="148881"/>
              </a:xfrm>
              <a:prstGeom prst="ellipse">
                <a:avLst/>
              </a:prstGeom>
              <a:solidFill>
                <a:srgbClr val="FF0000"/>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6" name="Elipse 105">
                <a:extLst>
                  <a:ext uri="{FF2B5EF4-FFF2-40B4-BE49-F238E27FC236}">
                    <a16:creationId xmlns:a16="http://schemas.microsoft.com/office/drawing/2014/main" id="{1506E085-6A92-4E7F-8A05-A323A3E5E11A}"/>
                  </a:ext>
                </a:extLst>
              </p:cNvPr>
              <p:cNvSpPr/>
              <p:nvPr/>
            </p:nvSpPr>
            <p:spPr>
              <a:xfrm>
                <a:off x="121868" y="3907985"/>
                <a:ext cx="140071" cy="148881"/>
              </a:xfrm>
              <a:prstGeom prst="ellipse">
                <a:avLst/>
              </a:prstGeom>
              <a:solidFill>
                <a:srgbClr val="FF0000"/>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8" name="Elipse 107">
                <a:extLst>
                  <a:ext uri="{FF2B5EF4-FFF2-40B4-BE49-F238E27FC236}">
                    <a16:creationId xmlns:a16="http://schemas.microsoft.com/office/drawing/2014/main" id="{1212747E-7242-4965-9DA4-929E41C6D9E7}"/>
                  </a:ext>
                </a:extLst>
              </p:cNvPr>
              <p:cNvSpPr/>
              <p:nvPr/>
            </p:nvSpPr>
            <p:spPr>
              <a:xfrm>
                <a:off x="121867" y="4101514"/>
                <a:ext cx="140071" cy="148881"/>
              </a:xfrm>
              <a:prstGeom prst="ellipse">
                <a:avLst/>
              </a:prstGeom>
              <a:solidFill>
                <a:srgbClr val="FF0000"/>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0" name="Elipse 109">
                <a:extLst>
                  <a:ext uri="{FF2B5EF4-FFF2-40B4-BE49-F238E27FC236}">
                    <a16:creationId xmlns:a16="http://schemas.microsoft.com/office/drawing/2014/main" id="{AEEE6733-B8DB-4A76-A1EF-35918716BFAE}"/>
                  </a:ext>
                </a:extLst>
              </p:cNvPr>
              <p:cNvSpPr/>
              <p:nvPr/>
            </p:nvSpPr>
            <p:spPr>
              <a:xfrm>
                <a:off x="121867" y="4295044"/>
                <a:ext cx="140071" cy="148881"/>
              </a:xfrm>
              <a:prstGeom prst="ellipse">
                <a:avLst/>
              </a:prstGeom>
              <a:solidFill>
                <a:srgbClr val="FF0000"/>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2" name="Elipse 111">
                <a:extLst>
                  <a:ext uri="{FF2B5EF4-FFF2-40B4-BE49-F238E27FC236}">
                    <a16:creationId xmlns:a16="http://schemas.microsoft.com/office/drawing/2014/main" id="{049B3706-E439-4954-A6A5-40C7B2714B0B}"/>
                  </a:ext>
                </a:extLst>
              </p:cNvPr>
              <p:cNvSpPr/>
              <p:nvPr/>
            </p:nvSpPr>
            <p:spPr>
              <a:xfrm>
                <a:off x="121867" y="4468535"/>
                <a:ext cx="140071" cy="148881"/>
              </a:xfrm>
              <a:prstGeom prst="ellipse">
                <a:avLst/>
              </a:prstGeom>
              <a:solidFill>
                <a:srgbClr val="FF0000"/>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4" name="Elipse 113">
                <a:extLst>
                  <a:ext uri="{FF2B5EF4-FFF2-40B4-BE49-F238E27FC236}">
                    <a16:creationId xmlns:a16="http://schemas.microsoft.com/office/drawing/2014/main" id="{6324721C-3F31-47D7-9E44-60A4C321DE28}"/>
                  </a:ext>
                </a:extLst>
              </p:cNvPr>
              <p:cNvSpPr/>
              <p:nvPr/>
            </p:nvSpPr>
            <p:spPr>
              <a:xfrm>
                <a:off x="121866" y="4655227"/>
                <a:ext cx="140071" cy="148881"/>
              </a:xfrm>
              <a:prstGeom prst="ellipse">
                <a:avLst/>
              </a:prstGeom>
              <a:solidFill>
                <a:srgbClr val="FF0000"/>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5" name="CuadroTexto 114">
                <a:extLst>
                  <a:ext uri="{FF2B5EF4-FFF2-40B4-BE49-F238E27FC236}">
                    <a16:creationId xmlns:a16="http://schemas.microsoft.com/office/drawing/2014/main" id="{25E92943-3F55-46FD-819B-08C437F114C6}"/>
                  </a:ext>
                </a:extLst>
              </p:cNvPr>
              <p:cNvSpPr txBox="1"/>
              <p:nvPr/>
            </p:nvSpPr>
            <p:spPr>
              <a:xfrm>
                <a:off x="3639550" y="3590250"/>
                <a:ext cx="4114277" cy="830997"/>
              </a:xfrm>
              <a:prstGeom prst="rect">
                <a:avLst/>
              </a:prstGeom>
              <a:noFill/>
            </p:spPr>
            <p:txBody>
              <a:bodyPr wrap="square" rtlCol="0">
                <a:spAutoFit/>
              </a:bodyPr>
              <a:lstStyle/>
              <a:p>
                <a:pPr algn="ctr"/>
                <a:r>
                  <a:rPr lang="es-MX" sz="1200" dirty="0" smtClean="0">
                    <a:latin typeface="Comic Sans MS" panose="030F0702030302020204" pitchFamily="66" charset="0"/>
                  </a:rPr>
                  <a:t>Observaciones</a:t>
                </a:r>
              </a:p>
              <a:p>
                <a:pPr algn="ctr"/>
                <a:r>
                  <a:rPr lang="es-MX" sz="1200" dirty="0" smtClean="0">
                    <a:latin typeface="Comic Sans MS" panose="030F0702030302020204" pitchFamily="66" charset="0"/>
                  </a:rPr>
                  <a:t>Considero que la jornada de hoy fue buena ya que obtuve una buena respuestas por pate de los alumnos hacia las actividades </a:t>
                </a:r>
                <a:endParaRPr lang="es-MX" sz="1200" dirty="0">
                  <a:latin typeface="Comic Sans MS" panose="030F0702030302020204" pitchFamily="66" charset="0"/>
                </a:endParaRPr>
              </a:p>
            </p:txBody>
          </p:sp>
        </p:grpSp>
        <p:grpSp>
          <p:nvGrpSpPr>
            <p:cNvPr id="168" name="Grupo 167">
              <a:extLst>
                <a:ext uri="{FF2B5EF4-FFF2-40B4-BE49-F238E27FC236}">
                  <a16:creationId xmlns:a16="http://schemas.microsoft.com/office/drawing/2014/main" id="{BB09A73F-77AD-421C-9A12-1B07E4E28D91}"/>
                </a:ext>
              </a:extLst>
            </p:cNvPr>
            <p:cNvGrpSpPr/>
            <p:nvPr/>
          </p:nvGrpSpPr>
          <p:grpSpPr>
            <a:xfrm>
              <a:off x="0" y="5352851"/>
              <a:ext cx="8142075" cy="1392842"/>
              <a:chOff x="-106905" y="4811173"/>
              <a:chExt cx="8142075" cy="1392842"/>
            </a:xfrm>
          </p:grpSpPr>
          <p:grpSp>
            <p:nvGrpSpPr>
              <p:cNvPr id="116" name="Grupo 115">
                <a:extLst>
                  <a:ext uri="{FF2B5EF4-FFF2-40B4-BE49-F238E27FC236}">
                    <a16:creationId xmlns:a16="http://schemas.microsoft.com/office/drawing/2014/main" id="{86E20A7A-7587-4421-B56B-9A932A9F7109}"/>
                  </a:ext>
                </a:extLst>
              </p:cNvPr>
              <p:cNvGrpSpPr/>
              <p:nvPr/>
            </p:nvGrpSpPr>
            <p:grpSpPr>
              <a:xfrm>
                <a:off x="-106905" y="4811173"/>
                <a:ext cx="8142075" cy="414533"/>
                <a:chOff x="-91265" y="1649223"/>
                <a:chExt cx="8142075" cy="414533"/>
              </a:xfrm>
            </p:grpSpPr>
            <p:sp>
              <p:nvSpPr>
                <p:cNvPr id="117" name="Rectángulo 116">
                  <a:extLst>
                    <a:ext uri="{FF2B5EF4-FFF2-40B4-BE49-F238E27FC236}">
                      <a16:creationId xmlns:a16="http://schemas.microsoft.com/office/drawing/2014/main" id="{811F3B92-D7D1-4EAA-AF61-3E94D18C4AEE}"/>
                    </a:ext>
                  </a:extLst>
                </p:cNvPr>
                <p:cNvSpPr/>
                <p:nvPr/>
              </p:nvSpPr>
              <p:spPr>
                <a:xfrm>
                  <a:off x="-90086" y="1649223"/>
                  <a:ext cx="7777162" cy="369332"/>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8" name="CuadroTexto 117">
                  <a:extLst>
                    <a:ext uri="{FF2B5EF4-FFF2-40B4-BE49-F238E27FC236}">
                      <a16:creationId xmlns:a16="http://schemas.microsoft.com/office/drawing/2014/main" id="{1B9E0E7C-C94D-4D33-90C9-F83AE03AC5F1}"/>
                    </a:ext>
                  </a:extLst>
                </p:cNvPr>
                <p:cNvSpPr txBox="1"/>
                <p:nvPr/>
              </p:nvSpPr>
              <p:spPr>
                <a:xfrm>
                  <a:off x="-91265" y="1725202"/>
                  <a:ext cx="814207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Manifestaciones de los alumnos</a:t>
                  </a:r>
                </a:p>
              </p:txBody>
            </p:sp>
          </p:grpSp>
          <p:sp>
            <p:nvSpPr>
              <p:cNvPr id="122" name="CuadroTexto 121">
                <a:extLst>
                  <a:ext uri="{FF2B5EF4-FFF2-40B4-BE49-F238E27FC236}">
                    <a16:creationId xmlns:a16="http://schemas.microsoft.com/office/drawing/2014/main" id="{7C94A14D-3BCC-49E5-BA89-9E2AEF82C62C}"/>
                  </a:ext>
                </a:extLst>
              </p:cNvPr>
              <p:cNvSpPr txBox="1"/>
              <p:nvPr/>
            </p:nvSpPr>
            <p:spPr>
              <a:xfrm>
                <a:off x="-54750" y="5188352"/>
                <a:ext cx="3912051" cy="1015663"/>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Interés en las actividades</a:t>
                </a:r>
                <a:endParaRPr lang="es-MX" sz="1400" dirty="0">
                  <a:latin typeface="Comic Sans MS" panose="030F0702030302020204" pitchFamily="66" charset="0"/>
                </a:endParaRPr>
              </a:p>
              <a:p>
                <a:pPr algn="just"/>
                <a:r>
                  <a:rPr lang="es-MX" sz="1200" dirty="0">
                    <a:latin typeface="Comic Sans MS" panose="030F0702030302020204" pitchFamily="66" charset="0"/>
                  </a:rPr>
                  <a:t>Participación de la manera esperada</a:t>
                </a:r>
              </a:p>
              <a:p>
                <a:pPr algn="just"/>
                <a:r>
                  <a:rPr lang="es-MX" sz="1200" dirty="0">
                    <a:latin typeface="Comic Sans MS" panose="030F0702030302020204" pitchFamily="66" charset="0"/>
                  </a:rPr>
                  <a:t>Adaptación a la organización establecida</a:t>
                </a:r>
              </a:p>
              <a:p>
                <a:pPr algn="just"/>
                <a:r>
                  <a:rPr lang="es-MX" sz="1200" dirty="0">
                    <a:latin typeface="Comic Sans MS" panose="030F0702030302020204" pitchFamily="66" charset="0"/>
                  </a:rPr>
                  <a:t>Seguridad y cooperación al realizar las actividades</a:t>
                </a:r>
              </a:p>
            </p:txBody>
          </p:sp>
          <p:sp>
            <p:nvSpPr>
              <p:cNvPr id="126" name="CuadroTexto 125">
                <a:extLst>
                  <a:ext uri="{FF2B5EF4-FFF2-40B4-BE49-F238E27FC236}">
                    <a16:creationId xmlns:a16="http://schemas.microsoft.com/office/drawing/2014/main" id="{06161E3F-EC52-4DE5-966F-0CF0E691332C}"/>
                  </a:ext>
                </a:extLst>
              </p:cNvPr>
              <p:cNvSpPr txBox="1"/>
              <p:nvPr/>
            </p:nvSpPr>
            <p:spPr>
              <a:xfrm>
                <a:off x="3645357" y="5221690"/>
                <a:ext cx="3674654" cy="461665"/>
              </a:xfrm>
              <a:prstGeom prst="rect">
                <a:avLst/>
              </a:prstGeom>
              <a:noFill/>
            </p:spPr>
            <p:txBody>
              <a:bodyPr wrap="square" rtlCol="0">
                <a:spAutoFit/>
              </a:bodyPr>
              <a:lstStyle/>
              <a:p>
                <a:pPr algn="ctr"/>
                <a:r>
                  <a:rPr lang="es-MX" sz="1200" dirty="0">
                    <a:latin typeface="Comic Sans MS" panose="030F0702030302020204" pitchFamily="66" charset="0"/>
                  </a:rPr>
                  <a:t>Todos   Algunos  Pocos   Ninguno</a:t>
                </a:r>
              </a:p>
              <a:p>
                <a:pPr algn="ctr"/>
                <a:endParaRPr lang="es-MX" sz="1200" dirty="0">
                  <a:latin typeface="Comic Sans MS" panose="030F0702030302020204" pitchFamily="66" charset="0"/>
                </a:endParaRPr>
              </a:p>
            </p:txBody>
          </p:sp>
          <p:grpSp>
            <p:nvGrpSpPr>
              <p:cNvPr id="135" name="Grupo 134">
                <a:extLst>
                  <a:ext uri="{FF2B5EF4-FFF2-40B4-BE49-F238E27FC236}">
                    <a16:creationId xmlns:a16="http://schemas.microsoft.com/office/drawing/2014/main" id="{0B4F29DE-BDD1-4173-913A-6F69F59C290F}"/>
                  </a:ext>
                </a:extLst>
              </p:cNvPr>
              <p:cNvGrpSpPr/>
              <p:nvPr/>
            </p:nvGrpSpPr>
            <p:grpSpPr>
              <a:xfrm>
                <a:off x="4481792" y="5453154"/>
                <a:ext cx="1859730" cy="162160"/>
                <a:chOff x="4481792" y="5453154"/>
                <a:chExt cx="1859730" cy="162160"/>
              </a:xfrm>
            </p:grpSpPr>
            <p:sp>
              <p:nvSpPr>
                <p:cNvPr id="124" name="Elipse 123">
                  <a:extLst>
                    <a:ext uri="{FF2B5EF4-FFF2-40B4-BE49-F238E27FC236}">
                      <a16:creationId xmlns:a16="http://schemas.microsoft.com/office/drawing/2014/main" id="{B36A7C95-12EB-4981-AD16-F8766A33023B}"/>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8" name="Elipse 127">
                  <a:extLst>
                    <a:ext uri="{FF2B5EF4-FFF2-40B4-BE49-F238E27FC236}">
                      <a16:creationId xmlns:a16="http://schemas.microsoft.com/office/drawing/2014/main" id="{04898E7A-EFA5-4C5D-AA3E-E61854C86E67}"/>
                    </a:ext>
                  </a:extLst>
                </p:cNvPr>
                <p:cNvSpPr/>
                <p:nvPr/>
              </p:nvSpPr>
              <p:spPr>
                <a:xfrm>
                  <a:off x="5071405" y="5453154"/>
                  <a:ext cx="140071" cy="148881"/>
                </a:xfrm>
                <a:prstGeom prst="ellipse">
                  <a:avLst/>
                </a:prstGeom>
                <a:solidFill>
                  <a:srgbClr val="FF0000"/>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0" name="Elipse 129">
                  <a:extLst>
                    <a:ext uri="{FF2B5EF4-FFF2-40B4-BE49-F238E27FC236}">
                      <a16:creationId xmlns:a16="http://schemas.microsoft.com/office/drawing/2014/main" id="{00F070BD-3F46-4F6C-A422-B589D0DB19D7}"/>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2" name="Elipse 131">
                  <a:extLst>
                    <a:ext uri="{FF2B5EF4-FFF2-40B4-BE49-F238E27FC236}">
                      <a16:creationId xmlns:a16="http://schemas.microsoft.com/office/drawing/2014/main" id="{1ADF766A-8C07-4C9C-954F-397B4C518373}"/>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36" name="Grupo 135">
                <a:extLst>
                  <a:ext uri="{FF2B5EF4-FFF2-40B4-BE49-F238E27FC236}">
                    <a16:creationId xmlns:a16="http://schemas.microsoft.com/office/drawing/2014/main" id="{0CAC7643-C6D9-4D4D-8809-A3E27B328AAE}"/>
                  </a:ext>
                </a:extLst>
              </p:cNvPr>
              <p:cNvGrpSpPr/>
              <p:nvPr/>
            </p:nvGrpSpPr>
            <p:grpSpPr>
              <a:xfrm>
                <a:off x="4481792" y="5644382"/>
                <a:ext cx="1859730" cy="162160"/>
                <a:chOff x="4481792" y="5453154"/>
                <a:chExt cx="1859730" cy="162160"/>
              </a:xfrm>
            </p:grpSpPr>
            <p:sp>
              <p:nvSpPr>
                <p:cNvPr id="137" name="Elipse 136">
                  <a:extLst>
                    <a:ext uri="{FF2B5EF4-FFF2-40B4-BE49-F238E27FC236}">
                      <a16:creationId xmlns:a16="http://schemas.microsoft.com/office/drawing/2014/main" id="{D15D9F78-4830-4046-8D9C-7475C18EEACF}"/>
                    </a:ext>
                  </a:extLst>
                </p:cNvPr>
                <p:cNvSpPr/>
                <p:nvPr/>
              </p:nvSpPr>
              <p:spPr>
                <a:xfrm>
                  <a:off x="4481792" y="5453154"/>
                  <a:ext cx="140071" cy="148881"/>
                </a:xfrm>
                <a:prstGeom prst="ellipse">
                  <a:avLst/>
                </a:prstGeom>
                <a:solidFill>
                  <a:srgbClr val="FF0000"/>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8" name="Elipse 137">
                  <a:extLst>
                    <a:ext uri="{FF2B5EF4-FFF2-40B4-BE49-F238E27FC236}">
                      <a16:creationId xmlns:a16="http://schemas.microsoft.com/office/drawing/2014/main" id="{9106BBF0-3FDA-43EF-82D8-A91CE86F7BCC}"/>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9" name="Elipse 138">
                  <a:extLst>
                    <a:ext uri="{FF2B5EF4-FFF2-40B4-BE49-F238E27FC236}">
                      <a16:creationId xmlns:a16="http://schemas.microsoft.com/office/drawing/2014/main" id="{805C1B3D-B483-4E9A-BC43-3C3A34DCA29C}"/>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0" name="Elipse 139">
                  <a:extLst>
                    <a:ext uri="{FF2B5EF4-FFF2-40B4-BE49-F238E27FC236}">
                      <a16:creationId xmlns:a16="http://schemas.microsoft.com/office/drawing/2014/main" id="{5ACBF1CC-D4AC-4C8B-8889-428A29D11D7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41" name="Grupo 140">
                <a:extLst>
                  <a:ext uri="{FF2B5EF4-FFF2-40B4-BE49-F238E27FC236}">
                    <a16:creationId xmlns:a16="http://schemas.microsoft.com/office/drawing/2014/main" id="{7B87E0F1-93A8-4239-876A-2C91F55A3FB3}"/>
                  </a:ext>
                </a:extLst>
              </p:cNvPr>
              <p:cNvGrpSpPr/>
              <p:nvPr/>
            </p:nvGrpSpPr>
            <p:grpSpPr>
              <a:xfrm>
                <a:off x="4482433" y="5835610"/>
                <a:ext cx="1859730" cy="162160"/>
                <a:chOff x="4481792" y="5453154"/>
                <a:chExt cx="1859730" cy="162160"/>
              </a:xfrm>
            </p:grpSpPr>
            <p:sp>
              <p:nvSpPr>
                <p:cNvPr id="142" name="Elipse 141">
                  <a:extLst>
                    <a:ext uri="{FF2B5EF4-FFF2-40B4-BE49-F238E27FC236}">
                      <a16:creationId xmlns:a16="http://schemas.microsoft.com/office/drawing/2014/main" id="{A875E401-1E64-47E4-A54B-900C61A61677}"/>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3" name="Elipse 142">
                  <a:extLst>
                    <a:ext uri="{FF2B5EF4-FFF2-40B4-BE49-F238E27FC236}">
                      <a16:creationId xmlns:a16="http://schemas.microsoft.com/office/drawing/2014/main" id="{3DD59AD9-06DA-4644-919C-E7BC15F6BED6}"/>
                    </a:ext>
                  </a:extLst>
                </p:cNvPr>
                <p:cNvSpPr/>
                <p:nvPr/>
              </p:nvSpPr>
              <p:spPr>
                <a:xfrm>
                  <a:off x="5071405" y="5453154"/>
                  <a:ext cx="140071" cy="148881"/>
                </a:xfrm>
                <a:prstGeom prst="ellipse">
                  <a:avLst/>
                </a:prstGeom>
                <a:solidFill>
                  <a:srgbClr val="FF0000"/>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4" name="Elipse 143">
                  <a:extLst>
                    <a:ext uri="{FF2B5EF4-FFF2-40B4-BE49-F238E27FC236}">
                      <a16:creationId xmlns:a16="http://schemas.microsoft.com/office/drawing/2014/main" id="{6DDE1CF7-489F-47CF-8241-BA4E200CF4FA}"/>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5" name="Elipse 144">
                  <a:extLst>
                    <a:ext uri="{FF2B5EF4-FFF2-40B4-BE49-F238E27FC236}">
                      <a16:creationId xmlns:a16="http://schemas.microsoft.com/office/drawing/2014/main" id="{5B84455B-4FC9-4372-B777-94DDE7FE150E}"/>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46" name="Grupo 145">
                <a:extLst>
                  <a:ext uri="{FF2B5EF4-FFF2-40B4-BE49-F238E27FC236}">
                    <a16:creationId xmlns:a16="http://schemas.microsoft.com/office/drawing/2014/main" id="{77951E04-423C-44AE-A9B2-24095C4C5B28}"/>
                  </a:ext>
                </a:extLst>
              </p:cNvPr>
              <p:cNvGrpSpPr/>
              <p:nvPr/>
            </p:nvGrpSpPr>
            <p:grpSpPr>
              <a:xfrm>
                <a:off x="4482817" y="6023918"/>
                <a:ext cx="1859730" cy="162160"/>
                <a:chOff x="4481792" y="5453154"/>
                <a:chExt cx="1859730" cy="162160"/>
              </a:xfrm>
            </p:grpSpPr>
            <p:sp>
              <p:nvSpPr>
                <p:cNvPr id="147" name="Elipse 146">
                  <a:extLst>
                    <a:ext uri="{FF2B5EF4-FFF2-40B4-BE49-F238E27FC236}">
                      <a16:creationId xmlns:a16="http://schemas.microsoft.com/office/drawing/2014/main" id="{EAE223AD-9981-454B-AC0F-D9BD55EC710C}"/>
                    </a:ext>
                  </a:extLst>
                </p:cNvPr>
                <p:cNvSpPr/>
                <p:nvPr/>
              </p:nvSpPr>
              <p:spPr>
                <a:xfrm>
                  <a:off x="4481792" y="5453154"/>
                  <a:ext cx="140071" cy="148881"/>
                </a:xfrm>
                <a:prstGeom prst="ellipse">
                  <a:avLst/>
                </a:prstGeom>
                <a:solidFill>
                  <a:srgbClr val="FF0000"/>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8" name="Elipse 147">
                  <a:extLst>
                    <a:ext uri="{FF2B5EF4-FFF2-40B4-BE49-F238E27FC236}">
                      <a16:creationId xmlns:a16="http://schemas.microsoft.com/office/drawing/2014/main" id="{A020B64C-03E0-4C7A-BBB0-B1EB17ACCB9A}"/>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9" name="Elipse 148">
                  <a:extLst>
                    <a:ext uri="{FF2B5EF4-FFF2-40B4-BE49-F238E27FC236}">
                      <a16:creationId xmlns:a16="http://schemas.microsoft.com/office/drawing/2014/main" id="{CFEEB593-1C3D-4D7F-A633-27ED6ECE17BF}"/>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0" name="Elipse 149">
                  <a:extLst>
                    <a:ext uri="{FF2B5EF4-FFF2-40B4-BE49-F238E27FC236}">
                      <a16:creationId xmlns:a16="http://schemas.microsoft.com/office/drawing/2014/main" id="{C42090CB-1504-4391-B330-728BEC78AAC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nvGrpSpPr>
            <p:cNvPr id="151" name="Grupo 150">
              <a:extLst>
                <a:ext uri="{FF2B5EF4-FFF2-40B4-BE49-F238E27FC236}">
                  <a16:creationId xmlns:a16="http://schemas.microsoft.com/office/drawing/2014/main" id="{E3FB72F6-392F-40AB-A175-66BC4FD1180C}"/>
                </a:ext>
              </a:extLst>
            </p:cNvPr>
            <p:cNvGrpSpPr/>
            <p:nvPr/>
          </p:nvGrpSpPr>
          <p:grpSpPr>
            <a:xfrm>
              <a:off x="-40004" y="6773416"/>
              <a:ext cx="8066405" cy="358362"/>
              <a:chOff x="-128950" y="1710038"/>
              <a:chExt cx="8066405" cy="358362"/>
            </a:xfrm>
          </p:grpSpPr>
          <p:sp>
            <p:nvSpPr>
              <p:cNvPr id="152" name="Rectángulo 151">
                <a:extLst>
                  <a:ext uri="{FF2B5EF4-FFF2-40B4-BE49-F238E27FC236}">
                    <a16:creationId xmlns:a16="http://schemas.microsoft.com/office/drawing/2014/main" id="{8BFA794B-7B5C-4B21-A452-F05082E198A2}"/>
                  </a:ext>
                </a:extLst>
              </p:cNvPr>
              <p:cNvSpPr/>
              <p:nvPr/>
            </p:nvSpPr>
            <p:spPr>
              <a:xfrm>
                <a:off x="-117778" y="1710038"/>
                <a:ext cx="7844864" cy="358362"/>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3" name="CuadroTexto 152">
                <a:extLst>
                  <a:ext uri="{FF2B5EF4-FFF2-40B4-BE49-F238E27FC236}">
                    <a16:creationId xmlns:a16="http://schemas.microsoft.com/office/drawing/2014/main" id="{B6E65149-4C4C-4DA3-BBD4-37E7A7D3A7A0}"/>
                  </a:ext>
                </a:extLst>
              </p:cNvPr>
              <p:cNvSpPr txBox="1"/>
              <p:nvPr/>
            </p:nvSpPr>
            <p:spPr>
              <a:xfrm>
                <a:off x="-128950" y="1725138"/>
                <a:ext cx="806640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Autoevaluación</a:t>
                </a:r>
              </a:p>
            </p:txBody>
          </p:sp>
        </p:grpSp>
        <p:sp>
          <p:nvSpPr>
            <p:cNvPr id="155" name="CuadroTexto 154">
              <a:extLst>
                <a:ext uri="{FF2B5EF4-FFF2-40B4-BE49-F238E27FC236}">
                  <a16:creationId xmlns:a16="http://schemas.microsoft.com/office/drawing/2014/main" id="{6718D8D3-202C-4CDB-8F60-21504AA6438C}"/>
                </a:ext>
              </a:extLst>
            </p:cNvPr>
            <p:cNvSpPr txBox="1"/>
            <p:nvPr/>
          </p:nvSpPr>
          <p:spPr>
            <a:xfrm>
              <a:off x="28833" y="7032794"/>
              <a:ext cx="5831687" cy="1384995"/>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Rescato los conocimientos previos</a:t>
              </a:r>
              <a:endParaRPr lang="es-MX" sz="1400" dirty="0">
                <a:latin typeface="Comic Sans MS" panose="030F0702030302020204" pitchFamily="66" charset="0"/>
              </a:endParaRPr>
            </a:p>
            <a:p>
              <a:pPr algn="just"/>
              <a:r>
                <a:rPr lang="es-MX" sz="1200" dirty="0">
                  <a:latin typeface="Comic Sans MS" panose="030F0702030302020204" pitchFamily="66" charset="0"/>
                </a:rPr>
                <a:t>Identifico y actúa conforme a las necesidades e intereses de los alumnos  </a:t>
              </a:r>
            </a:p>
            <a:p>
              <a:pPr algn="just"/>
              <a:r>
                <a:rPr lang="es-MX" sz="1200" dirty="0">
                  <a:latin typeface="Comic Sans MS" panose="030F0702030302020204" pitchFamily="66" charset="0"/>
                </a:rPr>
                <a:t>Fomento la participación de todos los alumnos </a:t>
              </a:r>
            </a:p>
            <a:p>
              <a:pPr algn="just"/>
              <a:r>
                <a:rPr lang="es-MX" sz="1200" dirty="0">
                  <a:latin typeface="Comic Sans MS" panose="030F0702030302020204" pitchFamily="66" charset="0"/>
                </a:rPr>
                <a:t>Otorgo consignas claras</a:t>
              </a:r>
            </a:p>
            <a:p>
              <a:pPr algn="just"/>
              <a:r>
                <a:rPr lang="es-MX" sz="1200" dirty="0">
                  <a:latin typeface="Comic Sans MS" panose="030F0702030302020204" pitchFamily="66" charset="0"/>
                </a:rPr>
                <a:t>Intervengo adecuadamente</a:t>
              </a:r>
            </a:p>
            <a:p>
              <a:pPr algn="just"/>
              <a:r>
                <a:rPr lang="es-MX" sz="1200" dirty="0">
                  <a:latin typeface="Comic Sans MS" panose="030F0702030302020204" pitchFamily="66" charset="0"/>
                </a:rPr>
                <a:t>Fomento la autonomía de los alumnos </a:t>
              </a:r>
            </a:p>
          </p:txBody>
        </p:sp>
        <p:grpSp>
          <p:nvGrpSpPr>
            <p:cNvPr id="202" name="Grupo 201">
              <a:extLst>
                <a:ext uri="{FF2B5EF4-FFF2-40B4-BE49-F238E27FC236}">
                  <a16:creationId xmlns:a16="http://schemas.microsoft.com/office/drawing/2014/main" id="{F323BF70-7EB4-430E-8E9D-EF851C22D91D}"/>
                </a:ext>
              </a:extLst>
            </p:cNvPr>
            <p:cNvGrpSpPr/>
            <p:nvPr/>
          </p:nvGrpSpPr>
          <p:grpSpPr>
            <a:xfrm>
              <a:off x="5378995" y="7091750"/>
              <a:ext cx="2255371" cy="1332960"/>
              <a:chOff x="5319913" y="7568918"/>
              <a:chExt cx="2255371" cy="1332960"/>
            </a:xfrm>
          </p:grpSpPr>
          <p:sp>
            <p:nvSpPr>
              <p:cNvPr id="161" name="CuadroTexto 160">
                <a:extLst>
                  <a:ext uri="{FF2B5EF4-FFF2-40B4-BE49-F238E27FC236}">
                    <a16:creationId xmlns:a16="http://schemas.microsoft.com/office/drawing/2014/main" id="{101E8FF4-B621-48FA-A3D7-D90BB0502AC4}"/>
                  </a:ext>
                </a:extLst>
              </p:cNvPr>
              <p:cNvSpPr txBox="1"/>
              <p:nvPr/>
            </p:nvSpPr>
            <p:spPr>
              <a:xfrm>
                <a:off x="5319913" y="7568918"/>
                <a:ext cx="2255371" cy="461665"/>
              </a:xfrm>
              <a:prstGeom prst="rect">
                <a:avLst/>
              </a:prstGeom>
              <a:noFill/>
            </p:spPr>
            <p:txBody>
              <a:bodyPr wrap="square" rtlCol="0">
                <a:spAutoFit/>
              </a:bodyPr>
              <a:lstStyle/>
              <a:p>
                <a:pPr algn="ctr"/>
                <a:r>
                  <a:rPr lang="es-MX" sz="1200" dirty="0">
                    <a:latin typeface="Comic Sans MS" panose="030F0702030302020204" pitchFamily="66" charset="0"/>
                  </a:rPr>
                  <a:t>     Si            No   </a:t>
                </a:r>
              </a:p>
              <a:p>
                <a:pPr algn="ctr"/>
                <a:endParaRPr lang="es-MX" sz="1200" dirty="0">
                  <a:latin typeface="Comic Sans MS" panose="030F0702030302020204" pitchFamily="66" charset="0"/>
                </a:endParaRPr>
              </a:p>
            </p:txBody>
          </p:sp>
          <p:grpSp>
            <p:nvGrpSpPr>
              <p:cNvPr id="201" name="Grupo 200">
                <a:extLst>
                  <a:ext uri="{FF2B5EF4-FFF2-40B4-BE49-F238E27FC236}">
                    <a16:creationId xmlns:a16="http://schemas.microsoft.com/office/drawing/2014/main" id="{6C41977E-8F35-4BB6-9FB6-060C1D447201}"/>
                  </a:ext>
                </a:extLst>
              </p:cNvPr>
              <p:cNvGrpSpPr/>
              <p:nvPr/>
            </p:nvGrpSpPr>
            <p:grpSpPr>
              <a:xfrm>
                <a:off x="6120124" y="7772965"/>
                <a:ext cx="876598" cy="1128913"/>
                <a:chOff x="6128376" y="7763339"/>
                <a:chExt cx="876598" cy="1128913"/>
              </a:xfrm>
            </p:grpSpPr>
            <p:grpSp>
              <p:nvGrpSpPr>
                <p:cNvPr id="171" name="Grupo 170">
                  <a:extLst>
                    <a:ext uri="{FF2B5EF4-FFF2-40B4-BE49-F238E27FC236}">
                      <a16:creationId xmlns:a16="http://schemas.microsoft.com/office/drawing/2014/main" id="{B4DEC5E0-F6BB-4A34-A803-6D536089621A}"/>
                    </a:ext>
                  </a:extLst>
                </p:cNvPr>
                <p:cNvGrpSpPr/>
                <p:nvPr/>
              </p:nvGrpSpPr>
              <p:grpSpPr>
                <a:xfrm>
                  <a:off x="6135240" y="7763339"/>
                  <a:ext cx="860093" cy="166455"/>
                  <a:chOff x="6014569" y="7907624"/>
                  <a:chExt cx="860093" cy="166455"/>
                </a:xfrm>
              </p:grpSpPr>
              <p:sp>
                <p:nvSpPr>
                  <p:cNvPr id="165" name="Elipse 164">
                    <a:extLst>
                      <a:ext uri="{FF2B5EF4-FFF2-40B4-BE49-F238E27FC236}">
                        <a16:creationId xmlns:a16="http://schemas.microsoft.com/office/drawing/2014/main" id="{FE1FD20A-6ED7-4845-8B11-A1EC792790C5}"/>
                      </a:ext>
                    </a:extLst>
                  </p:cNvPr>
                  <p:cNvSpPr/>
                  <p:nvPr/>
                </p:nvSpPr>
                <p:spPr>
                  <a:xfrm>
                    <a:off x="6014569" y="7925198"/>
                    <a:ext cx="140071" cy="148881"/>
                  </a:xfrm>
                  <a:prstGeom prst="ellipse">
                    <a:avLst/>
                  </a:prstGeom>
                  <a:solidFill>
                    <a:srgbClr val="FF0000"/>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6" name="Elipse 165">
                    <a:extLst>
                      <a:ext uri="{FF2B5EF4-FFF2-40B4-BE49-F238E27FC236}">
                        <a16:creationId xmlns:a16="http://schemas.microsoft.com/office/drawing/2014/main" id="{5D71AD41-6D0E-4CDB-B05D-3B103104F30C}"/>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2" name="Grupo 171">
                  <a:extLst>
                    <a:ext uri="{FF2B5EF4-FFF2-40B4-BE49-F238E27FC236}">
                      <a16:creationId xmlns:a16="http://schemas.microsoft.com/office/drawing/2014/main" id="{6D934AB1-45F3-45B0-ADEB-632522282A96}"/>
                    </a:ext>
                  </a:extLst>
                </p:cNvPr>
                <p:cNvGrpSpPr/>
                <p:nvPr/>
              </p:nvGrpSpPr>
              <p:grpSpPr>
                <a:xfrm>
                  <a:off x="6144881" y="7952948"/>
                  <a:ext cx="860093" cy="166455"/>
                  <a:chOff x="6014569" y="7907624"/>
                  <a:chExt cx="860093" cy="166455"/>
                </a:xfrm>
              </p:grpSpPr>
              <p:sp>
                <p:nvSpPr>
                  <p:cNvPr id="173" name="Elipse 172">
                    <a:extLst>
                      <a:ext uri="{FF2B5EF4-FFF2-40B4-BE49-F238E27FC236}">
                        <a16:creationId xmlns:a16="http://schemas.microsoft.com/office/drawing/2014/main" id="{E5A1820A-225E-426C-BB18-42E8BAA0D935}"/>
                      </a:ext>
                    </a:extLst>
                  </p:cNvPr>
                  <p:cNvSpPr/>
                  <p:nvPr/>
                </p:nvSpPr>
                <p:spPr>
                  <a:xfrm>
                    <a:off x="6014569" y="7925198"/>
                    <a:ext cx="140071" cy="148881"/>
                  </a:xfrm>
                  <a:prstGeom prst="ellipse">
                    <a:avLst/>
                  </a:prstGeom>
                  <a:solidFill>
                    <a:srgbClr val="FF0000"/>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4" name="Elipse 173">
                    <a:extLst>
                      <a:ext uri="{FF2B5EF4-FFF2-40B4-BE49-F238E27FC236}">
                        <a16:creationId xmlns:a16="http://schemas.microsoft.com/office/drawing/2014/main" id="{059BFFE8-E129-4AA5-883A-6A52AC975154}"/>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5" name="Grupo 174">
                  <a:extLst>
                    <a:ext uri="{FF2B5EF4-FFF2-40B4-BE49-F238E27FC236}">
                      <a16:creationId xmlns:a16="http://schemas.microsoft.com/office/drawing/2014/main" id="{903AAAAF-062F-4F3F-93D0-FB8734EFD06E}"/>
                    </a:ext>
                  </a:extLst>
                </p:cNvPr>
                <p:cNvGrpSpPr/>
                <p:nvPr/>
              </p:nvGrpSpPr>
              <p:grpSpPr>
                <a:xfrm>
                  <a:off x="6128376" y="8146749"/>
                  <a:ext cx="860093" cy="166455"/>
                  <a:chOff x="6014569" y="7907624"/>
                  <a:chExt cx="860093" cy="166455"/>
                </a:xfrm>
              </p:grpSpPr>
              <p:sp>
                <p:nvSpPr>
                  <p:cNvPr id="176" name="Elipse 175">
                    <a:extLst>
                      <a:ext uri="{FF2B5EF4-FFF2-40B4-BE49-F238E27FC236}">
                        <a16:creationId xmlns:a16="http://schemas.microsoft.com/office/drawing/2014/main" id="{5628CDCD-EA35-4E0D-A852-C8D40DB87C60}"/>
                      </a:ext>
                    </a:extLst>
                  </p:cNvPr>
                  <p:cNvSpPr/>
                  <p:nvPr/>
                </p:nvSpPr>
                <p:spPr>
                  <a:xfrm>
                    <a:off x="6014569" y="7925198"/>
                    <a:ext cx="140071" cy="148881"/>
                  </a:xfrm>
                  <a:prstGeom prst="ellipse">
                    <a:avLst/>
                  </a:prstGeom>
                  <a:solidFill>
                    <a:srgbClr val="FF0000"/>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7" name="Elipse 176">
                    <a:extLst>
                      <a:ext uri="{FF2B5EF4-FFF2-40B4-BE49-F238E27FC236}">
                        <a16:creationId xmlns:a16="http://schemas.microsoft.com/office/drawing/2014/main" id="{95FD5684-4773-460F-A507-B282D920AB05}"/>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8" name="Grupo 177">
                  <a:extLst>
                    <a:ext uri="{FF2B5EF4-FFF2-40B4-BE49-F238E27FC236}">
                      <a16:creationId xmlns:a16="http://schemas.microsoft.com/office/drawing/2014/main" id="{68A79C76-CFC4-46B5-B524-B113AE261797}"/>
                    </a:ext>
                  </a:extLst>
                </p:cNvPr>
                <p:cNvGrpSpPr/>
                <p:nvPr/>
              </p:nvGrpSpPr>
              <p:grpSpPr>
                <a:xfrm>
                  <a:off x="6135240" y="8339765"/>
                  <a:ext cx="860093" cy="166455"/>
                  <a:chOff x="6014569" y="7907624"/>
                  <a:chExt cx="860093" cy="166455"/>
                </a:xfrm>
              </p:grpSpPr>
              <p:sp>
                <p:nvSpPr>
                  <p:cNvPr id="179" name="Elipse 178">
                    <a:extLst>
                      <a:ext uri="{FF2B5EF4-FFF2-40B4-BE49-F238E27FC236}">
                        <a16:creationId xmlns:a16="http://schemas.microsoft.com/office/drawing/2014/main" id="{2CBBDFBE-EB0C-41CC-A88B-D5A807205905}"/>
                      </a:ext>
                    </a:extLst>
                  </p:cNvPr>
                  <p:cNvSpPr/>
                  <p:nvPr/>
                </p:nvSpPr>
                <p:spPr>
                  <a:xfrm>
                    <a:off x="6014569" y="7925198"/>
                    <a:ext cx="140071" cy="148881"/>
                  </a:xfrm>
                  <a:prstGeom prst="ellipse">
                    <a:avLst/>
                  </a:prstGeom>
                  <a:solidFill>
                    <a:srgbClr val="FF0000"/>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0" name="Elipse 179">
                    <a:extLst>
                      <a:ext uri="{FF2B5EF4-FFF2-40B4-BE49-F238E27FC236}">
                        <a16:creationId xmlns:a16="http://schemas.microsoft.com/office/drawing/2014/main" id="{7D157F79-D910-4D52-8F42-75F981207E22}"/>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1" name="Grupo 180">
                  <a:extLst>
                    <a:ext uri="{FF2B5EF4-FFF2-40B4-BE49-F238E27FC236}">
                      <a16:creationId xmlns:a16="http://schemas.microsoft.com/office/drawing/2014/main" id="{1A443DDB-ACFE-4675-ABFF-E3444529CF83}"/>
                    </a:ext>
                  </a:extLst>
                </p:cNvPr>
                <p:cNvGrpSpPr/>
                <p:nvPr/>
              </p:nvGrpSpPr>
              <p:grpSpPr>
                <a:xfrm>
                  <a:off x="6135240" y="8532781"/>
                  <a:ext cx="860093" cy="166455"/>
                  <a:chOff x="6014569" y="7907624"/>
                  <a:chExt cx="860093" cy="166455"/>
                </a:xfrm>
              </p:grpSpPr>
              <p:sp>
                <p:nvSpPr>
                  <p:cNvPr id="182" name="Elipse 181">
                    <a:extLst>
                      <a:ext uri="{FF2B5EF4-FFF2-40B4-BE49-F238E27FC236}">
                        <a16:creationId xmlns:a16="http://schemas.microsoft.com/office/drawing/2014/main" id="{E7A56ADF-EACC-40C7-9184-0E3F0740A45D}"/>
                      </a:ext>
                    </a:extLst>
                  </p:cNvPr>
                  <p:cNvSpPr/>
                  <p:nvPr/>
                </p:nvSpPr>
                <p:spPr>
                  <a:xfrm>
                    <a:off x="6014569" y="7925198"/>
                    <a:ext cx="140071" cy="148881"/>
                  </a:xfrm>
                  <a:prstGeom prst="ellipse">
                    <a:avLst/>
                  </a:prstGeom>
                  <a:solidFill>
                    <a:srgbClr val="FF0000"/>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3" name="Elipse 182">
                    <a:extLst>
                      <a:ext uri="{FF2B5EF4-FFF2-40B4-BE49-F238E27FC236}">
                        <a16:creationId xmlns:a16="http://schemas.microsoft.com/office/drawing/2014/main" id="{1973D5AE-4FF3-41F8-A147-1A0EDB4CCABB}"/>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4" name="Grupo 183">
                  <a:extLst>
                    <a:ext uri="{FF2B5EF4-FFF2-40B4-BE49-F238E27FC236}">
                      <a16:creationId xmlns:a16="http://schemas.microsoft.com/office/drawing/2014/main" id="{A0DD16A7-4851-49C7-AD7E-6396DE84D217}"/>
                    </a:ext>
                  </a:extLst>
                </p:cNvPr>
                <p:cNvGrpSpPr/>
                <p:nvPr/>
              </p:nvGrpSpPr>
              <p:grpSpPr>
                <a:xfrm>
                  <a:off x="6135240" y="8725797"/>
                  <a:ext cx="860093" cy="166455"/>
                  <a:chOff x="6014569" y="7907624"/>
                  <a:chExt cx="860093" cy="166455"/>
                </a:xfrm>
              </p:grpSpPr>
              <p:sp>
                <p:nvSpPr>
                  <p:cNvPr id="185" name="Elipse 184">
                    <a:extLst>
                      <a:ext uri="{FF2B5EF4-FFF2-40B4-BE49-F238E27FC236}">
                        <a16:creationId xmlns:a16="http://schemas.microsoft.com/office/drawing/2014/main" id="{A25605AE-999C-4A5F-B9C0-9B6032B44867}"/>
                      </a:ext>
                    </a:extLst>
                  </p:cNvPr>
                  <p:cNvSpPr/>
                  <p:nvPr/>
                </p:nvSpPr>
                <p:spPr>
                  <a:xfrm>
                    <a:off x="6014569" y="7925198"/>
                    <a:ext cx="140071" cy="148881"/>
                  </a:xfrm>
                  <a:prstGeom prst="ellipse">
                    <a:avLst/>
                  </a:prstGeom>
                  <a:solidFill>
                    <a:srgbClr val="FF0000"/>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6" name="Elipse 185">
                    <a:extLst>
                      <a:ext uri="{FF2B5EF4-FFF2-40B4-BE49-F238E27FC236}">
                        <a16:creationId xmlns:a16="http://schemas.microsoft.com/office/drawing/2014/main" id="{FA69E7DF-4506-4800-9CFD-AB1AC1E70A37}"/>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sp>
          <p:nvSpPr>
            <p:cNvPr id="187" name="Rectángulo: esquinas redondeadas 186">
              <a:extLst>
                <a:ext uri="{FF2B5EF4-FFF2-40B4-BE49-F238E27FC236}">
                  <a16:creationId xmlns:a16="http://schemas.microsoft.com/office/drawing/2014/main" id="{2C0AD05E-6371-492F-9992-C11F91DAC77B}"/>
                </a:ext>
              </a:extLst>
            </p:cNvPr>
            <p:cNvSpPr/>
            <p:nvPr/>
          </p:nvSpPr>
          <p:spPr>
            <a:xfrm>
              <a:off x="31515" y="8404739"/>
              <a:ext cx="3829905" cy="1485112"/>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0" name="CuadroTexto 189">
              <a:extLst>
                <a:ext uri="{FF2B5EF4-FFF2-40B4-BE49-F238E27FC236}">
                  <a16:creationId xmlns:a16="http://schemas.microsoft.com/office/drawing/2014/main" id="{325B8F71-AFA8-4D1C-8817-B3B06A563118}"/>
                </a:ext>
              </a:extLst>
            </p:cNvPr>
            <p:cNvSpPr txBox="1"/>
            <p:nvPr/>
          </p:nvSpPr>
          <p:spPr>
            <a:xfrm>
              <a:off x="133839" y="8404739"/>
              <a:ext cx="3553735"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Logros</a:t>
              </a:r>
            </a:p>
          </p:txBody>
        </p:sp>
        <p:sp>
          <p:nvSpPr>
            <p:cNvPr id="192" name="CuadroTexto 191">
              <a:extLst>
                <a:ext uri="{FF2B5EF4-FFF2-40B4-BE49-F238E27FC236}">
                  <a16:creationId xmlns:a16="http://schemas.microsoft.com/office/drawing/2014/main" id="{85E2E26E-9342-4297-B7CB-788C1192AFE7}"/>
                </a:ext>
              </a:extLst>
            </p:cNvPr>
            <p:cNvSpPr txBox="1"/>
            <p:nvPr/>
          </p:nvSpPr>
          <p:spPr>
            <a:xfrm>
              <a:off x="-40004" y="8592963"/>
              <a:ext cx="3901420" cy="1200329"/>
            </a:xfrm>
            <a:prstGeom prst="rect">
              <a:avLst/>
            </a:prstGeom>
            <a:noFill/>
          </p:spPr>
          <p:txBody>
            <a:bodyPr wrap="square">
              <a:spAutoFit/>
            </a:bodyPr>
            <a:lstStyle/>
            <a:p>
              <a:pPr algn="ctr"/>
              <a:r>
                <a:rPr lang="es-MX" sz="1800" dirty="0" smtClean="0">
                  <a:solidFill>
                    <a:schemeClr val="bg1"/>
                  </a:solidFill>
                  <a:latin typeface="Comic Sans MS" panose="030F0702030302020204" pitchFamily="66" charset="0"/>
                </a:rPr>
                <a:t>Participación de alumnos que no participaban y involucrarme mas con el grupo considero ayudo que fue una actividad de pensamiento</a:t>
              </a:r>
              <a:endParaRPr lang="es-MX" sz="1800" dirty="0">
                <a:solidFill>
                  <a:schemeClr val="bg1"/>
                </a:solidFill>
                <a:latin typeface="Comic Sans MS" panose="030F0702030302020204" pitchFamily="66" charset="0"/>
              </a:endParaRPr>
            </a:p>
          </p:txBody>
        </p:sp>
        <p:sp>
          <p:nvSpPr>
            <p:cNvPr id="194" name="Rectángulo: esquinas redondeadas 193">
              <a:extLst>
                <a:ext uri="{FF2B5EF4-FFF2-40B4-BE49-F238E27FC236}">
                  <a16:creationId xmlns:a16="http://schemas.microsoft.com/office/drawing/2014/main" id="{9AB7BEDB-7556-441A-9B5B-EEF117C2E971}"/>
                </a:ext>
              </a:extLst>
            </p:cNvPr>
            <p:cNvSpPr/>
            <p:nvPr/>
          </p:nvSpPr>
          <p:spPr>
            <a:xfrm>
              <a:off x="3896601" y="8451271"/>
              <a:ext cx="3829905" cy="1457700"/>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96" name="CuadroTexto 195">
              <a:extLst>
                <a:ext uri="{FF2B5EF4-FFF2-40B4-BE49-F238E27FC236}">
                  <a16:creationId xmlns:a16="http://schemas.microsoft.com/office/drawing/2014/main" id="{3E8B0A84-AA2E-44B9-9328-AF2D69544E7C}"/>
                </a:ext>
              </a:extLst>
            </p:cNvPr>
            <p:cNvSpPr txBox="1"/>
            <p:nvPr/>
          </p:nvSpPr>
          <p:spPr>
            <a:xfrm>
              <a:off x="4080631" y="8474478"/>
              <a:ext cx="3553735"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Dificultades</a:t>
              </a:r>
            </a:p>
          </p:txBody>
        </p:sp>
        <p:sp>
          <p:nvSpPr>
            <p:cNvPr id="198" name="CuadroTexto 197">
              <a:extLst>
                <a:ext uri="{FF2B5EF4-FFF2-40B4-BE49-F238E27FC236}">
                  <a16:creationId xmlns:a16="http://schemas.microsoft.com/office/drawing/2014/main" id="{8EA301CD-1810-4DA1-96E7-490B3EEE9E43}"/>
                </a:ext>
              </a:extLst>
            </p:cNvPr>
            <p:cNvSpPr txBox="1"/>
            <p:nvPr/>
          </p:nvSpPr>
          <p:spPr>
            <a:xfrm>
              <a:off x="3825086" y="8591560"/>
              <a:ext cx="3901420" cy="646331"/>
            </a:xfrm>
            <a:prstGeom prst="rect">
              <a:avLst/>
            </a:prstGeom>
            <a:noFill/>
          </p:spPr>
          <p:txBody>
            <a:bodyPr wrap="square">
              <a:spAutoFit/>
            </a:bodyPr>
            <a:lstStyle/>
            <a:p>
              <a:pPr algn="ctr"/>
              <a:r>
                <a:rPr lang="es-MX" sz="1800" dirty="0" smtClean="0">
                  <a:solidFill>
                    <a:schemeClr val="bg1"/>
                  </a:solidFill>
                  <a:latin typeface="Comic Sans MS" panose="030F0702030302020204" pitchFamily="66" charset="0"/>
                </a:rPr>
                <a:t>El envió incompleto de actividades por parte de algunos alumnos </a:t>
              </a:r>
              <a:endParaRPr lang="es-MX" sz="1800" dirty="0">
                <a:solidFill>
                  <a:schemeClr val="bg1"/>
                </a:solidFill>
                <a:latin typeface="Comic Sans MS" panose="030F0702030302020204" pitchFamily="66" charset="0"/>
              </a:endParaRPr>
            </a:p>
          </p:txBody>
        </p:sp>
      </p:grpSp>
      <p:pic>
        <p:nvPicPr>
          <p:cNvPr id="4" name="Imagen 3" descr="Imagen que contiene muñeca, juguete, dibujo&#10;&#10;Descripción generada automáticamente">
            <a:extLst>
              <a:ext uri="{FF2B5EF4-FFF2-40B4-BE49-F238E27FC236}">
                <a16:creationId xmlns:a16="http://schemas.microsoft.com/office/drawing/2014/main" id="{E22C5A1D-3DD3-4491-BA78-9B902ABAC39F}"/>
              </a:ext>
            </a:extLst>
          </p:cNvPr>
          <p:cNvPicPr>
            <a:picLocks noChangeAspect="1"/>
          </p:cNvPicPr>
          <p:nvPr/>
        </p:nvPicPr>
        <p:blipFill>
          <a:blip r:embed="rId7" cstate="hqprint">
            <a:extLst>
              <a:ext uri="{28A0092B-C50C-407E-A947-70E740481C1C}">
                <a14:useLocalDpi xmlns:a14="http://schemas.microsoft.com/office/drawing/2010/main" val="0"/>
              </a:ext>
            </a:extLst>
          </a:blip>
          <a:stretch>
            <a:fillRect/>
          </a:stretch>
        </p:blipFill>
        <p:spPr>
          <a:xfrm>
            <a:off x="6755877" y="57424"/>
            <a:ext cx="637841" cy="1214826"/>
          </a:xfrm>
          <a:prstGeom prst="rect">
            <a:avLst/>
          </a:prstGeom>
        </p:spPr>
      </p:pic>
      <p:sp>
        <p:nvSpPr>
          <p:cNvPr id="3" name="Multiplicar 2"/>
          <p:cNvSpPr/>
          <p:nvPr/>
        </p:nvSpPr>
        <p:spPr>
          <a:xfrm>
            <a:off x="1491036" y="2319230"/>
            <a:ext cx="1242927" cy="607163"/>
          </a:xfrm>
          <a:prstGeom prst="mathMultiply">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7" name="Multiplicar 126"/>
          <p:cNvSpPr/>
          <p:nvPr/>
        </p:nvSpPr>
        <p:spPr>
          <a:xfrm>
            <a:off x="355523" y="2315857"/>
            <a:ext cx="1242927" cy="607163"/>
          </a:xfrm>
          <a:prstGeom prst="mathMultiply">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9" name="Multiplicar 128"/>
          <p:cNvSpPr/>
          <p:nvPr/>
        </p:nvSpPr>
        <p:spPr>
          <a:xfrm>
            <a:off x="5093722" y="3125901"/>
            <a:ext cx="902712" cy="378653"/>
          </a:xfrm>
          <a:prstGeom prst="mathMultiply">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extLst>
      <p:ext uri="{BB962C8B-B14F-4D97-AF65-F5344CB8AC3E}">
        <p14:creationId xmlns:p14="http://schemas.microsoft.com/office/powerpoint/2010/main" val="14873456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MX" sz="3600" dirty="0" smtClean="0">
                <a:latin typeface="Arial Black" panose="020B0A04020102020204" pitchFamily="34" charset="0"/>
              </a:rPr>
              <a:t>Pensamiento matemático </a:t>
            </a:r>
            <a:endParaRPr lang="es-MX" sz="3600" dirty="0">
              <a:latin typeface="Arial Black" panose="020B0A04020102020204" pitchFamily="34" charset="0"/>
            </a:endParaRPr>
          </a:p>
        </p:txBody>
      </p:sp>
      <p:sp>
        <p:nvSpPr>
          <p:cNvPr id="3" name="Marcador de contenido 2"/>
          <p:cNvSpPr>
            <a:spLocks noGrp="1"/>
          </p:cNvSpPr>
          <p:nvPr>
            <p:ph idx="1"/>
          </p:nvPr>
        </p:nvSpPr>
        <p:spPr/>
        <p:txBody>
          <a:bodyPr>
            <a:normAutofit/>
          </a:bodyPr>
          <a:lstStyle/>
          <a:p>
            <a:pPr marL="0" indent="0">
              <a:buNone/>
            </a:pPr>
            <a:r>
              <a:rPr lang="es-MX" sz="2000" dirty="0">
                <a:latin typeface="Arial" panose="020B0604020202020204" pitchFamily="34" charset="0"/>
                <a:cs typeface="Arial" panose="020B0604020202020204" pitchFamily="34" charset="0"/>
              </a:rPr>
              <a:t>Los procesos matemáticos, de acuerdo con Alsina (2012), ponen de relieve las formas de adquisición y uso del conocimiento matemático: pensar, razonar, modelizar, etc. La combinación de contenidos y procesos matemáticos favorece nuevas miradas que enfatizan no solo el contenido y el proceso, sino –y especialmente– las relaciones que se establecen entre ellos. Partir de este enfoque competencial ya desde las primeras edades, en las que todo está integrado, es especialmente significativo dado que cuando los niños usan las relaciones existentes en los contenidos matemáticos, en los procesos matemáticos y las existentes entre ambos, progresa su conocimiento de la disciplina y crece la habilidad para aplicar conceptos y destrezas con más eficacia en diferentes ámbitos de su vida cotidiana</a:t>
            </a:r>
          </a:p>
        </p:txBody>
      </p:sp>
    </p:spTree>
    <p:extLst>
      <p:ext uri="{BB962C8B-B14F-4D97-AF65-F5344CB8AC3E}">
        <p14:creationId xmlns:p14="http://schemas.microsoft.com/office/powerpoint/2010/main" val="3086941167"/>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625</TotalTime>
  <Words>2305</Words>
  <Application>Microsoft Office PowerPoint</Application>
  <PresentationFormat>Personalizado</PresentationFormat>
  <Paragraphs>311</Paragraphs>
  <Slides>12</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12</vt:i4>
      </vt:variant>
    </vt:vector>
  </HeadingPairs>
  <TitlesOfParts>
    <vt:vector size="19" baseType="lpstr">
      <vt:lpstr>Arial</vt:lpstr>
      <vt:lpstr>Arial Black</vt:lpstr>
      <vt:lpstr>Berlin Sans FB Demi</vt:lpstr>
      <vt:lpstr>Calibri</vt:lpstr>
      <vt:lpstr>Calibri Light</vt:lpstr>
      <vt:lpstr>Comic Sans MS</vt:lpstr>
      <vt:lpstr>Tema de Office</vt:lpstr>
      <vt:lpstr>Presentación de PowerPoint</vt:lpstr>
      <vt:lpstr>Presentación de PowerPoint</vt:lpstr>
      <vt:lpstr>Aprendizaje significativo </vt:lpstr>
      <vt:lpstr>Presentación de PowerPoint</vt:lpstr>
      <vt:lpstr>Carga académica </vt:lpstr>
      <vt:lpstr>Presentación de PowerPoint</vt:lpstr>
      <vt:lpstr>Compromiso del docente </vt:lpstr>
      <vt:lpstr>Presentación de PowerPoint</vt:lpstr>
      <vt:lpstr>Pensamiento matemático </vt:lpstr>
      <vt:lpstr>Presentación de PowerPoint</vt:lpstr>
      <vt:lpstr>Relación maestro alumno </vt:lpstr>
      <vt:lpstr>Bibliografía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Patricia Segovia Gomez</dc:creator>
  <cp:lastModifiedBy>Maria Jose</cp:lastModifiedBy>
  <cp:revision>32</cp:revision>
  <dcterms:created xsi:type="dcterms:W3CDTF">2020-11-09T23:20:30Z</dcterms:created>
  <dcterms:modified xsi:type="dcterms:W3CDTF">2021-06-19T04:28:40Z</dcterms:modified>
</cp:coreProperties>
</file>