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7" r:id="rId3"/>
    <p:sldId id="262" r:id="rId4"/>
    <p:sldId id="261" r:id="rId5"/>
    <p:sldId id="265" r:id="rId6"/>
    <p:sldId id="260" r:id="rId7"/>
    <p:sldId id="266" r:id="rId8"/>
    <p:sldId id="259" r:id="rId9"/>
    <p:sldId id="267" r:id="rId10"/>
    <p:sldId id="258" r:id="rId11"/>
    <p:sldId id="268" r:id="rId12"/>
    <p:sldId id="264" r:id="rId13"/>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DCFF"/>
    <a:srgbClr val="9966FF"/>
    <a:srgbClr val="FF9999"/>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100" d="100"/>
          <a:sy n="100" d="100"/>
        </p:scale>
        <p:origin x="714" y="-9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18/06/2021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18/06/2021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18/06/2021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18/06/2021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18/06/2021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18/06/2021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4680" y="721894"/>
            <a:ext cx="6708331" cy="8758989"/>
          </a:xfrm>
        </p:spPr>
        <p:txBody>
          <a:bodyPr>
            <a:normAutofit fontScale="92500" lnSpcReduction="20000"/>
          </a:bodyPr>
          <a:lstStyle/>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Escuela Normal de Educación Preescolar</a:t>
            </a: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Licenciatura en educación preescolar </a:t>
            </a:r>
          </a:p>
          <a:p>
            <a:pPr marL="0" lvl="0" indent="0" algn="ctr" defTabSz="914400">
              <a:lnSpc>
                <a:spcPct val="100000"/>
              </a:lnSpc>
              <a:spcBef>
                <a:spcPts val="0"/>
              </a:spcBef>
              <a:buNone/>
            </a:pPr>
            <a:endParaRPr lang="es-MX" sz="18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8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8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8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8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8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8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endParaRPr lang="es-MX" sz="18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ciclo escolar 2020-2021</a:t>
            </a: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Docente: Dolores Patricia Segovia Gómez. </a:t>
            </a: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Asignatura: Trabajo docente y proyectos de mejora escolar.</a:t>
            </a: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Unidad de aprendizaje II. Propuestas de innovación al Trabajo docente en el marco del Proyecto Escolar de</a:t>
            </a: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Mejora Continua (PEMC)</a:t>
            </a:r>
          </a:p>
          <a:p>
            <a:pPr marL="0" lvl="0" indent="0" algn="ctr" defTabSz="914400">
              <a:lnSpc>
                <a:spcPct val="100000"/>
              </a:lnSpc>
              <a:spcBef>
                <a:spcPts val="0"/>
              </a:spcBef>
              <a:buNone/>
            </a:pPr>
            <a:r>
              <a:rPr lang="es-MX" sz="1800" dirty="0" smtClean="0">
                <a:solidFill>
                  <a:prstClr val="black"/>
                </a:solidFill>
                <a:latin typeface="Arial" panose="020B0604020202020204" pitchFamily="34" charset="0"/>
                <a:cs typeface="Arial" panose="020B0604020202020204" pitchFamily="34" charset="0"/>
              </a:rPr>
              <a:t>Diario educadora </a:t>
            </a:r>
            <a:r>
              <a:rPr lang="es-MX" sz="1800" smtClean="0">
                <a:solidFill>
                  <a:prstClr val="black"/>
                </a:solidFill>
                <a:latin typeface="Arial" panose="020B0604020202020204" pitchFamily="34" charset="0"/>
                <a:cs typeface="Arial" panose="020B0604020202020204" pitchFamily="34" charset="0"/>
              </a:rPr>
              <a:t>normalista primera </a:t>
            </a:r>
            <a:r>
              <a:rPr lang="es-MX" sz="1800" dirty="0" smtClean="0">
                <a:solidFill>
                  <a:prstClr val="black"/>
                </a:solidFill>
                <a:latin typeface="Arial" panose="020B0604020202020204" pitchFamily="34" charset="0"/>
                <a:cs typeface="Arial" panose="020B0604020202020204" pitchFamily="34" charset="0"/>
              </a:rPr>
              <a:t>semana junio </a:t>
            </a:r>
            <a:endParaRPr lang="es-MX" sz="18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 Detecta los procesos de aprendizaje de sus alumnos para favorecer su desarrollo cognitivo y socioemocional.</a:t>
            </a: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 Actúa de manera ética ante la diversidad de situaciones que se presentan en la práctica profesional.</a:t>
            </a:r>
          </a:p>
          <a:p>
            <a:pPr marL="0" lvl="0" indent="0" algn="ctr" defTabSz="914400">
              <a:lnSpc>
                <a:spcPct val="100000"/>
              </a:lnSpc>
              <a:spcBef>
                <a:spcPts val="0"/>
              </a:spcBef>
              <a:buNone/>
            </a:pPr>
            <a:endParaRPr lang="es-MX" sz="1800" dirty="0">
              <a:solidFill>
                <a:prstClr val="black"/>
              </a:solidFill>
              <a:latin typeface="Arial" panose="020B0604020202020204" pitchFamily="34" charset="0"/>
              <a:cs typeface="Arial" panose="020B0604020202020204" pitchFamily="34" charset="0"/>
            </a:endParaRP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Alumna: Maria Jose Palacios López </a:t>
            </a:r>
          </a:p>
          <a:p>
            <a:pPr marL="0" lvl="0" indent="0" algn="ctr"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 Sexto semestre 3° “A”</a:t>
            </a:r>
          </a:p>
          <a:p>
            <a:pPr marL="0" lvl="0" indent="0" algn="ctr" defTabSz="914400">
              <a:lnSpc>
                <a:spcPct val="100000"/>
              </a:lnSpc>
              <a:spcBef>
                <a:spcPts val="0"/>
              </a:spcBef>
              <a:buNone/>
            </a:pPr>
            <a:endParaRPr lang="es-MX" sz="1800" dirty="0">
              <a:solidFill>
                <a:prstClr val="black"/>
              </a:solidFill>
              <a:latin typeface="Arial" panose="020B0604020202020204" pitchFamily="34" charset="0"/>
              <a:cs typeface="Arial" panose="020B0604020202020204" pitchFamily="34" charset="0"/>
            </a:endParaRPr>
          </a:p>
          <a:p>
            <a:pPr marL="0" lvl="0" indent="0" defTabSz="914400">
              <a:lnSpc>
                <a:spcPct val="100000"/>
              </a:lnSpc>
              <a:spcBef>
                <a:spcPts val="0"/>
              </a:spcBef>
              <a:buNone/>
            </a:pPr>
            <a:r>
              <a:rPr lang="es-MX" sz="1800" dirty="0">
                <a:solidFill>
                  <a:prstClr val="black"/>
                </a:solidFill>
                <a:latin typeface="Arial" panose="020B0604020202020204" pitchFamily="34" charset="0"/>
                <a:cs typeface="Arial" panose="020B0604020202020204" pitchFamily="34" charset="0"/>
              </a:rPr>
              <a:t>Saltillo, Coahuila.                                                                                                                                      Junio 2021</a:t>
            </a:r>
          </a:p>
          <a:p>
            <a:endParaRPr lang="es-MX"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9461" y="1290637"/>
            <a:ext cx="1948792" cy="1449101"/>
          </a:xfrm>
          <a:prstGeom prst="rect">
            <a:avLst/>
          </a:prstGeom>
        </p:spPr>
      </p:pic>
    </p:spTree>
    <p:extLst>
      <p:ext uri="{BB962C8B-B14F-4D97-AF65-F5344CB8AC3E}">
        <p14:creationId xmlns:p14="http://schemas.microsoft.com/office/powerpoint/2010/main" val="254352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18</a:t>
              </a:r>
              <a:endParaRPr lang="es-MX" dirty="0">
                <a:solidFill>
                  <a:schemeClr val="tx1"/>
                </a:solidFill>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solidFill>
                    <a:schemeClr val="tx1"/>
                  </a:solidFill>
                </a:rPr>
                <a:t>Junio </a:t>
              </a:r>
              <a:endParaRPr lang="es-MX" sz="1400" dirty="0">
                <a:solidFill>
                  <a:schemeClr val="tx1"/>
                </a:solidFill>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2021</a:t>
              </a:r>
              <a:endParaRPr lang="es-MX" dirty="0">
                <a:solidFill>
                  <a:schemeClr val="tx1"/>
                </a:solidFill>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solidFill>
              <a:srgbClr val="FF0000"/>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403104" y="696194"/>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a:t>
              </a:r>
              <a:r>
                <a:rPr lang="es-MX" dirty="0" smtClean="0"/>
                <a:t>: aprende en casa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830997"/>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La actividad fue de gran ayuda ya que así pude observar la habilidad lingüística de los alumnos y cuantos conocimientos tienen sobre un tema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923330"/>
            </a:xfrm>
            <a:prstGeom prst="rect">
              <a:avLst/>
            </a:prstGeom>
            <a:noFill/>
          </p:spPr>
          <p:txBody>
            <a:bodyPr wrap="square">
              <a:spAutoFit/>
            </a:bodyPr>
            <a:lstStyle/>
            <a:p>
              <a:pPr algn="ctr"/>
              <a:r>
                <a:rPr lang="es-MX" dirty="0" smtClean="0">
                  <a:solidFill>
                    <a:schemeClr val="bg1"/>
                  </a:solidFill>
                  <a:latin typeface="Comic Sans MS" panose="030F0702030302020204" pitchFamily="66" charset="0"/>
                </a:rPr>
                <a:t>Mayor y mejor interacción con el grupo mediante el grupo de WhatsApp</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00329"/>
            </a:xfrm>
            <a:prstGeom prst="rect">
              <a:avLst/>
            </a:prstGeom>
            <a:noFill/>
          </p:spPr>
          <p:txBody>
            <a:bodyPr wrap="square">
              <a:spAutoFit/>
            </a:bodyPr>
            <a:lstStyle/>
            <a:p>
              <a:pPr algn="ctr"/>
              <a:r>
                <a:rPr lang="es-MX" dirty="0" smtClean="0">
                  <a:solidFill>
                    <a:schemeClr val="bg1"/>
                  </a:solidFill>
                  <a:latin typeface="Comic Sans MS" panose="030F0702030302020204" pitchFamily="66" charset="0"/>
                </a:rPr>
                <a:t>Con la interacción a veces se me dificulta saber que contestarles y como para tener una mejor </a:t>
              </a:r>
              <a:r>
                <a:rPr lang="es-MX" dirty="0" err="1" smtClean="0">
                  <a:solidFill>
                    <a:schemeClr val="bg1"/>
                  </a:solidFill>
                  <a:latin typeface="Comic Sans MS" panose="030F0702030302020204" pitchFamily="66" charset="0"/>
                </a:rPr>
                <a:t>relacion</a:t>
              </a:r>
              <a:r>
                <a:rPr lang="es-MX" dirty="0" smtClean="0">
                  <a:solidFill>
                    <a:schemeClr val="bg1"/>
                  </a:solidFill>
                  <a:latin typeface="Comic Sans MS" panose="030F0702030302020204" pitchFamily="66" charset="0"/>
                </a:rPr>
                <a:t> </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Multiplicar 2"/>
          <p:cNvSpPr/>
          <p:nvPr/>
        </p:nvSpPr>
        <p:spPr>
          <a:xfrm>
            <a:off x="2569518" y="2267484"/>
            <a:ext cx="1547340" cy="693911"/>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AutoShape 2" descr="blob:https://web.whatsapp.com/48668f63-f391-427a-9610-57d957ebb2a4"/>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9" name="AutoShape 4" descr="blob:https://web.whatsapp.com/48668f63-f391-427a-9610-57d957ebb2a4"/>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129" name="Multiplicar 128"/>
          <p:cNvSpPr/>
          <p:nvPr/>
        </p:nvSpPr>
        <p:spPr>
          <a:xfrm>
            <a:off x="3825086" y="3035587"/>
            <a:ext cx="1093145" cy="525653"/>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517617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Relación maestro alumno </a:t>
            </a:r>
            <a:endParaRPr lang="es-MX" dirty="0"/>
          </a:p>
        </p:txBody>
      </p:sp>
      <p:sp>
        <p:nvSpPr>
          <p:cNvPr id="3" name="Marcador de contenido 2"/>
          <p:cNvSpPr>
            <a:spLocks noGrp="1"/>
          </p:cNvSpPr>
          <p:nvPr>
            <p:ph idx="1"/>
          </p:nvPr>
        </p:nvSpPr>
        <p:spPr/>
        <p:txBody>
          <a:bodyPr>
            <a:normAutofit lnSpcReduction="10000"/>
          </a:bodyPr>
          <a:lstStyle/>
          <a:p>
            <a:r>
              <a:rPr lang="es-MX" sz="2200" dirty="0" err="1">
                <a:latin typeface="Arial" panose="020B0604020202020204" pitchFamily="34" charset="0"/>
                <a:cs typeface="Arial" panose="020B0604020202020204" pitchFamily="34" charset="0"/>
              </a:rPr>
              <a:t>Cotera</a:t>
            </a:r>
            <a:r>
              <a:rPr lang="es-MX" sz="2200" dirty="0">
                <a:latin typeface="Arial" panose="020B0604020202020204" pitchFamily="34" charset="0"/>
                <a:cs typeface="Arial" panose="020B0604020202020204" pitchFamily="34" charset="0"/>
              </a:rPr>
              <a:t> (2003), señala que es difícil poder enseñar cuando no hay una buena relación maestro-alumno, ya que si ésta no se da, el lograr el éxito en la enseñanza aprendizaje será muy difícil (</a:t>
            </a:r>
            <a:r>
              <a:rPr lang="es-MX" sz="2200" dirty="0" err="1">
                <a:latin typeface="Arial" panose="020B0604020202020204" pitchFamily="34" charset="0"/>
                <a:cs typeface="Arial" panose="020B0604020202020204" pitchFamily="34" charset="0"/>
              </a:rPr>
              <a:t>Cotera</a:t>
            </a:r>
            <a:r>
              <a:rPr lang="es-MX" sz="2200" dirty="0">
                <a:latin typeface="Arial" panose="020B0604020202020204" pitchFamily="34" charset="0"/>
                <a:cs typeface="Arial" panose="020B0604020202020204" pitchFamily="34" charset="0"/>
              </a:rPr>
              <a:t>, 2003:4). Por ello es indispensable que, para que haya éxito en el proceso de aprender, la relación entre el maestro y sus alumnos debe estar basada en la atención, el respeto, la cordialidad, la responsabilidad, el reconocimiento, la intención, la disposición, el compromiso y el agrado de recibir la educación y de dar la enseñanza; en otras palabras, se hace una nueva sociedad en su conjunto, ya que se establecen acuerdos y ambas partes adquieren un compromiso fundamental: el maestro enseña, el alumno aprende. En este sentido, se puede decir que debe haber necesariamente compromiso por parte de los sujetos que conforman la pareja educativa, así como responsabilidad, honestidad, atención y participación, ya que sí uno de los dos no asume la responsabilidad y compromiso el proceso enseñanza aprendizaje no tendrá éxito</a:t>
            </a:r>
            <a:r>
              <a:rPr lang="es-MX" dirty="0"/>
              <a:t>.</a:t>
            </a:r>
          </a:p>
        </p:txBody>
      </p:sp>
    </p:spTree>
    <p:extLst>
      <p:ext uri="{BB962C8B-B14F-4D97-AF65-F5344CB8AC3E}">
        <p14:creationId xmlns:p14="http://schemas.microsoft.com/office/powerpoint/2010/main" val="3827905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4000" dirty="0" smtClean="0">
                <a:latin typeface="Berlin Sans FB Demi" panose="020E0802020502020306" pitchFamily="34" charset="0"/>
              </a:rPr>
              <a:t>Bibliografía </a:t>
            </a:r>
            <a:endParaRPr lang="es-MX" sz="4000" dirty="0">
              <a:latin typeface="Berlin Sans FB Demi" panose="020E0802020502020306" pitchFamily="34" charset="0"/>
            </a:endParaRPr>
          </a:p>
        </p:txBody>
      </p:sp>
      <p:sp>
        <p:nvSpPr>
          <p:cNvPr id="3" name="Marcador de contenido 2"/>
          <p:cNvSpPr>
            <a:spLocks noGrp="1"/>
          </p:cNvSpPr>
          <p:nvPr>
            <p:ph idx="1"/>
          </p:nvPr>
        </p:nvSpPr>
        <p:spPr>
          <a:xfrm>
            <a:off x="534680" y="2140803"/>
            <a:ext cx="6707803" cy="6373904"/>
          </a:xfrm>
        </p:spPr>
        <p:txBody>
          <a:bodyPr/>
          <a:lstStyle/>
          <a:p>
            <a:r>
              <a:rPr lang="es-MX" dirty="0">
                <a:solidFill>
                  <a:srgbClr val="222222"/>
                </a:solidFill>
                <a:latin typeface="Arial" panose="020B0604020202020204" pitchFamily="34" charset="0"/>
              </a:rPr>
              <a:t>Ausubel, D. (1983). Teoría del aprendizaje significativo. </a:t>
            </a:r>
            <a:r>
              <a:rPr lang="es-MX" i="1" dirty="0">
                <a:solidFill>
                  <a:srgbClr val="222222"/>
                </a:solidFill>
                <a:latin typeface="Arial" panose="020B0604020202020204" pitchFamily="34" charset="0"/>
              </a:rPr>
              <a:t>Fascículos de CEIF</a:t>
            </a:r>
            <a:r>
              <a:rPr lang="es-MX" dirty="0">
                <a:solidFill>
                  <a:srgbClr val="222222"/>
                </a:solidFill>
                <a:latin typeface="Arial" panose="020B0604020202020204" pitchFamily="34" charset="0"/>
              </a:rPr>
              <a:t>, </a:t>
            </a:r>
            <a:r>
              <a:rPr lang="es-MX" i="1" dirty="0">
                <a:solidFill>
                  <a:srgbClr val="222222"/>
                </a:solidFill>
                <a:latin typeface="Arial" panose="020B0604020202020204" pitchFamily="34" charset="0"/>
              </a:rPr>
              <a:t>1</a:t>
            </a:r>
            <a:r>
              <a:rPr lang="es-MX" dirty="0">
                <a:solidFill>
                  <a:srgbClr val="222222"/>
                </a:solidFill>
                <a:latin typeface="Arial" panose="020B0604020202020204" pitchFamily="34" charset="0"/>
              </a:rPr>
              <a:t>(1-10</a:t>
            </a:r>
            <a:r>
              <a:rPr lang="es-MX" dirty="0" smtClean="0">
                <a:solidFill>
                  <a:srgbClr val="222222"/>
                </a:solidFill>
                <a:latin typeface="Arial" panose="020B0604020202020204" pitchFamily="34" charset="0"/>
              </a:rPr>
              <a:t>).+</a:t>
            </a:r>
          </a:p>
          <a:p>
            <a:r>
              <a:rPr lang="es-MX" dirty="0">
                <a:solidFill>
                  <a:srgbClr val="222222"/>
                </a:solidFill>
                <a:latin typeface="Arial" panose="020B0604020202020204" pitchFamily="34" charset="0"/>
              </a:rPr>
              <a:t>Díaz, L. E., &amp; periodista de la Fundación, C. S. (2012). Educación virtual</a:t>
            </a:r>
            <a:r>
              <a:rPr lang="es-MX" dirty="0" smtClean="0">
                <a:solidFill>
                  <a:srgbClr val="222222"/>
                </a:solidFill>
                <a:latin typeface="Arial" panose="020B0604020202020204" pitchFamily="34" charset="0"/>
              </a:rPr>
              <a:t>.</a:t>
            </a:r>
          </a:p>
          <a:p>
            <a:r>
              <a:rPr lang="es-MX" dirty="0">
                <a:solidFill>
                  <a:srgbClr val="222222"/>
                </a:solidFill>
                <a:latin typeface="Arial" panose="020B0604020202020204" pitchFamily="34" charset="0"/>
              </a:rPr>
              <a:t>Rojas, Á. B. (2006). Educación, compromiso social y formación docente. </a:t>
            </a:r>
            <a:r>
              <a:rPr lang="es-MX" i="1" dirty="0">
                <a:solidFill>
                  <a:srgbClr val="222222"/>
                </a:solidFill>
                <a:latin typeface="Arial" panose="020B0604020202020204" pitchFamily="34" charset="0"/>
              </a:rPr>
              <a:t>Revista Iberoamericana de Educación</a:t>
            </a:r>
            <a:r>
              <a:rPr lang="es-MX" dirty="0">
                <a:solidFill>
                  <a:srgbClr val="222222"/>
                </a:solidFill>
                <a:latin typeface="Arial" panose="020B0604020202020204" pitchFamily="34" charset="0"/>
              </a:rPr>
              <a:t>, </a:t>
            </a:r>
            <a:r>
              <a:rPr lang="es-MX" i="1" dirty="0">
                <a:solidFill>
                  <a:srgbClr val="222222"/>
                </a:solidFill>
                <a:latin typeface="Arial" panose="020B0604020202020204" pitchFamily="34" charset="0"/>
              </a:rPr>
              <a:t>37</a:t>
            </a:r>
            <a:r>
              <a:rPr lang="es-MX" dirty="0">
                <a:solidFill>
                  <a:srgbClr val="222222"/>
                </a:solidFill>
                <a:latin typeface="Arial" panose="020B0604020202020204" pitchFamily="34" charset="0"/>
              </a:rPr>
              <a:t>(4), 1-8</a:t>
            </a:r>
            <a:r>
              <a:rPr lang="es-MX" dirty="0" smtClean="0">
                <a:solidFill>
                  <a:srgbClr val="222222"/>
                </a:solidFill>
                <a:latin typeface="Arial" panose="020B0604020202020204" pitchFamily="34" charset="0"/>
              </a:rPr>
              <a:t>.</a:t>
            </a:r>
          </a:p>
          <a:p>
            <a:r>
              <a:rPr lang="es-MX" dirty="0">
                <a:solidFill>
                  <a:srgbClr val="222222"/>
                </a:solidFill>
                <a:latin typeface="Arial" panose="020B0604020202020204" pitchFamily="34" charset="0"/>
              </a:rPr>
              <a:t>Alsina, Á. (2016). Diseño, gestión y evaluación de actividades matemáticas competenciales en el aula. </a:t>
            </a:r>
            <a:r>
              <a:rPr lang="es-MX" i="1" dirty="0">
                <a:solidFill>
                  <a:srgbClr val="222222"/>
                </a:solidFill>
                <a:latin typeface="Arial" panose="020B0604020202020204" pitchFamily="34" charset="0"/>
              </a:rPr>
              <a:t>Revista Épsilon</a:t>
            </a:r>
            <a:r>
              <a:rPr lang="es-MX" dirty="0">
                <a:solidFill>
                  <a:srgbClr val="222222"/>
                </a:solidFill>
                <a:latin typeface="Arial" panose="020B0604020202020204" pitchFamily="34" charset="0"/>
              </a:rPr>
              <a:t>, </a:t>
            </a:r>
            <a:r>
              <a:rPr lang="es-MX" i="1" dirty="0">
                <a:solidFill>
                  <a:srgbClr val="222222"/>
                </a:solidFill>
                <a:latin typeface="Arial" panose="020B0604020202020204" pitchFamily="34" charset="0"/>
              </a:rPr>
              <a:t>33</a:t>
            </a:r>
            <a:r>
              <a:rPr lang="es-MX" dirty="0">
                <a:solidFill>
                  <a:srgbClr val="222222"/>
                </a:solidFill>
                <a:latin typeface="Arial" panose="020B0604020202020204" pitchFamily="34" charset="0"/>
              </a:rPr>
              <a:t>(92), 7-29</a:t>
            </a:r>
            <a:r>
              <a:rPr lang="es-MX" dirty="0" smtClean="0">
                <a:solidFill>
                  <a:srgbClr val="222222"/>
                </a:solidFill>
                <a:latin typeface="Arial" panose="020B0604020202020204" pitchFamily="34" charset="0"/>
              </a:rPr>
              <a:t>.</a:t>
            </a:r>
          </a:p>
          <a:p>
            <a:r>
              <a:rPr lang="es-MX" dirty="0">
                <a:solidFill>
                  <a:srgbClr val="222222"/>
                </a:solidFill>
                <a:latin typeface="Arial" panose="020B0604020202020204" pitchFamily="34" charset="0"/>
              </a:rPr>
              <a:t>García-Rangel, E. G., Rangel, A. K. G., &amp; Angulo, J. A. R. (2014). Relación maestro alumno y sus implicaciones en el aprendizaje. </a:t>
            </a:r>
            <a:r>
              <a:rPr lang="es-MX" i="1" dirty="0">
                <a:solidFill>
                  <a:srgbClr val="222222"/>
                </a:solidFill>
                <a:latin typeface="Arial" panose="020B0604020202020204" pitchFamily="34" charset="0"/>
              </a:rPr>
              <a:t>Ra </a:t>
            </a:r>
            <a:r>
              <a:rPr lang="es-MX" i="1" dirty="0" err="1">
                <a:solidFill>
                  <a:srgbClr val="222222"/>
                </a:solidFill>
                <a:latin typeface="Arial" panose="020B0604020202020204" pitchFamily="34" charset="0"/>
              </a:rPr>
              <a:t>Ximhai</a:t>
            </a:r>
            <a:r>
              <a:rPr lang="es-MX" dirty="0">
                <a:solidFill>
                  <a:srgbClr val="222222"/>
                </a:solidFill>
                <a:latin typeface="Arial" panose="020B0604020202020204" pitchFamily="34" charset="0"/>
              </a:rPr>
              <a:t>, </a:t>
            </a:r>
            <a:r>
              <a:rPr lang="es-MX" i="1" dirty="0">
                <a:solidFill>
                  <a:srgbClr val="222222"/>
                </a:solidFill>
                <a:latin typeface="Arial" panose="020B0604020202020204" pitchFamily="34" charset="0"/>
              </a:rPr>
              <a:t>10</a:t>
            </a:r>
            <a:r>
              <a:rPr lang="es-MX" dirty="0">
                <a:solidFill>
                  <a:srgbClr val="222222"/>
                </a:solidFill>
                <a:latin typeface="Arial" panose="020B0604020202020204" pitchFamily="34" charset="0"/>
              </a:rPr>
              <a:t>(5), 279-290.</a:t>
            </a:r>
            <a:endParaRPr lang="es-MX" dirty="0" smtClean="0">
              <a:solidFill>
                <a:srgbClr val="222222"/>
              </a:solidFill>
              <a:latin typeface="Arial" panose="020B0604020202020204" pitchFamily="34" charset="0"/>
            </a:endParaRPr>
          </a:p>
          <a:p>
            <a:endParaRPr lang="es-MX" dirty="0"/>
          </a:p>
        </p:txBody>
      </p:sp>
    </p:spTree>
    <p:extLst>
      <p:ext uri="{BB962C8B-B14F-4D97-AF65-F5344CB8AC3E}">
        <p14:creationId xmlns:p14="http://schemas.microsoft.com/office/powerpoint/2010/main" val="7943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239776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14    junio      2021 </a:t>
              </a:r>
              <a:endParaRPr lang="es-MX" dirty="0">
                <a:solidFill>
                  <a:schemeClr val="tx1"/>
                </a:solidFill>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80165"/>
              <a:ext cx="406400" cy="523220"/>
              <a:chOff x="325120" y="937378"/>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rgbClr val="FF0000"/>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8864" y="937378"/>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t>
              </a:r>
              <a:r>
                <a:rPr lang="es-MX" dirty="0" smtClean="0"/>
                <a:t>Aprendizaje: </a:t>
              </a:r>
              <a:r>
                <a:rPr lang="es-MX" u="sng" dirty="0"/>
                <a:t>A</a:t>
              </a:r>
              <a:r>
                <a:rPr lang="es-MX" u="sng" dirty="0" smtClean="0"/>
                <a:t>prendo en casa_______________________________</a:t>
              </a:r>
              <a:endParaRPr lang="es-MX" u="sng" dirty="0"/>
            </a:p>
            <a:p>
              <a:r>
                <a:rPr lang="es-MX" b="1" dirty="0"/>
                <a:t>__________________________________________________________________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830997"/>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Considero que la situación aporto un aprendizaje significativo a los alumnos, haciéndolos reflexionar sobre sus actos y las consecuencias de las mismas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923330"/>
            </a:xfrm>
            <a:prstGeom prst="rect">
              <a:avLst/>
            </a:prstGeom>
            <a:noFill/>
          </p:spPr>
          <p:txBody>
            <a:bodyPr wrap="square">
              <a:spAutoFit/>
            </a:bodyPr>
            <a:lstStyle/>
            <a:p>
              <a:pPr algn="ctr"/>
              <a:r>
                <a:rPr lang="es-MX" dirty="0" smtClean="0">
                  <a:solidFill>
                    <a:schemeClr val="bg1"/>
                  </a:solidFill>
                  <a:latin typeface="Comic Sans MS" panose="030F0702030302020204" pitchFamily="66" charset="0"/>
                </a:rPr>
                <a:t>Correcta comprensión de los temas y de interés para los alumnos </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01386" y="8627204"/>
              <a:ext cx="3901420" cy="1200329"/>
            </a:xfrm>
            <a:prstGeom prst="rect">
              <a:avLst/>
            </a:prstGeom>
            <a:noFill/>
          </p:spPr>
          <p:txBody>
            <a:bodyPr wrap="square">
              <a:spAutoFit/>
            </a:bodyPr>
            <a:lstStyle/>
            <a:p>
              <a:pPr algn="ctr"/>
              <a:r>
                <a:rPr lang="es-MX" sz="1800" dirty="0" smtClean="0">
                  <a:solidFill>
                    <a:schemeClr val="bg1"/>
                  </a:solidFill>
                  <a:latin typeface="Comic Sans MS" panose="030F0702030302020204" pitchFamily="66" charset="0"/>
                </a:rPr>
                <a:t>Hubo poca respuesta por parte de los alumnos al enviar tarea, ya que fueron pocas las evidencias recopiladas </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Multiplicar 2"/>
          <p:cNvSpPr/>
          <p:nvPr/>
        </p:nvSpPr>
        <p:spPr>
          <a:xfrm>
            <a:off x="6382217" y="2324153"/>
            <a:ext cx="1047750" cy="619125"/>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Multiplicar 126"/>
          <p:cNvSpPr/>
          <p:nvPr/>
        </p:nvSpPr>
        <p:spPr>
          <a:xfrm>
            <a:off x="3896601" y="2992293"/>
            <a:ext cx="1047750" cy="619125"/>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2632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Berlin Sans FB Demi" panose="020E0802020502020306" pitchFamily="34" charset="0"/>
              </a:rPr>
              <a:t>Aprendizaje significativo </a:t>
            </a:r>
            <a:endParaRPr lang="es-MX" dirty="0">
              <a:latin typeface="Berlin Sans FB Demi" panose="020E0802020502020306" pitchFamily="34" charset="0"/>
            </a:endParaRPr>
          </a:p>
        </p:txBody>
      </p:sp>
      <p:sp>
        <p:nvSpPr>
          <p:cNvPr id="3" name="Marcador de contenido 2"/>
          <p:cNvSpPr>
            <a:spLocks noGrp="1"/>
          </p:cNvSpPr>
          <p:nvPr>
            <p:ph idx="1"/>
          </p:nvPr>
        </p:nvSpPr>
        <p:spPr>
          <a:xfrm>
            <a:off x="534680" y="2476547"/>
            <a:ext cx="6707803" cy="6373904"/>
          </a:xfrm>
        </p:spPr>
        <p:txBody>
          <a:bodyPr>
            <a:normAutofit fontScale="85000" lnSpcReduction="10000"/>
          </a:bodyPr>
          <a:lstStyle/>
          <a:p>
            <a:pPr marL="0" indent="0">
              <a:buNone/>
            </a:pPr>
            <a:r>
              <a:rPr lang="es-MX" dirty="0">
                <a:latin typeface="Arial" panose="020B0604020202020204" pitchFamily="34" charset="0"/>
                <a:cs typeface="Arial" panose="020B0604020202020204" pitchFamily="34" charset="0"/>
              </a:rPr>
              <a:t>De acuerdo a lo que menciona </a:t>
            </a:r>
            <a:r>
              <a:rPr lang="es-MX" dirty="0" err="1">
                <a:latin typeface="Arial" panose="020B0604020202020204" pitchFamily="34" charset="0"/>
                <a:cs typeface="Arial" panose="020B0604020202020204" pitchFamily="34" charset="0"/>
              </a:rPr>
              <a:t>Ausbel</a:t>
            </a:r>
            <a:r>
              <a:rPr lang="es-MX" dirty="0">
                <a:latin typeface="Arial" panose="020B0604020202020204" pitchFamily="34" charset="0"/>
                <a:cs typeface="Arial" panose="020B0604020202020204" pitchFamily="34" charset="0"/>
              </a:rPr>
              <a:t> (1983) Un aprendizaje es significativo cuando los contenidos: Son relacionados de modo no arbitrario y sustancial (no al pie de la letra) con lo que el alumno ya sabe. Por relación sustancial y no arbitraria se debe entender que las ideas se relacionan con algún aspecto existente específicamente relevante de la estructura cognoscitiva del alumno, como una imagen, un símbolo ya significativo, un concepto o una proposición (Ausubel, 1983 :18). Esto quiere decir que en el proceso educativo, es importante considerar lo que el individuo ya sabe de tal manera que establezca una relación con aquello que debe aprender. Este proceso tiene lugar si el educando tiene en su estructura cognitiva conceptos, estos son: ideas, proposiciones, estables y definidos, con los cuales la nueva información puede interactuar. El aprendizaje significativo ocurre cuando una nueva información "se conecta" con un concepto relevante ("</a:t>
            </a:r>
            <a:r>
              <a:rPr lang="es-MX" dirty="0" err="1">
                <a:latin typeface="Arial" panose="020B0604020202020204" pitchFamily="34" charset="0"/>
                <a:cs typeface="Arial" panose="020B0604020202020204" pitchFamily="34" charset="0"/>
              </a:rPr>
              <a:t>subsunsor</a:t>
            </a:r>
            <a:r>
              <a:rPr lang="es-MX" dirty="0">
                <a:latin typeface="Arial" panose="020B0604020202020204" pitchFamily="34" charset="0"/>
                <a:cs typeface="Arial" panose="020B0604020202020204" pitchFamily="34" charset="0"/>
              </a:rPr>
              <a:t>") pre existente en la estructura cognitiva, esto implica que, las nuevas ideas, conceptos y proposiciones pueden ser aprendidos significativamente en la medida en que otras ideas, conceptos o proposiciones relevantes estén adecuadamente claras y disponibles en la estructura cognitiva del individuo y que funcionen como un punto de "anclaje" a las primeras</a:t>
            </a:r>
          </a:p>
        </p:txBody>
      </p:sp>
    </p:spTree>
    <p:extLst>
      <p:ext uri="{BB962C8B-B14F-4D97-AF65-F5344CB8AC3E}">
        <p14:creationId xmlns:p14="http://schemas.microsoft.com/office/powerpoint/2010/main" val="3905913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4" y="210147"/>
              <a:ext cx="2449817"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tx1"/>
                  </a:solidFill>
                </a:rPr>
                <a:t>15 </a:t>
              </a:r>
              <a:r>
                <a:rPr lang="es-MX" sz="1600" dirty="0">
                  <a:solidFill>
                    <a:schemeClr val="tx1"/>
                  </a:solidFill>
                </a:rPr>
                <a:t> </a:t>
              </a:r>
              <a:r>
                <a:rPr lang="es-MX" sz="1600" dirty="0" smtClean="0">
                  <a:solidFill>
                    <a:schemeClr val="tx1"/>
                  </a:solidFill>
                </a:rPr>
                <a:t>   junio        2021 </a:t>
              </a:r>
              <a:endParaRPr lang="es-MX" sz="1600" dirty="0">
                <a:solidFill>
                  <a:schemeClr val="tx1"/>
                </a:solidFill>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a:t>
              </a:r>
              <a:r>
                <a:rPr lang="es-MX" dirty="0" smtClean="0"/>
                <a:t>: aprende en casa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smtClean="0">
                    <a:solidFill>
                      <a:srgbClr val="FF9999"/>
                    </a:solidFill>
                    <a:latin typeface="Comic Sans MS" panose="030F0702030302020204" pitchFamily="66" charset="0"/>
                  </a:rPr>
                  <a:t>Considero que se debieron pedir menos actividades ya que los algunos alumnos no enviaban las evidencias completas y solo mandaban una parte, considero fue un factor para la participación en el envió de evidencias </a:t>
                </a:r>
                <a:endParaRPr lang="es-MX" sz="1200" dirty="0">
                  <a:solidFill>
                    <a:srgbClr val="FF9999"/>
                  </a:solidFill>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dirty="0" smtClean="0">
                  <a:solidFill>
                    <a:schemeClr val="bg1"/>
                  </a:solidFill>
                  <a:latin typeface="Comic Sans MS" panose="030F0702030302020204" pitchFamily="66" charset="0"/>
                </a:rPr>
                <a:t>Logro de los aprendizajes que se vio reflejado en el envió de evidencias y en el trabajo puesto en practica </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923330"/>
            </a:xfrm>
            <a:prstGeom prst="rect">
              <a:avLst/>
            </a:prstGeom>
            <a:noFill/>
          </p:spPr>
          <p:txBody>
            <a:bodyPr wrap="square">
              <a:spAutoFit/>
            </a:bodyPr>
            <a:lstStyle/>
            <a:p>
              <a:pPr algn="ctr"/>
              <a:r>
                <a:rPr lang="es-MX" sz="1800" dirty="0" smtClean="0">
                  <a:solidFill>
                    <a:schemeClr val="bg1"/>
                  </a:solidFill>
                  <a:latin typeface="Comic Sans MS" panose="030F0702030302020204" pitchFamily="66" charset="0"/>
                </a:rPr>
                <a:t>Hubo un poc</a:t>
              </a:r>
              <a:r>
                <a:rPr lang="es-MX" dirty="0" smtClean="0">
                  <a:solidFill>
                    <a:schemeClr val="bg1"/>
                  </a:solidFill>
                  <a:latin typeface="Comic Sans MS" panose="030F0702030302020204" pitchFamily="66" charset="0"/>
                </a:rPr>
                <a:t>o de confusión en cuanto una actividad y el incompleto envió de evidencias </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Multiplicar 2"/>
          <p:cNvSpPr/>
          <p:nvPr/>
        </p:nvSpPr>
        <p:spPr>
          <a:xfrm>
            <a:off x="1661874" y="2295945"/>
            <a:ext cx="943555" cy="640802"/>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Multiplicar 126"/>
          <p:cNvSpPr/>
          <p:nvPr/>
        </p:nvSpPr>
        <p:spPr>
          <a:xfrm>
            <a:off x="2795638" y="2305361"/>
            <a:ext cx="943555" cy="640802"/>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Multiplicar 128"/>
          <p:cNvSpPr/>
          <p:nvPr/>
        </p:nvSpPr>
        <p:spPr>
          <a:xfrm>
            <a:off x="5083064" y="2972671"/>
            <a:ext cx="943555" cy="640802"/>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91427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latin typeface="Berlin Sans FB Demi" panose="020E0802020502020306" pitchFamily="34" charset="0"/>
              </a:rPr>
              <a:t>Carga académica </a:t>
            </a:r>
            <a:endParaRPr lang="es-MX" dirty="0">
              <a:latin typeface="Berlin Sans FB Demi" panose="020E0802020502020306" pitchFamily="34" charset="0"/>
            </a:endParaRPr>
          </a:p>
        </p:txBody>
      </p:sp>
      <p:sp>
        <p:nvSpPr>
          <p:cNvPr id="3" name="Marcador de contenido 2"/>
          <p:cNvSpPr>
            <a:spLocks noGrp="1"/>
          </p:cNvSpPr>
          <p:nvPr>
            <p:ph idx="1"/>
          </p:nvPr>
        </p:nvSpPr>
        <p:spPr>
          <a:xfrm>
            <a:off x="534679" y="2169378"/>
            <a:ext cx="6707803" cy="6373904"/>
          </a:xfrm>
        </p:spPr>
        <p:txBody>
          <a:bodyPr>
            <a:normAutofit/>
          </a:bodyPr>
          <a:lstStyle/>
          <a:p>
            <a:pPr marL="0" indent="0">
              <a:buNone/>
            </a:pPr>
            <a:r>
              <a:rPr lang="es-MX" sz="2000" dirty="0">
                <a:latin typeface="Arial" panose="020B0604020202020204" pitchFamily="34" charset="0"/>
                <a:cs typeface="Arial" panose="020B0604020202020204" pitchFamily="34" charset="0"/>
              </a:rPr>
              <a:t>Sin duda, la carga académica cambió para todos los niños, para algunos es más pesada y para otros disminuyó, Cada familia vive una situación distinta, con diferentes retos que a través del tiempo y la extensión de la cuarentena han solucionado. Ninguno estaba preparado para empezar a trabajar y estudiar desde casa, por lo que uno de los retos fue disponer de los sitios y los elementos mínimos y necesarios para realizar estas actividades de la mejor manera</a:t>
            </a:r>
            <a:r>
              <a:rPr lang="es-MX" sz="2000" dirty="0" smtClean="0">
                <a:latin typeface="Arial" panose="020B0604020202020204" pitchFamily="34" charset="0"/>
                <a:cs typeface="Arial" panose="020B0604020202020204" pitchFamily="34" charset="0"/>
              </a:rPr>
              <a:t>.</a:t>
            </a:r>
          </a:p>
          <a:p>
            <a:pPr marL="0" indent="0">
              <a:buNone/>
            </a:pPr>
            <a:r>
              <a:rPr lang="es-MX" sz="2000" dirty="0" smtClean="0">
                <a:latin typeface="Arial" panose="020B0604020202020204" pitchFamily="34" charset="0"/>
                <a:cs typeface="Arial" panose="020B0604020202020204" pitchFamily="34" charset="0"/>
              </a:rPr>
              <a:t>Los </a:t>
            </a:r>
            <a:r>
              <a:rPr lang="es-MX" sz="2000" dirty="0">
                <a:latin typeface="Arial" panose="020B0604020202020204" pitchFamily="34" charset="0"/>
                <a:cs typeface="Arial" panose="020B0604020202020204" pitchFamily="34" charset="0"/>
              </a:rPr>
              <a:t>colegios debieron adaptarse a la nueva situación y los docentes emplear nuevas metodologías y horarios para impartir sus clases, pues, ya sus estudiantes no se hallaban en el aula, lo que complica la comunicación, sobre todo ahora que algunos docentes deben atender las </a:t>
            </a:r>
            <a:r>
              <a:rPr lang="es-MX" sz="2000" dirty="0" smtClean="0">
                <a:latin typeface="Arial" panose="020B0604020202020204" pitchFamily="34" charset="0"/>
                <a:cs typeface="Arial" panose="020B0604020202020204" pitchFamily="34" charset="0"/>
              </a:rPr>
              <a:t>necesidades de </a:t>
            </a:r>
            <a:r>
              <a:rPr lang="es-MX" sz="2000" dirty="0">
                <a:latin typeface="Arial" panose="020B0604020202020204" pitchFamily="34" charset="0"/>
                <a:cs typeface="Arial" panose="020B0604020202020204" pitchFamily="34" charset="0"/>
              </a:rPr>
              <a:t>aprendizaje de más de 30 alumnos mediante la virtualidad.</a:t>
            </a:r>
          </a:p>
        </p:txBody>
      </p:sp>
    </p:spTree>
    <p:extLst>
      <p:ext uri="{BB962C8B-B14F-4D97-AF65-F5344CB8AC3E}">
        <p14:creationId xmlns:p14="http://schemas.microsoft.com/office/powerpoint/2010/main" val="2738633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16</a:t>
              </a:r>
              <a:endParaRPr lang="es-MX" dirty="0">
                <a:solidFill>
                  <a:schemeClr val="tx1"/>
                </a:solidFill>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junio</a:t>
              </a:r>
              <a:endParaRPr lang="es-MX" dirty="0">
                <a:solidFill>
                  <a:schemeClr val="tx1"/>
                </a:solidFill>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2021</a:t>
              </a:r>
              <a:endParaRPr lang="es-MX" dirty="0">
                <a:solidFill>
                  <a:schemeClr val="tx1"/>
                </a:solidFill>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02602"/>
              <a:ext cx="442796" cy="542265"/>
              <a:chOff x="325120" y="859815"/>
              <a:chExt cx="442796" cy="542265"/>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86080" y="85981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solidFill>
              <a:srgbClr val="FF0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79620" y="649815"/>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7" y="1245645"/>
              <a:ext cx="7777163" cy="369332"/>
            </a:xfrm>
            <a:prstGeom prst="rect">
              <a:avLst/>
            </a:prstGeom>
            <a:noFill/>
          </p:spPr>
          <p:txBody>
            <a:bodyPr wrap="square" rtlCol="0">
              <a:spAutoFit/>
            </a:bodyPr>
            <a:lstStyle/>
            <a:p>
              <a:r>
                <a:rPr lang="es-MX" dirty="0"/>
                <a:t>Situación de Aprendizaje</a:t>
              </a:r>
              <a:r>
                <a:rPr lang="es-MX" dirty="0" smtClean="0"/>
                <a:t>: Aprende en casa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830997"/>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Hoy considero que hubo una buena jornada ya que llevo a cabo la activad de la forma planeada y hubo buena respuesta por parte de los alumnos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923330"/>
            </a:xfrm>
            <a:prstGeom prst="rect">
              <a:avLst/>
            </a:prstGeom>
            <a:noFill/>
          </p:spPr>
          <p:txBody>
            <a:bodyPr wrap="square">
              <a:spAutoFit/>
            </a:bodyPr>
            <a:lstStyle/>
            <a:p>
              <a:pPr algn="ctr"/>
              <a:r>
                <a:rPr lang="es-MX" sz="1800" dirty="0" smtClean="0">
                  <a:solidFill>
                    <a:schemeClr val="bg1"/>
                  </a:solidFill>
                  <a:latin typeface="Comic Sans MS" panose="030F0702030302020204" pitchFamily="66" charset="0"/>
                </a:rPr>
                <a:t>Hubo buena repuesta por parte de los alumnos y se recibieron actividades del día anterior </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923330"/>
            </a:xfrm>
            <a:prstGeom prst="rect">
              <a:avLst/>
            </a:prstGeom>
            <a:noFill/>
          </p:spPr>
          <p:txBody>
            <a:bodyPr wrap="square">
              <a:spAutoFit/>
            </a:bodyPr>
            <a:lstStyle/>
            <a:p>
              <a:pPr algn="ctr"/>
              <a:r>
                <a:rPr lang="es-MX" dirty="0" smtClean="0">
                  <a:solidFill>
                    <a:schemeClr val="bg1"/>
                  </a:solidFill>
                  <a:latin typeface="Comic Sans MS" panose="030F0702030302020204" pitchFamily="66" charset="0"/>
                </a:rPr>
                <a:t>Aun se siguen recibiendo pocas evidencias y hay mas participación en el pase de lista </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Multiplicar 2"/>
          <p:cNvSpPr/>
          <p:nvPr/>
        </p:nvSpPr>
        <p:spPr>
          <a:xfrm>
            <a:off x="369486" y="2274541"/>
            <a:ext cx="1233503" cy="706324"/>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Multiplicar 126"/>
          <p:cNvSpPr/>
          <p:nvPr/>
        </p:nvSpPr>
        <p:spPr>
          <a:xfrm>
            <a:off x="3876926" y="3044471"/>
            <a:ext cx="1009881" cy="495137"/>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479783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dirty="0" smtClean="0">
                <a:latin typeface="Arial Black" panose="020B0A04020102020204" pitchFamily="34" charset="0"/>
              </a:rPr>
              <a:t>Compromiso del docente </a:t>
            </a:r>
            <a:endParaRPr lang="es-MX" sz="3600" dirty="0">
              <a:latin typeface="Arial Black" panose="020B0A04020102020204" pitchFamily="34" charset="0"/>
            </a:endParaRPr>
          </a:p>
        </p:txBody>
      </p:sp>
      <p:sp>
        <p:nvSpPr>
          <p:cNvPr id="3" name="Marcador de contenido 2"/>
          <p:cNvSpPr>
            <a:spLocks noGrp="1"/>
          </p:cNvSpPr>
          <p:nvPr>
            <p:ph idx="1"/>
          </p:nvPr>
        </p:nvSpPr>
        <p:spPr/>
        <p:txBody>
          <a:bodyPr>
            <a:normAutofit fontScale="85000" lnSpcReduction="20000"/>
          </a:bodyPr>
          <a:lstStyle/>
          <a:p>
            <a:pPr marL="0" indent="0">
              <a:buNone/>
            </a:pPr>
            <a:r>
              <a:rPr lang="es-MX" dirty="0"/>
              <a:t>"</a:t>
            </a:r>
            <a:r>
              <a:rPr lang="es-MX" dirty="0">
                <a:latin typeface="Arial" panose="020B0604020202020204" pitchFamily="34" charset="0"/>
                <a:cs typeface="Arial" panose="020B0604020202020204" pitchFamily="34" charset="0"/>
              </a:rPr>
              <a:t>el compromiso radical de la escuela con la educación del ser humano no puede eludir su posición crítica con las políticas de injusticia y desigualdad. Ésta debe seguir siendo una cuestión básica en todo educador" (p. 95). Para nosotros la educación debe ser en esencia una liberación (Freire), en cuanto a que autonomiza a la persona de aquello que la limita, la emancipa de sus determinismos (</a:t>
            </a:r>
            <a:r>
              <a:rPr lang="es-MX" dirty="0" err="1">
                <a:latin typeface="Arial" panose="020B0604020202020204" pitchFamily="34" charset="0"/>
                <a:cs typeface="Arial" panose="020B0604020202020204" pitchFamily="34" charset="0"/>
              </a:rPr>
              <a:t>Habermas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Groundy</a:t>
            </a:r>
            <a:r>
              <a:rPr lang="es-MX" dirty="0">
                <a:latin typeface="Arial" panose="020B0604020202020204" pitchFamily="34" charset="0"/>
                <a:cs typeface="Arial" panose="020B0604020202020204" pitchFamily="34" charset="0"/>
              </a:rPr>
              <a:t>), para que pueda hacerse a sí misma (Moya). Desde esa perspectiva el docente, como agente primordial del proceso educativo, debe definir un compromiso profundo y permanente con sus alumnos y con su práctica, de manera de responder a lo que la realidad le demanda en favor de la formación de éstos y como consecuencia de ella, de la formación de la sociedad y la cultura; compromiso que implica una toma de conciencia -es decir se opone a la enajenación, o sea a "la pérdida, por el hombre, de lo que constituye su propia esencia y por consiguiente, la dominación del objeto sobre el sujeto" (Becerril, 1999:86)- y trae como resultado una acción pedagógica centrada en lo que Moya llama situación formadora, es decir, "un espacio de práctica educativa mediadora entre sujetos y dispositivo pedagógico (…) que contiene la trama de relaciones que instituyen, tanto la relación entre actores (interacción pedagógica) como la interacción entre saberes (relación significante)" (2002:20).</a:t>
            </a:r>
          </a:p>
        </p:txBody>
      </p:sp>
    </p:spTree>
    <p:extLst>
      <p:ext uri="{BB962C8B-B14F-4D97-AF65-F5344CB8AC3E}">
        <p14:creationId xmlns:p14="http://schemas.microsoft.com/office/powerpoint/2010/main" val="793742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17</a:t>
              </a:r>
              <a:endParaRPr lang="es-MX" dirty="0">
                <a:solidFill>
                  <a:schemeClr val="tx1"/>
                </a:solidFill>
              </a:endParaRPr>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Junio </a:t>
              </a:r>
              <a:endParaRPr lang="es-MX" dirty="0">
                <a:solidFill>
                  <a:schemeClr val="tx1"/>
                </a:solidFill>
              </a:endParaRPr>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2021</a:t>
              </a:r>
              <a:endParaRPr lang="es-MX" dirty="0">
                <a:solidFill>
                  <a:schemeClr val="tx1"/>
                </a:solidFill>
              </a:endParaRPr>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solidFill>
              <a:srgbClr val="FF0000"/>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a:t>
              </a:r>
              <a:r>
                <a:rPr lang="es-MX" dirty="0" smtClean="0"/>
                <a:t>: aprende en casa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solidFill>
                <a:srgbClr val="FF0000"/>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830997"/>
              </a:xfrm>
              <a:prstGeom prst="rect">
                <a:avLst/>
              </a:prstGeom>
              <a:noFill/>
            </p:spPr>
            <p:txBody>
              <a:bodyPr wrap="square" rtlCol="0">
                <a:spAutoFit/>
              </a:bodyPr>
              <a:lstStyle/>
              <a:p>
                <a:pPr algn="ctr"/>
                <a:r>
                  <a:rPr lang="es-MX" sz="1200" dirty="0" smtClean="0">
                    <a:latin typeface="Comic Sans MS" panose="030F0702030302020204" pitchFamily="66" charset="0"/>
                  </a:rPr>
                  <a:t>Observaciones</a:t>
                </a:r>
              </a:p>
              <a:p>
                <a:pPr algn="ctr"/>
                <a:r>
                  <a:rPr lang="es-MX" sz="1200" dirty="0" smtClean="0">
                    <a:latin typeface="Comic Sans MS" panose="030F0702030302020204" pitchFamily="66" charset="0"/>
                  </a:rPr>
                  <a:t>Considero que la jornada de hoy fue buena ya que obtuve una buena respuestas por pate de los alumnos hacia las actividades </a:t>
                </a:r>
                <a:endParaRPr lang="es-MX" sz="1200" dirty="0">
                  <a:latin typeface="Comic Sans MS" panose="030F0702030302020204" pitchFamily="66" charset="0"/>
                </a:endParaRP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200329"/>
            </a:xfrm>
            <a:prstGeom prst="rect">
              <a:avLst/>
            </a:prstGeom>
            <a:noFill/>
          </p:spPr>
          <p:txBody>
            <a:bodyPr wrap="square">
              <a:spAutoFit/>
            </a:bodyPr>
            <a:lstStyle/>
            <a:p>
              <a:pPr algn="ctr"/>
              <a:r>
                <a:rPr lang="es-MX" sz="1800" dirty="0" smtClean="0">
                  <a:solidFill>
                    <a:schemeClr val="bg1"/>
                  </a:solidFill>
                  <a:latin typeface="Comic Sans MS" panose="030F0702030302020204" pitchFamily="66" charset="0"/>
                </a:rPr>
                <a:t>Participación de alumnos que no participaban y involucrarme mas con el grupo considero ayudo que fue una actividad de pensamiento</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646331"/>
            </a:xfrm>
            <a:prstGeom prst="rect">
              <a:avLst/>
            </a:prstGeom>
            <a:noFill/>
          </p:spPr>
          <p:txBody>
            <a:bodyPr wrap="square">
              <a:spAutoFit/>
            </a:bodyPr>
            <a:lstStyle/>
            <a:p>
              <a:pPr algn="ctr"/>
              <a:r>
                <a:rPr lang="es-MX" sz="1800" dirty="0" smtClean="0">
                  <a:solidFill>
                    <a:schemeClr val="bg1"/>
                  </a:solidFill>
                  <a:latin typeface="Comic Sans MS" panose="030F0702030302020204" pitchFamily="66" charset="0"/>
                </a:rPr>
                <a:t>El envió incompleto de actividades por parte de algunos alumnos </a:t>
              </a:r>
              <a:endParaRPr lang="es-MX" sz="1800" dirty="0">
                <a:solidFill>
                  <a:schemeClr val="bg1"/>
                </a:solidFill>
                <a:latin typeface="Comic Sans MS" panose="030F0702030302020204" pitchFamily="66" charset="0"/>
              </a:endParaRP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Multiplicar 2"/>
          <p:cNvSpPr/>
          <p:nvPr/>
        </p:nvSpPr>
        <p:spPr>
          <a:xfrm>
            <a:off x="1491036" y="2319230"/>
            <a:ext cx="1242927" cy="607163"/>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Multiplicar 126"/>
          <p:cNvSpPr/>
          <p:nvPr/>
        </p:nvSpPr>
        <p:spPr>
          <a:xfrm>
            <a:off x="355523" y="2315857"/>
            <a:ext cx="1242927" cy="607163"/>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Multiplicar 128"/>
          <p:cNvSpPr/>
          <p:nvPr/>
        </p:nvSpPr>
        <p:spPr>
          <a:xfrm>
            <a:off x="5093722" y="3125901"/>
            <a:ext cx="902712" cy="378653"/>
          </a:xfrm>
          <a:prstGeom prst="mathMultiply">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487345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dirty="0" smtClean="0">
                <a:latin typeface="Arial Black" panose="020B0A04020102020204" pitchFamily="34" charset="0"/>
              </a:rPr>
              <a:t>Pensamiento matemático </a:t>
            </a:r>
            <a:endParaRPr lang="es-MX" sz="3600" dirty="0">
              <a:latin typeface="Arial Black" panose="020B0A04020102020204" pitchFamily="34" charset="0"/>
            </a:endParaRPr>
          </a:p>
        </p:txBody>
      </p:sp>
      <p:sp>
        <p:nvSpPr>
          <p:cNvPr id="3" name="Marcador de contenido 2"/>
          <p:cNvSpPr>
            <a:spLocks noGrp="1"/>
          </p:cNvSpPr>
          <p:nvPr>
            <p:ph idx="1"/>
          </p:nvPr>
        </p:nvSpPr>
        <p:spPr/>
        <p:txBody>
          <a:bodyPr>
            <a:normAutofit/>
          </a:bodyPr>
          <a:lstStyle/>
          <a:p>
            <a:pPr marL="0" indent="0">
              <a:buNone/>
            </a:pPr>
            <a:r>
              <a:rPr lang="es-MX" sz="2000" dirty="0">
                <a:latin typeface="Arial" panose="020B0604020202020204" pitchFamily="34" charset="0"/>
                <a:cs typeface="Arial" panose="020B0604020202020204" pitchFamily="34" charset="0"/>
              </a:rPr>
              <a:t>Los procesos matemáticos, de acuerdo con Alsina (2012), ponen de relieve las formas de adquisición y uso del conocimiento matemático: pensar, razonar, modelizar, etc. La combinación de contenidos y procesos matemáticos favorece nuevas miradas que enfatizan no solo el contenido y el proceso, sino –y especialmente– las relaciones que se establecen entre ellos. Partir de este enfoque competencial ya desde las primeras edades, en las que todo está integrado, es especialmente significativo dado que cuando los niños usan las relaciones existentes en los contenidos matemáticos, en los procesos matemáticos y las existentes entre ambos, progresa su conocimiento de la disciplina y crece la habilidad para aplicar conceptos y destrezas con más eficacia en diferentes ámbitos de su vida cotidiana</a:t>
            </a:r>
          </a:p>
        </p:txBody>
      </p:sp>
    </p:spTree>
    <p:extLst>
      <p:ext uri="{BB962C8B-B14F-4D97-AF65-F5344CB8AC3E}">
        <p14:creationId xmlns:p14="http://schemas.microsoft.com/office/powerpoint/2010/main" val="308694116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625</TotalTime>
  <Words>2305</Words>
  <Application>Microsoft Office PowerPoint</Application>
  <PresentationFormat>Personalizado</PresentationFormat>
  <Paragraphs>311</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Arial Black</vt:lpstr>
      <vt:lpstr>Berlin Sans FB Demi</vt:lpstr>
      <vt:lpstr>Calibri</vt:lpstr>
      <vt:lpstr>Calibri Light</vt:lpstr>
      <vt:lpstr>Comic Sans MS</vt:lpstr>
      <vt:lpstr>Tema de Office</vt:lpstr>
      <vt:lpstr>Presentación de PowerPoint</vt:lpstr>
      <vt:lpstr>Presentación de PowerPoint</vt:lpstr>
      <vt:lpstr>Aprendizaje significativo </vt:lpstr>
      <vt:lpstr>Presentación de PowerPoint</vt:lpstr>
      <vt:lpstr>Carga académica </vt:lpstr>
      <vt:lpstr>Presentación de PowerPoint</vt:lpstr>
      <vt:lpstr>Compromiso del docente </vt:lpstr>
      <vt:lpstr>Presentación de PowerPoint</vt:lpstr>
      <vt:lpstr>Pensamiento matemático </vt:lpstr>
      <vt:lpstr>Presentación de PowerPoint</vt:lpstr>
      <vt:lpstr>Relación maestro alumno </vt:lpstr>
      <vt:lpstr>Bibliografía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Maria Jose</cp:lastModifiedBy>
  <cp:revision>32</cp:revision>
  <dcterms:created xsi:type="dcterms:W3CDTF">2020-11-09T23:20:30Z</dcterms:created>
  <dcterms:modified xsi:type="dcterms:W3CDTF">2021-06-19T04:28:40Z</dcterms:modified>
</cp:coreProperties>
</file>