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60" r:id="rId4"/>
    <p:sldId id="262" r:id="rId5"/>
    <p:sldId id="264" r:id="rId6"/>
    <p:sldId id="266" r:id="rId7"/>
    <p:sldId id="268" r:id="rId8"/>
    <p:sldId id="270" r:id="rId9"/>
    <p:sldId id="272" r:id="rId10"/>
  </p:sldIdLst>
  <p:sldSz cx="7777163" cy="100457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66FF"/>
    <a:srgbClr val="79DCFF"/>
    <a:srgbClr val="FF9999"/>
    <a:srgbClr val="CC9900"/>
    <a:srgbClr val="FFFF66"/>
    <a:srgbClr val="99663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E69BE75-9B5E-43CA-BC09-403D6B4CF0B9}" v="9" dt="2020-11-10T04:08:31.39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959" autoAdjust="0"/>
    <p:restoredTop sz="94249" autoAdjust="0"/>
  </p:normalViewPr>
  <p:slideViewPr>
    <p:cSldViewPr snapToGrid="0">
      <p:cViewPr>
        <p:scale>
          <a:sx n="87" d="100"/>
          <a:sy n="87" d="100"/>
        </p:scale>
        <p:origin x="1056" y="-23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5/10/relationships/revisionInfo" Target="revisionInfo.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583287" y="1644054"/>
            <a:ext cx="6610589" cy="3497392"/>
          </a:xfrm>
        </p:spPr>
        <p:txBody>
          <a:bodyPr anchor="b"/>
          <a:lstStyle>
            <a:lvl1pPr algn="ctr">
              <a:defRPr sz="5103"/>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972146" y="5276318"/>
            <a:ext cx="5832872" cy="2425385"/>
          </a:xfrm>
        </p:spPr>
        <p:txBody>
          <a:bodyPr/>
          <a:lstStyle>
            <a:lvl1pPr marL="0" indent="0" algn="ctr">
              <a:buNone/>
              <a:defRPr sz="2041"/>
            </a:lvl1pPr>
            <a:lvl2pPr marL="388849" indent="0" algn="ctr">
              <a:buNone/>
              <a:defRPr sz="1701"/>
            </a:lvl2pPr>
            <a:lvl3pPr marL="777697" indent="0" algn="ctr">
              <a:buNone/>
              <a:defRPr sz="1531"/>
            </a:lvl3pPr>
            <a:lvl4pPr marL="1166546" indent="0" algn="ctr">
              <a:buNone/>
              <a:defRPr sz="1361"/>
            </a:lvl4pPr>
            <a:lvl5pPr marL="1555394" indent="0" algn="ctr">
              <a:buNone/>
              <a:defRPr sz="1361"/>
            </a:lvl5pPr>
            <a:lvl6pPr marL="1944243" indent="0" algn="ctr">
              <a:buNone/>
              <a:defRPr sz="1361"/>
            </a:lvl6pPr>
            <a:lvl7pPr marL="2333092" indent="0" algn="ctr">
              <a:buNone/>
              <a:defRPr sz="1361"/>
            </a:lvl7pPr>
            <a:lvl8pPr marL="2721940" indent="0" algn="ctr">
              <a:buNone/>
              <a:defRPr sz="1361"/>
            </a:lvl8pPr>
            <a:lvl9pPr marL="3110789" indent="0" algn="ctr">
              <a:buNone/>
              <a:defRPr sz="1361"/>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036E05AD-77F0-46F8-BB92-E0498C440A86}" type="datetimeFigureOut">
              <a:rPr lang="es-MX" smtClean="0"/>
              <a:t>18/06/2021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6215963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036E05AD-77F0-46F8-BB92-E0498C440A86}" type="datetimeFigureOut">
              <a:rPr lang="es-MX" smtClean="0"/>
              <a:t>18/06/2021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16881928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65533" y="534841"/>
            <a:ext cx="1676951" cy="8513266"/>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534680" y="534841"/>
            <a:ext cx="4933638" cy="8513266"/>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036E05AD-77F0-46F8-BB92-E0498C440A86}" type="datetimeFigureOut">
              <a:rPr lang="es-MX" smtClean="0"/>
              <a:t>18/06/2021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26179468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036E05AD-77F0-46F8-BB92-E0498C440A86}" type="datetimeFigureOut">
              <a:rPr lang="es-MX" smtClean="0"/>
              <a:t>18/06/2021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30624284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530630" y="2504452"/>
            <a:ext cx="6707803" cy="4178731"/>
          </a:xfrm>
        </p:spPr>
        <p:txBody>
          <a:bodyPr anchor="b"/>
          <a:lstStyle>
            <a:lvl1pPr>
              <a:defRPr sz="5103"/>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530630" y="6722716"/>
            <a:ext cx="6707803" cy="2197496"/>
          </a:xfrm>
        </p:spPr>
        <p:txBody>
          <a:bodyPr/>
          <a:lstStyle>
            <a:lvl1pPr marL="0" indent="0">
              <a:buNone/>
              <a:defRPr sz="2041">
                <a:solidFill>
                  <a:schemeClr val="tx1"/>
                </a:solidFill>
              </a:defRPr>
            </a:lvl1pPr>
            <a:lvl2pPr marL="388849" indent="0">
              <a:buNone/>
              <a:defRPr sz="1701">
                <a:solidFill>
                  <a:schemeClr val="tx1">
                    <a:tint val="75000"/>
                  </a:schemeClr>
                </a:solidFill>
              </a:defRPr>
            </a:lvl2pPr>
            <a:lvl3pPr marL="777697" indent="0">
              <a:buNone/>
              <a:defRPr sz="1531">
                <a:solidFill>
                  <a:schemeClr val="tx1">
                    <a:tint val="75000"/>
                  </a:schemeClr>
                </a:solidFill>
              </a:defRPr>
            </a:lvl3pPr>
            <a:lvl4pPr marL="1166546" indent="0">
              <a:buNone/>
              <a:defRPr sz="1361">
                <a:solidFill>
                  <a:schemeClr val="tx1">
                    <a:tint val="75000"/>
                  </a:schemeClr>
                </a:solidFill>
              </a:defRPr>
            </a:lvl4pPr>
            <a:lvl5pPr marL="1555394" indent="0">
              <a:buNone/>
              <a:defRPr sz="1361">
                <a:solidFill>
                  <a:schemeClr val="tx1">
                    <a:tint val="75000"/>
                  </a:schemeClr>
                </a:solidFill>
              </a:defRPr>
            </a:lvl5pPr>
            <a:lvl6pPr marL="1944243" indent="0">
              <a:buNone/>
              <a:defRPr sz="1361">
                <a:solidFill>
                  <a:schemeClr val="tx1">
                    <a:tint val="75000"/>
                  </a:schemeClr>
                </a:solidFill>
              </a:defRPr>
            </a:lvl6pPr>
            <a:lvl7pPr marL="2333092" indent="0">
              <a:buNone/>
              <a:defRPr sz="1361">
                <a:solidFill>
                  <a:schemeClr val="tx1">
                    <a:tint val="75000"/>
                  </a:schemeClr>
                </a:solidFill>
              </a:defRPr>
            </a:lvl7pPr>
            <a:lvl8pPr marL="2721940" indent="0">
              <a:buNone/>
              <a:defRPr sz="1361">
                <a:solidFill>
                  <a:schemeClr val="tx1">
                    <a:tint val="75000"/>
                  </a:schemeClr>
                </a:solidFill>
              </a:defRPr>
            </a:lvl8pPr>
            <a:lvl9pPr marL="3110789" indent="0">
              <a:buNone/>
              <a:defRPr sz="1361">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036E05AD-77F0-46F8-BB92-E0498C440A86}" type="datetimeFigureOut">
              <a:rPr lang="es-MX" smtClean="0"/>
              <a:t>18/06/2021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9961806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534680" y="2674203"/>
            <a:ext cx="3305294" cy="637390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3937189" y="2674203"/>
            <a:ext cx="3305294" cy="637390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036E05AD-77F0-46F8-BB92-E0498C440A86}" type="datetimeFigureOut">
              <a:rPr lang="es-MX" smtClean="0"/>
              <a:t>18/06/2021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11088156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535693" y="534843"/>
            <a:ext cx="6707803" cy="1941704"/>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535694" y="2462592"/>
            <a:ext cx="3290104" cy="1206879"/>
          </a:xfrm>
        </p:spPr>
        <p:txBody>
          <a:bodyPr anchor="b"/>
          <a:lstStyle>
            <a:lvl1pPr marL="0" indent="0">
              <a:buNone/>
              <a:defRPr sz="2041" b="1"/>
            </a:lvl1pPr>
            <a:lvl2pPr marL="388849" indent="0">
              <a:buNone/>
              <a:defRPr sz="1701" b="1"/>
            </a:lvl2pPr>
            <a:lvl3pPr marL="777697" indent="0">
              <a:buNone/>
              <a:defRPr sz="1531" b="1"/>
            </a:lvl3pPr>
            <a:lvl4pPr marL="1166546" indent="0">
              <a:buNone/>
              <a:defRPr sz="1361" b="1"/>
            </a:lvl4pPr>
            <a:lvl5pPr marL="1555394" indent="0">
              <a:buNone/>
              <a:defRPr sz="1361" b="1"/>
            </a:lvl5pPr>
            <a:lvl6pPr marL="1944243" indent="0">
              <a:buNone/>
              <a:defRPr sz="1361" b="1"/>
            </a:lvl6pPr>
            <a:lvl7pPr marL="2333092" indent="0">
              <a:buNone/>
              <a:defRPr sz="1361" b="1"/>
            </a:lvl7pPr>
            <a:lvl8pPr marL="2721940" indent="0">
              <a:buNone/>
              <a:defRPr sz="1361" b="1"/>
            </a:lvl8pPr>
            <a:lvl9pPr marL="3110789" indent="0">
              <a:buNone/>
              <a:defRPr sz="1361" b="1"/>
            </a:lvl9pPr>
          </a:lstStyle>
          <a:p>
            <a:pPr lvl="0"/>
            <a:r>
              <a:rPr lang="es-ES"/>
              <a:t>Haga clic para modificar los estilos de texto del patrón</a:t>
            </a:r>
          </a:p>
        </p:txBody>
      </p:sp>
      <p:sp>
        <p:nvSpPr>
          <p:cNvPr id="4" name="Content Placeholder 3"/>
          <p:cNvSpPr>
            <a:spLocks noGrp="1"/>
          </p:cNvSpPr>
          <p:nvPr>
            <p:ph sz="half" idx="2"/>
          </p:nvPr>
        </p:nvSpPr>
        <p:spPr>
          <a:xfrm>
            <a:off x="535694" y="3669471"/>
            <a:ext cx="3290104" cy="5397239"/>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3937189" y="2462592"/>
            <a:ext cx="3306307" cy="1206879"/>
          </a:xfrm>
        </p:spPr>
        <p:txBody>
          <a:bodyPr anchor="b"/>
          <a:lstStyle>
            <a:lvl1pPr marL="0" indent="0">
              <a:buNone/>
              <a:defRPr sz="2041" b="1"/>
            </a:lvl1pPr>
            <a:lvl2pPr marL="388849" indent="0">
              <a:buNone/>
              <a:defRPr sz="1701" b="1"/>
            </a:lvl2pPr>
            <a:lvl3pPr marL="777697" indent="0">
              <a:buNone/>
              <a:defRPr sz="1531" b="1"/>
            </a:lvl3pPr>
            <a:lvl4pPr marL="1166546" indent="0">
              <a:buNone/>
              <a:defRPr sz="1361" b="1"/>
            </a:lvl4pPr>
            <a:lvl5pPr marL="1555394" indent="0">
              <a:buNone/>
              <a:defRPr sz="1361" b="1"/>
            </a:lvl5pPr>
            <a:lvl6pPr marL="1944243" indent="0">
              <a:buNone/>
              <a:defRPr sz="1361" b="1"/>
            </a:lvl6pPr>
            <a:lvl7pPr marL="2333092" indent="0">
              <a:buNone/>
              <a:defRPr sz="1361" b="1"/>
            </a:lvl7pPr>
            <a:lvl8pPr marL="2721940" indent="0">
              <a:buNone/>
              <a:defRPr sz="1361" b="1"/>
            </a:lvl8pPr>
            <a:lvl9pPr marL="3110789" indent="0">
              <a:buNone/>
              <a:defRPr sz="1361" b="1"/>
            </a:lvl9pPr>
          </a:lstStyle>
          <a:p>
            <a:pPr lvl="0"/>
            <a:r>
              <a:rPr lang="es-ES"/>
              <a:t>Haga clic para modificar los estilos de texto del patrón</a:t>
            </a:r>
          </a:p>
        </p:txBody>
      </p:sp>
      <p:sp>
        <p:nvSpPr>
          <p:cNvPr id="6" name="Content Placeholder 5"/>
          <p:cNvSpPr>
            <a:spLocks noGrp="1"/>
          </p:cNvSpPr>
          <p:nvPr>
            <p:ph sz="quarter" idx="4"/>
          </p:nvPr>
        </p:nvSpPr>
        <p:spPr>
          <a:xfrm>
            <a:off x="3937189" y="3669471"/>
            <a:ext cx="3306307" cy="5397239"/>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036E05AD-77F0-46F8-BB92-E0498C440A86}" type="datetimeFigureOut">
              <a:rPr lang="es-MX" smtClean="0"/>
              <a:t>18/06/2021</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39018305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036E05AD-77F0-46F8-BB92-E0498C440A86}" type="datetimeFigureOut">
              <a:rPr lang="es-MX" smtClean="0"/>
              <a:t>18/06/2021</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42546865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6E05AD-77F0-46F8-BB92-E0498C440A86}" type="datetimeFigureOut">
              <a:rPr lang="es-MX" smtClean="0"/>
              <a:t>18/06/2021</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12157033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535693" y="669713"/>
            <a:ext cx="2508337" cy="2343997"/>
          </a:xfrm>
        </p:spPr>
        <p:txBody>
          <a:bodyPr anchor="b"/>
          <a:lstStyle>
            <a:lvl1pPr>
              <a:defRPr sz="2722"/>
            </a:lvl1pPr>
          </a:lstStyle>
          <a:p>
            <a:r>
              <a:rPr lang="es-ES"/>
              <a:t>Haga clic para modificar el estilo de título del patrón</a:t>
            </a:r>
            <a:endParaRPr lang="en-US" dirty="0"/>
          </a:p>
        </p:txBody>
      </p:sp>
      <p:sp>
        <p:nvSpPr>
          <p:cNvPr id="3" name="Content Placeholder 2"/>
          <p:cNvSpPr>
            <a:spLocks noGrp="1"/>
          </p:cNvSpPr>
          <p:nvPr>
            <p:ph idx="1"/>
          </p:nvPr>
        </p:nvSpPr>
        <p:spPr>
          <a:xfrm>
            <a:off x="3306307" y="1446397"/>
            <a:ext cx="3937189" cy="7138958"/>
          </a:xfrm>
        </p:spPr>
        <p:txBody>
          <a:bodyPr/>
          <a:lstStyle>
            <a:lvl1pPr>
              <a:defRPr sz="2722"/>
            </a:lvl1pPr>
            <a:lvl2pPr>
              <a:defRPr sz="2381"/>
            </a:lvl2pPr>
            <a:lvl3pPr>
              <a:defRPr sz="2041"/>
            </a:lvl3pPr>
            <a:lvl4pPr>
              <a:defRPr sz="1701"/>
            </a:lvl4pPr>
            <a:lvl5pPr>
              <a:defRPr sz="1701"/>
            </a:lvl5pPr>
            <a:lvl6pPr>
              <a:defRPr sz="1701"/>
            </a:lvl6pPr>
            <a:lvl7pPr>
              <a:defRPr sz="1701"/>
            </a:lvl7pPr>
            <a:lvl8pPr>
              <a:defRPr sz="1701"/>
            </a:lvl8pPr>
            <a:lvl9pPr>
              <a:defRPr sz="1701"/>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535693" y="3013710"/>
            <a:ext cx="2508337" cy="5583271"/>
          </a:xfrm>
        </p:spPr>
        <p:txBody>
          <a:bodyPr/>
          <a:lstStyle>
            <a:lvl1pPr marL="0" indent="0">
              <a:buNone/>
              <a:defRPr sz="1361"/>
            </a:lvl1pPr>
            <a:lvl2pPr marL="388849" indent="0">
              <a:buNone/>
              <a:defRPr sz="1191"/>
            </a:lvl2pPr>
            <a:lvl3pPr marL="777697" indent="0">
              <a:buNone/>
              <a:defRPr sz="1021"/>
            </a:lvl3pPr>
            <a:lvl4pPr marL="1166546" indent="0">
              <a:buNone/>
              <a:defRPr sz="851"/>
            </a:lvl4pPr>
            <a:lvl5pPr marL="1555394" indent="0">
              <a:buNone/>
              <a:defRPr sz="851"/>
            </a:lvl5pPr>
            <a:lvl6pPr marL="1944243" indent="0">
              <a:buNone/>
              <a:defRPr sz="851"/>
            </a:lvl6pPr>
            <a:lvl7pPr marL="2333092" indent="0">
              <a:buNone/>
              <a:defRPr sz="851"/>
            </a:lvl7pPr>
            <a:lvl8pPr marL="2721940" indent="0">
              <a:buNone/>
              <a:defRPr sz="851"/>
            </a:lvl8pPr>
            <a:lvl9pPr marL="3110789" indent="0">
              <a:buNone/>
              <a:defRPr sz="851"/>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036E05AD-77F0-46F8-BB92-E0498C440A86}" type="datetimeFigureOut">
              <a:rPr lang="es-MX" smtClean="0"/>
              <a:t>18/06/2021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20194039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535693" y="669713"/>
            <a:ext cx="2508337" cy="2343997"/>
          </a:xfrm>
        </p:spPr>
        <p:txBody>
          <a:bodyPr anchor="b"/>
          <a:lstStyle>
            <a:lvl1pPr>
              <a:defRPr sz="2722"/>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3306307" y="1446397"/>
            <a:ext cx="3937189" cy="7138958"/>
          </a:xfrm>
        </p:spPr>
        <p:txBody>
          <a:bodyPr anchor="t"/>
          <a:lstStyle>
            <a:lvl1pPr marL="0" indent="0">
              <a:buNone/>
              <a:defRPr sz="2722"/>
            </a:lvl1pPr>
            <a:lvl2pPr marL="388849" indent="0">
              <a:buNone/>
              <a:defRPr sz="2381"/>
            </a:lvl2pPr>
            <a:lvl3pPr marL="777697" indent="0">
              <a:buNone/>
              <a:defRPr sz="2041"/>
            </a:lvl3pPr>
            <a:lvl4pPr marL="1166546" indent="0">
              <a:buNone/>
              <a:defRPr sz="1701"/>
            </a:lvl4pPr>
            <a:lvl5pPr marL="1555394" indent="0">
              <a:buNone/>
              <a:defRPr sz="1701"/>
            </a:lvl5pPr>
            <a:lvl6pPr marL="1944243" indent="0">
              <a:buNone/>
              <a:defRPr sz="1701"/>
            </a:lvl6pPr>
            <a:lvl7pPr marL="2333092" indent="0">
              <a:buNone/>
              <a:defRPr sz="1701"/>
            </a:lvl7pPr>
            <a:lvl8pPr marL="2721940" indent="0">
              <a:buNone/>
              <a:defRPr sz="1701"/>
            </a:lvl8pPr>
            <a:lvl9pPr marL="3110789" indent="0">
              <a:buNone/>
              <a:defRPr sz="1701"/>
            </a:lvl9pPr>
          </a:lstStyle>
          <a:p>
            <a:r>
              <a:rPr lang="es-ES"/>
              <a:t>Haga clic en el icono para agregar una imagen</a:t>
            </a:r>
            <a:endParaRPr lang="en-US" dirty="0"/>
          </a:p>
        </p:txBody>
      </p:sp>
      <p:sp>
        <p:nvSpPr>
          <p:cNvPr id="4" name="Text Placeholder 3"/>
          <p:cNvSpPr>
            <a:spLocks noGrp="1"/>
          </p:cNvSpPr>
          <p:nvPr>
            <p:ph type="body" sz="half" idx="2"/>
          </p:nvPr>
        </p:nvSpPr>
        <p:spPr>
          <a:xfrm>
            <a:off x="535693" y="3013710"/>
            <a:ext cx="2508337" cy="5583271"/>
          </a:xfrm>
        </p:spPr>
        <p:txBody>
          <a:bodyPr/>
          <a:lstStyle>
            <a:lvl1pPr marL="0" indent="0">
              <a:buNone/>
              <a:defRPr sz="1361"/>
            </a:lvl1pPr>
            <a:lvl2pPr marL="388849" indent="0">
              <a:buNone/>
              <a:defRPr sz="1191"/>
            </a:lvl2pPr>
            <a:lvl3pPr marL="777697" indent="0">
              <a:buNone/>
              <a:defRPr sz="1021"/>
            </a:lvl3pPr>
            <a:lvl4pPr marL="1166546" indent="0">
              <a:buNone/>
              <a:defRPr sz="851"/>
            </a:lvl4pPr>
            <a:lvl5pPr marL="1555394" indent="0">
              <a:buNone/>
              <a:defRPr sz="851"/>
            </a:lvl5pPr>
            <a:lvl6pPr marL="1944243" indent="0">
              <a:buNone/>
              <a:defRPr sz="851"/>
            </a:lvl6pPr>
            <a:lvl7pPr marL="2333092" indent="0">
              <a:buNone/>
              <a:defRPr sz="851"/>
            </a:lvl7pPr>
            <a:lvl8pPr marL="2721940" indent="0">
              <a:buNone/>
              <a:defRPr sz="851"/>
            </a:lvl8pPr>
            <a:lvl9pPr marL="3110789" indent="0">
              <a:buNone/>
              <a:defRPr sz="851"/>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036E05AD-77F0-46F8-BB92-E0498C440A86}" type="datetimeFigureOut">
              <a:rPr lang="es-MX" smtClean="0"/>
              <a:t>18/06/2021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27169023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680" y="534843"/>
            <a:ext cx="6707803" cy="1941704"/>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534680" y="2674203"/>
            <a:ext cx="6707803" cy="6373904"/>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534680" y="9310878"/>
            <a:ext cx="1749862" cy="534841"/>
          </a:xfrm>
          <a:prstGeom prst="rect">
            <a:avLst/>
          </a:prstGeom>
        </p:spPr>
        <p:txBody>
          <a:bodyPr vert="horz" lIns="91440" tIns="45720" rIns="91440" bIns="45720" rtlCol="0" anchor="ctr"/>
          <a:lstStyle>
            <a:lvl1pPr algn="l">
              <a:defRPr sz="1021">
                <a:solidFill>
                  <a:schemeClr val="tx1">
                    <a:tint val="75000"/>
                  </a:schemeClr>
                </a:solidFill>
              </a:defRPr>
            </a:lvl1pPr>
          </a:lstStyle>
          <a:p>
            <a:fld id="{036E05AD-77F0-46F8-BB92-E0498C440A86}" type="datetimeFigureOut">
              <a:rPr lang="es-MX" smtClean="0"/>
              <a:t>18/06/2021</a:t>
            </a:fld>
            <a:endParaRPr lang="es-MX"/>
          </a:p>
        </p:txBody>
      </p:sp>
      <p:sp>
        <p:nvSpPr>
          <p:cNvPr id="5" name="Footer Placeholder 4"/>
          <p:cNvSpPr>
            <a:spLocks noGrp="1"/>
          </p:cNvSpPr>
          <p:nvPr>
            <p:ph type="ftr" sz="quarter" idx="3"/>
          </p:nvPr>
        </p:nvSpPr>
        <p:spPr>
          <a:xfrm>
            <a:off x="2576185" y="9310878"/>
            <a:ext cx="2624793" cy="534841"/>
          </a:xfrm>
          <a:prstGeom prst="rect">
            <a:avLst/>
          </a:prstGeom>
        </p:spPr>
        <p:txBody>
          <a:bodyPr vert="horz" lIns="91440" tIns="45720" rIns="91440" bIns="45720" rtlCol="0" anchor="ctr"/>
          <a:lstStyle>
            <a:lvl1pPr algn="ctr">
              <a:defRPr sz="1021">
                <a:solidFill>
                  <a:schemeClr val="tx1">
                    <a:tint val="75000"/>
                  </a:schemeClr>
                </a:solidFill>
              </a:defRPr>
            </a:lvl1pPr>
          </a:lstStyle>
          <a:p>
            <a:endParaRPr lang="es-MX"/>
          </a:p>
        </p:txBody>
      </p:sp>
      <p:sp>
        <p:nvSpPr>
          <p:cNvPr id="6" name="Slide Number Placeholder 5"/>
          <p:cNvSpPr>
            <a:spLocks noGrp="1"/>
          </p:cNvSpPr>
          <p:nvPr>
            <p:ph type="sldNum" sz="quarter" idx="4"/>
          </p:nvPr>
        </p:nvSpPr>
        <p:spPr>
          <a:xfrm>
            <a:off x="5492621" y="9310878"/>
            <a:ext cx="1749862" cy="534841"/>
          </a:xfrm>
          <a:prstGeom prst="rect">
            <a:avLst/>
          </a:prstGeom>
        </p:spPr>
        <p:txBody>
          <a:bodyPr vert="horz" lIns="91440" tIns="45720" rIns="91440" bIns="45720" rtlCol="0" anchor="ctr"/>
          <a:lstStyle>
            <a:lvl1pPr algn="r">
              <a:defRPr sz="1021">
                <a:solidFill>
                  <a:schemeClr val="tx1">
                    <a:tint val="75000"/>
                  </a:schemeClr>
                </a:solidFill>
              </a:defRPr>
            </a:lvl1pPr>
          </a:lstStyle>
          <a:p>
            <a:fld id="{56E56E53-024C-46EB-AC88-735A2590F808}" type="slidenum">
              <a:rPr lang="es-MX" smtClean="0"/>
              <a:t>‹Nº›</a:t>
            </a:fld>
            <a:endParaRPr lang="es-MX"/>
          </a:p>
        </p:txBody>
      </p:sp>
    </p:spTree>
    <p:extLst>
      <p:ext uri="{BB962C8B-B14F-4D97-AF65-F5344CB8AC3E}">
        <p14:creationId xmlns:p14="http://schemas.microsoft.com/office/powerpoint/2010/main" val="319697103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77697" rtl="0" eaLnBrk="1" latinLnBrk="0" hangingPunct="1">
        <a:lnSpc>
          <a:spcPct val="90000"/>
        </a:lnSpc>
        <a:spcBef>
          <a:spcPct val="0"/>
        </a:spcBef>
        <a:buNone/>
        <a:defRPr sz="3742" kern="1200">
          <a:solidFill>
            <a:schemeClr val="tx1"/>
          </a:solidFill>
          <a:latin typeface="+mj-lt"/>
          <a:ea typeface="+mj-ea"/>
          <a:cs typeface="+mj-cs"/>
        </a:defRPr>
      </a:lvl1pPr>
    </p:titleStyle>
    <p:bodyStyle>
      <a:lvl1pPr marL="194424" indent="-194424" algn="l" defTabSz="777697" rtl="0" eaLnBrk="1" latinLnBrk="0" hangingPunct="1">
        <a:lnSpc>
          <a:spcPct val="90000"/>
        </a:lnSpc>
        <a:spcBef>
          <a:spcPts val="851"/>
        </a:spcBef>
        <a:buFont typeface="Arial" panose="020B0604020202020204" pitchFamily="34" charset="0"/>
        <a:buChar char="•"/>
        <a:defRPr sz="2381" kern="1200">
          <a:solidFill>
            <a:schemeClr val="tx1"/>
          </a:solidFill>
          <a:latin typeface="+mn-lt"/>
          <a:ea typeface="+mn-ea"/>
          <a:cs typeface="+mn-cs"/>
        </a:defRPr>
      </a:lvl1pPr>
      <a:lvl2pPr marL="583273" indent="-194424" algn="l" defTabSz="777697" rtl="0" eaLnBrk="1" latinLnBrk="0" hangingPunct="1">
        <a:lnSpc>
          <a:spcPct val="90000"/>
        </a:lnSpc>
        <a:spcBef>
          <a:spcPts val="425"/>
        </a:spcBef>
        <a:buFont typeface="Arial" panose="020B0604020202020204" pitchFamily="34" charset="0"/>
        <a:buChar char="•"/>
        <a:defRPr sz="2041" kern="1200">
          <a:solidFill>
            <a:schemeClr val="tx1"/>
          </a:solidFill>
          <a:latin typeface="+mn-lt"/>
          <a:ea typeface="+mn-ea"/>
          <a:cs typeface="+mn-cs"/>
        </a:defRPr>
      </a:lvl2pPr>
      <a:lvl3pPr marL="972122" indent="-194424" algn="l" defTabSz="777697" rtl="0" eaLnBrk="1" latinLnBrk="0" hangingPunct="1">
        <a:lnSpc>
          <a:spcPct val="90000"/>
        </a:lnSpc>
        <a:spcBef>
          <a:spcPts val="425"/>
        </a:spcBef>
        <a:buFont typeface="Arial" panose="020B0604020202020204" pitchFamily="34" charset="0"/>
        <a:buChar char="•"/>
        <a:defRPr sz="1701" kern="1200">
          <a:solidFill>
            <a:schemeClr val="tx1"/>
          </a:solidFill>
          <a:latin typeface="+mn-lt"/>
          <a:ea typeface="+mn-ea"/>
          <a:cs typeface="+mn-cs"/>
        </a:defRPr>
      </a:lvl3pPr>
      <a:lvl4pPr marL="1360970"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4pPr>
      <a:lvl5pPr marL="1749819"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5pPr>
      <a:lvl6pPr marL="2138667"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6pPr>
      <a:lvl7pPr marL="2527516"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7pPr>
      <a:lvl8pPr marL="2916365"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8pPr>
      <a:lvl9pPr marL="3305213"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9pPr>
    </p:bodyStyle>
    <p:otherStyle>
      <a:defPPr>
        <a:defRPr lang="en-US"/>
      </a:defPPr>
      <a:lvl1pPr marL="0" algn="l" defTabSz="777697" rtl="0" eaLnBrk="1" latinLnBrk="0" hangingPunct="1">
        <a:defRPr sz="1531" kern="1200">
          <a:solidFill>
            <a:schemeClr val="tx1"/>
          </a:solidFill>
          <a:latin typeface="+mn-lt"/>
          <a:ea typeface="+mn-ea"/>
          <a:cs typeface="+mn-cs"/>
        </a:defRPr>
      </a:lvl1pPr>
      <a:lvl2pPr marL="388849" algn="l" defTabSz="777697" rtl="0" eaLnBrk="1" latinLnBrk="0" hangingPunct="1">
        <a:defRPr sz="1531" kern="1200">
          <a:solidFill>
            <a:schemeClr val="tx1"/>
          </a:solidFill>
          <a:latin typeface="+mn-lt"/>
          <a:ea typeface="+mn-ea"/>
          <a:cs typeface="+mn-cs"/>
        </a:defRPr>
      </a:lvl2pPr>
      <a:lvl3pPr marL="777697" algn="l" defTabSz="777697" rtl="0" eaLnBrk="1" latinLnBrk="0" hangingPunct="1">
        <a:defRPr sz="1531" kern="1200">
          <a:solidFill>
            <a:schemeClr val="tx1"/>
          </a:solidFill>
          <a:latin typeface="+mn-lt"/>
          <a:ea typeface="+mn-ea"/>
          <a:cs typeface="+mn-cs"/>
        </a:defRPr>
      </a:lvl3pPr>
      <a:lvl4pPr marL="1166546" algn="l" defTabSz="777697" rtl="0" eaLnBrk="1" latinLnBrk="0" hangingPunct="1">
        <a:defRPr sz="1531" kern="1200">
          <a:solidFill>
            <a:schemeClr val="tx1"/>
          </a:solidFill>
          <a:latin typeface="+mn-lt"/>
          <a:ea typeface="+mn-ea"/>
          <a:cs typeface="+mn-cs"/>
        </a:defRPr>
      </a:lvl4pPr>
      <a:lvl5pPr marL="1555394" algn="l" defTabSz="777697" rtl="0" eaLnBrk="1" latinLnBrk="0" hangingPunct="1">
        <a:defRPr sz="1531" kern="1200">
          <a:solidFill>
            <a:schemeClr val="tx1"/>
          </a:solidFill>
          <a:latin typeface="+mn-lt"/>
          <a:ea typeface="+mn-ea"/>
          <a:cs typeface="+mn-cs"/>
        </a:defRPr>
      </a:lvl5pPr>
      <a:lvl6pPr marL="1944243" algn="l" defTabSz="777697" rtl="0" eaLnBrk="1" latinLnBrk="0" hangingPunct="1">
        <a:defRPr sz="1531" kern="1200">
          <a:solidFill>
            <a:schemeClr val="tx1"/>
          </a:solidFill>
          <a:latin typeface="+mn-lt"/>
          <a:ea typeface="+mn-ea"/>
          <a:cs typeface="+mn-cs"/>
        </a:defRPr>
      </a:lvl6pPr>
      <a:lvl7pPr marL="2333092" algn="l" defTabSz="777697" rtl="0" eaLnBrk="1" latinLnBrk="0" hangingPunct="1">
        <a:defRPr sz="1531" kern="1200">
          <a:solidFill>
            <a:schemeClr val="tx1"/>
          </a:solidFill>
          <a:latin typeface="+mn-lt"/>
          <a:ea typeface="+mn-ea"/>
          <a:cs typeface="+mn-cs"/>
        </a:defRPr>
      </a:lvl7pPr>
      <a:lvl8pPr marL="2721940" algn="l" defTabSz="777697" rtl="0" eaLnBrk="1" latinLnBrk="0" hangingPunct="1">
        <a:defRPr sz="1531" kern="1200">
          <a:solidFill>
            <a:schemeClr val="tx1"/>
          </a:solidFill>
          <a:latin typeface="+mn-lt"/>
          <a:ea typeface="+mn-ea"/>
          <a:cs typeface="+mn-cs"/>
        </a:defRPr>
      </a:lvl8pPr>
      <a:lvl9pPr marL="3110789" algn="l" defTabSz="777697" rtl="0" eaLnBrk="1" latinLnBrk="0" hangingPunct="1">
        <a:defRPr sz="153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 Id="rId9" Type="http://schemas.openxmlformats.org/officeDocument/2006/relationships/image" Target="../media/image8.png"/></Relationships>
</file>

<file path=ppt/slides/_rels/slide4.xml.rels><?xml version="1.0" encoding="UTF-8" standalone="yes"?>
<Relationships xmlns="http://schemas.openxmlformats.org/package/2006/relationships"><Relationship Id="rId2" Type="http://schemas.openxmlformats.org/officeDocument/2006/relationships/hyperlink" Target="http://dx.doi.org/10.24215/23468866e029" TargetMode="Externa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 Id="rId9" Type="http://schemas.openxmlformats.org/officeDocument/2006/relationships/image" Target="../media/image8.png"/></Relationships>
</file>

<file path=ppt/slides/_rels/slide6.xml.rels><?xml version="1.0" encoding="UTF-8" standalone="yes"?>
<Relationships xmlns="http://schemas.openxmlformats.org/package/2006/relationships"><Relationship Id="rId2" Type="http://schemas.openxmlformats.org/officeDocument/2006/relationships/hyperlink" Target="https://doi.org/10.37954/se.v2i1.20" TargetMode="Externa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 Id="rId9" Type="http://schemas.openxmlformats.org/officeDocument/2006/relationships/image" Target="../media/image8.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 Id="rId9"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o 1">
            <a:extLst>
              <a:ext uri="{FF2B5EF4-FFF2-40B4-BE49-F238E27FC236}">
                <a16:creationId xmlns="" xmlns:a16="http://schemas.microsoft.com/office/drawing/2014/main" id="{BA74D494-408A-4E9A-8CBA-796030CBE8BE}"/>
              </a:ext>
            </a:extLst>
          </p:cNvPr>
          <p:cNvGrpSpPr/>
          <p:nvPr/>
        </p:nvGrpSpPr>
        <p:grpSpPr>
          <a:xfrm>
            <a:off x="-60113" y="101667"/>
            <a:ext cx="8202188" cy="9807304"/>
            <a:chOff x="-60113" y="101667"/>
            <a:chExt cx="8202188" cy="9807304"/>
          </a:xfrm>
        </p:grpSpPr>
        <p:sp>
          <p:nvSpPr>
            <p:cNvPr id="6" name="Paralelogramo 5">
              <a:extLst>
                <a:ext uri="{FF2B5EF4-FFF2-40B4-BE49-F238E27FC236}">
                  <a16:creationId xmlns="" xmlns:a16="http://schemas.microsoft.com/office/drawing/2014/main" id="{47608943-0181-440C-B161-B8EF626947B5}"/>
                </a:ext>
              </a:extLst>
            </p:cNvPr>
            <p:cNvSpPr/>
            <p:nvPr/>
          </p:nvSpPr>
          <p:spPr>
            <a:xfrm>
              <a:off x="41638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 name="Paralelogramo 7">
              <a:extLst>
                <a:ext uri="{FF2B5EF4-FFF2-40B4-BE49-F238E27FC236}">
                  <a16:creationId xmlns="" xmlns:a16="http://schemas.microsoft.com/office/drawing/2014/main" id="{B33DFCE6-CAD3-4C51-BEC3-B49DE3E10F98}"/>
                </a:ext>
              </a:extLst>
            </p:cNvPr>
            <p:cNvSpPr/>
            <p:nvPr/>
          </p:nvSpPr>
          <p:spPr>
            <a:xfrm>
              <a:off x="115806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 name="Paralelogramo 9">
              <a:extLst>
                <a:ext uri="{FF2B5EF4-FFF2-40B4-BE49-F238E27FC236}">
                  <a16:creationId xmlns="" xmlns:a16="http://schemas.microsoft.com/office/drawing/2014/main" id="{E9499F6D-0B37-4682-9B96-B4D34C2EF618}"/>
                </a:ext>
              </a:extLst>
            </p:cNvPr>
            <p:cNvSpPr/>
            <p:nvPr/>
          </p:nvSpPr>
          <p:spPr>
            <a:xfrm>
              <a:off x="189974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nvGrpSpPr>
            <p:cNvPr id="13" name="Grupo 12">
              <a:extLst>
                <a:ext uri="{FF2B5EF4-FFF2-40B4-BE49-F238E27FC236}">
                  <a16:creationId xmlns="" xmlns:a16="http://schemas.microsoft.com/office/drawing/2014/main" id="{B9B108D8-2D8D-467D-B61E-DE552F2B74A5}"/>
                </a:ext>
              </a:extLst>
            </p:cNvPr>
            <p:cNvGrpSpPr/>
            <p:nvPr/>
          </p:nvGrpSpPr>
          <p:grpSpPr>
            <a:xfrm>
              <a:off x="355425" y="681005"/>
              <a:ext cx="417395" cy="523220"/>
              <a:chOff x="325120" y="938218"/>
              <a:chExt cx="417395" cy="523220"/>
            </a:xfrm>
          </p:grpSpPr>
          <p:sp>
            <p:nvSpPr>
              <p:cNvPr id="11" name="Elipse 10">
                <a:extLst>
                  <a:ext uri="{FF2B5EF4-FFF2-40B4-BE49-F238E27FC236}">
                    <a16:creationId xmlns="" xmlns:a16="http://schemas.microsoft.com/office/drawing/2014/main" id="{880D7D52-E52E-46A6-9AD5-0FE86D8981B4}"/>
                  </a:ext>
                </a:extLst>
              </p:cNvPr>
              <p:cNvSpPr/>
              <p:nvPr/>
            </p:nvSpPr>
            <p:spPr>
              <a:xfrm>
                <a:off x="325120" y="975360"/>
                <a:ext cx="406400" cy="426720"/>
              </a:xfrm>
              <a:prstGeom prst="ellipse">
                <a:avLst/>
              </a:prstGeom>
              <a:solidFill>
                <a:schemeClr val="accent4">
                  <a:lumMod val="20000"/>
                  <a:lumOff val="80000"/>
                </a:schemeClr>
              </a:solidFill>
              <a:ln>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 name="CuadroTexto 11">
                <a:extLst>
                  <a:ext uri="{FF2B5EF4-FFF2-40B4-BE49-F238E27FC236}">
                    <a16:creationId xmlns="" xmlns:a16="http://schemas.microsoft.com/office/drawing/2014/main" id="{2E00C428-416A-4D97-97D6-9A76941C2425}"/>
                  </a:ext>
                </a:extLst>
              </p:cNvPr>
              <p:cNvSpPr txBox="1"/>
              <p:nvPr/>
            </p:nvSpPr>
            <p:spPr>
              <a:xfrm>
                <a:off x="360679" y="938218"/>
                <a:ext cx="381836" cy="523220"/>
              </a:xfrm>
              <a:prstGeom prst="rect">
                <a:avLst/>
              </a:prstGeom>
              <a:noFill/>
            </p:spPr>
            <p:txBody>
              <a:bodyPr wrap="none" rtlCol="0">
                <a:spAutoFit/>
              </a:bodyPr>
              <a:lstStyle/>
              <a:p>
                <a:r>
                  <a:rPr lang="es-MX" sz="2800" dirty="0">
                    <a:latin typeface="Comic Sans MS" panose="030F0702030302020204" pitchFamily="66" charset="0"/>
                  </a:rPr>
                  <a:t>L</a:t>
                </a:r>
              </a:p>
            </p:txBody>
          </p:sp>
        </p:grpSp>
        <p:sp>
          <p:nvSpPr>
            <p:cNvPr id="15" name="Elipse 14">
              <a:extLst>
                <a:ext uri="{FF2B5EF4-FFF2-40B4-BE49-F238E27FC236}">
                  <a16:creationId xmlns="" xmlns:a16="http://schemas.microsoft.com/office/drawing/2014/main" id="{1082DC44-6046-4DB4-9D18-B9DE01490DD4}"/>
                </a:ext>
              </a:extLst>
            </p:cNvPr>
            <p:cNvSpPr/>
            <p:nvPr/>
          </p:nvSpPr>
          <p:spPr>
            <a:xfrm>
              <a:off x="911740" y="699102"/>
              <a:ext cx="406400" cy="426720"/>
            </a:xfrm>
            <a:prstGeom prst="ellipse">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 name="CuadroTexto 15">
              <a:extLst>
                <a:ext uri="{FF2B5EF4-FFF2-40B4-BE49-F238E27FC236}">
                  <a16:creationId xmlns="" xmlns:a16="http://schemas.microsoft.com/office/drawing/2014/main" id="{BE575634-FC98-441D-ACDC-E1C8A1435C25}"/>
                </a:ext>
              </a:extLst>
            </p:cNvPr>
            <p:cNvSpPr txBox="1"/>
            <p:nvPr/>
          </p:nvSpPr>
          <p:spPr>
            <a:xfrm>
              <a:off x="859216" y="664837"/>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18" name="Elipse 17">
              <a:extLst>
                <a:ext uri="{FF2B5EF4-FFF2-40B4-BE49-F238E27FC236}">
                  <a16:creationId xmlns="" xmlns:a16="http://schemas.microsoft.com/office/drawing/2014/main" id="{AB18F75A-0196-4C2E-8DAD-CD0713D15D0C}"/>
                </a:ext>
              </a:extLst>
            </p:cNvPr>
            <p:cNvSpPr/>
            <p:nvPr/>
          </p:nvSpPr>
          <p:spPr>
            <a:xfrm>
              <a:off x="1399789" y="699102"/>
              <a:ext cx="406400" cy="426720"/>
            </a:xfrm>
            <a:prstGeom prst="ellipse">
              <a:avLst/>
            </a:prstGeom>
            <a:no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 name="CuadroTexto 18">
              <a:extLst>
                <a:ext uri="{FF2B5EF4-FFF2-40B4-BE49-F238E27FC236}">
                  <a16:creationId xmlns="" xmlns:a16="http://schemas.microsoft.com/office/drawing/2014/main" id="{01D9B938-D65D-4623-994E-C181087BDD6E}"/>
                </a:ext>
              </a:extLst>
            </p:cNvPr>
            <p:cNvSpPr txBox="1"/>
            <p:nvPr/>
          </p:nvSpPr>
          <p:spPr>
            <a:xfrm>
              <a:off x="1353233" y="650852"/>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21" name="Elipse 20">
              <a:extLst>
                <a:ext uri="{FF2B5EF4-FFF2-40B4-BE49-F238E27FC236}">
                  <a16:creationId xmlns="" xmlns:a16="http://schemas.microsoft.com/office/drawing/2014/main" id="{85E30B17-2BF6-437C-83C0-21DA04B245F6}"/>
                </a:ext>
              </a:extLst>
            </p:cNvPr>
            <p:cNvSpPr/>
            <p:nvPr/>
          </p:nvSpPr>
          <p:spPr>
            <a:xfrm>
              <a:off x="1910707" y="682587"/>
              <a:ext cx="406400" cy="426720"/>
            </a:xfrm>
            <a:prstGeom prst="ellipse">
              <a:avLst/>
            </a:prstGeom>
            <a:noFill/>
            <a:ln>
              <a:solidFill>
                <a:srgbClr val="9966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t>  </a:t>
              </a:r>
            </a:p>
          </p:txBody>
        </p:sp>
        <p:sp>
          <p:nvSpPr>
            <p:cNvPr id="22" name="CuadroTexto 21">
              <a:extLst>
                <a:ext uri="{FF2B5EF4-FFF2-40B4-BE49-F238E27FC236}">
                  <a16:creationId xmlns="" xmlns:a16="http://schemas.microsoft.com/office/drawing/2014/main" id="{D10FE9A1-28D5-4310-BD57-3A5884781B43}"/>
                </a:ext>
              </a:extLst>
            </p:cNvPr>
            <p:cNvSpPr txBox="1"/>
            <p:nvPr/>
          </p:nvSpPr>
          <p:spPr>
            <a:xfrm>
              <a:off x="1921391" y="682587"/>
              <a:ext cx="310716" cy="523220"/>
            </a:xfrm>
            <a:prstGeom prst="rect">
              <a:avLst/>
            </a:prstGeom>
            <a:noFill/>
          </p:spPr>
          <p:txBody>
            <a:bodyPr wrap="square" rtlCol="0">
              <a:spAutoFit/>
            </a:bodyPr>
            <a:lstStyle/>
            <a:p>
              <a:r>
                <a:rPr lang="es-MX" sz="2800" dirty="0">
                  <a:latin typeface="Comic Sans MS" panose="030F0702030302020204" pitchFamily="66" charset="0"/>
                </a:rPr>
                <a:t>J</a:t>
              </a:r>
            </a:p>
          </p:txBody>
        </p:sp>
        <p:sp>
          <p:nvSpPr>
            <p:cNvPr id="24" name="Elipse 23">
              <a:extLst>
                <a:ext uri="{FF2B5EF4-FFF2-40B4-BE49-F238E27FC236}">
                  <a16:creationId xmlns="" xmlns:a16="http://schemas.microsoft.com/office/drawing/2014/main" id="{8A385A63-D308-45E3-A890-7B5BB1C03A3A}"/>
                </a:ext>
              </a:extLst>
            </p:cNvPr>
            <p:cNvSpPr/>
            <p:nvPr/>
          </p:nvSpPr>
          <p:spPr>
            <a:xfrm>
              <a:off x="2415408" y="714322"/>
              <a:ext cx="406400" cy="426720"/>
            </a:xfrm>
            <a:prstGeom prst="ellipse">
              <a:avLst/>
            </a:prstGeom>
            <a:noFill/>
            <a:ln>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5" name="CuadroTexto 24">
              <a:extLst>
                <a:ext uri="{FF2B5EF4-FFF2-40B4-BE49-F238E27FC236}">
                  <a16:creationId xmlns="" xmlns:a16="http://schemas.microsoft.com/office/drawing/2014/main" id="{675EA713-7166-4AA9-B421-958EB661CA25}"/>
                </a:ext>
              </a:extLst>
            </p:cNvPr>
            <p:cNvSpPr txBox="1"/>
            <p:nvPr/>
          </p:nvSpPr>
          <p:spPr>
            <a:xfrm>
              <a:off x="2395441" y="714322"/>
              <a:ext cx="418704" cy="523220"/>
            </a:xfrm>
            <a:prstGeom prst="rect">
              <a:avLst/>
            </a:prstGeom>
            <a:noFill/>
          </p:spPr>
          <p:txBody>
            <a:bodyPr wrap="none" rtlCol="0">
              <a:spAutoFit/>
            </a:bodyPr>
            <a:lstStyle/>
            <a:p>
              <a:r>
                <a:rPr lang="es-MX" sz="2800" dirty="0">
                  <a:latin typeface="Comic Sans MS" panose="030F0702030302020204" pitchFamily="66" charset="0"/>
                </a:rPr>
                <a:t>V</a:t>
              </a:r>
            </a:p>
          </p:txBody>
        </p:sp>
        <p:grpSp>
          <p:nvGrpSpPr>
            <p:cNvPr id="37" name="Grupo 36">
              <a:extLst>
                <a:ext uri="{FF2B5EF4-FFF2-40B4-BE49-F238E27FC236}">
                  <a16:creationId xmlns="" xmlns:a16="http://schemas.microsoft.com/office/drawing/2014/main" id="{609E6B96-557A-4D3C-965B-8035DA291787}"/>
                </a:ext>
              </a:extLst>
            </p:cNvPr>
            <p:cNvGrpSpPr/>
            <p:nvPr/>
          </p:nvGrpSpPr>
          <p:grpSpPr>
            <a:xfrm>
              <a:off x="3129395" y="101667"/>
              <a:ext cx="3534242" cy="1126339"/>
              <a:chOff x="3024181" y="135293"/>
              <a:chExt cx="3534242" cy="1126339"/>
            </a:xfrm>
          </p:grpSpPr>
          <p:pic>
            <p:nvPicPr>
              <p:cNvPr id="5" name="Imagen 4" descr="Imagen que contiene cuarto, reloj&#10;&#10;Descripción generada automáticamente">
                <a:extLst>
                  <a:ext uri="{FF2B5EF4-FFF2-40B4-BE49-F238E27FC236}">
                    <a16:creationId xmlns="" xmlns:a16="http://schemas.microsoft.com/office/drawing/2014/main" id="{1F8B6B18-BBBC-4E3C-86D9-F00304A4797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24181" y="186307"/>
                <a:ext cx="833120" cy="1020354"/>
              </a:xfrm>
              <a:prstGeom prst="rect">
                <a:avLst/>
              </a:prstGeom>
            </p:spPr>
          </p:pic>
          <p:pic>
            <p:nvPicPr>
              <p:cNvPr id="28" name="Imagen 27" descr="Imagen que contiene camiseta&#10;&#10;Descripción generada automáticamente">
                <a:extLst>
                  <a:ext uri="{FF2B5EF4-FFF2-40B4-BE49-F238E27FC236}">
                    <a16:creationId xmlns="" xmlns:a16="http://schemas.microsoft.com/office/drawing/2014/main" id="{E80C588A-7E82-4001-94A5-DE90FC28F93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947723" y="135293"/>
                <a:ext cx="586945" cy="1085720"/>
              </a:xfrm>
              <a:prstGeom prst="rect">
                <a:avLst/>
              </a:prstGeom>
            </p:spPr>
          </p:pic>
          <p:pic>
            <p:nvPicPr>
              <p:cNvPr id="30" name="Imagen 29" descr="Imagen que contiene dibujo&#10;&#10;Descripción generada automáticamente">
                <a:extLst>
                  <a:ext uri="{FF2B5EF4-FFF2-40B4-BE49-F238E27FC236}">
                    <a16:creationId xmlns="" xmlns:a16="http://schemas.microsoft.com/office/drawing/2014/main" id="{65450E8D-4A8F-47F5-9A99-0395E3E75608}"/>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609904" y="149582"/>
                <a:ext cx="586945" cy="1093804"/>
              </a:xfrm>
              <a:prstGeom prst="rect">
                <a:avLst/>
              </a:prstGeom>
            </p:spPr>
          </p:pic>
          <p:pic>
            <p:nvPicPr>
              <p:cNvPr id="32" name="Imagen 31">
                <a:extLst>
                  <a:ext uri="{FF2B5EF4-FFF2-40B4-BE49-F238E27FC236}">
                    <a16:creationId xmlns="" xmlns:a16="http://schemas.microsoft.com/office/drawing/2014/main" id="{360757C7-0204-411C-BC27-46C0D1504D7F}"/>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265190" y="135293"/>
                <a:ext cx="715353" cy="1122383"/>
              </a:xfrm>
              <a:prstGeom prst="rect">
                <a:avLst/>
              </a:prstGeom>
            </p:spPr>
          </p:pic>
          <p:pic>
            <p:nvPicPr>
              <p:cNvPr id="34" name="Imagen 33" descr="Imagen que contiene dibujo&#10;&#10;Descripción generada automáticamente">
                <a:extLst>
                  <a:ext uri="{FF2B5EF4-FFF2-40B4-BE49-F238E27FC236}">
                    <a16:creationId xmlns="" xmlns:a16="http://schemas.microsoft.com/office/drawing/2014/main" id="{69E61F90-5C76-46E5-9AB4-46A4DAD5FA71}"/>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998931" y="164446"/>
                <a:ext cx="559492" cy="1097186"/>
              </a:xfrm>
              <a:prstGeom prst="rect">
                <a:avLst/>
              </a:prstGeom>
            </p:spPr>
          </p:pic>
        </p:grpSp>
        <p:sp>
          <p:nvSpPr>
            <p:cNvPr id="38" name="CuadroTexto 37">
              <a:extLst>
                <a:ext uri="{FF2B5EF4-FFF2-40B4-BE49-F238E27FC236}">
                  <a16:creationId xmlns="" xmlns:a16="http://schemas.microsoft.com/office/drawing/2014/main" id="{C0070B9A-B372-4799-9461-A579B3A946DE}"/>
                </a:ext>
              </a:extLst>
            </p:cNvPr>
            <p:cNvSpPr txBox="1"/>
            <p:nvPr/>
          </p:nvSpPr>
          <p:spPr>
            <a:xfrm>
              <a:off x="38869" y="1211883"/>
              <a:ext cx="7777163" cy="369332"/>
            </a:xfrm>
            <a:prstGeom prst="rect">
              <a:avLst/>
            </a:prstGeom>
            <a:noFill/>
          </p:spPr>
          <p:txBody>
            <a:bodyPr wrap="square" rtlCol="0">
              <a:spAutoFit/>
            </a:bodyPr>
            <a:lstStyle/>
            <a:p>
              <a:r>
                <a:rPr lang="es-MX" dirty="0"/>
                <a:t>Situación de </a:t>
              </a:r>
              <a:r>
                <a:rPr lang="es-MX" dirty="0" smtClean="0"/>
                <a:t>Aprendizaje: Aprende en casa</a:t>
              </a:r>
              <a:endParaRPr lang="es-MX" dirty="0"/>
            </a:p>
          </p:txBody>
        </p:sp>
        <p:sp>
          <p:nvSpPr>
            <p:cNvPr id="39" name="Rectángulo 38">
              <a:extLst>
                <a:ext uri="{FF2B5EF4-FFF2-40B4-BE49-F238E27FC236}">
                  <a16:creationId xmlns="" xmlns:a16="http://schemas.microsoft.com/office/drawing/2014/main" id="{1A3DE5BB-AF26-4C12-B49E-ABDE42CACE67}"/>
                </a:ext>
              </a:extLst>
            </p:cNvPr>
            <p:cNvSpPr/>
            <p:nvPr/>
          </p:nvSpPr>
          <p:spPr>
            <a:xfrm>
              <a:off x="21138" y="1905531"/>
              <a:ext cx="7777162" cy="369332"/>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0" name="CuadroTexto 39">
              <a:extLst>
                <a:ext uri="{FF2B5EF4-FFF2-40B4-BE49-F238E27FC236}">
                  <a16:creationId xmlns="" xmlns:a16="http://schemas.microsoft.com/office/drawing/2014/main" id="{EBB85D41-574F-42BC-9018-63249043977A}"/>
                </a:ext>
              </a:extLst>
            </p:cNvPr>
            <p:cNvSpPr txBox="1"/>
            <p:nvPr/>
          </p:nvSpPr>
          <p:spPr>
            <a:xfrm>
              <a:off x="-60113" y="1913838"/>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Campos de formación y/o áreas de desarrollo personal y social a favorecer </a:t>
              </a:r>
            </a:p>
          </p:txBody>
        </p:sp>
        <p:grpSp>
          <p:nvGrpSpPr>
            <p:cNvPr id="72" name="Grupo 71">
              <a:extLst>
                <a:ext uri="{FF2B5EF4-FFF2-40B4-BE49-F238E27FC236}">
                  <a16:creationId xmlns="" xmlns:a16="http://schemas.microsoft.com/office/drawing/2014/main" id="{083CD8EE-5F7D-466F-B780-EFFFBFC05014}"/>
                </a:ext>
              </a:extLst>
            </p:cNvPr>
            <p:cNvGrpSpPr/>
            <p:nvPr/>
          </p:nvGrpSpPr>
          <p:grpSpPr>
            <a:xfrm>
              <a:off x="240392" y="2345731"/>
              <a:ext cx="7381107" cy="626460"/>
              <a:chOff x="-75901" y="2156819"/>
              <a:chExt cx="7381107" cy="626460"/>
            </a:xfrm>
          </p:grpSpPr>
          <p:grpSp>
            <p:nvGrpSpPr>
              <p:cNvPr id="44" name="Grupo 43">
                <a:extLst>
                  <a:ext uri="{FF2B5EF4-FFF2-40B4-BE49-F238E27FC236}">
                    <a16:creationId xmlns="" xmlns:a16="http://schemas.microsoft.com/office/drawing/2014/main" id="{12E0C998-9197-4DCB-81D4-DAD8211FDB84}"/>
                  </a:ext>
                </a:extLst>
              </p:cNvPr>
              <p:cNvGrpSpPr/>
              <p:nvPr/>
            </p:nvGrpSpPr>
            <p:grpSpPr>
              <a:xfrm>
                <a:off x="-75901" y="2156821"/>
                <a:ext cx="1443895" cy="562832"/>
                <a:chOff x="-169219" y="2121401"/>
                <a:chExt cx="1892685" cy="621799"/>
              </a:xfrm>
            </p:grpSpPr>
            <p:sp>
              <p:nvSpPr>
                <p:cNvPr id="42" name="Rectángulo 41">
                  <a:extLst>
                    <a:ext uri="{FF2B5EF4-FFF2-40B4-BE49-F238E27FC236}">
                      <a16:creationId xmlns="" xmlns:a16="http://schemas.microsoft.com/office/drawing/2014/main" id="{C56CE162-DF76-48EA-B669-0B397B284F1D}"/>
                    </a:ext>
                  </a:extLst>
                </p:cNvPr>
                <p:cNvSpPr/>
                <p:nvPr/>
              </p:nvSpPr>
              <p:spPr>
                <a:xfrm>
                  <a:off x="0" y="2121401"/>
                  <a:ext cx="1483360" cy="621799"/>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3" name="CuadroTexto 42">
                  <a:extLst>
                    <a:ext uri="{FF2B5EF4-FFF2-40B4-BE49-F238E27FC236}">
                      <a16:creationId xmlns="" xmlns:a16="http://schemas.microsoft.com/office/drawing/2014/main" id="{4D7A53C4-2AD3-46FF-A6B4-42DB355C7AEA}"/>
                    </a:ext>
                  </a:extLst>
                </p:cNvPr>
                <p:cNvSpPr txBox="1"/>
                <p:nvPr/>
              </p:nvSpPr>
              <p:spPr>
                <a:xfrm>
                  <a:off x="-169219" y="2139829"/>
                  <a:ext cx="1892685" cy="523220"/>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Lenguaje y</a:t>
                  </a:r>
                </a:p>
                <a:p>
                  <a:pPr algn="ctr"/>
                  <a:r>
                    <a:rPr lang="es-MX" sz="1400" b="1" dirty="0">
                      <a:solidFill>
                        <a:schemeClr val="bg1"/>
                      </a:solidFill>
                      <a:latin typeface="Comic Sans MS" panose="030F0702030302020204" pitchFamily="66" charset="0"/>
                    </a:rPr>
                    <a:t>comunicación</a:t>
                  </a:r>
                  <a:endParaRPr lang="es-MX" b="1" dirty="0">
                    <a:solidFill>
                      <a:schemeClr val="bg1"/>
                    </a:solidFill>
                    <a:latin typeface="Comic Sans MS" panose="030F0702030302020204" pitchFamily="66" charset="0"/>
                  </a:endParaRPr>
                </a:p>
              </p:txBody>
            </p:sp>
          </p:grpSp>
          <p:grpSp>
            <p:nvGrpSpPr>
              <p:cNvPr id="57" name="Grupo 56">
                <a:extLst>
                  <a:ext uri="{FF2B5EF4-FFF2-40B4-BE49-F238E27FC236}">
                    <a16:creationId xmlns="" xmlns:a16="http://schemas.microsoft.com/office/drawing/2014/main" id="{1E968DB6-DCB7-4FE7-A0A4-1B7F8505EC91}"/>
                  </a:ext>
                </a:extLst>
              </p:cNvPr>
              <p:cNvGrpSpPr/>
              <p:nvPr/>
            </p:nvGrpSpPr>
            <p:grpSpPr>
              <a:xfrm>
                <a:off x="1121597" y="2156821"/>
                <a:ext cx="1443895" cy="562832"/>
                <a:chOff x="-171552" y="2121401"/>
                <a:chExt cx="1892685" cy="621799"/>
              </a:xfrm>
            </p:grpSpPr>
            <p:sp>
              <p:nvSpPr>
                <p:cNvPr id="58" name="Rectángulo 57">
                  <a:extLst>
                    <a:ext uri="{FF2B5EF4-FFF2-40B4-BE49-F238E27FC236}">
                      <a16:creationId xmlns="" xmlns:a16="http://schemas.microsoft.com/office/drawing/2014/main" id="{056A7F68-4482-4BD8-A9D9-2C976EF8C389}"/>
                    </a:ext>
                  </a:extLst>
                </p:cNvPr>
                <p:cNvSpPr/>
                <p:nvPr/>
              </p:nvSpPr>
              <p:spPr>
                <a:xfrm>
                  <a:off x="0" y="2121401"/>
                  <a:ext cx="1483360" cy="621799"/>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9" name="CuadroTexto 58">
                  <a:extLst>
                    <a:ext uri="{FF2B5EF4-FFF2-40B4-BE49-F238E27FC236}">
                      <a16:creationId xmlns="" xmlns:a16="http://schemas.microsoft.com/office/drawing/2014/main" id="{0E5E6861-0F13-4038-B433-32662CD9813E}"/>
                    </a:ext>
                  </a:extLst>
                </p:cNvPr>
                <p:cNvSpPr txBox="1"/>
                <p:nvPr/>
              </p:nvSpPr>
              <p:spPr>
                <a:xfrm>
                  <a:off x="-171552" y="2139829"/>
                  <a:ext cx="1892685" cy="578036"/>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Pensamiento </a:t>
                  </a:r>
                </a:p>
                <a:p>
                  <a:pPr algn="ctr"/>
                  <a:r>
                    <a:rPr lang="es-MX" sz="1400" b="1" dirty="0">
                      <a:solidFill>
                        <a:schemeClr val="bg1"/>
                      </a:solidFill>
                      <a:latin typeface="Comic Sans MS" panose="030F0702030302020204" pitchFamily="66" charset="0"/>
                    </a:rPr>
                    <a:t>matemático</a:t>
                  </a:r>
                  <a:endParaRPr lang="es-MX" b="1" dirty="0">
                    <a:solidFill>
                      <a:schemeClr val="bg1"/>
                    </a:solidFill>
                    <a:latin typeface="Comic Sans MS" panose="030F0702030302020204" pitchFamily="66" charset="0"/>
                  </a:endParaRPr>
                </a:p>
              </p:txBody>
            </p:sp>
          </p:grpSp>
          <p:grpSp>
            <p:nvGrpSpPr>
              <p:cNvPr id="60" name="Grupo 59">
                <a:extLst>
                  <a:ext uri="{FF2B5EF4-FFF2-40B4-BE49-F238E27FC236}">
                    <a16:creationId xmlns="" xmlns:a16="http://schemas.microsoft.com/office/drawing/2014/main" id="{DE412BE8-0BFB-42DA-A279-3E2C07EC4A7C}"/>
                  </a:ext>
                </a:extLst>
              </p:cNvPr>
              <p:cNvGrpSpPr/>
              <p:nvPr/>
            </p:nvGrpSpPr>
            <p:grpSpPr>
              <a:xfrm>
                <a:off x="2280098" y="2156826"/>
                <a:ext cx="1443895" cy="626453"/>
                <a:chOff x="-204663" y="2121401"/>
                <a:chExt cx="1892685" cy="692084"/>
              </a:xfrm>
            </p:grpSpPr>
            <p:sp>
              <p:nvSpPr>
                <p:cNvPr id="61" name="Rectángulo 60">
                  <a:extLst>
                    <a:ext uri="{FF2B5EF4-FFF2-40B4-BE49-F238E27FC236}">
                      <a16:creationId xmlns="" xmlns:a16="http://schemas.microsoft.com/office/drawing/2014/main" id="{E36C0324-4B51-4ECA-9891-55F658027BAB}"/>
                    </a:ext>
                  </a:extLst>
                </p:cNvPr>
                <p:cNvSpPr/>
                <p:nvPr/>
              </p:nvSpPr>
              <p:spPr>
                <a:xfrm>
                  <a:off x="0" y="2121401"/>
                  <a:ext cx="1483360" cy="621799"/>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2" name="CuadroTexto 61">
                  <a:extLst>
                    <a:ext uri="{FF2B5EF4-FFF2-40B4-BE49-F238E27FC236}">
                      <a16:creationId xmlns="" xmlns:a16="http://schemas.microsoft.com/office/drawing/2014/main" id="{8583341A-D28C-4BAF-AADF-7019A81EC3A9}"/>
                    </a:ext>
                  </a:extLst>
                </p:cNvPr>
                <p:cNvSpPr txBox="1"/>
                <p:nvPr/>
              </p:nvSpPr>
              <p:spPr>
                <a:xfrm>
                  <a:off x="-204663" y="2150444"/>
                  <a:ext cx="1892685" cy="663041"/>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Exploración del mundo natural y social</a:t>
                  </a:r>
                  <a:endParaRPr lang="es-MX" sz="1400" b="1" dirty="0">
                    <a:solidFill>
                      <a:schemeClr val="bg1"/>
                    </a:solidFill>
                    <a:latin typeface="Comic Sans MS" panose="030F0702030302020204" pitchFamily="66" charset="0"/>
                  </a:endParaRPr>
                </a:p>
              </p:txBody>
            </p:sp>
          </p:grpSp>
          <p:grpSp>
            <p:nvGrpSpPr>
              <p:cNvPr id="63" name="Grupo 62">
                <a:extLst>
                  <a:ext uri="{FF2B5EF4-FFF2-40B4-BE49-F238E27FC236}">
                    <a16:creationId xmlns="" xmlns:a16="http://schemas.microsoft.com/office/drawing/2014/main" id="{E8EB032D-ACCC-40F9-AC96-D4AD28491475}"/>
                  </a:ext>
                </a:extLst>
              </p:cNvPr>
              <p:cNvGrpSpPr/>
              <p:nvPr/>
            </p:nvGrpSpPr>
            <p:grpSpPr>
              <a:xfrm>
                <a:off x="3367730" y="2156821"/>
                <a:ext cx="1443895" cy="562832"/>
                <a:chOff x="-359582" y="2121401"/>
                <a:chExt cx="1892685" cy="621799"/>
              </a:xfrm>
            </p:grpSpPr>
            <p:sp>
              <p:nvSpPr>
                <p:cNvPr id="64" name="Rectángulo 63">
                  <a:extLst>
                    <a:ext uri="{FF2B5EF4-FFF2-40B4-BE49-F238E27FC236}">
                      <a16:creationId xmlns="" xmlns:a16="http://schemas.microsoft.com/office/drawing/2014/main" id="{D258DB9C-57AA-4856-BAE0-1F787B576215}"/>
                    </a:ext>
                  </a:extLst>
                </p:cNvPr>
                <p:cNvSpPr/>
                <p:nvPr/>
              </p:nvSpPr>
              <p:spPr>
                <a:xfrm>
                  <a:off x="0" y="2121401"/>
                  <a:ext cx="1483360" cy="621799"/>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5" name="CuadroTexto 64">
                  <a:extLst>
                    <a:ext uri="{FF2B5EF4-FFF2-40B4-BE49-F238E27FC236}">
                      <a16:creationId xmlns="" xmlns:a16="http://schemas.microsoft.com/office/drawing/2014/main" id="{80935E19-64EA-4D41-9A3C-8E6C14C1C24B}"/>
                    </a:ext>
                  </a:extLst>
                </p:cNvPr>
                <p:cNvSpPr txBox="1"/>
                <p:nvPr/>
              </p:nvSpPr>
              <p:spPr>
                <a:xfrm>
                  <a:off x="-359582" y="2259260"/>
                  <a:ext cx="1892685" cy="340022"/>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Artes</a:t>
                  </a:r>
                  <a:endParaRPr lang="es-MX" b="1" dirty="0">
                    <a:solidFill>
                      <a:schemeClr val="bg1"/>
                    </a:solidFill>
                    <a:latin typeface="Comic Sans MS" panose="030F0702030302020204" pitchFamily="66" charset="0"/>
                  </a:endParaRPr>
                </a:p>
              </p:txBody>
            </p:sp>
          </p:grpSp>
          <p:grpSp>
            <p:nvGrpSpPr>
              <p:cNvPr id="66" name="Grupo 65">
                <a:extLst>
                  <a:ext uri="{FF2B5EF4-FFF2-40B4-BE49-F238E27FC236}">
                    <a16:creationId xmlns="" xmlns:a16="http://schemas.microsoft.com/office/drawing/2014/main" id="{BFD2444E-F5BD-4D9A-B193-C16DC1378FBA}"/>
                  </a:ext>
                </a:extLst>
              </p:cNvPr>
              <p:cNvGrpSpPr/>
              <p:nvPr/>
            </p:nvGrpSpPr>
            <p:grpSpPr>
              <a:xfrm>
                <a:off x="4676184" y="2156819"/>
                <a:ext cx="1443895" cy="562832"/>
                <a:chOff x="-177539" y="2121399"/>
                <a:chExt cx="1892685" cy="621799"/>
              </a:xfrm>
            </p:grpSpPr>
            <p:sp>
              <p:nvSpPr>
                <p:cNvPr id="67" name="Rectángulo 66">
                  <a:extLst>
                    <a:ext uri="{FF2B5EF4-FFF2-40B4-BE49-F238E27FC236}">
                      <a16:creationId xmlns="" xmlns:a16="http://schemas.microsoft.com/office/drawing/2014/main" id="{7124B3F4-60CA-476B-BC85-C9A19C47FFA8}"/>
                    </a:ext>
                  </a:extLst>
                </p:cNvPr>
                <p:cNvSpPr/>
                <p:nvPr/>
              </p:nvSpPr>
              <p:spPr>
                <a:xfrm>
                  <a:off x="49096" y="2121399"/>
                  <a:ext cx="1483359" cy="621799"/>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8" name="CuadroTexto 67">
                  <a:extLst>
                    <a:ext uri="{FF2B5EF4-FFF2-40B4-BE49-F238E27FC236}">
                      <a16:creationId xmlns="" xmlns:a16="http://schemas.microsoft.com/office/drawing/2014/main" id="{A9F5438C-023C-4607-A434-6E5095D48236}"/>
                    </a:ext>
                  </a:extLst>
                </p:cNvPr>
                <p:cNvSpPr txBox="1"/>
                <p:nvPr/>
              </p:nvSpPr>
              <p:spPr>
                <a:xfrm>
                  <a:off x="-177539" y="2150449"/>
                  <a:ext cx="1892685" cy="578037"/>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Educación </a:t>
                  </a:r>
                </a:p>
                <a:p>
                  <a:pPr algn="ctr"/>
                  <a:r>
                    <a:rPr lang="es-MX" sz="1400" b="1" dirty="0">
                      <a:solidFill>
                        <a:schemeClr val="bg1"/>
                      </a:solidFill>
                      <a:latin typeface="Comic Sans MS" panose="030F0702030302020204" pitchFamily="66" charset="0"/>
                    </a:rPr>
                    <a:t>Física</a:t>
                  </a:r>
                  <a:endParaRPr lang="es-MX" b="1" dirty="0">
                    <a:solidFill>
                      <a:schemeClr val="bg1"/>
                    </a:solidFill>
                    <a:latin typeface="Comic Sans MS" panose="030F0702030302020204" pitchFamily="66" charset="0"/>
                  </a:endParaRPr>
                </a:p>
              </p:txBody>
            </p:sp>
          </p:grpSp>
          <p:grpSp>
            <p:nvGrpSpPr>
              <p:cNvPr id="69" name="Grupo 68">
                <a:extLst>
                  <a:ext uri="{FF2B5EF4-FFF2-40B4-BE49-F238E27FC236}">
                    <a16:creationId xmlns="" xmlns:a16="http://schemas.microsoft.com/office/drawing/2014/main" id="{17AF4C5C-C2C8-4DED-BAD5-5F76BDE17A81}"/>
                  </a:ext>
                </a:extLst>
              </p:cNvPr>
              <p:cNvGrpSpPr/>
              <p:nvPr/>
            </p:nvGrpSpPr>
            <p:grpSpPr>
              <a:xfrm>
                <a:off x="5861311" y="2164898"/>
                <a:ext cx="1443895" cy="562832"/>
                <a:chOff x="-204658" y="2121401"/>
                <a:chExt cx="1892685" cy="621799"/>
              </a:xfrm>
            </p:grpSpPr>
            <p:sp>
              <p:nvSpPr>
                <p:cNvPr id="70" name="Rectángulo 69">
                  <a:extLst>
                    <a:ext uri="{FF2B5EF4-FFF2-40B4-BE49-F238E27FC236}">
                      <a16:creationId xmlns="" xmlns:a16="http://schemas.microsoft.com/office/drawing/2014/main" id="{5D5778F5-4584-429E-A2A1-9F50E2EFC902}"/>
                    </a:ext>
                  </a:extLst>
                </p:cNvPr>
                <p:cNvSpPr/>
                <p:nvPr/>
              </p:nvSpPr>
              <p:spPr>
                <a:xfrm>
                  <a:off x="0" y="2121401"/>
                  <a:ext cx="1483360" cy="621799"/>
                </a:xfrm>
                <a:prstGeom prst="rect">
                  <a:avLst/>
                </a:prstGeom>
                <a:solidFill>
                  <a:srgbClr val="CC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1" name="CuadroTexto 70">
                  <a:extLst>
                    <a:ext uri="{FF2B5EF4-FFF2-40B4-BE49-F238E27FC236}">
                      <a16:creationId xmlns="" xmlns:a16="http://schemas.microsoft.com/office/drawing/2014/main" id="{2A0E006F-6BFA-4E67-AD34-573EC50C0460}"/>
                    </a:ext>
                  </a:extLst>
                </p:cNvPr>
                <p:cNvSpPr txBox="1"/>
                <p:nvPr/>
              </p:nvSpPr>
              <p:spPr>
                <a:xfrm>
                  <a:off x="-204658" y="2154500"/>
                  <a:ext cx="1892685" cy="476030"/>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Educación Socioemocional</a:t>
                  </a:r>
                  <a:endParaRPr lang="es-MX" sz="1400" b="1" dirty="0">
                    <a:solidFill>
                      <a:schemeClr val="bg1"/>
                    </a:solidFill>
                    <a:latin typeface="Comic Sans MS" panose="030F0702030302020204" pitchFamily="66" charset="0"/>
                  </a:endParaRPr>
                </a:p>
              </p:txBody>
            </p:sp>
          </p:grpSp>
        </p:grpSp>
        <p:grpSp>
          <p:nvGrpSpPr>
            <p:cNvPr id="170" name="Grupo 169">
              <a:extLst>
                <a:ext uri="{FF2B5EF4-FFF2-40B4-BE49-F238E27FC236}">
                  <a16:creationId xmlns="" xmlns:a16="http://schemas.microsoft.com/office/drawing/2014/main" id="{5B59E4B5-6825-43CA-9212-E5117CC64809}"/>
                </a:ext>
              </a:extLst>
            </p:cNvPr>
            <p:cNvGrpSpPr/>
            <p:nvPr/>
          </p:nvGrpSpPr>
          <p:grpSpPr>
            <a:xfrm>
              <a:off x="166339" y="3077681"/>
              <a:ext cx="7777163" cy="454209"/>
              <a:chOff x="27396" y="2784923"/>
              <a:chExt cx="7777163" cy="454209"/>
            </a:xfrm>
          </p:grpSpPr>
          <p:sp>
            <p:nvSpPr>
              <p:cNvPr id="74" name="CuadroTexto 73">
                <a:extLst>
                  <a:ext uri="{FF2B5EF4-FFF2-40B4-BE49-F238E27FC236}">
                    <a16:creationId xmlns="" xmlns:a16="http://schemas.microsoft.com/office/drawing/2014/main" id="{7B12804B-9A35-41DE-B9A4-27DE69161C79}"/>
                  </a:ext>
                </a:extLst>
              </p:cNvPr>
              <p:cNvSpPr txBox="1"/>
              <p:nvPr/>
            </p:nvSpPr>
            <p:spPr>
              <a:xfrm>
                <a:off x="27396" y="2826030"/>
                <a:ext cx="7777163" cy="369332"/>
              </a:xfrm>
              <a:prstGeom prst="rect">
                <a:avLst/>
              </a:prstGeom>
              <a:noFill/>
            </p:spPr>
            <p:txBody>
              <a:bodyPr wrap="square" rtlCol="0">
                <a:spAutoFit/>
              </a:bodyPr>
              <a:lstStyle/>
              <a:p>
                <a:r>
                  <a:rPr lang="es-MX" sz="1600" dirty="0">
                    <a:latin typeface="Comic Sans MS" panose="030F0702030302020204" pitchFamily="66" charset="0"/>
                  </a:rPr>
                  <a:t>La jornada de trabajo fue</a:t>
                </a:r>
                <a:r>
                  <a:rPr lang="es-MX" dirty="0"/>
                  <a:t>:</a:t>
                </a:r>
              </a:p>
            </p:txBody>
          </p:sp>
          <p:sp>
            <p:nvSpPr>
              <p:cNvPr id="76" name="Paralelogramo 75">
                <a:extLst>
                  <a:ext uri="{FF2B5EF4-FFF2-40B4-BE49-F238E27FC236}">
                    <a16:creationId xmlns="" xmlns:a16="http://schemas.microsoft.com/office/drawing/2014/main" id="{60A599B8-BE07-4BBA-A281-EF28C0090E28}"/>
                  </a:ext>
                </a:extLst>
              </p:cNvPr>
              <p:cNvSpPr/>
              <p:nvPr/>
            </p:nvSpPr>
            <p:spPr>
              <a:xfrm>
                <a:off x="2727259" y="2784923"/>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8" name="Paralelogramo 77">
                <a:extLst>
                  <a:ext uri="{FF2B5EF4-FFF2-40B4-BE49-F238E27FC236}">
                    <a16:creationId xmlns="" xmlns:a16="http://schemas.microsoft.com/office/drawing/2014/main" id="{91849B54-4BCF-4048-99A2-AC8047873550}"/>
                  </a:ext>
                </a:extLst>
              </p:cNvPr>
              <p:cNvSpPr/>
              <p:nvPr/>
            </p:nvSpPr>
            <p:spPr>
              <a:xfrm>
                <a:off x="3783995"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0" name="Paralelogramo 79">
                <a:extLst>
                  <a:ext uri="{FF2B5EF4-FFF2-40B4-BE49-F238E27FC236}">
                    <a16:creationId xmlns="" xmlns:a16="http://schemas.microsoft.com/office/drawing/2014/main" id="{B064F40E-1706-4DE7-BFB7-44057684112C}"/>
                  </a:ext>
                </a:extLst>
              </p:cNvPr>
              <p:cNvSpPr/>
              <p:nvPr/>
            </p:nvSpPr>
            <p:spPr>
              <a:xfrm>
                <a:off x="4936360"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2" name="Paralelogramo 81">
                <a:extLst>
                  <a:ext uri="{FF2B5EF4-FFF2-40B4-BE49-F238E27FC236}">
                    <a16:creationId xmlns="" xmlns:a16="http://schemas.microsoft.com/office/drawing/2014/main" id="{9A495760-0A05-4BBF-A6A0-798DA9FF3403}"/>
                  </a:ext>
                </a:extLst>
              </p:cNvPr>
              <p:cNvSpPr/>
              <p:nvPr/>
            </p:nvSpPr>
            <p:spPr>
              <a:xfrm>
                <a:off x="6135240" y="2812412"/>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3" name="CuadroTexto 82">
                <a:extLst>
                  <a:ext uri="{FF2B5EF4-FFF2-40B4-BE49-F238E27FC236}">
                    <a16:creationId xmlns="" xmlns:a16="http://schemas.microsoft.com/office/drawing/2014/main" id="{967DD3A9-200C-4C55-8BC5-CCE26BA059E2}"/>
                  </a:ext>
                </a:extLst>
              </p:cNvPr>
              <p:cNvSpPr txBox="1"/>
              <p:nvPr/>
            </p:nvSpPr>
            <p:spPr>
              <a:xfrm>
                <a:off x="2788271" y="2881579"/>
                <a:ext cx="914591" cy="307777"/>
              </a:xfrm>
              <a:prstGeom prst="rect">
                <a:avLst/>
              </a:prstGeom>
              <a:noFill/>
            </p:spPr>
            <p:txBody>
              <a:bodyPr wrap="square" rtlCol="0">
                <a:spAutoFit/>
              </a:bodyPr>
              <a:lstStyle/>
              <a:p>
                <a:r>
                  <a:rPr lang="es-MX" sz="1400" dirty="0">
                    <a:latin typeface="Comic Sans MS" panose="030F0702030302020204" pitchFamily="66" charset="0"/>
                  </a:rPr>
                  <a:t>Exitosa</a:t>
                </a:r>
              </a:p>
            </p:txBody>
          </p:sp>
          <p:sp>
            <p:nvSpPr>
              <p:cNvPr id="85" name="CuadroTexto 84">
                <a:extLst>
                  <a:ext uri="{FF2B5EF4-FFF2-40B4-BE49-F238E27FC236}">
                    <a16:creationId xmlns="" xmlns:a16="http://schemas.microsoft.com/office/drawing/2014/main" id="{F09B523F-8A7C-480D-8661-5FA4C6F2E91D}"/>
                  </a:ext>
                </a:extLst>
              </p:cNvPr>
              <p:cNvSpPr txBox="1"/>
              <p:nvPr/>
            </p:nvSpPr>
            <p:spPr>
              <a:xfrm>
                <a:off x="3902327" y="2884214"/>
                <a:ext cx="914400" cy="307777"/>
              </a:xfrm>
              <a:prstGeom prst="rect">
                <a:avLst/>
              </a:prstGeom>
              <a:noFill/>
            </p:spPr>
            <p:txBody>
              <a:bodyPr wrap="square" rtlCol="0">
                <a:spAutoFit/>
              </a:bodyPr>
              <a:lstStyle/>
              <a:p>
                <a:r>
                  <a:rPr lang="es-MX" sz="1400" dirty="0">
                    <a:latin typeface="Comic Sans MS" panose="030F0702030302020204" pitchFamily="66" charset="0"/>
                  </a:rPr>
                  <a:t>Buena</a:t>
                </a:r>
              </a:p>
            </p:txBody>
          </p:sp>
          <p:sp>
            <p:nvSpPr>
              <p:cNvPr id="87" name="CuadroTexto 86">
                <a:extLst>
                  <a:ext uri="{FF2B5EF4-FFF2-40B4-BE49-F238E27FC236}">
                    <a16:creationId xmlns="" xmlns:a16="http://schemas.microsoft.com/office/drawing/2014/main" id="{738EC69C-9FF1-417C-B72A-2D7D20847ECA}"/>
                  </a:ext>
                </a:extLst>
              </p:cNvPr>
              <p:cNvSpPr txBox="1"/>
              <p:nvPr/>
            </p:nvSpPr>
            <p:spPr>
              <a:xfrm>
                <a:off x="4984176" y="2894967"/>
                <a:ext cx="914400" cy="307777"/>
              </a:xfrm>
              <a:prstGeom prst="rect">
                <a:avLst/>
              </a:prstGeom>
              <a:noFill/>
            </p:spPr>
            <p:txBody>
              <a:bodyPr wrap="square" rtlCol="0">
                <a:spAutoFit/>
              </a:bodyPr>
              <a:lstStyle/>
              <a:p>
                <a:r>
                  <a:rPr lang="es-MX" sz="1400" dirty="0">
                    <a:latin typeface="Comic Sans MS" panose="030F0702030302020204" pitchFamily="66" charset="0"/>
                  </a:rPr>
                  <a:t>Regular</a:t>
                </a:r>
                <a:endParaRPr lang="es-MX" sz="1100" dirty="0"/>
              </a:p>
            </p:txBody>
          </p:sp>
          <p:sp>
            <p:nvSpPr>
              <p:cNvPr id="89" name="CuadroTexto 88">
                <a:extLst>
                  <a:ext uri="{FF2B5EF4-FFF2-40B4-BE49-F238E27FC236}">
                    <a16:creationId xmlns="" xmlns:a16="http://schemas.microsoft.com/office/drawing/2014/main" id="{1D108D3C-EB07-407F-9F55-E69D4D110D55}"/>
                  </a:ext>
                </a:extLst>
              </p:cNvPr>
              <p:cNvSpPr txBox="1"/>
              <p:nvPr/>
            </p:nvSpPr>
            <p:spPr>
              <a:xfrm>
                <a:off x="6341522" y="2894967"/>
                <a:ext cx="914400" cy="307777"/>
              </a:xfrm>
              <a:prstGeom prst="rect">
                <a:avLst/>
              </a:prstGeom>
              <a:noFill/>
            </p:spPr>
            <p:txBody>
              <a:bodyPr wrap="square" rtlCol="0">
                <a:spAutoFit/>
              </a:bodyPr>
              <a:lstStyle/>
              <a:p>
                <a:r>
                  <a:rPr lang="es-MX" sz="1400" dirty="0">
                    <a:latin typeface="Comic Sans MS" panose="030F0702030302020204" pitchFamily="66" charset="0"/>
                  </a:rPr>
                  <a:t>Mala</a:t>
                </a:r>
                <a:endParaRPr lang="es-MX" sz="1400" dirty="0"/>
              </a:p>
            </p:txBody>
          </p:sp>
        </p:grpSp>
        <p:grpSp>
          <p:nvGrpSpPr>
            <p:cNvPr id="169" name="Grupo 168">
              <a:extLst>
                <a:ext uri="{FF2B5EF4-FFF2-40B4-BE49-F238E27FC236}">
                  <a16:creationId xmlns="" xmlns:a16="http://schemas.microsoft.com/office/drawing/2014/main" id="{F98882BD-1128-4333-AD3C-C99E090A88D9}"/>
                </a:ext>
              </a:extLst>
            </p:cNvPr>
            <p:cNvGrpSpPr/>
            <p:nvPr/>
          </p:nvGrpSpPr>
          <p:grpSpPr>
            <a:xfrm>
              <a:off x="-60113" y="3701185"/>
              <a:ext cx="7866108" cy="1622067"/>
              <a:chOff x="-104586" y="3258293"/>
              <a:chExt cx="7866108" cy="1622067"/>
            </a:xfrm>
          </p:grpSpPr>
          <p:grpSp>
            <p:nvGrpSpPr>
              <p:cNvPr id="90" name="Grupo 89">
                <a:extLst>
                  <a:ext uri="{FF2B5EF4-FFF2-40B4-BE49-F238E27FC236}">
                    <a16:creationId xmlns="" xmlns:a16="http://schemas.microsoft.com/office/drawing/2014/main" id="{F98E8578-A55C-4D5A-B67B-F07061ED95EB}"/>
                  </a:ext>
                </a:extLst>
              </p:cNvPr>
              <p:cNvGrpSpPr/>
              <p:nvPr/>
            </p:nvGrpSpPr>
            <p:grpSpPr>
              <a:xfrm>
                <a:off x="-104586" y="3258293"/>
                <a:ext cx="7866108" cy="369332"/>
                <a:chOff x="-88946" y="1730772"/>
                <a:chExt cx="7866108" cy="369332"/>
              </a:xfrm>
            </p:grpSpPr>
            <p:sp>
              <p:nvSpPr>
                <p:cNvPr id="92" name="Rectángulo 91">
                  <a:extLst>
                    <a:ext uri="{FF2B5EF4-FFF2-40B4-BE49-F238E27FC236}">
                      <a16:creationId xmlns="" xmlns:a16="http://schemas.microsoft.com/office/drawing/2014/main" id="{5D321D22-2312-4122-957D-75CC9CBC1D04}"/>
                    </a:ext>
                  </a:extLst>
                </p:cNvPr>
                <p:cNvSpPr/>
                <p:nvPr/>
              </p:nvSpPr>
              <p:spPr>
                <a:xfrm>
                  <a:off x="0" y="1730772"/>
                  <a:ext cx="7777162" cy="369332"/>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3" name="CuadroTexto 92">
                  <a:extLst>
                    <a:ext uri="{FF2B5EF4-FFF2-40B4-BE49-F238E27FC236}">
                      <a16:creationId xmlns="" xmlns:a16="http://schemas.microsoft.com/office/drawing/2014/main" id="{CB4390D6-35FA-450B-A1D5-337BF7ED9267}"/>
                    </a:ext>
                  </a:extLst>
                </p:cNvPr>
                <p:cNvSpPr txBox="1"/>
                <p:nvPr/>
              </p:nvSpPr>
              <p:spPr>
                <a:xfrm>
                  <a:off x="-88946" y="1737642"/>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Aspectos de la planeación didáctica </a:t>
                  </a:r>
                </a:p>
              </p:txBody>
            </p:sp>
          </p:grpSp>
          <p:sp>
            <p:nvSpPr>
              <p:cNvPr id="99" name="CuadroTexto 98">
                <a:extLst>
                  <a:ext uri="{FF2B5EF4-FFF2-40B4-BE49-F238E27FC236}">
                    <a16:creationId xmlns="" xmlns:a16="http://schemas.microsoft.com/office/drawing/2014/main" id="{2C45F712-0E0F-4056-B8C7-58165A752422}"/>
                  </a:ext>
                </a:extLst>
              </p:cNvPr>
              <p:cNvSpPr txBox="1"/>
              <p:nvPr/>
            </p:nvSpPr>
            <p:spPr>
              <a:xfrm>
                <a:off x="-44436" y="3618476"/>
                <a:ext cx="7777163" cy="1261884"/>
              </a:xfrm>
              <a:prstGeom prst="rect">
                <a:avLst/>
              </a:prstGeom>
              <a:noFill/>
            </p:spPr>
            <p:txBody>
              <a:bodyPr wrap="square" rtlCol="0">
                <a:spAutoFit/>
              </a:bodyPr>
              <a:lstStyle/>
              <a:p>
                <a:r>
                  <a:rPr lang="es-MX" sz="1400" dirty="0">
                    <a:latin typeface="Comic Sans MS" panose="030F0702030302020204" pitchFamily="66" charset="0"/>
                  </a:rPr>
                  <a:t>      </a:t>
                </a:r>
                <a:r>
                  <a:rPr lang="es-MX" sz="1200" dirty="0">
                    <a:latin typeface="Comic Sans MS" panose="030F0702030302020204" pitchFamily="66" charset="0"/>
                  </a:rPr>
                  <a:t>Logro de los aprendizajes esperados </a:t>
                </a:r>
                <a:endParaRPr lang="es-MX" sz="1400" dirty="0">
                  <a:latin typeface="Comic Sans MS" panose="030F0702030302020204" pitchFamily="66" charset="0"/>
                </a:endParaRPr>
              </a:p>
              <a:p>
                <a:r>
                  <a:rPr lang="es-MX" sz="1400" dirty="0">
                    <a:latin typeface="Comic Sans MS" panose="030F0702030302020204" pitchFamily="66" charset="0"/>
                  </a:rPr>
                  <a:t>      </a:t>
                </a:r>
                <a:r>
                  <a:rPr lang="es-MX" sz="1200" dirty="0">
                    <a:latin typeface="Comic Sans MS" panose="030F0702030302020204" pitchFamily="66" charset="0"/>
                  </a:rPr>
                  <a:t>Materiales educativos adecuados</a:t>
                </a:r>
              </a:p>
              <a:p>
                <a:r>
                  <a:rPr lang="es-MX" sz="1200" dirty="0">
                    <a:latin typeface="Comic Sans MS" panose="030F0702030302020204" pitchFamily="66" charset="0"/>
                  </a:rPr>
                  <a:t>       Nivel de complejidad adecuado </a:t>
                </a:r>
              </a:p>
              <a:p>
                <a:r>
                  <a:rPr lang="es-MX" sz="1200" dirty="0">
                    <a:latin typeface="Comic Sans MS" panose="030F0702030302020204" pitchFamily="66" charset="0"/>
                  </a:rPr>
                  <a:t>       Organización adecuada</a:t>
                </a:r>
              </a:p>
              <a:p>
                <a:r>
                  <a:rPr lang="es-MX" sz="1200" dirty="0">
                    <a:latin typeface="Comic Sans MS" panose="030F0702030302020204" pitchFamily="66" charset="0"/>
                  </a:rPr>
                  <a:t>       Tiempo planeado correctamente</a:t>
                </a:r>
              </a:p>
              <a:p>
                <a:r>
                  <a:rPr lang="es-MX" sz="1200" dirty="0">
                    <a:latin typeface="Comic Sans MS" panose="030F0702030302020204" pitchFamily="66" charset="0"/>
                  </a:rPr>
                  <a:t>       Actividades planeadas conforme a lo planeado </a:t>
                </a:r>
              </a:p>
            </p:txBody>
          </p:sp>
          <p:sp>
            <p:nvSpPr>
              <p:cNvPr id="101" name="Elipse 100">
                <a:extLst>
                  <a:ext uri="{FF2B5EF4-FFF2-40B4-BE49-F238E27FC236}">
                    <a16:creationId xmlns="" xmlns:a16="http://schemas.microsoft.com/office/drawing/2014/main" id="{4A5C0622-884D-49F4-B550-4041500CA3C7}"/>
                  </a:ext>
                </a:extLst>
              </p:cNvPr>
              <p:cNvSpPr/>
              <p:nvPr/>
            </p:nvSpPr>
            <p:spPr>
              <a:xfrm>
                <a:off x="124089" y="3674275"/>
                <a:ext cx="140071" cy="148881"/>
              </a:xfrm>
              <a:prstGeom prst="ellipse">
                <a:avLst/>
              </a:prstGeom>
              <a:solidFill>
                <a:srgbClr val="9966FF"/>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6" name="Elipse 105">
                <a:extLst>
                  <a:ext uri="{FF2B5EF4-FFF2-40B4-BE49-F238E27FC236}">
                    <a16:creationId xmlns="" xmlns:a16="http://schemas.microsoft.com/office/drawing/2014/main" id="{1506E085-6A92-4E7F-8A05-A323A3E5E11A}"/>
                  </a:ext>
                </a:extLst>
              </p:cNvPr>
              <p:cNvSpPr/>
              <p:nvPr/>
            </p:nvSpPr>
            <p:spPr>
              <a:xfrm>
                <a:off x="121868" y="3907985"/>
                <a:ext cx="140071" cy="148881"/>
              </a:xfrm>
              <a:prstGeom prst="ellipse">
                <a:avLst/>
              </a:prstGeom>
              <a:solidFill>
                <a:srgbClr val="9966FF"/>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8" name="Elipse 107">
                <a:extLst>
                  <a:ext uri="{FF2B5EF4-FFF2-40B4-BE49-F238E27FC236}">
                    <a16:creationId xmlns="" xmlns:a16="http://schemas.microsoft.com/office/drawing/2014/main" id="{1212747E-7242-4965-9DA4-929E41C6D9E7}"/>
                  </a:ext>
                </a:extLst>
              </p:cNvPr>
              <p:cNvSpPr/>
              <p:nvPr/>
            </p:nvSpPr>
            <p:spPr>
              <a:xfrm>
                <a:off x="121867" y="4101514"/>
                <a:ext cx="140071" cy="148881"/>
              </a:xfrm>
              <a:prstGeom prst="ellipse">
                <a:avLst/>
              </a:prstGeom>
              <a:solidFill>
                <a:srgbClr val="9966FF"/>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0" name="Elipse 109">
                <a:extLst>
                  <a:ext uri="{FF2B5EF4-FFF2-40B4-BE49-F238E27FC236}">
                    <a16:creationId xmlns="" xmlns:a16="http://schemas.microsoft.com/office/drawing/2014/main" id="{AEEE6733-B8DB-4A76-A1EF-35918716BFAE}"/>
                  </a:ext>
                </a:extLst>
              </p:cNvPr>
              <p:cNvSpPr/>
              <p:nvPr/>
            </p:nvSpPr>
            <p:spPr>
              <a:xfrm>
                <a:off x="121867" y="4295044"/>
                <a:ext cx="140071" cy="148881"/>
              </a:xfrm>
              <a:prstGeom prst="ellipse">
                <a:avLst/>
              </a:prstGeom>
              <a:solidFill>
                <a:srgbClr val="9966FF"/>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2" name="Elipse 111">
                <a:extLst>
                  <a:ext uri="{FF2B5EF4-FFF2-40B4-BE49-F238E27FC236}">
                    <a16:creationId xmlns="" xmlns:a16="http://schemas.microsoft.com/office/drawing/2014/main" id="{049B3706-E439-4954-A6A5-40C7B2714B0B}"/>
                  </a:ext>
                </a:extLst>
              </p:cNvPr>
              <p:cNvSpPr/>
              <p:nvPr/>
            </p:nvSpPr>
            <p:spPr>
              <a:xfrm>
                <a:off x="121867" y="4468535"/>
                <a:ext cx="140071" cy="148881"/>
              </a:xfrm>
              <a:prstGeom prst="ellipse">
                <a:avLst/>
              </a:prstGeom>
              <a:solidFill>
                <a:srgbClr val="9966FF"/>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4" name="Elipse 113">
                <a:extLst>
                  <a:ext uri="{FF2B5EF4-FFF2-40B4-BE49-F238E27FC236}">
                    <a16:creationId xmlns="" xmlns:a16="http://schemas.microsoft.com/office/drawing/2014/main" id="{6324721C-3F31-47D7-9E44-60A4C321DE28}"/>
                  </a:ext>
                </a:extLst>
              </p:cNvPr>
              <p:cNvSpPr/>
              <p:nvPr/>
            </p:nvSpPr>
            <p:spPr>
              <a:xfrm>
                <a:off x="121866" y="4655227"/>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5" name="CuadroTexto 114">
                <a:extLst>
                  <a:ext uri="{FF2B5EF4-FFF2-40B4-BE49-F238E27FC236}">
                    <a16:creationId xmlns="" xmlns:a16="http://schemas.microsoft.com/office/drawing/2014/main" id="{25E92943-3F55-46FD-819B-08C437F114C6}"/>
                  </a:ext>
                </a:extLst>
              </p:cNvPr>
              <p:cNvSpPr txBox="1"/>
              <p:nvPr/>
            </p:nvSpPr>
            <p:spPr>
              <a:xfrm>
                <a:off x="3639550" y="3590250"/>
                <a:ext cx="4114277" cy="1238801"/>
              </a:xfrm>
              <a:prstGeom prst="rect">
                <a:avLst/>
              </a:prstGeom>
              <a:noFill/>
            </p:spPr>
            <p:txBody>
              <a:bodyPr wrap="square" rtlCol="0">
                <a:spAutoFit/>
              </a:bodyPr>
              <a:lstStyle/>
              <a:p>
                <a:pPr algn="ctr"/>
                <a:r>
                  <a:rPr lang="es-MX" sz="1100" dirty="0" smtClean="0">
                    <a:latin typeface="Comic Sans MS" panose="030F0702030302020204" pitchFamily="66" charset="0"/>
                  </a:rPr>
                  <a:t>Observaciones</a:t>
                </a:r>
              </a:p>
              <a:p>
                <a:pPr algn="ctr"/>
                <a:r>
                  <a:rPr lang="es-MX" sz="1050" dirty="0" smtClean="0">
                    <a:latin typeface="Comic Sans MS" panose="030F0702030302020204" pitchFamily="66" charset="0"/>
                  </a:rPr>
                  <a:t>La actividad planeada iba acorde al aprendizaje y al nivel de complejidad, sin embargo no fue conforme a lo planeado porque algunos padres de familia no leyeron bien las instrucciones y una actividad que sólo era comentar, ellos lo hicieron en el cuaderno, y el infante escribió, aunque esto les ayuda a practicar, tal vez para el infante fue aburrido escribir mucho</a:t>
                </a:r>
                <a:r>
                  <a:rPr lang="es-MX" sz="1100" dirty="0" smtClean="0">
                    <a:latin typeface="Comic Sans MS" panose="030F0702030302020204" pitchFamily="66" charset="0"/>
                  </a:rPr>
                  <a:t>.</a:t>
                </a:r>
                <a:endParaRPr lang="es-MX" sz="1100" dirty="0">
                  <a:latin typeface="Comic Sans MS" panose="030F0702030302020204" pitchFamily="66" charset="0"/>
                </a:endParaRPr>
              </a:p>
            </p:txBody>
          </p:sp>
        </p:grpSp>
        <p:grpSp>
          <p:nvGrpSpPr>
            <p:cNvPr id="168" name="Grupo 167">
              <a:extLst>
                <a:ext uri="{FF2B5EF4-FFF2-40B4-BE49-F238E27FC236}">
                  <a16:creationId xmlns="" xmlns:a16="http://schemas.microsoft.com/office/drawing/2014/main" id="{BB09A73F-77AD-421C-9A12-1B07E4E28D91}"/>
                </a:ext>
              </a:extLst>
            </p:cNvPr>
            <p:cNvGrpSpPr/>
            <p:nvPr/>
          </p:nvGrpSpPr>
          <p:grpSpPr>
            <a:xfrm>
              <a:off x="0" y="5352851"/>
              <a:ext cx="8142075" cy="1392842"/>
              <a:chOff x="-106905" y="4811173"/>
              <a:chExt cx="8142075" cy="1392842"/>
            </a:xfrm>
          </p:grpSpPr>
          <p:grpSp>
            <p:nvGrpSpPr>
              <p:cNvPr id="116" name="Grupo 115">
                <a:extLst>
                  <a:ext uri="{FF2B5EF4-FFF2-40B4-BE49-F238E27FC236}">
                    <a16:creationId xmlns="" xmlns:a16="http://schemas.microsoft.com/office/drawing/2014/main" id="{86E20A7A-7587-4421-B56B-9A932A9F7109}"/>
                  </a:ext>
                </a:extLst>
              </p:cNvPr>
              <p:cNvGrpSpPr/>
              <p:nvPr/>
            </p:nvGrpSpPr>
            <p:grpSpPr>
              <a:xfrm>
                <a:off x="-106905" y="4811173"/>
                <a:ext cx="8142075" cy="414533"/>
                <a:chOff x="-91265" y="1649223"/>
                <a:chExt cx="8142075" cy="414533"/>
              </a:xfrm>
            </p:grpSpPr>
            <p:sp>
              <p:nvSpPr>
                <p:cNvPr id="117" name="Rectángulo 116">
                  <a:extLst>
                    <a:ext uri="{FF2B5EF4-FFF2-40B4-BE49-F238E27FC236}">
                      <a16:creationId xmlns="" xmlns:a16="http://schemas.microsoft.com/office/drawing/2014/main" id="{811F3B92-D7D1-4EAA-AF61-3E94D18C4AEE}"/>
                    </a:ext>
                  </a:extLst>
                </p:cNvPr>
                <p:cNvSpPr/>
                <p:nvPr/>
              </p:nvSpPr>
              <p:spPr>
                <a:xfrm>
                  <a:off x="-90086" y="1649223"/>
                  <a:ext cx="7777162" cy="369332"/>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8" name="CuadroTexto 117">
                  <a:extLst>
                    <a:ext uri="{FF2B5EF4-FFF2-40B4-BE49-F238E27FC236}">
                      <a16:creationId xmlns="" xmlns:a16="http://schemas.microsoft.com/office/drawing/2014/main" id="{1B9E0E7C-C94D-4D33-90C9-F83AE03AC5F1}"/>
                    </a:ext>
                  </a:extLst>
                </p:cNvPr>
                <p:cNvSpPr txBox="1"/>
                <p:nvPr/>
              </p:nvSpPr>
              <p:spPr>
                <a:xfrm>
                  <a:off x="-91265" y="1725202"/>
                  <a:ext cx="814207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Manifestaciones de los alumnos</a:t>
                  </a:r>
                </a:p>
              </p:txBody>
            </p:sp>
          </p:grpSp>
          <p:sp>
            <p:nvSpPr>
              <p:cNvPr id="122" name="CuadroTexto 121">
                <a:extLst>
                  <a:ext uri="{FF2B5EF4-FFF2-40B4-BE49-F238E27FC236}">
                    <a16:creationId xmlns="" xmlns:a16="http://schemas.microsoft.com/office/drawing/2014/main" id="{7C94A14D-3BCC-49E5-BA89-9E2AEF82C62C}"/>
                  </a:ext>
                </a:extLst>
              </p:cNvPr>
              <p:cNvSpPr txBox="1"/>
              <p:nvPr/>
            </p:nvSpPr>
            <p:spPr>
              <a:xfrm>
                <a:off x="-54750" y="5188352"/>
                <a:ext cx="3912051" cy="1015663"/>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Interés en las actividades</a:t>
                </a:r>
                <a:endParaRPr lang="es-MX" sz="1400" dirty="0">
                  <a:latin typeface="Comic Sans MS" panose="030F0702030302020204" pitchFamily="66" charset="0"/>
                </a:endParaRPr>
              </a:p>
              <a:p>
                <a:pPr algn="just"/>
                <a:r>
                  <a:rPr lang="es-MX" sz="1200" dirty="0">
                    <a:latin typeface="Comic Sans MS" panose="030F0702030302020204" pitchFamily="66" charset="0"/>
                  </a:rPr>
                  <a:t>Participación de la manera esperada</a:t>
                </a:r>
              </a:p>
              <a:p>
                <a:pPr algn="just"/>
                <a:r>
                  <a:rPr lang="es-MX" sz="1200" dirty="0">
                    <a:latin typeface="Comic Sans MS" panose="030F0702030302020204" pitchFamily="66" charset="0"/>
                  </a:rPr>
                  <a:t>Adaptación a la organización establecida</a:t>
                </a:r>
              </a:p>
              <a:p>
                <a:pPr algn="just"/>
                <a:r>
                  <a:rPr lang="es-MX" sz="1200" dirty="0">
                    <a:latin typeface="Comic Sans MS" panose="030F0702030302020204" pitchFamily="66" charset="0"/>
                  </a:rPr>
                  <a:t>Seguridad y cooperación al realizar las actividades</a:t>
                </a:r>
              </a:p>
            </p:txBody>
          </p:sp>
          <p:sp>
            <p:nvSpPr>
              <p:cNvPr id="126" name="CuadroTexto 125">
                <a:extLst>
                  <a:ext uri="{FF2B5EF4-FFF2-40B4-BE49-F238E27FC236}">
                    <a16:creationId xmlns="" xmlns:a16="http://schemas.microsoft.com/office/drawing/2014/main" id="{06161E3F-EC52-4DE5-966F-0CF0E691332C}"/>
                  </a:ext>
                </a:extLst>
              </p:cNvPr>
              <p:cNvSpPr txBox="1"/>
              <p:nvPr/>
            </p:nvSpPr>
            <p:spPr>
              <a:xfrm>
                <a:off x="3645357" y="5221690"/>
                <a:ext cx="3674654" cy="461665"/>
              </a:xfrm>
              <a:prstGeom prst="rect">
                <a:avLst/>
              </a:prstGeom>
              <a:noFill/>
            </p:spPr>
            <p:txBody>
              <a:bodyPr wrap="square" rtlCol="0">
                <a:spAutoFit/>
              </a:bodyPr>
              <a:lstStyle/>
              <a:p>
                <a:pPr algn="ctr"/>
                <a:r>
                  <a:rPr lang="es-MX" sz="1200" dirty="0">
                    <a:latin typeface="Comic Sans MS" panose="030F0702030302020204" pitchFamily="66" charset="0"/>
                  </a:rPr>
                  <a:t>Todos   Algunos  Pocos   Ninguno</a:t>
                </a:r>
              </a:p>
              <a:p>
                <a:pPr algn="ctr"/>
                <a:endParaRPr lang="es-MX" sz="1200" dirty="0">
                  <a:latin typeface="Comic Sans MS" panose="030F0702030302020204" pitchFamily="66" charset="0"/>
                </a:endParaRPr>
              </a:p>
            </p:txBody>
          </p:sp>
          <p:grpSp>
            <p:nvGrpSpPr>
              <p:cNvPr id="135" name="Grupo 134">
                <a:extLst>
                  <a:ext uri="{FF2B5EF4-FFF2-40B4-BE49-F238E27FC236}">
                    <a16:creationId xmlns="" xmlns:a16="http://schemas.microsoft.com/office/drawing/2014/main" id="{0B4F29DE-BDD1-4173-913A-6F69F59C290F}"/>
                  </a:ext>
                </a:extLst>
              </p:cNvPr>
              <p:cNvGrpSpPr/>
              <p:nvPr/>
            </p:nvGrpSpPr>
            <p:grpSpPr>
              <a:xfrm>
                <a:off x="4481792" y="5453154"/>
                <a:ext cx="1859730" cy="162160"/>
                <a:chOff x="4481792" y="5453154"/>
                <a:chExt cx="1859730" cy="162160"/>
              </a:xfrm>
            </p:grpSpPr>
            <p:sp>
              <p:nvSpPr>
                <p:cNvPr id="124" name="Elipse 123">
                  <a:extLst>
                    <a:ext uri="{FF2B5EF4-FFF2-40B4-BE49-F238E27FC236}">
                      <a16:creationId xmlns="" xmlns:a16="http://schemas.microsoft.com/office/drawing/2014/main" id="{B36A7C95-12EB-4981-AD16-F8766A33023B}"/>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8" name="Elipse 127">
                  <a:extLst>
                    <a:ext uri="{FF2B5EF4-FFF2-40B4-BE49-F238E27FC236}">
                      <a16:creationId xmlns="" xmlns:a16="http://schemas.microsoft.com/office/drawing/2014/main" id="{04898E7A-EFA5-4C5D-AA3E-E61854C86E67}"/>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0" name="Elipse 129">
                  <a:extLst>
                    <a:ext uri="{FF2B5EF4-FFF2-40B4-BE49-F238E27FC236}">
                      <a16:creationId xmlns="" xmlns:a16="http://schemas.microsoft.com/office/drawing/2014/main" id="{00F070BD-3F46-4F6C-A422-B589D0DB19D7}"/>
                    </a:ext>
                  </a:extLst>
                </p:cNvPr>
                <p:cNvSpPr/>
                <p:nvPr/>
              </p:nvSpPr>
              <p:spPr>
                <a:xfrm>
                  <a:off x="5590982" y="5466433"/>
                  <a:ext cx="140071" cy="148881"/>
                </a:xfrm>
                <a:prstGeom prst="ellipse">
                  <a:avLst/>
                </a:prstGeom>
                <a:solidFill>
                  <a:srgbClr val="9966FF"/>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2" name="Elipse 131">
                  <a:extLst>
                    <a:ext uri="{FF2B5EF4-FFF2-40B4-BE49-F238E27FC236}">
                      <a16:creationId xmlns="" xmlns:a16="http://schemas.microsoft.com/office/drawing/2014/main" id="{1ADF766A-8C07-4C9C-954F-397B4C518373}"/>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36" name="Grupo 135">
                <a:extLst>
                  <a:ext uri="{FF2B5EF4-FFF2-40B4-BE49-F238E27FC236}">
                    <a16:creationId xmlns="" xmlns:a16="http://schemas.microsoft.com/office/drawing/2014/main" id="{0CAC7643-C6D9-4D4D-8809-A3E27B328AAE}"/>
                  </a:ext>
                </a:extLst>
              </p:cNvPr>
              <p:cNvGrpSpPr/>
              <p:nvPr/>
            </p:nvGrpSpPr>
            <p:grpSpPr>
              <a:xfrm>
                <a:off x="4481792" y="5644382"/>
                <a:ext cx="1859730" cy="162160"/>
                <a:chOff x="4481792" y="5453154"/>
                <a:chExt cx="1859730" cy="162160"/>
              </a:xfrm>
            </p:grpSpPr>
            <p:sp>
              <p:nvSpPr>
                <p:cNvPr id="137" name="Elipse 136">
                  <a:extLst>
                    <a:ext uri="{FF2B5EF4-FFF2-40B4-BE49-F238E27FC236}">
                      <a16:creationId xmlns="" xmlns:a16="http://schemas.microsoft.com/office/drawing/2014/main" id="{D15D9F78-4830-4046-8D9C-7475C18EEACF}"/>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8" name="Elipse 137">
                  <a:extLst>
                    <a:ext uri="{FF2B5EF4-FFF2-40B4-BE49-F238E27FC236}">
                      <a16:creationId xmlns="" xmlns:a16="http://schemas.microsoft.com/office/drawing/2014/main" id="{9106BBF0-3FDA-43EF-82D8-A91CE86F7BCC}"/>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9" name="Elipse 138">
                  <a:extLst>
                    <a:ext uri="{FF2B5EF4-FFF2-40B4-BE49-F238E27FC236}">
                      <a16:creationId xmlns="" xmlns:a16="http://schemas.microsoft.com/office/drawing/2014/main" id="{805C1B3D-B483-4E9A-BC43-3C3A34DCA29C}"/>
                    </a:ext>
                  </a:extLst>
                </p:cNvPr>
                <p:cNvSpPr/>
                <p:nvPr/>
              </p:nvSpPr>
              <p:spPr>
                <a:xfrm>
                  <a:off x="5590982" y="5466433"/>
                  <a:ext cx="140071" cy="148881"/>
                </a:xfrm>
                <a:prstGeom prst="ellipse">
                  <a:avLst/>
                </a:prstGeom>
                <a:solidFill>
                  <a:srgbClr val="9966FF"/>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0" name="Elipse 139">
                  <a:extLst>
                    <a:ext uri="{FF2B5EF4-FFF2-40B4-BE49-F238E27FC236}">
                      <a16:creationId xmlns="" xmlns:a16="http://schemas.microsoft.com/office/drawing/2014/main" id="{5ACBF1CC-D4AC-4C8B-8889-428A29D11D7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41" name="Grupo 140">
                <a:extLst>
                  <a:ext uri="{FF2B5EF4-FFF2-40B4-BE49-F238E27FC236}">
                    <a16:creationId xmlns="" xmlns:a16="http://schemas.microsoft.com/office/drawing/2014/main" id="{7B87E0F1-93A8-4239-876A-2C91F55A3FB3}"/>
                  </a:ext>
                </a:extLst>
              </p:cNvPr>
              <p:cNvGrpSpPr/>
              <p:nvPr/>
            </p:nvGrpSpPr>
            <p:grpSpPr>
              <a:xfrm>
                <a:off x="4482433" y="5835610"/>
                <a:ext cx="1859730" cy="162160"/>
                <a:chOff x="4481792" y="5453154"/>
                <a:chExt cx="1859730" cy="162160"/>
              </a:xfrm>
            </p:grpSpPr>
            <p:sp>
              <p:nvSpPr>
                <p:cNvPr id="142" name="Elipse 141">
                  <a:extLst>
                    <a:ext uri="{FF2B5EF4-FFF2-40B4-BE49-F238E27FC236}">
                      <a16:creationId xmlns="" xmlns:a16="http://schemas.microsoft.com/office/drawing/2014/main" id="{A875E401-1E64-47E4-A54B-900C61A61677}"/>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3" name="Elipse 142">
                  <a:extLst>
                    <a:ext uri="{FF2B5EF4-FFF2-40B4-BE49-F238E27FC236}">
                      <a16:creationId xmlns="" xmlns:a16="http://schemas.microsoft.com/office/drawing/2014/main" id="{3DD59AD9-06DA-4644-919C-E7BC15F6BED6}"/>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4" name="Elipse 143">
                  <a:extLst>
                    <a:ext uri="{FF2B5EF4-FFF2-40B4-BE49-F238E27FC236}">
                      <a16:creationId xmlns="" xmlns:a16="http://schemas.microsoft.com/office/drawing/2014/main" id="{6DDE1CF7-489F-47CF-8241-BA4E200CF4FA}"/>
                    </a:ext>
                  </a:extLst>
                </p:cNvPr>
                <p:cNvSpPr/>
                <p:nvPr/>
              </p:nvSpPr>
              <p:spPr>
                <a:xfrm>
                  <a:off x="5590982" y="5466433"/>
                  <a:ext cx="140071" cy="148881"/>
                </a:xfrm>
                <a:prstGeom prst="ellipse">
                  <a:avLst/>
                </a:prstGeom>
                <a:solidFill>
                  <a:srgbClr val="9966FF"/>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5" name="Elipse 144">
                  <a:extLst>
                    <a:ext uri="{FF2B5EF4-FFF2-40B4-BE49-F238E27FC236}">
                      <a16:creationId xmlns="" xmlns:a16="http://schemas.microsoft.com/office/drawing/2014/main" id="{5B84455B-4FC9-4372-B777-94DDE7FE150E}"/>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46" name="Grupo 145">
                <a:extLst>
                  <a:ext uri="{FF2B5EF4-FFF2-40B4-BE49-F238E27FC236}">
                    <a16:creationId xmlns="" xmlns:a16="http://schemas.microsoft.com/office/drawing/2014/main" id="{77951E04-423C-44AE-A9B2-24095C4C5B28}"/>
                  </a:ext>
                </a:extLst>
              </p:cNvPr>
              <p:cNvGrpSpPr/>
              <p:nvPr/>
            </p:nvGrpSpPr>
            <p:grpSpPr>
              <a:xfrm>
                <a:off x="4482817" y="6023918"/>
                <a:ext cx="1859730" cy="162160"/>
                <a:chOff x="4481792" y="5453154"/>
                <a:chExt cx="1859730" cy="162160"/>
              </a:xfrm>
            </p:grpSpPr>
            <p:sp>
              <p:nvSpPr>
                <p:cNvPr id="147" name="Elipse 146">
                  <a:extLst>
                    <a:ext uri="{FF2B5EF4-FFF2-40B4-BE49-F238E27FC236}">
                      <a16:creationId xmlns="" xmlns:a16="http://schemas.microsoft.com/office/drawing/2014/main" id="{EAE223AD-9981-454B-AC0F-D9BD55EC710C}"/>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8" name="Elipse 147">
                  <a:extLst>
                    <a:ext uri="{FF2B5EF4-FFF2-40B4-BE49-F238E27FC236}">
                      <a16:creationId xmlns="" xmlns:a16="http://schemas.microsoft.com/office/drawing/2014/main" id="{A020B64C-03E0-4C7A-BBB0-B1EB17ACCB9A}"/>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9" name="Elipse 148">
                  <a:extLst>
                    <a:ext uri="{FF2B5EF4-FFF2-40B4-BE49-F238E27FC236}">
                      <a16:creationId xmlns="" xmlns:a16="http://schemas.microsoft.com/office/drawing/2014/main" id="{CFEEB593-1C3D-4D7F-A633-27ED6ECE17BF}"/>
                    </a:ext>
                  </a:extLst>
                </p:cNvPr>
                <p:cNvSpPr/>
                <p:nvPr/>
              </p:nvSpPr>
              <p:spPr>
                <a:xfrm>
                  <a:off x="5590982" y="5466433"/>
                  <a:ext cx="140071" cy="148881"/>
                </a:xfrm>
                <a:prstGeom prst="ellipse">
                  <a:avLst/>
                </a:prstGeom>
                <a:solidFill>
                  <a:srgbClr val="9966FF"/>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0" name="Elipse 149">
                  <a:extLst>
                    <a:ext uri="{FF2B5EF4-FFF2-40B4-BE49-F238E27FC236}">
                      <a16:creationId xmlns="" xmlns:a16="http://schemas.microsoft.com/office/drawing/2014/main" id="{C42090CB-1504-4391-B330-728BEC78AAC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nvGrpSpPr>
            <p:cNvPr id="151" name="Grupo 150">
              <a:extLst>
                <a:ext uri="{FF2B5EF4-FFF2-40B4-BE49-F238E27FC236}">
                  <a16:creationId xmlns="" xmlns:a16="http://schemas.microsoft.com/office/drawing/2014/main" id="{E3FB72F6-392F-40AB-A175-66BC4FD1180C}"/>
                </a:ext>
              </a:extLst>
            </p:cNvPr>
            <p:cNvGrpSpPr/>
            <p:nvPr/>
          </p:nvGrpSpPr>
          <p:grpSpPr>
            <a:xfrm>
              <a:off x="-40004" y="6773416"/>
              <a:ext cx="8066405" cy="358362"/>
              <a:chOff x="-128950" y="1710038"/>
              <a:chExt cx="8066405" cy="358362"/>
            </a:xfrm>
          </p:grpSpPr>
          <p:sp>
            <p:nvSpPr>
              <p:cNvPr id="152" name="Rectángulo 151">
                <a:extLst>
                  <a:ext uri="{FF2B5EF4-FFF2-40B4-BE49-F238E27FC236}">
                    <a16:creationId xmlns="" xmlns:a16="http://schemas.microsoft.com/office/drawing/2014/main" id="{8BFA794B-7B5C-4B21-A452-F05082E198A2}"/>
                  </a:ext>
                </a:extLst>
              </p:cNvPr>
              <p:cNvSpPr/>
              <p:nvPr/>
            </p:nvSpPr>
            <p:spPr>
              <a:xfrm>
                <a:off x="-117778" y="1710038"/>
                <a:ext cx="7844864" cy="358362"/>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3" name="CuadroTexto 152">
                <a:extLst>
                  <a:ext uri="{FF2B5EF4-FFF2-40B4-BE49-F238E27FC236}">
                    <a16:creationId xmlns="" xmlns:a16="http://schemas.microsoft.com/office/drawing/2014/main" id="{B6E65149-4C4C-4DA3-BBD4-37E7A7D3A7A0}"/>
                  </a:ext>
                </a:extLst>
              </p:cNvPr>
              <p:cNvSpPr txBox="1"/>
              <p:nvPr/>
            </p:nvSpPr>
            <p:spPr>
              <a:xfrm>
                <a:off x="-128950" y="1725138"/>
                <a:ext cx="806640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Autoevaluación</a:t>
                </a:r>
              </a:p>
            </p:txBody>
          </p:sp>
        </p:grpSp>
        <p:sp>
          <p:nvSpPr>
            <p:cNvPr id="155" name="CuadroTexto 154">
              <a:extLst>
                <a:ext uri="{FF2B5EF4-FFF2-40B4-BE49-F238E27FC236}">
                  <a16:creationId xmlns="" xmlns:a16="http://schemas.microsoft.com/office/drawing/2014/main" id="{6718D8D3-202C-4CDB-8F60-21504AA6438C}"/>
                </a:ext>
              </a:extLst>
            </p:cNvPr>
            <p:cNvSpPr txBox="1"/>
            <p:nvPr/>
          </p:nvSpPr>
          <p:spPr>
            <a:xfrm>
              <a:off x="28833" y="7032794"/>
              <a:ext cx="5831687" cy="1384995"/>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Rescato los conocimientos previos</a:t>
              </a:r>
              <a:endParaRPr lang="es-MX" sz="1400" dirty="0">
                <a:latin typeface="Comic Sans MS" panose="030F0702030302020204" pitchFamily="66" charset="0"/>
              </a:endParaRPr>
            </a:p>
            <a:p>
              <a:pPr algn="just"/>
              <a:r>
                <a:rPr lang="es-MX" sz="1200" dirty="0">
                  <a:latin typeface="Comic Sans MS" panose="030F0702030302020204" pitchFamily="66" charset="0"/>
                </a:rPr>
                <a:t>Identifico y actúa conforme a las necesidades e intereses de los alumnos  </a:t>
              </a:r>
            </a:p>
            <a:p>
              <a:pPr algn="just"/>
              <a:r>
                <a:rPr lang="es-MX" sz="1200" dirty="0">
                  <a:latin typeface="Comic Sans MS" panose="030F0702030302020204" pitchFamily="66" charset="0"/>
                </a:rPr>
                <a:t>Fomento la participación de todos los alumnos </a:t>
              </a:r>
            </a:p>
            <a:p>
              <a:pPr algn="just"/>
              <a:r>
                <a:rPr lang="es-MX" sz="1200" dirty="0">
                  <a:latin typeface="Comic Sans MS" panose="030F0702030302020204" pitchFamily="66" charset="0"/>
                </a:rPr>
                <a:t>Otorgo consignas claras</a:t>
              </a:r>
            </a:p>
            <a:p>
              <a:pPr algn="just"/>
              <a:r>
                <a:rPr lang="es-MX" sz="1200" dirty="0">
                  <a:latin typeface="Comic Sans MS" panose="030F0702030302020204" pitchFamily="66" charset="0"/>
                </a:rPr>
                <a:t>Intervengo adecuadamente</a:t>
              </a:r>
            </a:p>
            <a:p>
              <a:pPr algn="just"/>
              <a:r>
                <a:rPr lang="es-MX" sz="1200" dirty="0">
                  <a:latin typeface="Comic Sans MS" panose="030F0702030302020204" pitchFamily="66" charset="0"/>
                </a:rPr>
                <a:t>Fomento la autonomía de los alumnos </a:t>
              </a:r>
            </a:p>
          </p:txBody>
        </p:sp>
        <p:grpSp>
          <p:nvGrpSpPr>
            <p:cNvPr id="202" name="Grupo 201">
              <a:extLst>
                <a:ext uri="{FF2B5EF4-FFF2-40B4-BE49-F238E27FC236}">
                  <a16:creationId xmlns="" xmlns:a16="http://schemas.microsoft.com/office/drawing/2014/main" id="{F323BF70-7EB4-430E-8E9D-EF851C22D91D}"/>
                </a:ext>
              </a:extLst>
            </p:cNvPr>
            <p:cNvGrpSpPr/>
            <p:nvPr/>
          </p:nvGrpSpPr>
          <p:grpSpPr>
            <a:xfrm>
              <a:off x="5374926" y="7091527"/>
              <a:ext cx="2259440" cy="1333183"/>
              <a:chOff x="5315844" y="7568695"/>
              <a:chExt cx="2259440" cy="1333183"/>
            </a:xfrm>
          </p:grpSpPr>
          <p:sp>
            <p:nvSpPr>
              <p:cNvPr id="161" name="CuadroTexto 160">
                <a:extLst>
                  <a:ext uri="{FF2B5EF4-FFF2-40B4-BE49-F238E27FC236}">
                    <a16:creationId xmlns="" xmlns:a16="http://schemas.microsoft.com/office/drawing/2014/main" id="{101E8FF4-B621-48FA-A3D7-D90BB0502AC4}"/>
                  </a:ext>
                </a:extLst>
              </p:cNvPr>
              <p:cNvSpPr txBox="1"/>
              <p:nvPr/>
            </p:nvSpPr>
            <p:spPr>
              <a:xfrm>
                <a:off x="5319913" y="7568918"/>
                <a:ext cx="2255371" cy="461665"/>
              </a:xfrm>
              <a:prstGeom prst="rect">
                <a:avLst/>
              </a:prstGeom>
              <a:noFill/>
            </p:spPr>
            <p:txBody>
              <a:bodyPr wrap="square" rtlCol="0">
                <a:spAutoFit/>
              </a:bodyPr>
              <a:lstStyle/>
              <a:p>
                <a:pPr algn="ctr"/>
                <a:r>
                  <a:rPr lang="es-MX" sz="1200" dirty="0">
                    <a:latin typeface="Comic Sans MS" panose="030F0702030302020204" pitchFamily="66" charset="0"/>
                  </a:rPr>
                  <a:t>   </a:t>
                </a:r>
                <a:r>
                  <a:rPr lang="es-MX" sz="1200" dirty="0" smtClean="0">
                    <a:latin typeface="Comic Sans MS" panose="030F0702030302020204" pitchFamily="66" charset="0"/>
                  </a:rPr>
                  <a:t>          </a:t>
                </a:r>
                <a:r>
                  <a:rPr lang="es-MX" sz="1200" dirty="0">
                    <a:latin typeface="Comic Sans MS" panose="030F0702030302020204" pitchFamily="66" charset="0"/>
                  </a:rPr>
                  <a:t>Si           </a:t>
                </a:r>
                <a:r>
                  <a:rPr lang="es-MX" sz="1200" dirty="0" smtClean="0">
                    <a:latin typeface="Comic Sans MS" panose="030F0702030302020204" pitchFamily="66" charset="0"/>
                  </a:rPr>
                  <a:t>   </a:t>
                </a:r>
                <a:r>
                  <a:rPr lang="es-MX" sz="1200" dirty="0">
                    <a:latin typeface="Comic Sans MS" panose="030F0702030302020204" pitchFamily="66" charset="0"/>
                  </a:rPr>
                  <a:t>No  </a:t>
                </a:r>
                <a:r>
                  <a:rPr lang="es-MX" sz="1200" dirty="0" smtClean="0">
                    <a:latin typeface="Comic Sans MS" panose="030F0702030302020204" pitchFamily="66" charset="0"/>
                  </a:rPr>
                  <a:t> N/A </a:t>
                </a:r>
                <a:endParaRPr lang="es-MX" sz="1200" dirty="0">
                  <a:latin typeface="Comic Sans MS" panose="030F0702030302020204" pitchFamily="66" charset="0"/>
                </a:endParaRPr>
              </a:p>
              <a:p>
                <a:pPr algn="ctr"/>
                <a:endParaRPr lang="es-MX" sz="1200" dirty="0">
                  <a:latin typeface="Comic Sans MS" panose="030F0702030302020204" pitchFamily="66" charset="0"/>
                </a:endParaRPr>
              </a:p>
            </p:txBody>
          </p:sp>
          <p:grpSp>
            <p:nvGrpSpPr>
              <p:cNvPr id="201" name="Grupo 200">
                <a:extLst>
                  <a:ext uri="{FF2B5EF4-FFF2-40B4-BE49-F238E27FC236}">
                    <a16:creationId xmlns="" xmlns:a16="http://schemas.microsoft.com/office/drawing/2014/main" id="{6C41977E-8F35-4BB6-9FB6-060C1D447201}"/>
                  </a:ext>
                </a:extLst>
              </p:cNvPr>
              <p:cNvGrpSpPr/>
              <p:nvPr/>
            </p:nvGrpSpPr>
            <p:grpSpPr>
              <a:xfrm>
                <a:off x="6120124" y="7772965"/>
                <a:ext cx="876598" cy="1128913"/>
                <a:chOff x="6128376" y="7763339"/>
                <a:chExt cx="876598" cy="1128913"/>
              </a:xfrm>
            </p:grpSpPr>
            <p:grpSp>
              <p:nvGrpSpPr>
                <p:cNvPr id="171" name="Grupo 170">
                  <a:extLst>
                    <a:ext uri="{FF2B5EF4-FFF2-40B4-BE49-F238E27FC236}">
                      <a16:creationId xmlns="" xmlns:a16="http://schemas.microsoft.com/office/drawing/2014/main" id="{B4DEC5E0-F6BB-4A34-A803-6D536089621A}"/>
                    </a:ext>
                  </a:extLst>
                </p:cNvPr>
                <p:cNvGrpSpPr/>
                <p:nvPr/>
              </p:nvGrpSpPr>
              <p:grpSpPr>
                <a:xfrm>
                  <a:off x="6135240" y="7763339"/>
                  <a:ext cx="860093" cy="166455"/>
                  <a:chOff x="6014569" y="7907624"/>
                  <a:chExt cx="860093" cy="166455"/>
                </a:xfrm>
              </p:grpSpPr>
              <p:sp>
                <p:nvSpPr>
                  <p:cNvPr id="165" name="Elipse 164">
                    <a:extLst>
                      <a:ext uri="{FF2B5EF4-FFF2-40B4-BE49-F238E27FC236}">
                        <a16:creationId xmlns="" xmlns:a16="http://schemas.microsoft.com/office/drawing/2014/main" id="{FE1FD20A-6ED7-4845-8B11-A1EC792790C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6" name="Elipse 165">
                    <a:extLst>
                      <a:ext uri="{FF2B5EF4-FFF2-40B4-BE49-F238E27FC236}">
                        <a16:creationId xmlns="" xmlns:a16="http://schemas.microsoft.com/office/drawing/2014/main" id="{5D71AD41-6D0E-4CDB-B05D-3B103104F30C}"/>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2" name="Grupo 171">
                  <a:extLst>
                    <a:ext uri="{FF2B5EF4-FFF2-40B4-BE49-F238E27FC236}">
                      <a16:creationId xmlns="" xmlns:a16="http://schemas.microsoft.com/office/drawing/2014/main" id="{6D934AB1-45F3-45B0-ADEB-632522282A96}"/>
                    </a:ext>
                  </a:extLst>
                </p:cNvPr>
                <p:cNvGrpSpPr/>
                <p:nvPr/>
              </p:nvGrpSpPr>
              <p:grpSpPr>
                <a:xfrm>
                  <a:off x="6144881" y="7952948"/>
                  <a:ext cx="860093" cy="166455"/>
                  <a:chOff x="6014569" y="7907624"/>
                  <a:chExt cx="860093" cy="166455"/>
                </a:xfrm>
              </p:grpSpPr>
              <p:sp>
                <p:nvSpPr>
                  <p:cNvPr id="173" name="Elipse 172">
                    <a:extLst>
                      <a:ext uri="{FF2B5EF4-FFF2-40B4-BE49-F238E27FC236}">
                        <a16:creationId xmlns="" xmlns:a16="http://schemas.microsoft.com/office/drawing/2014/main" id="{E5A1820A-225E-426C-BB18-42E8BAA0D935}"/>
                      </a:ext>
                    </a:extLst>
                  </p:cNvPr>
                  <p:cNvSpPr/>
                  <p:nvPr/>
                </p:nvSpPr>
                <p:spPr>
                  <a:xfrm>
                    <a:off x="6014569" y="7925198"/>
                    <a:ext cx="140071" cy="148881"/>
                  </a:xfrm>
                  <a:prstGeom prst="ellipse">
                    <a:avLst/>
                  </a:prstGeom>
                  <a:solidFill>
                    <a:srgbClr val="9966FF"/>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4" name="Elipse 173">
                    <a:extLst>
                      <a:ext uri="{FF2B5EF4-FFF2-40B4-BE49-F238E27FC236}">
                        <a16:creationId xmlns="" xmlns:a16="http://schemas.microsoft.com/office/drawing/2014/main" id="{059BFFE8-E129-4AA5-883A-6A52AC975154}"/>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5" name="Grupo 174">
                  <a:extLst>
                    <a:ext uri="{FF2B5EF4-FFF2-40B4-BE49-F238E27FC236}">
                      <a16:creationId xmlns="" xmlns:a16="http://schemas.microsoft.com/office/drawing/2014/main" id="{903AAAAF-062F-4F3F-93D0-FB8734EFD06E}"/>
                    </a:ext>
                  </a:extLst>
                </p:cNvPr>
                <p:cNvGrpSpPr/>
                <p:nvPr/>
              </p:nvGrpSpPr>
              <p:grpSpPr>
                <a:xfrm>
                  <a:off x="6128376" y="8146749"/>
                  <a:ext cx="860093" cy="166455"/>
                  <a:chOff x="6014569" y="7907624"/>
                  <a:chExt cx="860093" cy="166455"/>
                </a:xfrm>
              </p:grpSpPr>
              <p:sp>
                <p:nvSpPr>
                  <p:cNvPr id="176" name="Elipse 175">
                    <a:extLst>
                      <a:ext uri="{FF2B5EF4-FFF2-40B4-BE49-F238E27FC236}">
                        <a16:creationId xmlns="" xmlns:a16="http://schemas.microsoft.com/office/drawing/2014/main" id="{5628CDCD-EA35-4E0D-A852-C8D40DB87C60}"/>
                      </a:ext>
                    </a:extLst>
                  </p:cNvPr>
                  <p:cNvSpPr/>
                  <p:nvPr/>
                </p:nvSpPr>
                <p:spPr>
                  <a:xfrm>
                    <a:off x="6014569" y="7925198"/>
                    <a:ext cx="140071" cy="148881"/>
                  </a:xfrm>
                  <a:prstGeom prst="ellipse">
                    <a:avLst/>
                  </a:prstGeom>
                  <a:solidFill>
                    <a:srgbClr val="9966FF"/>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7" name="Elipse 176">
                    <a:extLst>
                      <a:ext uri="{FF2B5EF4-FFF2-40B4-BE49-F238E27FC236}">
                        <a16:creationId xmlns="" xmlns:a16="http://schemas.microsoft.com/office/drawing/2014/main" id="{95FD5684-4773-460F-A507-B282D920AB05}"/>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8" name="Grupo 177">
                  <a:extLst>
                    <a:ext uri="{FF2B5EF4-FFF2-40B4-BE49-F238E27FC236}">
                      <a16:creationId xmlns="" xmlns:a16="http://schemas.microsoft.com/office/drawing/2014/main" id="{68A79C76-CFC4-46B5-B524-B113AE261797}"/>
                    </a:ext>
                  </a:extLst>
                </p:cNvPr>
                <p:cNvGrpSpPr/>
                <p:nvPr/>
              </p:nvGrpSpPr>
              <p:grpSpPr>
                <a:xfrm>
                  <a:off x="6135240" y="8339765"/>
                  <a:ext cx="860093" cy="166455"/>
                  <a:chOff x="6014569" y="7907624"/>
                  <a:chExt cx="860093" cy="166455"/>
                </a:xfrm>
              </p:grpSpPr>
              <p:sp>
                <p:nvSpPr>
                  <p:cNvPr id="179" name="Elipse 178">
                    <a:extLst>
                      <a:ext uri="{FF2B5EF4-FFF2-40B4-BE49-F238E27FC236}">
                        <a16:creationId xmlns="" xmlns:a16="http://schemas.microsoft.com/office/drawing/2014/main" id="{2CBBDFBE-EB0C-41CC-A88B-D5A807205905}"/>
                      </a:ext>
                    </a:extLst>
                  </p:cNvPr>
                  <p:cNvSpPr/>
                  <p:nvPr/>
                </p:nvSpPr>
                <p:spPr>
                  <a:xfrm>
                    <a:off x="6014569" y="7925198"/>
                    <a:ext cx="140071" cy="148881"/>
                  </a:xfrm>
                  <a:prstGeom prst="ellipse">
                    <a:avLst/>
                  </a:prstGeom>
                  <a:solidFill>
                    <a:srgbClr val="9966FF"/>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0" name="Elipse 179">
                    <a:extLst>
                      <a:ext uri="{FF2B5EF4-FFF2-40B4-BE49-F238E27FC236}">
                        <a16:creationId xmlns="" xmlns:a16="http://schemas.microsoft.com/office/drawing/2014/main" id="{7D157F79-D910-4D52-8F42-75F981207E22}"/>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1" name="Grupo 180">
                  <a:extLst>
                    <a:ext uri="{FF2B5EF4-FFF2-40B4-BE49-F238E27FC236}">
                      <a16:creationId xmlns="" xmlns:a16="http://schemas.microsoft.com/office/drawing/2014/main" id="{1A443DDB-ACFE-4675-ABFF-E3444529CF83}"/>
                    </a:ext>
                  </a:extLst>
                </p:cNvPr>
                <p:cNvGrpSpPr/>
                <p:nvPr/>
              </p:nvGrpSpPr>
              <p:grpSpPr>
                <a:xfrm>
                  <a:off x="6135240" y="8532781"/>
                  <a:ext cx="860093" cy="166455"/>
                  <a:chOff x="6014569" y="7907624"/>
                  <a:chExt cx="860093" cy="166455"/>
                </a:xfrm>
              </p:grpSpPr>
              <p:sp>
                <p:nvSpPr>
                  <p:cNvPr id="182" name="Elipse 181">
                    <a:extLst>
                      <a:ext uri="{FF2B5EF4-FFF2-40B4-BE49-F238E27FC236}">
                        <a16:creationId xmlns="" xmlns:a16="http://schemas.microsoft.com/office/drawing/2014/main" id="{E7A56ADF-EACC-40C7-9184-0E3F0740A45D}"/>
                      </a:ext>
                    </a:extLst>
                  </p:cNvPr>
                  <p:cNvSpPr/>
                  <p:nvPr/>
                </p:nvSpPr>
                <p:spPr>
                  <a:xfrm>
                    <a:off x="6014569" y="7925198"/>
                    <a:ext cx="140071" cy="148881"/>
                  </a:xfrm>
                  <a:prstGeom prst="ellipse">
                    <a:avLst/>
                  </a:prstGeom>
                  <a:solidFill>
                    <a:srgbClr val="9966FF"/>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3" name="Elipse 182">
                    <a:extLst>
                      <a:ext uri="{FF2B5EF4-FFF2-40B4-BE49-F238E27FC236}">
                        <a16:creationId xmlns="" xmlns:a16="http://schemas.microsoft.com/office/drawing/2014/main" id="{1973D5AE-4FF3-41F8-A147-1A0EDB4CCABB}"/>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4" name="Grupo 183">
                  <a:extLst>
                    <a:ext uri="{FF2B5EF4-FFF2-40B4-BE49-F238E27FC236}">
                      <a16:creationId xmlns="" xmlns:a16="http://schemas.microsoft.com/office/drawing/2014/main" id="{A0DD16A7-4851-49C7-AD7E-6396DE84D217}"/>
                    </a:ext>
                  </a:extLst>
                </p:cNvPr>
                <p:cNvGrpSpPr/>
                <p:nvPr/>
              </p:nvGrpSpPr>
              <p:grpSpPr>
                <a:xfrm>
                  <a:off x="6135240" y="8725797"/>
                  <a:ext cx="860093" cy="166455"/>
                  <a:chOff x="6014569" y="7907624"/>
                  <a:chExt cx="860093" cy="166455"/>
                </a:xfrm>
              </p:grpSpPr>
              <p:sp>
                <p:nvSpPr>
                  <p:cNvPr id="185" name="Elipse 184">
                    <a:extLst>
                      <a:ext uri="{FF2B5EF4-FFF2-40B4-BE49-F238E27FC236}">
                        <a16:creationId xmlns="" xmlns:a16="http://schemas.microsoft.com/office/drawing/2014/main" id="{A25605AE-999C-4A5F-B9C0-9B6032B44867}"/>
                      </a:ext>
                    </a:extLst>
                  </p:cNvPr>
                  <p:cNvSpPr/>
                  <p:nvPr/>
                </p:nvSpPr>
                <p:spPr>
                  <a:xfrm>
                    <a:off x="6014569" y="7925198"/>
                    <a:ext cx="140071" cy="148881"/>
                  </a:xfrm>
                  <a:prstGeom prst="ellipse">
                    <a:avLst/>
                  </a:prstGeom>
                  <a:solidFill>
                    <a:srgbClr val="9966FF"/>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6" name="Elipse 185">
                    <a:extLst>
                      <a:ext uri="{FF2B5EF4-FFF2-40B4-BE49-F238E27FC236}">
                        <a16:creationId xmlns="" xmlns:a16="http://schemas.microsoft.com/office/drawing/2014/main" id="{FA69E7DF-4506-4800-9CFD-AB1AC1E70A37}"/>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sp>
            <p:nvSpPr>
              <p:cNvPr id="133" name="CuadroTexto 132">
                <a:extLst>
                  <a:ext uri="{FF2B5EF4-FFF2-40B4-BE49-F238E27FC236}">
                    <a16:creationId xmlns="" xmlns:a16="http://schemas.microsoft.com/office/drawing/2014/main" id="{101E8FF4-B621-48FA-A3D7-D90BB0502AC4}"/>
                  </a:ext>
                </a:extLst>
              </p:cNvPr>
              <p:cNvSpPr txBox="1"/>
              <p:nvPr/>
            </p:nvSpPr>
            <p:spPr>
              <a:xfrm>
                <a:off x="5315844" y="7568695"/>
                <a:ext cx="2255371" cy="461665"/>
              </a:xfrm>
              <a:prstGeom prst="rect">
                <a:avLst/>
              </a:prstGeom>
              <a:noFill/>
            </p:spPr>
            <p:txBody>
              <a:bodyPr wrap="square" rtlCol="0">
                <a:spAutoFit/>
              </a:bodyPr>
              <a:lstStyle/>
              <a:p>
                <a:pPr algn="ctr"/>
                <a:r>
                  <a:rPr lang="es-MX" sz="1200" dirty="0">
                    <a:latin typeface="Comic Sans MS" panose="030F0702030302020204" pitchFamily="66" charset="0"/>
                  </a:rPr>
                  <a:t>   </a:t>
                </a:r>
                <a:r>
                  <a:rPr lang="es-MX" sz="1200" dirty="0" smtClean="0">
                    <a:latin typeface="Comic Sans MS" panose="030F0702030302020204" pitchFamily="66" charset="0"/>
                  </a:rPr>
                  <a:t>          </a:t>
                </a:r>
                <a:r>
                  <a:rPr lang="es-MX" sz="1200" dirty="0">
                    <a:latin typeface="Comic Sans MS" panose="030F0702030302020204" pitchFamily="66" charset="0"/>
                  </a:rPr>
                  <a:t>Si           </a:t>
                </a:r>
                <a:r>
                  <a:rPr lang="es-MX" sz="1200" dirty="0" smtClean="0">
                    <a:latin typeface="Comic Sans MS" panose="030F0702030302020204" pitchFamily="66" charset="0"/>
                  </a:rPr>
                  <a:t>   </a:t>
                </a:r>
                <a:r>
                  <a:rPr lang="es-MX" sz="1200" dirty="0">
                    <a:latin typeface="Comic Sans MS" panose="030F0702030302020204" pitchFamily="66" charset="0"/>
                  </a:rPr>
                  <a:t>No  </a:t>
                </a:r>
                <a:r>
                  <a:rPr lang="es-MX" sz="1200" dirty="0" smtClean="0">
                    <a:latin typeface="Comic Sans MS" panose="030F0702030302020204" pitchFamily="66" charset="0"/>
                  </a:rPr>
                  <a:t> N/A </a:t>
                </a:r>
                <a:endParaRPr lang="es-MX" sz="1200" dirty="0">
                  <a:latin typeface="Comic Sans MS" panose="030F0702030302020204" pitchFamily="66" charset="0"/>
                </a:endParaRPr>
              </a:p>
              <a:p>
                <a:pPr algn="ctr"/>
                <a:endParaRPr lang="es-MX" sz="1200" dirty="0">
                  <a:latin typeface="Comic Sans MS" panose="030F0702030302020204" pitchFamily="66" charset="0"/>
                </a:endParaRPr>
              </a:p>
            </p:txBody>
          </p:sp>
        </p:grpSp>
        <p:sp>
          <p:nvSpPr>
            <p:cNvPr id="187" name="Rectángulo: esquinas redondeadas 186">
              <a:extLst>
                <a:ext uri="{FF2B5EF4-FFF2-40B4-BE49-F238E27FC236}">
                  <a16:creationId xmlns="" xmlns:a16="http://schemas.microsoft.com/office/drawing/2014/main" id="{2C0AD05E-6371-492F-9992-C11F91DAC77B}"/>
                </a:ext>
              </a:extLst>
            </p:cNvPr>
            <p:cNvSpPr/>
            <p:nvPr/>
          </p:nvSpPr>
          <p:spPr>
            <a:xfrm>
              <a:off x="31515" y="8404739"/>
              <a:ext cx="3829905" cy="1485112"/>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0" name="CuadroTexto 189">
              <a:extLst>
                <a:ext uri="{FF2B5EF4-FFF2-40B4-BE49-F238E27FC236}">
                  <a16:creationId xmlns="" xmlns:a16="http://schemas.microsoft.com/office/drawing/2014/main" id="{325B8F71-AFA8-4D1C-8817-B3B06A563118}"/>
                </a:ext>
              </a:extLst>
            </p:cNvPr>
            <p:cNvSpPr txBox="1"/>
            <p:nvPr/>
          </p:nvSpPr>
          <p:spPr>
            <a:xfrm>
              <a:off x="133839" y="8404739"/>
              <a:ext cx="3553735"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Logros</a:t>
              </a:r>
            </a:p>
          </p:txBody>
        </p:sp>
        <p:sp>
          <p:nvSpPr>
            <p:cNvPr id="192" name="CuadroTexto 191">
              <a:extLst>
                <a:ext uri="{FF2B5EF4-FFF2-40B4-BE49-F238E27FC236}">
                  <a16:creationId xmlns="" xmlns:a16="http://schemas.microsoft.com/office/drawing/2014/main" id="{85E2E26E-9342-4297-B7CB-788C1192AFE7}"/>
                </a:ext>
              </a:extLst>
            </p:cNvPr>
            <p:cNvSpPr txBox="1"/>
            <p:nvPr/>
          </p:nvSpPr>
          <p:spPr>
            <a:xfrm>
              <a:off x="-8572" y="8817512"/>
              <a:ext cx="3901420" cy="600164"/>
            </a:xfrm>
            <a:prstGeom prst="rect">
              <a:avLst/>
            </a:prstGeom>
            <a:noFill/>
          </p:spPr>
          <p:txBody>
            <a:bodyPr wrap="square">
              <a:spAutoFit/>
            </a:bodyPr>
            <a:lstStyle/>
            <a:p>
              <a:pPr algn="ctr"/>
              <a:r>
                <a:rPr lang="es-MX" sz="1100" dirty="0" smtClean="0">
                  <a:latin typeface="Comic Sans MS" panose="030F0702030302020204" pitchFamily="66" charset="0"/>
                </a:rPr>
                <a:t>Las actividades que me llegaron estaban correctas, hubo más comunicación con algunos alumnos por volver a practicar con ellos de nuevo.  </a:t>
              </a:r>
              <a:endParaRPr lang="es-MX" sz="1100" dirty="0">
                <a:latin typeface="Comic Sans MS" panose="030F0702030302020204" pitchFamily="66" charset="0"/>
              </a:endParaRPr>
            </a:p>
          </p:txBody>
        </p:sp>
        <p:sp>
          <p:nvSpPr>
            <p:cNvPr id="194" name="Rectángulo: esquinas redondeadas 193">
              <a:extLst>
                <a:ext uri="{FF2B5EF4-FFF2-40B4-BE49-F238E27FC236}">
                  <a16:creationId xmlns="" xmlns:a16="http://schemas.microsoft.com/office/drawing/2014/main" id="{9AB7BEDB-7556-441A-9B5B-EEF117C2E971}"/>
                </a:ext>
              </a:extLst>
            </p:cNvPr>
            <p:cNvSpPr/>
            <p:nvPr/>
          </p:nvSpPr>
          <p:spPr>
            <a:xfrm>
              <a:off x="3896601" y="8451271"/>
              <a:ext cx="3829905" cy="1457700"/>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96" name="CuadroTexto 195">
              <a:extLst>
                <a:ext uri="{FF2B5EF4-FFF2-40B4-BE49-F238E27FC236}">
                  <a16:creationId xmlns="" xmlns:a16="http://schemas.microsoft.com/office/drawing/2014/main" id="{3E8B0A84-AA2E-44B9-9328-AF2D69544E7C}"/>
                </a:ext>
              </a:extLst>
            </p:cNvPr>
            <p:cNvSpPr txBox="1"/>
            <p:nvPr/>
          </p:nvSpPr>
          <p:spPr>
            <a:xfrm>
              <a:off x="4080631" y="8474478"/>
              <a:ext cx="3553735"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Dificultades</a:t>
              </a:r>
            </a:p>
          </p:txBody>
        </p:sp>
        <p:sp>
          <p:nvSpPr>
            <p:cNvPr id="198" name="CuadroTexto 197">
              <a:extLst>
                <a:ext uri="{FF2B5EF4-FFF2-40B4-BE49-F238E27FC236}">
                  <a16:creationId xmlns="" xmlns:a16="http://schemas.microsoft.com/office/drawing/2014/main" id="{8EA301CD-1810-4DA1-96E7-490B3EEE9E43}"/>
                </a:ext>
              </a:extLst>
            </p:cNvPr>
            <p:cNvSpPr txBox="1"/>
            <p:nvPr/>
          </p:nvSpPr>
          <p:spPr>
            <a:xfrm>
              <a:off x="3857735" y="8807278"/>
              <a:ext cx="3901420" cy="461665"/>
            </a:xfrm>
            <a:prstGeom prst="rect">
              <a:avLst/>
            </a:prstGeom>
            <a:noFill/>
          </p:spPr>
          <p:txBody>
            <a:bodyPr wrap="square">
              <a:spAutoFit/>
            </a:bodyPr>
            <a:lstStyle/>
            <a:p>
              <a:pPr algn="ctr"/>
              <a:r>
                <a:rPr lang="es-MX" sz="1200" dirty="0" smtClean="0">
                  <a:latin typeface="Comic Sans MS" panose="030F0702030302020204" pitchFamily="66" charset="0"/>
                </a:rPr>
                <a:t>Poco entusiasmo por parte de los alumnos, se recibió muy poca evidencia. </a:t>
              </a:r>
              <a:endParaRPr lang="es-MX" sz="1200" dirty="0">
                <a:latin typeface="Comic Sans MS" panose="030F0702030302020204" pitchFamily="66" charset="0"/>
              </a:endParaRPr>
            </a:p>
          </p:txBody>
        </p:sp>
      </p:grpSp>
      <p:pic>
        <p:nvPicPr>
          <p:cNvPr id="4" name="Imagen 3" descr="Imagen que contiene muñeca, juguete, dibujo&#10;&#10;Descripción generada automáticamente">
            <a:extLst>
              <a:ext uri="{FF2B5EF4-FFF2-40B4-BE49-F238E27FC236}">
                <a16:creationId xmlns="" xmlns:a16="http://schemas.microsoft.com/office/drawing/2014/main" id="{E22C5A1D-3DD3-4491-BA78-9B902ABAC39F}"/>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6755877" y="57424"/>
            <a:ext cx="637841" cy="1214826"/>
          </a:xfrm>
          <a:prstGeom prst="rect">
            <a:avLst/>
          </a:prstGeom>
        </p:spPr>
      </p:pic>
      <p:sp>
        <p:nvSpPr>
          <p:cNvPr id="3" name="CuadroTexto 2"/>
          <p:cNvSpPr txBox="1"/>
          <p:nvPr/>
        </p:nvSpPr>
        <p:spPr>
          <a:xfrm>
            <a:off x="620492" y="216558"/>
            <a:ext cx="462337" cy="369332"/>
          </a:xfrm>
          <a:prstGeom prst="rect">
            <a:avLst/>
          </a:prstGeom>
          <a:noFill/>
        </p:spPr>
        <p:txBody>
          <a:bodyPr wrap="square" rtlCol="0">
            <a:spAutoFit/>
          </a:bodyPr>
          <a:lstStyle/>
          <a:p>
            <a:r>
              <a:rPr lang="es-MX" dirty="0" smtClean="0"/>
              <a:t>14</a:t>
            </a:r>
            <a:endParaRPr lang="es-MX" dirty="0"/>
          </a:p>
        </p:txBody>
      </p:sp>
      <p:sp>
        <p:nvSpPr>
          <p:cNvPr id="7" name="CuadroTexto 6"/>
          <p:cNvSpPr txBox="1"/>
          <p:nvPr/>
        </p:nvSpPr>
        <p:spPr>
          <a:xfrm>
            <a:off x="1384086" y="208970"/>
            <a:ext cx="491371" cy="369332"/>
          </a:xfrm>
          <a:prstGeom prst="rect">
            <a:avLst/>
          </a:prstGeom>
          <a:noFill/>
        </p:spPr>
        <p:txBody>
          <a:bodyPr wrap="square" rtlCol="0">
            <a:spAutoFit/>
          </a:bodyPr>
          <a:lstStyle/>
          <a:p>
            <a:r>
              <a:rPr lang="es-MX" dirty="0" smtClean="0"/>
              <a:t>06</a:t>
            </a:r>
            <a:endParaRPr lang="es-MX" dirty="0"/>
          </a:p>
        </p:txBody>
      </p:sp>
      <p:sp>
        <p:nvSpPr>
          <p:cNvPr id="9" name="CuadroTexto 8"/>
          <p:cNvSpPr txBox="1"/>
          <p:nvPr/>
        </p:nvSpPr>
        <p:spPr>
          <a:xfrm>
            <a:off x="2039663" y="240433"/>
            <a:ext cx="784141" cy="369332"/>
          </a:xfrm>
          <a:prstGeom prst="rect">
            <a:avLst/>
          </a:prstGeom>
          <a:noFill/>
        </p:spPr>
        <p:txBody>
          <a:bodyPr wrap="square" rtlCol="0">
            <a:spAutoFit/>
          </a:bodyPr>
          <a:lstStyle/>
          <a:p>
            <a:r>
              <a:rPr lang="es-MX" dirty="0" smtClean="0"/>
              <a:t>2021</a:t>
            </a:r>
            <a:endParaRPr lang="es-MX" dirty="0"/>
          </a:p>
        </p:txBody>
      </p:sp>
      <p:sp>
        <p:nvSpPr>
          <p:cNvPr id="14" name="Multiplicar 13"/>
          <p:cNvSpPr/>
          <p:nvPr/>
        </p:nvSpPr>
        <p:spPr>
          <a:xfrm>
            <a:off x="6663637" y="2444972"/>
            <a:ext cx="392167" cy="332251"/>
          </a:xfrm>
          <a:prstGeom prst="mathMultiply">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pic>
        <p:nvPicPr>
          <p:cNvPr id="17" name="Imagen 16"/>
          <p:cNvPicPr>
            <a:picLocks noChangeAspect="1"/>
          </p:cNvPicPr>
          <p:nvPr/>
        </p:nvPicPr>
        <p:blipFill>
          <a:blip r:embed="rId8"/>
          <a:stretch>
            <a:fillRect/>
          </a:stretch>
        </p:blipFill>
        <p:spPr>
          <a:xfrm>
            <a:off x="5392283" y="3174050"/>
            <a:ext cx="280440" cy="262151"/>
          </a:xfrm>
          <a:prstGeom prst="rect">
            <a:avLst/>
          </a:prstGeom>
        </p:spPr>
      </p:pic>
      <p:sp>
        <p:nvSpPr>
          <p:cNvPr id="131" name="Elipse 130">
            <a:extLst>
              <a:ext uri="{FF2B5EF4-FFF2-40B4-BE49-F238E27FC236}">
                <a16:creationId xmlns="" xmlns:a16="http://schemas.microsoft.com/office/drawing/2014/main" id="{2CBBDFBE-EB0C-41CC-A88B-D5A807205905}"/>
              </a:ext>
            </a:extLst>
          </p:cNvPr>
          <p:cNvSpPr/>
          <p:nvPr/>
        </p:nvSpPr>
        <p:spPr>
          <a:xfrm>
            <a:off x="7323682" y="7313370"/>
            <a:ext cx="140071" cy="148881"/>
          </a:xfrm>
          <a:prstGeom prst="ellipse">
            <a:avLst/>
          </a:prstGeom>
          <a:solidFill>
            <a:srgbClr val="9966FF"/>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Tree>
    <p:extLst>
      <p:ext uri="{BB962C8B-B14F-4D97-AF65-F5344CB8AC3E}">
        <p14:creationId xmlns:p14="http://schemas.microsoft.com/office/powerpoint/2010/main" val="5263261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a:extLst>
              <a:ext uri="{FF2B5EF4-FFF2-40B4-BE49-F238E27FC236}">
                <a16:creationId xmlns="" xmlns:a16="http://schemas.microsoft.com/office/drawing/2014/main" id="{25E92943-3F55-46FD-819B-08C437F114C6}"/>
              </a:ext>
            </a:extLst>
          </p:cNvPr>
          <p:cNvSpPr txBox="1"/>
          <p:nvPr/>
        </p:nvSpPr>
        <p:spPr>
          <a:xfrm>
            <a:off x="1238774" y="724864"/>
            <a:ext cx="5408606" cy="4616648"/>
          </a:xfrm>
          <a:prstGeom prst="rect">
            <a:avLst/>
          </a:prstGeom>
          <a:noFill/>
        </p:spPr>
        <p:txBody>
          <a:bodyPr wrap="square" rtlCol="0">
            <a:spAutoFit/>
          </a:bodyPr>
          <a:lstStyle/>
          <a:p>
            <a:pPr algn="ctr"/>
            <a:r>
              <a:rPr lang="es-MX" b="1" dirty="0" smtClean="0">
                <a:latin typeface="Comic Sans MS" panose="030F0702030302020204" pitchFamily="66" charset="0"/>
              </a:rPr>
              <a:t>Observaciones</a:t>
            </a:r>
          </a:p>
          <a:p>
            <a:r>
              <a:rPr lang="es-MX" sz="1200" dirty="0" smtClean="0">
                <a:latin typeface="Comic Sans MS" panose="030F0702030302020204" pitchFamily="66" charset="0"/>
              </a:rPr>
              <a:t>La actividad planeada iba acorde al aprendizaje y al nivel de complejidad, sin embargo no fue conforme a lo planeado porque algunos padres de familia no leyeron bien las instrucciones y una actividad que sólo era comentar, ellos lo hicieron en el cuaderno, y el infante escribió, aunque esto les ayuda a practicar, tal vez para el infante fue aburrido escribir mucho.</a:t>
            </a:r>
          </a:p>
          <a:p>
            <a:r>
              <a:rPr lang="es-ES" sz="1200" dirty="0" smtClean="0">
                <a:latin typeface="Comic Sans MS" panose="030F0702030302020204" pitchFamily="66" charset="0"/>
              </a:rPr>
              <a:t>Según </a:t>
            </a:r>
            <a:r>
              <a:rPr lang="es-ES" sz="1200" dirty="0">
                <a:latin typeface="Comic Sans MS" panose="030F0702030302020204" pitchFamily="66" charset="0"/>
              </a:rPr>
              <a:t>Rodríguez-Herrera, M. (2021),menciona que  “El poco valor que se le da a la opinión y participación de los  padres  dentro  de  la  escuela  puede  estar  afectando  el  potencial  de  aprendizaje  de  las  niñas  y niños”  (p. 164</a:t>
            </a:r>
            <a:r>
              <a:rPr lang="es-ES" sz="1200" dirty="0" smtClean="0">
                <a:latin typeface="Comic Sans MS" panose="030F0702030302020204" pitchFamily="66" charset="0"/>
              </a:rPr>
              <a:t>), en vista a esto, y con lo sucedido el día de hoy lo que menos se pretende es excluir a los padres de familia ya que son ellos los que apoyan con esta nueva modalidad de aprende en casa, por tanto la actividad se aceptó, sólo les hice la aclaración de que ellos hicieron cosas de más, pero que estaba bien, que eso les servía de reforzamiento en la escritura al alumno. </a:t>
            </a:r>
          </a:p>
          <a:p>
            <a:endParaRPr lang="es-ES" sz="1200" dirty="0">
              <a:latin typeface="Comic Sans MS" panose="030F0702030302020204" pitchFamily="66" charset="0"/>
            </a:endParaRPr>
          </a:p>
          <a:p>
            <a:endParaRPr lang="es-ES" sz="1200" dirty="0" smtClean="0">
              <a:latin typeface="Comic Sans MS" panose="030F0702030302020204" pitchFamily="66" charset="0"/>
            </a:endParaRPr>
          </a:p>
          <a:p>
            <a:endParaRPr lang="es-ES" sz="1200" dirty="0">
              <a:latin typeface="Comic Sans MS" panose="030F0702030302020204" pitchFamily="66" charset="0"/>
            </a:endParaRPr>
          </a:p>
          <a:p>
            <a:endParaRPr lang="es-ES" sz="1200" dirty="0" smtClean="0">
              <a:latin typeface="Comic Sans MS" panose="030F0702030302020204" pitchFamily="66" charset="0"/>
            </a:endParaRPr>
          </a:p>
          <a:p>
            <a:r>
              <a:rPr lang="es-ES" sz="1200" b="1" dirty="0" smtClean="0">
                <a:latin typeface="Comic Sans MS" panose="030F0702030302020204" pitchFamily="66" charset="0"/>
              </a:rPr>
              <a:t>Referencia bibliográfica:</a:t>
            </a:r>
          </a:p>
          <a:p>
            <a:r>
              <a:rPr lang="es-ES" sz="1200" dirty="0">
                <a:latin typeface="Comic Sans MS" panose="030F0702030302020204" pitchFamily="66" charset="0"/>
              </a:rPr>
              <a:t>Rodríguez-Herrera, M. (2021). El papel de las creencias de los maestros en la participación familiar. Revista Innova Educación, 3(1), 160-174.  DOI: https://doi.org/10.35622/j.rie.2021.01.008</a:t>
            </a:r>
            <a:endParaRPr lang="es-MX" sz="1200" dirty="0">
              <a:latin typeface="Comic Sans MS" panose="030F0702030302020204" pitchFamily="66" charset="0"/>
            </a:endParaRPr>
          </a:p>
        </p:txBody>
      </p:sp>
    </p:spTree>
    <p:extLst>
      <p:ext uri="{BB962C8B-B14F-4D97-AF65-F5344CB8AC3E}">
        <p14:creationId xmlns:p14="http://schemas.microsoft.com/office/powerpoint/2010/main" val="12763490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o 1">
            <a:extLst>
              <a:ext uri="{FF2B5EF4-FFF2-40B4-BE49-F238E27FC236}">
                <a16:creationId xmlns="" xmlns:a16="http://schemas.microsoft.com/office/drawing/2014/main" id="{BA74D494-408A-4E9A-8CBA-796030CBE8BE}"/>
              </a:ext>
            </a:extLst>
          </p:cNvPr>
          <p:cNvGrpSpPr/>
          <p:nvPr/>
        </p:nvGrpSpPr>
        <p:grpSpPr>
          <a:xfrm>
            <a:off x="-60113" y="101667"/>
            <a:ext cx="8202188" cy="9807304"/>
            <a:chOff x="-60113" y="101667"/>
            <a:chExt cx="8202188" cy="9807304"/>
          </a:xfrm>
        </p:grpSpPr>
        <p:sp>
          <p:nvSpPr>
            <p:cNvPr id="6" name="Paralelogramo 5">
              <a:extLst>
                <a:ext uri="{FF2B5EF4-FFF2-40B4-BE49-F238E27FC236}">
                  <a16:creationId xmlns="" xmlns:a16="http://schemas.microsoft.com/office/drawing/2014/main" id="{47608943-0181-440C-B161-B8EF626947B5}"/>
                </a:ext>
              </a:extLst>
            </p:cNvPr>
            <p:cNvSpPr/>
            <p:nvPr/>
          </p:nvSpPr>
          <p:spPr>
            <a:xfrm>
              <a:off x="41638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8" name="Paralelogramo 7">
              <a:extLst>
                <a:ext uri="{FF2B5EF4-FFF2-40B4-BE49-F238E27FC236}">
                  <a16:creationId xmlns="" xmlns:a16="http://schemas.microsoft.com/office/drawing/2014/main" id="{B33DFCE6-CAD3-4C51-BEC3-B49DE3E10F98}"/>
                </a:ext>
              </a:extLst>
            </p:cNvPr>
            <p:cNvSpPr/>
            <p:nvPr/>
          </p:nvSpPr>
          <p:spPr>
            <a:xfrm>
              <a:off x="115806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10" name="Paralelogramo 9">
              <a:extLst>
                <a:ext uri="{FF2B5EF4-FFF2-40B4-BE49-F238E27FC236}">
                  <a16:creationId xmlns="" xmlns:a16="http://schemas.microsoft.com/office/drawing/2014/main" id="{E9499F6D-0B37-4682-9B96-B4D34C2EF618}"/>
                </a:ext>
              </a:extLst>
            </p:cNvPr>
            <p:cNvSpPr/>
            <p:nvPr/>
          </p:nvSpPr>
          <p:spPr>
            <a:xfrm>
              <a:off x="189974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grpSp>
          <p:nvGrpSpPr>
            <p:cNvPr id="13" name="Grupo 12">
              <a:extLst>
                <a:ext uri="{FF2B5EF4-FFF2-40B4-BE49-F238E27FC236}">
                  <a16:creationId xmlns="" xmlns:a16="http://schemas.microsoft.com/office/drawing/2014/main" id="{B9B108D8-2D8D-467D-B61E-DE552F2B74A5}"/>
                </a:ext>
              </a:extLst>
            </p:cNvPr>
            <p:cNvGrpSpPr/>
            <p:nvPr/>
          </p:nvGrpSpPr>
          <p:grpSpPr>
            <a:xfrm>
              <a:off x="355425" y="718147"/>
              <a:ext cx="433787" cy="525661"/>
              <a:chOff x="325120" y="975360"/>
              <a:chExt cx="433787" cy="525661"/>
            </a:xfrm>
          </p:grpSpPr>
          <p:sp>
            <p:nvSpPr>
              <p:cNvPr id="11" name="Elipse 10">
                <a:extLst>
                  <a:ext uri="{FF2B5EF4-FFF2-40B4-BE49-F238E27FC236}">
                    <a16:creationId xmlns="" xmlns:a16="http://schemas.microsoft.com/office/drawing/2014/main" id="{880D7D52-E52E-46A6-9AD5-0FE86D8981B4}"/>
                  </a:ext>
                </a:extLst>
              </p:cNvPr>
              <p:cNvSpPr/>
              <p:nvPr/>
            </p:nvSpPr>
            <p:spPr>
              <a:xfrm>
                <a:off x="325120" y="975360"/>
                <a:ext cx="406400" cy="426720"/>
              </a:xfrm>
              <a:prstGeom prst="ellipse">
                <a:avLst/>
              </a:prstGeom>
              <a:solidFill>
                <a:schemeClr val="bg1"/>
              </a:solidFill>
              <a:ln>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12" name="CuadroTexto 11">
                <a:extLst>
                  <a:ext uri="{FF2B5EF4-FFF2-40B4-BE49-F238E27FC236}">
                    <a16:creationId xmlns="" xmlns:a16="http://schemas.microsoft.com/office/drawing/2014/main" id="{2E00C428-416A-4D97-97D6-9A76941C2425}"/>
                  </a:ext>
                </a:extLst>
              </p:cNvPr>
              <p:cNvSpPr txBox="1"/>
              <p:nvPr/>
            </p:nvSpPr>
            <p:spPr>
              <a:xfrm>
                <a:off x="377071" y="977801"/>
                <a:ext cx="381836" cy="523220"/>
              </a:xfrm>
              <a:prstGeom prst="rect">
                <a:avLst/>
              </a:prstGeom>
              <a:noFill/>
            </p:spPr>
            <p:txBody>
              <a:bodyPr wrap="none" rtlCol="0">
                <a:spAutoFit/>
              </a:bodyPr>
              <a:lstStyle/>
              <a:p>
                <a:r>
                  <a:rPr lang="es-MX" sz="2800" dirty="0">
                    <a:solidFill>
                      <a:prstClr val="black"/>
                    </a:solidFill>
                    <a:latin typeface="Comic Sans MS" panose="030F0702030302020204" pitchFamily="66" charset="0"/>
                  </a:rPr>
                  <a:t>L</a:t>
                </a:r>
              </a:p>
            </p:txBody>
          </p:sp>
        </p:grpSp>
        <p:sp>
          <p:nvSpPr>
            <p:cNvPr id="15" name="Elipse 14">
              <a:extLst>
                <a:ext uri="{FF2B5EF4-FFF2-40B4-BE49-F238E27FC236}">
                  <a16:creationId xmlns="" xmlns:a16="http://schemas.microsoft.com/office/drawing/2014/main" id="{1082DC44-6046-4DB4-9D18-B9DE01490DD4}"/>
                </a:ext>
              </a:extLst>
            </p:cNvPr>
            <p:cNvSpPr/>
            <p:nvPr/>
          </p:nvSpPr>
          <p:spPr>
            <a:xfrm>
              <a:off x="911740" y="699102"/>
              <a:ext cx="406400" cy="426720"/>
            </a:xfrm>
            <a:prstGeom prst="ellipse">
              <a:avLst/>
            </a:prstGeom>
            <a:solidFill>
              <a:schemeClr val="accent4">
                <a:lumMod val="20000"/>
                <a:lumOff val="80000"/>
              </a:schemeClr>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16" name="CuadroTexto 15">
              <a:extLst>
                <a:ext uri="{FF2B5EF4-FFF2-40B4-BE49-F238E27FC236}">
                  <a16:creationId xmlns="" xmlns:a16="http://schemas.microsoft.com/office/drawing/2014/main" id="{BE575634-FC98-441D-ACDC-E1C8A1435C25}"/>
                </a:ext>
              </a:extLst>
            </p:cNvPr>
            <p:cNvSpPr txBox="1"/>
            <p:nvPr/>
          </p:nvSpPr>
          <p:spPr>
            <a:xfrm>
              <a:off x="897728" y="648209"/>
              <a:ext cx="502061" cy="523220"/>
            </a:xfrm>
            <a:prstGeom prst="rect">
              <a:avLst/>
            </a:prstGeom>
            <a:noFill/>
          </p:spPr>
          <p:txBody>
            <a:bodyPr wrap="none" rtlCol="0">
              <a:spAutoFit/>
            </a:bodyPr>
            <a:lstStyle/>
            <a:p>
              <a:r>
                <a:rPr lang="es-MX" sz="2800" dirty="0">
                  <a:solidFill>
                    <a:prstClr val="black"/>
                  </a:solidFill>
                  <a:latin typeface="Comic Sans MS" panose="030F0702030302020204" pitchFamily="66" charset="0"/>
                </a:rPr>
                <a:t>M</a:t>
              </a:r>
            </a:p>
          </p:txBody>
        </p:sp>
        <p:sp>
          <p:nvSpPr>
            <p:cNvPr id="18" name="Elipse 17">
              <a:extLst>
                <a:ext uri="{FF2B5EF4-FFF2-40B4-BE49-F238E27FC236}">
                  <a16:creationId xmlns="" xmlns:a16="http://schemas.microsoft.com/office/drawing/2014/main" id="{AB18F75A-0196-4C2E-8DAD-CD0713D15D0C}"/>
                </a:ext>
              </a:extLst>
            </p:cNvPr>
            <p:cNvSpPr/>
            <p:nvPr/>
          </p:nvSpPr>
          <p:spPr>
            <a:xfrm>
              <a:off x="1399789" y="699102"/>
              <a:ext cx="406400" cy="426720"/>
            </a:xfrm>
            <a:prstGeom prst="ellipse">
              <a:avLst/>
            </a:prstGeom>
            <a:no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19" name="CuadroTexto 18">
              <a:extLst>
                <a:ext uri="{FF2B5EF4-FFF2-40B4-BE49-F238E27FC236}">
                  <a16:creationId xmlns="" xmlns:a16="http://schemas.microsoft.com/office/drawing/2014/main" id="{01D9B938-D65D-4623-994E-C181087BDD6E}"/>
                </a:ext>
              </a:extLst>
            </p:cNvPr>
            <p:cNvSpPr txBox="1"/>
            <p:nvPr/>
          </p:nvSpPr>
          <p:spPr>
            <a:xfrm>
              <a:off x="1353233" y="650852"/>
              <a:ext cx="502061" cy="523220"/>
            </a:xfrm>
            <a:prstGeom prst="rect">
              <a:avLst/>
            </a:prstGeom>
            <a:noFill/>
          </p:spPr>
          <p:txBody>
            <a:bodyPr wrap="none" rtlCol="0">
              <a:spAutoFit/>
            </a:bodyPr>
            <a:lstStyle/>
            <a:p>
              <a:r>
                <a:rPr lang="es-MX" sz="2800" dirty="0">
                  <a:solidFill>
                    <a:prstClr val="black"/>
                  </a:solidFill>
                  <a:latin typeface="Comic Sans MS" panose="030F0702030302020204" pitchFamily="66" charset="0"/>
                </a:rPr>
                <a:t>M</a:t>
              </a:r>
            </a:p>
          </p:txBody>
        </p:sp>
        <p:sp>
          <p:nvSpPr>
            <p:cNvPr id="21" name="Elipse 20">
              <a:extLst>
                <a:ext uri="{FF2B5EF4-FFF2-40B4-BE49-F238E27FC236}">
                  <a16:creationId xmlns="" xmlns:a16="http://schemas.microsoft.com/office/drawing/2014/main" id="{85E30B17-2BF6-437C-83C0-21DA04B245F6}"/>
                </a:ext>
              </a:extLst>
            </p:cNvPr>
            <p:cNvSpPr/>
            <p:nvPr/>
          </p:nvSpPr>
          <p:spPr>
            <a:xfrm>
              <a:off x="1910707" y="682587"/>
              <a:ext cx="406400" cy="426720"/>
            </a:xfrm>
            <a:prstGeom prst="ellipse">
              <a:avLst/>
            </a:prstGeom>
            <a:noFill/>
            <a:ln>
              <a:solidFill>
                <a:srgbClr val="9966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solidFill>
                    <a:prstClr val="white"/>
                  </a:solidFill>
                </a:rPr>
                <a:t>  </a:t>
              </a:r>
            </a:p>
          </p:txBody>
        </p:sp>
        <p:sp>
          <p:nvSpPr>
            <p:cNvPr id="22" name="CuadroTexto 21">
              <a:extLst>
                <a:ext uri="{FF2B5EF4-FFF2-40B4-BE49-F238E27FC236}">
                  <a16:creationId xmlns="" xmlns:a16="http://schemas.microsoft.com/office/drawing/2014/main" id="{D10FE9A1-28D5-4310-BD57-3A5884781B43}"/>
                </a:ext>
              </a:extLst>
            </p:cNvPr>
            <p:cNvSpPr txBox="1"/>
            <p:nvPr/>
          </p:nvSpPr>
          <p:spPr>
            <a:xfrm>
              <a:off x="1921391" y="682587"/>
              <a:ext cx="310716" cy="523220"/>
            </a:xfrm>
            <a:prstGeom prst="rect">
              <a:avLst/>
            </a:prstGeom>
            <a:noFill/>
          </p:spPr>
          <p:txBody>
            <a:bodyPr wrap="square" rtlCol="0">
              <a:spAutoFit/>
            </a:bodyPr>
            <a:lstStyle/>
            <a:p>
              <a:r>
                <a:rPr lang="es-MX" sz="2800" dirty="0">
                  <a:solidFill>
                    <a:prstClr val="black"/>
                  </a:solidFill>
                  <a:latin typeface="Comic Sans MS" panose="030F0702030302020204" pitchFamily="66" charset="0"/>
                </a:rPr>
                <a:t>J</a:t>
              </a:r>
            </a:p>
          </p:txBody>
        </p:sp>
        <p:sp>
          <p:nvSpPr>
            <p:cNvPr id="24" name="Elipse 23">
              <a:extLst>
                <a:ext uri="{FF2B5EF4-FFF2-40B4-BE49-F238E27FC236}">
                  <a16:creationId xmlns="" xmlns:a16="http://schemas.microsoft.com/office/drawing/2014/main" id="{8A385A63-D308-45E3-A890-7B5BB1C03A3A}"/>
                </a:ext>
              </a:extLst>
            </p:cNvPr>
            <p:cNvSpPr/>
            <p:nvPr/>
          </p:nvSpPr>
          <p:spPr>
            <a:xfrm>
              <a:off x="2415408" y="714322"/>
              <a:ext cx="406400" cy="426720"/>
            </a:xfrm>
            <a:prstGeom prst="ellipse">
              <a:avLst/>
            </a:prstGeom>
            <a:noFill/>
            <a:ln>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25" name="CuadroTexto 24">
              <a:extLst>
                <a:ext uri="{FF2B5EF4-FFF2-40B4-BE49-F238E27FC236}">
                  <a16:creationId xmlns="" xmlns:a16="http://schemas.microsoft.com/office/drawing/2014/main" id="{675EA713-7166-4AA9-B421-958EB661CA25}"/>
                </a:ext>
              </a:extLst>
            </p:cNvPr>
            <p:cNvSpPr txBox="1"/>
            <p:nvPr/>
          </p:nvSpPr>
          <p:spPr>
            <a:xfrm>
              <a:off x="2395441" y="714322"/>
              <a:ext cx="418704" cy="523220"/>
            </a:xfrm>
            <a:prstGeom prst="rect">
              <a:avLst/>
            </a:prstGeom>
            <a:noFill/>
          </p:spPr>
          <p:txBody>
            <a:bodyPr wrap="none" rtlCol="0">
              <a:spAutoFit/>
            </a:bodyPr>
            <a:lstStyle/>
            <a:p>
              <a:r>
                <a:rPr lang="es-MX" sz="2800" dirty="0">
                  <a:solidFill>
                    <a:prstClr val="black"/>
                  </a:solidFill>
                  <a:latin typeface="Comic Sans MS" panose="030F0702030302020204" pitchFamily="66" charset="0"/>
                </a:rPr>
                <a:t>V</a:t>
              </a:r>
            </a:p>
          </p:txBody>
        </p:sp>
        <p:grpSp>
          <p:nvGrpSpPr>
            <p:cNvPr id="37" name="Grupo 36">
              <a:extLst>
                <a:ext uri="{FF2B5EF4-FFF2-40B4-BE49-F238E27FC236}">
                  <a16:creationId xmlns="" xmlns:a16="http://schemas.microsoft.com/office/drawing/2014/main" id="{609E6B96-557A-4D3C-965B-8035DA291787}"/>
                </a:ext>
              </a:extLst>
            </p:cNvPr>
            <p:cNvGrpSpPr/>
            <p:nvPr/>
          </p:nvGrpSpPr>
          <p:grpSpPr>
            <a:xfrm>
              <a:off x="3129395" y="101667"/>
              <a:ext cx="3534242" cy="1126339"/>
              <a:chOff x="3024181" y="135293"/>
              <a:chExt cx="3534242" cy="1126339"/>
            </a:xfrm>
          </p:grpSpPr>
          <p:pic>
            <p:nvPicPr>
              <p:cNvPr id="5" name="Imagen 4" descr="Imagen que contiene cuarto, reloj&#10;&#10;Descripción generada automáticamente">
                <a:extLst>
                  <a:ext uri="{FF2B5EF4-FFF2-40B4-BE49-F238E27FC236}">
                    <a16:creationId xmlns="" xmlns:a16="http://schemas.microsoft.com/office/drawing/2014/main" id="{1F8B6B18-BBBC-4E3C-86D9-F00304A4797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24181" y="186307"/>
                <a:ext cx="833120" cy="1020354"/>
              </a:xfrm>
              <a:prstGeom prst="rect">
                <a:avLst/>
              </a:prstGeom>
            </p:spPr>
          </p:pic>
          <p:pic>
            <p:nvPicPr>
              <p:cNvPr id="28" name="Imagen 27" descr="Imagen que contiene camiseta&#10;&#10;Descripción generada automáticamente">
                <a:extLst>
                  <a:ext uri="{FF2B5EF4-FFF2-40B4-BE49-F238E27FC236}">
                    <a16:creationId xmlns="" xmlns:a16="http://schemas.microsoft.com/office/drawing/2014/main" id="{E80C588A-7E82-4001-94A5-DE90FC28F93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947723" y="135293"/>
                <a:ext cx="586945" cy="1085720"/>
              </a:xfrm>
              <a:prstGeom prst="rect">
                <a:avLst/>
              </a:prstGeom>
            </p:spPr>
          </p:pic>
          <p:pic>
            <p:nvPicPr>
              <p:cNvPr id="30" name="Imagen 29" descr="Imagen que contiene dibujo&#10;&#10;Descripción generada automáticamente">
                <a:extLst>
                  <a:ext uri="{FF2B5EF4-FFF2-40B4-BE49-F238E27FC236}">
                    <a16:creationId xmlns="" xmlns:a16="http://schemas.microsoft.com/office/drawing/2014/main" id="{65450E8D-4A8F-47F5-9A99-0395E3E75608}"/>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609904" y="149582"/>
                <a:ext cx="586945" cy="1093804"/>
              </a:xfrm>
              <a:prstGeom prst="rect">
                <a:avLst/>
              </a:prstGeom>
            </p:spPr>
          </p:pic>
          <p:pic>
            <p:nvPicPr>
              <p:cNvPr id="32" name="Imagen 31">
                <a:extLst>
                  <a:ext uri="{FF2B5EF4-FFF2-40B4-BE49-F238E27FC236}">
                    <a16:creationId xmlns="" xmlns:a16="http://schemas.microsoft.com/office/drawing/2014/main" id="{360757C7-0204-411C-BC27-46C0D1504D7F}"/>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265190" y="135293"/>
                <a:ext cx="715353" cy="1122383"/>
              </a:xfrm>
              <a:prstGeom prst="rect">
                <a:avLst/>
              </a:prstGeom>
            </p:spPr>
          </p:pic>
          <p:pic>
            <p:nvPicPr>
              <p:cNvPr id="34" name="Imagen 33" descr="Imagen que contiene dibujo&#10;&#10;Descripción generada automáticamente">
                <a:extLst>
                  <a:ext uri="{FF2B5EF4-FFF2-40B4-BE49-F238E27FC236}">
                    <a16:creationId xmlns="" xmlns:a16="http://schemas.microsoft.com/office/drawing/2014/main" id="{69E61F90-5C76-46E5-9AB4-46A4DAD5FA71}"/>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998931" y="164446"/>
                <a:ext cx="559492" cy="1097186"/>
              </a:xfrm>
              <a:prstGeom prst="rect">
                <a:avLst/>
              </a:prstGeom>
            </p:spPr>
          </p:pic>
        </p:grpSp>
        <p:sp>
          <p:nvSpPr>
            <p:cNvPr id="38" name="CuadroTexto 37">
              <a:extLst>
                <a:ext uri="{FF2B5EF4-FFF2-40B4-BE49-F238E27FC236}">
                  <a16:creationId xmlns="" xmlns:a16="http://schemas.microsoft.com/office/drawing/2014/main" id="{C0070B9A-B372-4799-9461-A579B3A946DE}"/>
                </a:ext>
              </a:extLst>
            </p:cNvPr>
            <p:cNvSpPr txBox="1"/>
            <p:nvPr/>
          </p:nvSpPr>
          <p:spPr>
            <a:xfrm>
              <a:off x="38869" y="1211883"/>
              <a:ext cx="7777163" cy="369332"/>
            </a:xfrm>
            <a:prstGeom prst="rect">
              <a:avLst/>
            </a:prstGeom>
            <a:noFill/>
          </p:spPr>
          <p:txBody>
            <a:bodyPr wrap="square" rtlCol="0">
              <a:spAutoFit/>
            </a:bodyPr>
            <a:lstStyle/>
            <a:p>
              <a:r>
                <a:rPr lang="es-MX" dirty="0">
                  <a:solidFill>
                    <a:prstClr val="black"/>
                  </a:solidFill>
                </a:rPr>
                <a:t>Situación de </a:t>
              </a:r>
              <a:r>
                <a:rPr lang="es-MX" dirty="0" smtClean="0">
                  <a:solidFill>
                    <a:prstClr val="black"/>
                  </a:solidFill>
                </a:rPr>
                <a:t>Aprendizaje: Aprende en casa</a:t>
              </a:r>
              <a:endParaRPr lang="es-MX" dirty="0">
                <a:solidFill>
                  <a:prstClr val="black"/>
                </a:solidFill>
              </a:endParaRPr>
            </a:p>
          </p:txBody>
        </p:sp>
        <p:sp>
          <p:nvSpPr>
            <p:cNvPr id="39" name="Rectángulo 38">
              <a:extLst>
                <a:ext uri="{FF2B5EF4-FFF2-40B4-BE49-F238E27FC236}">
                  <a16:creationId xmlns="" xmlns:a16="http://schemas.microsoft.com/office/drawing/2014/main" id="{1A3DE5BB-AF26-4C12-B49E-ABDE42CACE67}"/>
                </a:ext>
              </a:extLst>
            </p:cNvPr>
            <p:cNvSpPr/>
            <p:nvPr/>
          </p:nvSpPr>
          <p:spPr>
            <a:xfrm>
              <a:off x="21138" y="1905531"/>
              <a:ext cx="7777162" cy="369332"/>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40" name="CuadroTexto 39">
              <a:extLst>
                <a:ext uri="{FF2B5EF4-FFF2-40B4-BE49-F238E27FC236}">
                  <a16:creationId xmlns="" xmlns:a16="http://schemas.microsoft.com/office/drawing/2014/main" id="{EBB85D41-574F-42BC-9018-63249043977A}"/>
                </a:ext>
              </a:extLst>
            </p:cNvPr>
            <p:cNvSpPr txBox="1"/>
            <p:nvPr/>
          </p:nvSpPr>
          <p:spPr>
            <a:xfrm>
              <a:off x="-60113" y="1913838"/>
              <a:ext cx="7777162" cy="338554"/>
            </a:xfrm>
            <a:prstGeom prst="rect">
              <a:avLst/>
            </a:prstGeom>
            <a:noFill/>
          </p:spPr>
          <p:txBody>
            <a:bodyPr wrap="square" rtlCol="0">
              <a:spAutoFit/>
            </a:bodyPr>
            <a:lstStyle/>
            <a:p>
              <a:pPr algn="ctr"/>
              <a:r>
                <a:rPr lang="es-MX" sz="1600" b="1" dirty="0">
                  <a:solidFill>
                    <a:prstClr val="white"/>
                  </a:solidFill>
                  <a:latin typeface="Comic Sans MS" panose="030F0702030302020204" pitchFamily="66" charset="0"/>
                </a:rPr>
                <a:t>Campos de formación y/o áreas de desarrollo personal y social a favorecer </a:t>
              </a:r>
            </a:p>
          </p:txBody>
        </p:sp>
        <p:grpSp>
          <p:nvGrpSpPr>
            <p:cNvPr id="72" name="Grupo 71">
              <a:extLst>
                <a:ext uri="{FF2B5EF4-FFF2-40B4-BE49-F238E27FC236}">
                  <a16:creationId xmlns="" xmlns:a16="http://schemas.microsoft.com/office/drawing/2014/main" id="{083CD8EE-5F7D-466F-B780-EFFFBFC05014}"/>
                </a:ext>
              </a:extLst>
            </p:cNvPr>
            <p:cNvGrpSpPr/>
            <p:nvPr/>
          </p:nvGrpSpPr>
          <p:grpSpPr>
            <a:xfrm>
              <a:off x="240392" y="2345731"/>
              <a:ext cx="7381107" cy="626460"/>
              <a:chOff x="-75901" y="2156819"/>
              <a:chExt cx="7381107" cy="626460"/>
            </a:xfrm>
          </p:grpSpPr>
          <p:grpSp>
            <p:nvGrpSpPr>
              <p:cNvPr id="44" name="Grupo 43">
                <a:extLst>
                  <a:ext uri="{FF2B5EF4-FFF2-40B4-BE49-F238E27FC236}">
                    <a16:creationId xmlns="" xmlns:a16="http://schemas.microsoft.com/office/drawing/2014/main" id="{12E0C998-9197-4DCB-81D4-DAD8211FDB84}"/>
                  </a:ext>
                </a:extLst>
              </p:cNvPr>
              <p:cNvGrpSpPr/>
              <p:nvPr/>
            </p:nvGrpSpPr>
            <p:grpSpPr>
              <a:xfrm>
                <a:off x="-75901" y="2156821"/>
                <a:ext cx="1443895" cy="562832"/>
                <a:chOff x="-169219" y="2121401"/>
                <a:chExt cx="1892685" cy="621799"/>
              </a:xfrm>
            </p:grpSpPr>
            <p:sp>
              <p:nvSpPr>
                <p:cNvPr id="42" name="Rectángulo 41">
                  <a:extLst>
                    <a:ext uri="{FF2B5EF4-FFF2-40B4-BE49-F238E27FC236}">
                      <a16:creationId xmlns="" xmlns:a16="http://schemas.microsoft.com/office/drawing/2014/main" id="{C56CE162-DF76-48EA-B669-0B397B284F1D}"/>
                    </a:ext>
                  </a:extLst>
                </p:cNvPr>
                <p:cNvSpPr/>
                <p:nvPr/>
              </p:nvSpPr>
              <p:spPr>
                <a:xfrm>
                  <a:off x="0" y="2121401"/>
                  <a:ext cx="1483360" cy="621799"/>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43" name="CuadroTexto 42">
                  <a:extLst>
                    <a:ext uri="{FF2B5EF4-FFF2-40B4-BE49-F238E27FC236}">
                      <a16:creationId xmlns="" xmlns:a16="http://schemas.microsoft.com/office/drawing/2014/main" id="{4D7A53C4-2AD3-46FF-A6B4-42DB355C7AEA}"/>
                    </a:ext>
                  </a:extLst>
                </p:cNvPr>
                <p:cNvSpPr txBox="1"/>
                <p:nvPr/>
              </p:nvSpPr>
              <p:spPr>
                <a:xfrm>
                  <a:off x="-169219" y="2139829"/>
                  <a:ext cx="1892685" cy="523220"/>
                </a:xfrm>
                <a:prstGeom prst="rect">
                  <a:avLst/>
                </a:prstGeom>
                <a:noFill/>
              </p:spPr>
              <p:txBody>
                <a:bodyPr wrap="square" rtlCol="0">
                  <a:spAutoFit/>
                </a:bodyPr>
                <a:lstStyle/>
                <a:p>
                  <a:pPr algn="ctr"/>
                  <a:r>
                    <a:rPr lang="es-MX" sz="1400" b="1" dirty="0">
                      <a:solidFill>
                        <a:prstClr val="white"/>
                      </a:solidFill>
                      <a:latin typeface="Comic Sans MS" panose="030F0702030302020204" pitchFamily="66" charset="0"/>
                    </a:rPr>
                    <a:t>Lenguaje y</a:t>
                  </a:r>
                </a:p>
                <a:p>
                  <a:pPr algn="ctr"/>
                  <a:r>
                    <a:rPr lang="es-MX" sz="1400" b="1" dirty="0">
                      <a:solidFill>
                        <a:prstClr val="white"/>
                      </a:solidFill>
                      <a:latin typeface="Comic Sans MS" panose="030F0702030302020204" pitchFamily="66" charset="0"/>
                    </a:rPr>
                    <a:t>comunicación</a:t>
                  </a:r>
                  <a:endParaRPr lang="es-MX" b="1" dirty="0">
                    <a:solidFill>
                      <a:prstClr val="white"/>
                    </a:solidFill>
                    <a:latin typeface="Comic Sans MS" panose="030F0702030302020204" pitchFamily="66" charset="0"/>
                  </a:endParaRPr>
                </a:p>
              </p:txBody>
            </p:sp>
          </p:grpSp>
          <p:grpSp>
            <p:nvGrpSpPr>
              <p:cNvPr id="57" name="Grupo 56">
                <a:extLst>
                  <a:ext uri="{FF2B5EF4-FFF2-40B4-BE49-F238E27FC236}">
                    <a16:creationId xmlns="" xmlns:a16="http://schemas.microsoft.com/office/drawing/2014/main" id="{1E968DB6-DCB7-4FE7-A0A4-1B7F8505EC91}"/>
                  </a:ext>
                </a:extLst>
              </p:cNvPr>
              <p:cNvGrpSpPr/>
              <p:nvPr/>
            </p:nvGrpSpPr>
            <p:grpSpPr>
              <a:xfrm>
                <a:off x="1121597" y="2156821"/>
                <a:ext cx="1443895" cy="562832"/>
                <a:chOff x="-171552" y="2121401"/>
                <a:chExt cx="1892685" cy="621799"/>
              </a:xfrm>
            </p:grpSpPr>
            <p:sp>
              <p:nvSpPr>
                <p:cNvPr id="58" name="Rectángulo 57">
                  <a:extLst>
                    <a:ext uri="{FF2B5EF4-FFF2-40B4-BE49-F238E27FC236}">
                      <a16:creationId xmlns="" xmlns:a16="http://schemas.microsoft.com/office/drawing/2014/main" id="{056A7F68-4482-4BD8-A9D9-2C976EF8C389}"/>
                    </a:ext>
                  </a:extLst>
                </p:cNvPr>
                <p:cNvSpPr/>
                <p:nvPr/>
              </p:nvSpPr>
              <p:spPr>
                <a:xfrm>
                  <a:off x="0" y="2121401"/>
                  <a:ext cx="1483360" cy="621799"/>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59" name="CuadroTexto 58">
                  <a:extLst>
                    <a:ext uri="{FF2B5EF4-FFF2-40B4-BE49-F238E27FC236}">
                      <a16:creationId xmlns="" xmlns:a16="http://schemas.microsoft.com/office/drawing/2014/main" id="{0E5E6861-0F13-4038-B433-32662CD9813E}"/>
                    </a:ext>
                  </a:extLst>
                </p:cNvPr>
                <p:cNvSpPr txBox="1"/>
                <p:nvPr/>
              </p:nvSpPr>
              <p:spPr>
                <a:xfrm>
                  <a:off x="-171552" y="2139829"/>
                  <a:ext cx="1892685" cy="578036"/>
                </a:xfrm>
                <a:prstGeom prst="rect">
                  <a:avLst/>
                </a:prstGeom>
                <a:noFill/>
              </p:spPr>
              <p:txBody>
                <a:bodyPr wrap="square" rtlCol="0">
                  <a:spAutoFit/>
                </a:bodyPr>
                <a:lstStyle/>
                <a:p>
                  <a:pPr algn="ctr"/>
                  <a:r>
                    <a:rPr lang="es-MX" sz="1400" b="1" dirty="0">
                      <a:solidFill>
                        <a:prstClr val="white"/>
                      </a:solidFill>
                      <a:latin typeface="Comic Sans MS" panose="030F0702030302020204" pitchFamily="66" charset="0"/>
                    </a:rPr>
                    <a:t>Pensamiento </a:t>
                  </a:r>
                </a:p>
                <a:p>
                  <a:pPr algn="ctr"/>
                  <a:r>
                    <a:rPr lang="es-MX" sz="1400" b="1" dirty="0">
                      <a:solidFill>
                        <a:prstClr val="white"/>
                      </a:solidFill>
                      <a:latin typeface="Comic Sans MS" panose="030F0702030302020204" pitchFamily="66" charset="0"/>
                    </a:rPr>
                    <a:t>matemático</a:t>
                  </a:r>
                  <a:endParaRPr lang="es-MX" b="1" dirty="0">
                    <a:solidFill>
                      <a:prstClr val="white"/>
                    </a:solidFill>
                    <a:latin typeface="Comic Sans MS" panose="030F0702030302020204" pitchFamily="66" charset="0"/>
                  </a:endParaRPr>
                </a:p>
              </p:txBody>
            </p:sp>
          </p:grpSp>
          <p:grpSp>
            <p:nvGrpSpPr>
              <p:cNvPr id="60" name="Grupo 59">
                <a:extLst>
                  <a:ext uri="{FF2B5EF4-FFF2-40B4-BE49-F238E27FC236}">
                    <a16:creationId xmlns="" xmlns:a16="http://schemas.microsoft.com/office/drawing/2014/main" id="{DE412BE8-0BFB-42DA-A279-3E2C07EC4A7C}"/>
                  </a:ext>
                </a:extLst>
              </p:cNvPr>
              <p:cNvGrpSpPr/>
              <p:nvPr/>
            </p:nvGrpSpPr>
            <p:grpSpPr>
              <a:xfrm>
                <a:off x="2280098" y="2156826"/>
                <a:ext cx="1443895" cy="626453"/>
                <a:chOff x="-204663" y="2121401"/>
                <a:chExt cx="1892685" cy="692084"/>
              </a:xfrm>
            </p:grpSpPr>
            <p:sp>
              <p:nvSpPr>
                <p:cNvPr id="61" name="Rectángulo 60">
                  <a:extLst>
                    <a:ext uri="{FF2B5EF4-FFF2-40B4-BE49-F238E27FC236}">
                      <a16:creationId xmlns="" xmlns:a16="http://schemas.microsoft.com/office/drawing/2014/main" id="{E36C0324-4B51-4ECA-9891-55F658027BAB}"/>
                    </a:ext>
                  </a:extLst>
                </p:cNvPr>
                <p:cNvSpPr/>
                <p:nvPr/>
              </p:nvSpPr>
              <p:spPr>
                <a:xfrm>
                  <a:off x="0" y="2121401"/>
                  <a:ext cx="1483360" cy="621799"/>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62" name="CuadroTexto 61">
                  <a:extLst>
                    <a:ext uri="{FF2B5EF4-FFF2-40B4-BE49-F238E27FC236}">
                      <a16:creationId xmlns="" xmlns:a16="http://schemas.microsoft.com/office/drawing/2014/main" id="{8583341A-D28C-4BAF-AADF-7019A81EC3A9}"/>
                    </a:ext>
                  </a:extLst>
                </p:cNvPr>
                <p:cNvSpPr txBox="1"/>
                <p:nvPr/>
              </p:nvSpPr>
              <p:spPr>
                <a:xfrm>
                  <a:off x="-204663" y="2150444"/>
                  <a:ext cx="1892685" cy="663041"/>
                </a:xfrm>
                <a:prstGeom prst="rect">
                  <a:avLst/>
                </a:prstGeom>
                <a:noFill/>
              </p:spPr>
              <p:txBody>
                <a:bodyPr wrap="square" rtlCol="0">
                  <a:spAutoFit/>
                </a:bodyPr>
                <a:lstStyle/>
                <a:p>
                  <a:pPr algn="ctr"/>
                  <a:r>
                    <a:rPr lang="es-MX" sz="1100" b="1" dirty="0">
                      <a:solidFill>
                        <a:prstClr val="white"/>
                      </a:solidFill>
                      <a:latin typeface="Comic Sans MS" panose="030F0702030302020204" pitchFamily="66" charset="0"/>
                    </a:rPr>
                    <a:t>Exploración del mundo natural y social</a:t>
                  </a:r>
                  <a:endParaRPr lang="es-MX" sz="1400" b="1" dirty="0">
                    <a:solidFill>
                      <a:prstClr val="white"/>
                    </a:solidFill>
                    <a:latin typeface="Comic Sans MS" panose="030F0702030302020204" pitchFamily="66" charset="0"/>
                  </a:endParaRPr>
                </a:p>
              </p:txBody>
            </p:sp>
          </p:grpSp>
          <p:grpSp>
            <p:nvGrpSpPr>
              <p:cNvPr id="63" name="Grupo 62">
                <a:extLst>
                  <a:ext uri="{FF2B5EF4-FFF2-40B4-BE49-F238E27FC236}">
                    <a16:creationId xmlns="" xmlns:a16="http://schemas.microsoft.com/office/drawing/2014/main" id="{E8EB032D-ACCC-40F9-AC96-D4AD28491475}"/>
                  </a:ext>
                </a:extLst>
              </p:cNvPr>
              <p:cNvGrpSpPr/>
              <p:nvPr/>
            </p:nvGrpSpPr>
            <p:grpSpPr>
              <a:xfrm>
                <a:off x="3367730" y="2156821"/>
                <a:ext cx="1443895" cy="562832"/>
                <a:chOff x="-359582" y="2121401"/>
                <a:chExt cx="1892685" cy="621799"/>
              </a:xfrm>
            </p:grpSpPr>
            <p:sp>
              <p:nvSpPr>
                <p:cNvPr id="64" name="Rectángulo 63">
                  <a:extLst>
                    <a:ext uri="{FF2B5EF4-FFF2-40B4-BE49-F238E27FC236}">
                      <a16:creationId xmlns="" xmlns:a16="http://schemas.microsoft.com/office/drawing/2014/main" id="{D258DB9C-57AA-4856-BAE0-1F787B576215}"/>
                    </a:ext>
                  </a:extLst>
                </p:cNvPr>
                <p:cNvSpPr/>
                <p:nvPr/>
              </p:nvSpPr>
              <p:spPr>
                <a:xfrm>
                  <a:off x="0" y="2121401"/>
                  <a:ext cx="1483360" cy="621799"/>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65" name="CuadroTexto 64">
                  <a:extLst>
                    <a:ext uri="{FF2B5EF4-FFF2-40B4-BE49-F238E27FC236}">
                      <a16:creationId xmlns="" xmlns:a16="http://schemas.microsoft.com/office/drawing/2014/main" id="{80935E19-64EA-4D41-9A3C-8E6C14C1C24B}"/>
                    </a:ext>
                  </a:extLst>
                </p:cNvPr>
                <p:cNvSpPr txBox="1"/>
                <p:nvPr/>
              </p:nvSpPr>
              <p:spPr>
                <a:xfrm>
                  <a:off x="-359582" y="2259260"/>
                  <a:ext cx="1892685" cy="340022"/>
                </a:xfrm>
                <a:prstGeom prst="rect">
                  <a:avLst/>
                </a:prstGeom>
                <a:noFill/>
              </p:spPr>
              <p:txBody>
                <a:bodyPr wrap="square" rtlCol="0">
                  <a:spAutoFit/>
                </a:bodyPr>
                <a:lstStyle/>
                <a:p>
                  <a:pPr algn="ctr"/>
                  <a:r>
                    <a:rPr lang="es-MX" sz="1400" b="1" dirty="0">
                      <a:solidFill>
                        <a:prstClr val="white"/>
                      </a:solidFill>
                      <a:latin typeface="Comic Sans MS" panose="030F0702030302020204" pitchFamily="66" charset="0"/>
                    </a:rPr>
                    <a:t>Artes</a:t>
                  </a:r>
                  <a:endParaRPr lang="es-MX" b="1" dirty="0">
                    <a:solidFill>
                      <a:prstClr val="white"/>
                    </a:solidFill>
                    <a:latin typeface="Comic Sans MS" panose="030F0702030302020204" pitchFamily="66" charset="0"/>
                  </a:endParaRPr>
                </a:p>
              </p:txBody>
            </p:sp>
          </p:grpSp>
          <p:grpSp>
            <p:nvGrpSpPr>
              <p:cNvPr id="66" name="Grupo 65">
                <a:extLst>
                  <a:ext uri="{FF2B5EF4-FFF2-40B4-BE49-F238E27FC236}">
                    <a16:creationId xmlns="" xmlns:a16="http://schemas.microsoft.com/office/drawing/2014/main" id="{BFD2444E-F5BD-4D9A-B193-C16DC1378FBA}"/>
                  </a:ext>
                </a:extLst>
              </p:cNvPr>
              <p:cNvGrpSpPr/>
              <p:nvPr/>
            </p:nvGrpSpPr>
            <p:grpSpPr>
              <a:xfrm>
                <a:off x="4676184" y="2156819"/>
                <a:ext cx="1443895" cy="562832"/>
                <a:chOff x="-177539" y="2121399"/>
                <a:chExt cx="1892685" cy="621799"/>
              </a:xfrm>
            </p:grpSpPr>
            <p:sp>
              <p:nvSpPr>
                <p:cNvPr id="67" name="Rectángulo 66">
                  <a:extLst>
                    <a:ext uri="{FF2B5EF4-FFF2-40B4-BE49-F238E27FC236}">
                      <a16:creationId xmlns="" xmlns:a16="http://schemas.microsoft.com/office/drawing/2014/main" id="{7124B3F4-60CA-476B-BC85-C9A19C47FFA8}"/>
                    </a:ext>
                  </a:extLst>
                </p:cNvPr>
                <p:cNvSpPr/>
                <p:nvPr/>
              </p:nvSpPr>
              <p:spPr>
                <a:xfrm>
                  <a:off x="49096" y="2121399"/>
                  <a:ext cx="1483359" cy="621799"/>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68" name="CuadroTexto 67">
                  <a:extLst>
                    <a:ext uri="{FF2B5EF4-FFF2-40B4-BE49-F238E27FC236}">
                      <a16:creationId xmlns="" xmlns:a16="http://schemas.microsoft.com/office/drawing/2014/main" id="{A9F5438C-023C-4607-A434-6E5095D48236}"/>
                    </a:ext>
                  </a:extLst>
                </p:cNvPr>
                <p:cNvSpPr txBox="1"/>
                <p:nvPr/>
              </p:nvSpPr>
              <p:spPr>
                <a:xfrm>
                  <a:off x="-177539" y="2150449"/>
                  <a:ext cx="1892685" cy="578037"/>
                </a:xfrm>
                <a:prstGeom prst="rect">
                  <a:avLst/>
                </a:prstGeom>
                <a:noFill/>
              </p:spPr>
              <p:txBody>
                <a:bodyPr wrap="square" rtlCol="0">
                  <a:spAutoFit/>
                </a:bodyPr>
                <a:lstStyle/>
                <a:p>
                  <a:pPr algn="ctr"/>
                  <a:r>
                    <a:rPr lang="es-MX" sz="1400" b="1" dirty="0">
                      <a:solidFill>
                        <a:prstClr val="white"/>
                      </a:solidFill>
                      <a:latin typeface="Comic Sans MS" panose="030F0702030302020204" pitchFamily="66" charset="0"/>
                    </a:rPr>
                    <a:t>Educación </a:t>
                  </a:r>
                </a:p>
                <a:p>
                  <a:pPr algn="ctr"/>
                  <a:r>
                    <a:rPr lang="es-MX" sz="1400" b="1" dirty="0">
                      <a:solidFill>
                        <a:prstClr val="white"/>
                      </a:solidFill>
                      <a:latin typeface="Comic Sans MS" panose="030F0702030302020204" pitchFamily="66" charset="0"/>
                    </a:rPr>
                    <a:t>Física</a:t>
                  </a:r>
                  <a:endParaRPr lang="es-MX" b="1" dirty="0">
                    <a:solidFill>
                      <a:prstClr val="white"/>
                    </a:solidFill>
                    <a:latin typeface="Comic Sans MS" panose="030F0702030302020204" pitchFamily="66" charset="0"/>
                  </a:endParaRPr>
                </a:p>
              </p:txBody>
            </p:sp>
          </p:grpSp>
          <p:grpSp>
            <p:nvGrpSpPr>
              <p:cNvPr id="69" name="Grupo 68">
                <a:extLst>
                  <a:ext uri="{FF2B5EF4-FFF2-40B4-BE49-F238E27FC236}">
                    <a16:creationId xmlns="" xmlns:a16="http://schemas.microsoft.com/office/drawing/2014/main" id="{17AF4C5C-C2C8-4DED-BAD5-5F76BDE17A81}"/>
                  </a:ext>
                </a:extLst>
              </p:cNvPr>
              <p:cNvGrpSpPr/>
              <p:nvPr/>
            </p:nvGrpSpPr>
            <p:grpSpPr>
              <a:xfrm>
                <a:off x="5861311" y="2164898"/>
                <a:ext cx="1443895" cy="562832"/>
                <a:chOff x="-204658" y="2121401"/>
                <a:chExt cx="1892685" cy="621799"/>
              </a:xfrm>
            </p:grpSpPr>
            <p:sp>
              <p:nvSpPr>
                <p:cNvPr id="70" name="Rectángulo 69">
                  <a:extLst>
                    <a:ext uri="{FF2B5EF4-FFF2-40B4-BE49-F238E27FC236}">
                      <a16:creationId xmlns="" xmlns:a16="http://schemas.microsoft.com/office/drawing/2014/main" id="{5D5778F5-4584-429E-A2A1-9F50E2EFC902}"/>
                    </a:ext>
                  </a:extLst>
                </p:cNvPr>
                <p:cNvSpPr/>
                <p:nvPr/>
              </p:nvSpPr>
              <p:spPr>
                <a:xfrm>
                  <a:off x="0" y="2121401"/>
                  <a:ext cx="1483360" cy="621799"/>
                </a:xfrm>
                <a:prstGeom prst="rect">
                  <a:avLst/>
                </a:prstGeom>
                <a:solidFill>
                  <a:srgbClr val="CC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71" name="CuadroTexto 70">
                  <a:extLst>
                    <a:ext uri="{FF2B5EF4-FFF2-40B4-BE49-F238E27FC236}">
                      <a16:creationId xmlns="" xmlns:a16="http://schemas.microsoft.com/office/drawing/2014/main" id="{2A0E006F-6BFA-4E67-AD34-573EC50C0460}"/>
                    </a:ext>
                  </a:extLst>
                </p:cNvPr>
                <p:cNvSpPr txBox="1"/>
                <p:nvPr/>
              </p:nvSpPr>
              <p:spPr>
                <a:xfrm>
                  <a:off x="-204658" y="2154500"/>
                  <a:ext cx="1892685" cy="476030"/>
                </a:xfrm>
                <a:prstGeom prst="rect">
                  <a:avLst/>
                </a:prstGeom>
                <a:noFill/>
              </p:spPr>
              <p:txBody>
                <a:bodyPr wrap="square" rtlCol="0">
                  <a:spAutoFit/>
                </a:bodyPr>
                <a:lstStyle/>
                <a:p>
                  <a:pPr algn="ctr"/>
                  <a:r>
                    <a:rPr lang="es-MX" sz="1100" b="1" dirty="0">
                      <a:solidFill>
                        <a:prstClr val="white"/>
                      </a:solidFill>
                      <a:latin typeface="Comic Sans MS" panose="030F0702030302020204" pitchFamily="66" charset="0"/>
                    </a:rPr>
                    <a:t>Educación Socioemocional</a:t>
                  </a:r>
                  <a:endParaRPr lang="es-MX" sz="1400" b="1" dirty="0">
                    <a:solidFill>
                      <a:prstClr val="white"/>
                    </a:solidFill>
                    <a:latin typeface="Comic Sans MS" panose="030F0702030302020204" pitchFamily="66" charset="0"/>
                  </a:endParaRPr>
                </a:p>
              </p:txBody>
            </p:sp>
          </p:grpSp>
        </p:grpSp>
        <p:grpSp>
          <p:nvGrpSpPr>
            <p:cNvPr id="170" name="Grupo 169">
              <a:extLst>
                <a:ext uri="{FF2B5EF4-FFF2-40B4-BE49-F238E27FC236}">
                  <a16:creationId xmlns="" xmlns:a16="http://schemas.microsoft.com/office/drawing/2014/main" id="{5B59E4B5-6825-43CA-9212-E5117CC64809}"/>
                </a:ext>
              </a:extLst>
            </p:cNvPr>
            <p:cNvGrpSpPr/>
            <p:nvPr/>
          </p:nvGrpSpPr>
          <p:grpSpPr>
            <a:xfrm>
              <a:off x="166339" y="3077681"/>
              <a:ext cx="7777163" cy="454209"/>
              <a:chOff x="27396" y="2784923"/>
              <a:chExt cx="7777163" cy="454209"/>
            </a:xfrm>
          </p:grpSpPr>
          <p:sp>
            <p:nvSpPr>
              <p:cNvPr id="74" name="CuadroTexto 73">
                <a:extLst>
                  <a:ext uri="{FF2B5EF4-FFF2-40B4-BE49-F238E27FC236}">
                    <a16:creationId xmlns="" xmlns:a16="http://schemas.microsoft.com/office/drawing/2014/main" id="{7B12804B-9A35-41DE-B9A4-27DE69161C79}"/>
                  </a:ext>
                </a:extLst>
              </p:cNvPr>
              <p:cNvSpPr txBox="1"/>
              <p:nvPr/>
            </p:nvSpPr>
            <p:spPr>
              <a:xfrm>
                <a:off x="27396" y="2826030"/>
                <a:ext cx="7777163" cy="369332"/>
              </a:xfrm>
              <a:prstGeom prst="rect">
                <a:avLst/>
              </a:prstGeom>
              <a:noFill/>
            </p:spPr>
            <p:txBody>
              <a:bodyPr wrap="square" rtlCol="0">
                <a:spAutoFit/>
              </a:bodyPr>
              <a:lstStyle/>
              <a:p>
                <a:r>
                  <a:rPr lang="es-MX" sz="1600" dirty="0">
                    <a:solidFill>
                      <a:prstClr val="black"/>
                    </a:solidFill>
                    <a:latin typeface="Comic Sans MS" panose="030F0702030302020204" pitchFamily="66" charset="0"/>
                  </a:rPr>
                  <a:t>La jornada de trabajo fue</a:t>
                </a:r>
                <a:r>
                  <a:rPr lang="es-MX" dirty="0">
                    <a:solidFill>
                      <a:prstClr val="black"/>
                    </a:solidFill>
                  </a:rPr>
                  <a:t>:</a:t>
                </a:r>
              </a:p>
            </p:txBody>
          </p:sp>
          <p:sp>
            <p:nvSpPr>
              <p:cNvPr id="76" name="Paralelogramo 75">
                <a:extLst>
                  <a:ext uri="{FF2B5EF4-FFF2-40B4-BE49-F238E27FC236}">
                    <a16:creationId xmlns="" xmlns:a16="http://schemas.microsoft.com/office/drawing/2014/main" id="{60A599B8-BE07-4BBA-A281-EF28C0090E28}"/>
                  </a:ext>
                </a:extLst>
              </p:cNvPr>
              <p:cNvSpPr/>
              <p:nvPr/>
            </p:nvSpPr>
            <p:spPr>
              <a:xfrm>
                <a:off x="2727259" y="2784923"/>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78" name="Paralelogramo 77">
                <a:extLst>
                  <a:ext uri="{FF2B5EF4-FFF2-40B4-BE49-F238E27FC236}">
                    <a16:creationId xmlns="" xmlns:a16="http://schemas.microsoft.com/office/drawing/2014/main" id="{91849B54-4BCF-4048-99A2-AC8047873550}"/>
                  </a:ext>
                </a:extLst>
              </p:cNvPr>
              <p:cNvSpPr/>
              <p:nvPr/>
            </p:nvSpPr>
            <p:spPr>
              <a:xfrm>
                <a:off x="3783995"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80" name="Paralelogramo 79">
                <a:extLst>
                  <a:ext uri="{FF2B5EF4-FFF2-40B4-BE49-F238E27FC236}">
                    <a16:creationId xmlns="" xmlns:a16="http://schemas.microsoft.com/office/drawing/2014/main" id="{B064F40E-1706-4DE7-BFB7-44057684112C}"/>
                  </a:ext>
                </a:extLst>
              </p:cNvPr>
              <p:cNvSpPr/>
              <p:nvPr/>
            </p:nvSpPr>
            <p:spPr>
              <a:xfrm>
                <a:off x="4936360"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82" name="Paralelogramo 81">
                <a:extLst>
                  <a:ext uri="{FF2B5EF4-FFF2-40B4-BE49-F238E27FC236}">
                    <a16:creationId xmlns="" xmlns:a16="http://schemas.microsoft.com/office/drawing/2014/main" id="{9A495760-0A05-4BBF-A6A0-798DA9FF3403}"/>
                  </a:ext>
                </a:extLst>
              </p:cNvPr>
              <p:cNvSpPr/>
              <p:nvPr/>
            </p:nvSpPr>
            <p:spPr>
              <a:xfrm>
                <a:off x="6135240" y="2812412"/>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83" name="CuadroTexto 82">
                <a:extLst>
                  <a:ext uri="{FF2B5EF4-FFF2-40B4-BE49-F238E27FC236}">
                    <a16:creationId xmlns="" xmlns:a16="http://schemas.microsoft.com/office/drawing/2014/main" id="{967DD3A9-200C-4C55-8BC5-CCE26BA059E2}"/>
                  </a:ext>
                </a:extLst>
              </p:cNvPr>
              <p:cNvSpPr txBox="1"/>
              <p:nvPr/>
            </p:nvSpPr>
            <p:spPr>
              <a:xfrm>
                <a:off x="2788271" y="2881579"/>
                <a:ext cx="914591" cy="307777"/>
              </a:xfrm>
              <a:prstGeom prst="rect">
                <a:avLst/>
              </a:prstGeom>
              <a:noFill/>
            </p:spPr>
            <p:txBody>
              <a:bodyPr wrap="square" rtlCol="0">
                <a:spAutoFit/>
              </a:bodyPr>
              <a:lstStyle/>
              <a:p>
                <a:r>
                  <a:rPr lang="es-MX" sz="1400" dirty="0">
                    <a:solidFill>
                      <a:prstClr val="black"/>
                    </a:solidFill>
                    <a:latin typeface="Comic Sans MS" panose="030F0702030302020204" pitchFamily="66" charset="0"/>
                  </a:rPr>
                  <a:t>Exitosa</a:t>
                </a:r>
              </a:p>
            </p:txBody>
          </p:sp>
          <p:sp>
            <p:nvSpPr>
              <p:cNvPr id="85" name="CuadroTexto 84">
                <a:extLst>
                  <a:ext uri="{FF2B5EF4-FFF2-40B4-BE49-F238E27FC236}">
                    <a16:creationId xmlns="" xmlns:a16="http://schemas.microsoft.com/office/drawing/2014/main" id="{F09B523F-8A7C-480D-8661-5FA4C6F2E91D}"/>
                  </a:ext>
                </a:extLst>
              </p:cNvPr>
              <p:cNvSpPr txBox="1"/>
              <p:nvPr/>
            </p:nvSpPr>
            <p:spPr>
              <a:xfrm>
                <a:off x="3902327" y="2884214"/>
                <a:ext cx="914400" cy="307777"/>
              </a:xfrm>
              <a:prstGeom prst="rect">
                <a:avLst/>
              </a:prstGeom>
              <a:noFill/>
            </p:spPr>
            <p:txBody>
              <a:bodyPr wrap="square" rtlCol="0">
                <a:spAutoFit/>
              </a:bodyPr>
              <a:lstStyle/>
              <a:p>
                <a:r>
                  <a:rPr lang="es-MX" sz="1400" dirty="0">
                    <a:solidFill>
                      <a:prstClr val="black"/>
                    </a:solidFill>
                    <a:latin typeface="Comic Sans MS" panose="030F0702030302020204" pitchFamily="66" charset="0"/>
                  </a:rPr>
                  <a:t>Buena</a:t>
                </a:r>
              </a:p>
            </p:txBody>
          </p:sp>
          <p:sp>
            <p:nvSpPr>
              <p:cNvPr id="87" name="CuadroTexto 86">
                <a:extLst>
                  <a:ext uri="{FF2B5EF4-FFF2-40B4-BE49-F238E27FC236}">
                    <a16:creationId xmlns="" xmlns:a16="http://schemas.microsoft.com/office/drawing/2014/main" id="{738EC69C-9FF1-417C-B72A-2D7D20847ECA}"/>
                  </a:ext>
                </a:extLst>
              </p:cNvPr>
              <p:cNvSpPr txBox="1"/>
              <p:nvPr/>
            </p:nvSpPr>
            <p:spPr>
              <a:xfrm>
                <a:off x="4984176" y="2894967"/>
                <a:ext cx="914400" cy="307777"/>
              </a:xfrm>
              <a:prstGeom prst="rect">
                <a:avLst/>
              </a:prstGeom>
              <a:noFill/>
            </p:spPr>
            <p:txBody>
              <a:bodyPr wrap="square" rtlCol="0">
                <a:spAutoFit/>
              </a:bodyPr>
              <a:lstStyle/>
              <a:p>
                <a:r>
                  <a:rPr lang="es-MX" sz="1400" dirty="0">
                    <a:solidFill>
                      <a:prstClr val="black"/>
                    </a:solidFill>
                    <a:latin typeface="Comic Sans MS" panose="030F0702030302020204" pitchFamily="66" charset="0"/>
                  </a:rPr>
                  <a:t>Regular</a:t>
                </a:r>
                <a:endParaRPr lang="es-MX" sz="1100" dirty="0">
                  <a:solidFill>
                    <a:prstClr val="black"/>
                  </a:solidFill>
                </a:endParaRPr>
              </a:p>
            </p:txBody>
          </p:sp>
          <p:sp>
            <p:nvSpPr>
              <p:cNvPr id="89" name="CuadroTexto 88">
                <a:extLst>
                  <a:ext uri="{FF2B5EF4-FFF2-40B4-BE49-F238E27FC236}">
                    <a16:creationId xmlns="" xmlns:a16="http://schemas.microsoft.com/office/drawing/2014/main" id="{1D108D3C-EB07-407F-9F55-E69D4D110D55}"/>
                  </a:ext>
                </a:extLst>
              </p:cNvPr>
              <p:cNvSpPr txBox="1"/>
              <p:nvPr/>
            </p:nvSpPr>
            <p:spPr>
              <a:xfrm>
                <a:off x="6341522" y="2894967"/>
                <a:ext cx="914400" cy="307777"/>
              </a:xfrm>
              <a:prstGeom prst="rect">
                <a:avLst/>
              </a:prstGeom>
              <a:noFill/>
            </p:spPr>
            <p:txBody>
              <a:bodyPr wrap="square" rtlCol="0">
                <a:spAutoFit/>
              </a:bodyPr>
              <a:lstStyle/>
              <a:p>
                <a:r>
                  <a:rPr lang="es-MX" sz="1400" dirty="0">
                    <a:solidFill>
                      <a:prstClr val="black"/>
                    </a:solidFill>
                    <a:latin typeface="Comic Sans MS" panose="030F0702030302020204" pitchFamily="66" charset="0"/>
                  </a:rPr>
                  <a:t>Mala</a:t>
                </a:r>
                <a:endParaRPr lang="es-MX" sz="1400" dirty="0">
                  <a:solidFill>
                    <a:prstClr val="black"/>
                  </a:solidFill>
                </a:endParaRPr>
              </a:p>
            </p:txBody>
          </p:sp>
        </p:grpSp>
        <p:grpSp>
          <p:nvGrpSpPr>
            <p:cNvPr id="169" name="Grupo 168">
              <a:extLst>
                <a:ext uri="{FF2B5EF4-FFF2-40B4-BE49-F238E27FC236}">
                  <a16:creationId xmlns="" xmlns:a16="http://schemas.microsoft.com/office/drawing/2014/main" id="{F98882BD-1128-4333-AD3C-C99E090A88D9}"/>
                </a:ext>
              </a:extLst>
            </p:cNvPr>
            <p:cNvGrpSpPr/>
            <p:nvPr/>
          </p:nvGrpSpPr>
          <p:grpSpPr>
            <a:xfrm>
              <a:off x="-60113" y="3701185"/>
              <a:ext cx="7876145" cy="1622067"/>
              <a:chOff x="-104586" y="3258293"/>
              <a:chExt cx="7876145" cy="1622067"/>
            </a:xfrm>
          </p:grpSpPr>
          <p:grpSp>
            <p:nvGrpSpPr>
              <p:cNvPr id="90" name="Grupo 89">
                <a:extLst>
                  <a:ext uri="{FF2B5EF4-FFF2-40B4-BE49-F238E27FC236}">
                    <a16:creationId xmlns="" xmlns:a16="http://schemas.microsoft.com/office/drawing/2014/main" id="{F98E8578-A55C-4D5A-B67B-F07061ED95EB}"/>
                  </a:ext>
                </a:extLst>
              </p:cNvPr>
              <p:cNvGrpSpPr/>
              <p:nvPr/>
            </p:nvGrpSpPr>
            <p:grpSpPr>
              <a:xfrm>
                <a:off x="-104586" y="3258293"/>
                <a:ext cx="7866108" cy="369332"/>
                <a:chOff x="-88946" y="1730772"/>
                <a:chExt cx="7866108" cy="369332"/>
              </a:xfrm>
            </p:grpSpPr>
            <p:sp>
              <p:nvSpPr>
                <p:cNvPr id="92" name="Rectángulo 91">
                  <a:extLst>
                    <a:ext uri="{FF2B5EF4-FFF2-40B4-BE49-F238E27FC236}">
                      <a16:creationId xmlns="" xmlns:a16="http://schemas.microsoft.com/office/drawing/2014/main" id="{5D321D22-2312-4122-957D-75CC9CBC1D04}"/>
                    </a:ext>
                  </a:extLst>
                </p:cNvPr>
                <p:cNvSpPr/>
                <p:nvPr/>
              </p:nvSpPr>
              <p:spPr>
                <a:xfrm>
                  <a:off x="0" y="1730772"/>
                  <a:ext cx="7777162" cy="369332"/>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93" name="CuadroTexto 92">
                  <a:extLst>
                    <a:ext uri="{FF2B5EF4-FFF2-40B4-BE49-F238E27FC236}">
                      <a16:creationId xmlns="" xmlns:a16="http://schemas.microsoft.com/office/drawing/2014/main" id="{CB4390D6-35FA-450B-A1D5-337BF7ED9267}"/>
                    </a:ext>
                  </a:extLst>
                </p:cNvPr>
                <p:cNvSpPr txBox="1"/>
                <p:nvPr/>
              </p:nvSpPr>
              <p:spPr>
                <a:xfrm>
                  <a:off x="-88946" y="1737642"/>
                  <a:ext cx="7777162" cy="338554"/>
                </a:xfrm>
                <a:prstGeom prst="rect">
                  <a:avLst/>
                </a:prstGeom>
                <a:noFill/>
              </p:spPr>
              <p:txBody>
                <a:bodyPr wrap="square" rtlCol="0">
                  <a:spAutoFit/>
                </a:bodyPr>
                <a:lstStyle/>
                <a:p>
                  <a:pPr algn="ctr"/>
                  <a:r>
                    <a:rPr lang="es-MX" sz="1600" b="1" dirty="0">
                      <a:solidFill>
                        <a:prstClr val="white"/>
                      </a:solidFill>
                      <a:latin typeface="Comic Sans MS" panose="030F0702030302020204" pitchFamily="66" charset="0"/>
                    </a:rPr>
                    <a:t>Aspectos de la planeación didáctica </a:t>
                  </a:r>
                </a:p>
              </p:txBody>
            </p:sp>
          </p:grpSp>
          <p:sp>
            <p:nvSpPr>
              <p:cNvPr id="99" name="CuadroTexto 98">
                <a:extLst>
                  <a:ext uri="{FF2B5EF4-FFF2-40B4-BE49-F238E27FC236}">
                    <a16:creationId xmlns="" xmlns:a16="http://schemas.microsoft.com/office/drawing/2014/main" id="{2C45F712-0E0F-4056-B8C7-58165A752422}"/>
                  </a:ext>
                </a:extLst>
              </p:cNvPr>
              <p:cNvSpPr txBox="1"/>
              <p:nvPr/>
            </p:nvSpPr>
            <p:spPr>
              <a:xfrm>
                <a:off x="-44436" y="3618476"/>
                <a:ext cx="7777163" cy="1261884"/>
              </a:xfrm>
              <a:prstGeom prst="rect">
                <a:avLst/>
              </a:prstGeom>
              <a:noFill/>
            </p:spPr>
            <p:txBody>
              <a:bodyPr wrap="square" rtlCol="0">
                <a:spAutoFit/>
              </a:bodyPr>
              <a:lstStyle/>
              <a:p>
                <a:r>
                  <a:rPr lang="es-MX" sz="1400" dirty="0">
                    <a:solidFill>
                      <a:prstClr val="black"/>
                    </a:solidFill>
                    <a:latin typeface="Comic Sans MS" panose="030F0702030302020204" pitchFamily="66" charset="0"/>
                  </a:rPr>
                  <a:t>      </a:t>
                </a:r>
                <a:r>
                  <a:rPr lang="es-MX" sz="1200" dirty="0">
                    <a:solidFill>
                      <a:prstClr val="black"/>
                    </a:solidFill>
                    <a:latin typeface="Comic Sans MS" panose="030F0702030302020204" pitchFamily="66" charset="0"/>
                  </a:rPr>
                  <a:t>Logro de los aprendizajes esperados </a:t>
                </a:r>
                <a:endParaRPr lang="es-MX" sz="1400" dirty="0">
                  <a:solidFill>
                    <a:prstClr val="black"/>
                  </a:solidFill>
                  <a:latin typeface="Comic Sans MS" panose="030F0702030302020204" pitchFamily="66" charset="0"/>
                </a:endParaRPr>
              </a:p>
              <a:p>
                <a:r>
                  <a:rPr lang="es-MX" sz="1400" dirty="0">
                    <a:solidFill>
                      <a:prstClr val="black"/>
                    </a:solidFill>
                    <a:latin typeface="Comic Sans MS" panose="030F0702030302020204" pitchFamily="66" charset="0"/>
                  </a:rPr>
                  <a:t>      </a:t>
                </a:r>
                <a:r>
                  <a:rPr lang="es-MX" sz="1200" dirty="0">
                    <a:solidFill>
                      <a:prstClr val="black"/>
                    </a:solidFill>
                    <a:latin typeface="Comic Sans MS" panose="030F0702030302020204" pitchFamily="66" charset="0"/>
                  </a:rPr>
                  <a:t>Materiales educativos adecuados</a:t>
                </a:r>
              </a:p>
              <a:p>
                <a:r>
                  <a:rPr lang="es-MX" sz="1200" dirty="0">
                    <a:solidFill>
                      <a:prstClr val="black"/>
                    </a:solidFill>
                    <a:latin typeface="Comic Sans MS" panose="030F0702030302020204" pitchFamily="66" charset="0"/>
                  </a:rPr>
                  <a:t>       Nivel de complejidad adecuado </a:t>
                </a:r>
              </a:p>
              <a:p>
                <a:r>
                  <a:rPr lang="es-MX" sz="1200" dirty="0">
                    <a:solidFill>
                      <a:prstClr val="black"/>
                    </a:solidFill>
                    <a:latin typeface="Comic Sans MS" panose="030F0702030302020204" pitchFamily="66" charset="0"/>
                  </a:rPr>
                  <a:t>       Organización adecuada</a:t>
                </a:r>
              </a:p>
              <a:p>
                <a:r>
                  <a:rPr lang="es-MX" sz="1200" dirty="0">
                    <a:solidFill>
                      <a:prstClr val="black"/>
                    </a:solidFill>
                    <a:latin typeface="Comic Sans MS" panose="030F0702030302020204" pitchFamily="66" charset="0"/>
                  </a:rPr>
                  <a:t>       Tiempo planeado correctamente</a:t>
                </a:r>
              </a:p>
              <a:p>
                <a:r>
                  <a:rPr lang="es-MX" sz="1200" dirty="0">
                    <a:solidFill>
                      <a:prstClr val="black"/>
                    </a:solidFill>
                    <a:latin typeface="Comic Sans MS" panose="030F0702030302020204" pitchFamily="66" charset="0"/>
                  </a:rPr>
                  <a:t>       Actividades planeadas conforme a lo planeado </a:t>
                </a:r>
              </a:p>
            </p:txBody>
          </p:sp>
          <p:sp>
            <p:nvSpPr>
              <p:cNvPr id="101" name="Elipse 100">
                <a:extLst>
                  <a:ext uri="{FF2B5EF4-FFF2-40B4-BE49-F238E27FC236}">
                    <a16:creationId xmlns="" xmlns:a16="http://schemas.microsoft.com/office/drawing/2014/main" id="{4A5C0622-884D-49F4-B550-4041500CA3C7}"/>
                  </a:ext>
                </a:extLst>
              </p:cNvPr>
              <p:cNvSpPr/>
              <p:nvPr/>
            </p:nvSpPr>
            <p:spPr>
              <a:xfrm>
                <a:off x="124089" y="3674275"/>
                <a:ext cx="140071" cy="148881"/>
              </a:xfrm>
              <a:prstGeom prst="ellipse">
                <a:avLst/>
              </a:prstGeom>
              <a:solidFill>
                <a:srgbClr val="9966FF"/>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106" name="Elipse 105">
                <a:extLst>
                  <a:ext uri="{FF2B5EF4-FFF2-40B4-BE49-F238E27FC236}">
                    <a16:creationId xmlns="" xmlns:a16="http://schemas.microsoft.com/office/drawing/2014/main" id="{1506E085-6A92-4E7F-8A05-A323A3E5E11A}"/>
                  </a:ext>
                </a:extLst>
              </p:cNvPr>
              <p:cNvSpPr/>
              <p:nvPr/>
            </p:nvSpPr>
            <p:spPr>
              <a:xfrm>
                <a:off x="121868" y="3907985"/>
                <a:ext cx="140071" cy="148881"/>
              </a:xfrm>
              <a:prstGeom prst="ellipse">
                <a:avLst/>
              </a:prstGeom>
              <a:solidFill>
                <a:srgbClr val="9966FF"/>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108" name="Elipse 107">
                <a:extLst>
                  <a:ext uri="{FF2B5EF4-FFF2-40B4-BE49-F238E27FC236}">
                    <a16:creationId xmlns="" xmlns:a16="http://schemas.microsoft.com/office/drawing/2014/main" id="{1212747E-7242-4965-9DA4-929E41C6D9E7}"/>
                  </a:ext>
                </a:extLst>
              </p:cNvPr>
              <p:cNvSpPr/>
              <p:nvPr/>
            </p:nvSpPr>
            <p:spPr>
              <a:xfrm>
                <a:off x="121867" y="4101514"/>
                <a:ext cx="140071" cy="148881"/>
              </a:xfrm>
              <a:prstGeom prst="ellipse">
                <a:avLst/>
              </a:prstGeom>
              <a:solidFill>
                <a:srgbClr val="9966FF"/>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110" name="Elipse 109">
                <a:extLst>
                  <a:ext uri="{FF2B5EF4-FFF2-40B4-BE49-F238E27FC236}">
                    <a16:creationId xmlns="" xmlns:a16="http://schemas.microsoft.com/office/drawing/2014/main" id="{AEEE6733-B8DB-4A76-A1EF-35918716BFAE}"/>
                  </a:ext>
                </a:extLst>
              </p:cNvPr>
              <p:cNvSpPr/>
              <p:nvPr/>
            </p:nvSpPr>
            <p:spPr>
              <a:xfrm>
                <a:off x="121867" y="4295044"/>
                <a:ext cx="140071" cy="148881"/>
              </a:xfrm>
              <a:prstGeom prst="ellipse">
                <a:avLst/>
              </a:prstGeom>
              <a:solidFill>
                <a:srgbClr val="9966FF"/>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112" name="Elipse 111">
                <a:extLst>
                  <a:ext uri="{FF2B5EF4-FFF2-40B4-BE49-F238E27FC236}">
                    <a16:creationId xmlns="" xmlns:a16="http://schemas.microsoft.com/office/drawing/2014/main" id="{049B3706-E439-4954-A6A5-40C7B2714B0B}"/>
                  </a:ext>
                </a:extLst>
              </p:cNvPr>
              <p:cNvSpPr/>
              <p:nvPr/>
            </p:nvSpPr>
            <p:spPr>
              <a:xfrm>
                <a:off x="121867" y="4468535"/>
                <a:ext cx="140071" cy="148881"/>
              </a:xfrm>
              <a:prstGeom prst="ellipse">
                <a:avLst/>
              </a:prstGeom>
              <a:solidFill>
                <a:srgbClr val="9966FF"/>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114" name="Elipse 113">
                <a:extLst>
                  <a:ext uri="{FF2B5EF4-FFF2-40B4-BE49-F238E27FC236}">
                    <a16:creationId xmlns="" xmlns:a16="http://schemas.microsoft.com/office/drawing/2014/main" id="{6324721C-3F31-47D7-9E44-60A4C321DE28}"/>
                  </a:ext>
                </a:extLst>
              </p:cNvPr>
              <p:cNvSpPr/>
              <p:nvPr/>
            </p:nvSpPr>
            <p:spPr>
              <a:xfrm>
                <a:off x="121866" y="4655227"/>
                <a:ext cx="140071" cy="148881"/>
              </a:xfrm>
              <a:prstGeom prst="ellipse">
                <a:avLst/>
              </a:prstGeom>
              <a:solidFill>
                <a:srgbClr val="9966FF"/>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115" name="CuadroTexto 114">
                <a:extLst>
                  <a:ext uri="{FF2B5EF4-FFF2-40B4-BE49-F238E27FC236}">
                    <a16:creationId xmlns="" xmlns:a16="http://schemas.microsoft.com/office/drawing/2014/main" id="{25E92943-3F55-46FD-819B-08C437F114C6}"/>
                  </a:ext>
                </a:extLst>
              </p:cNvPr>
              <p:cNvSpPr txBox="1"/>
              <p:nvPr/>
            </p:nvSpPr>
            <p:spPr>
              <a:xfrm>
                <a:off x="3239996" y="3600993"/>
                <a:ext cx="4531563" cy="1277273"/>
              </a:xfrm>
              <a:prstGeom prst="rect">
                <a:avLst/>
              </a:prstGeom>
              <a:noFill/>
            </p:spPr>
            <p:txBody>
              <a:bodyPr wrap="square" rtlCol="0">
                <a:spAutoFit/>
              </a:bodyPr>
              <a:lstStyle/>
              <a:p>
                <a:pPr algn="ctr"/>
                <a:r>
                  <a:rPr lang="es-MX" sz="1100" dirty="0" smtClean="0">
                    <a:solidFill>
                      <a:prstClr val="black"/>
                    </a:solidFill>
                    <a:latin typeface="Comic Sans MS" panose="030F0702030302020204" pitchFamily="66" charset="0"/>
                  </a:rPr>
                  <a:t>Observaciones</a:t>
                </a:r>
              </a:p>
              <a:p>
                <a:pPr algn="ctr"/>
                <a:r>
                  <a:rPr lang="es-MX" sz="1100" dirty="0" smtClean="0">
                    <a:solidFill>
                      <a:prstClr val="black"/>
                    </a:solidFill>
                    <a:latin typeface="Comic Sans MS" panose="030F0702030302020204" pitchFamily="66" charset="0"/>
                  </a:rPr>
                  <a:t>En esta ocasión las actividades se realizaron bien, la respuesta de los padres de familia fue buena, además el logro de aprendizaje del campo de pensamiento se logró significativamente en los alumnos. Anteriormente en la jornada pasada ya se habían tratado las unidades de medida no convencionales por tanto el alumno le encontró sentido a la actividad.  (Sig. Diapositiva).  </a:t>
                </a:r>
              </a:p>
            </p:txBody>
          </p:sp>
        </p:grpSp>
        <p:grpSp>
          <p:nvGrpSpPr>
            <p:cNvPr id="168" name="Grupo 167">
              <a:extLst>
                <a:ext uri="{FF2B5EF4-FFF2-40B4-BE49-F238E27FC236}">
                  <a16:creationId xmlns="" xmlns:a16="http://schemas.microsoft.com/office/drawing/2014/main" id="{BB09A73F-77AD-421C-9A12-1B07E4E28D91}"/>
                </a:ext>
              </a:extLst>
            </p:cNvPr>
            <p:cNvGrpSpPr/>
            <p:nvPr/>
          </p:nvGrpSpPr>
          <p:grpSpPr>
            <a:xfrm>
              <a:off x="0" y="5352851"/>
              <a:ext cx="8142075" cy="1392842"/>
              <a:chOff x="-106905" y="4811173"/>
              <a:chExt cx="8142075" cy="1392842"/>
            </a:xfrm>
          </p:grpSpPr>
          <p:grpSp>
            <p:nvGrpSpPr>
              <p:cNvPr id="116" name="Grupo 115">
                <a:extLst>
                  <a:ext uri="{FF2B5EF4-FFF2-40B4-BE49-F238E27FC236}">
                    <a16:creationId xmlns="" xmlns:a16="http://schemas.microsoft.com/office/drawing/2014/main" id="{86E20A7A-7587-4421-B56B-9A932A9F7109}"/>
                  </a:ext>
                </a:extLst>
              </p:cNvPr>
              <p:cNvGrpSpPr/>
              <p:nvPr/>
            </p:nvGrpSpPr>
            <p:grpSpPr>
              <a:xfrm>
                <a:off x="-106905" y="4811173"/>
                <a:ext cx="8142075" cy="414533"/>
                <a:chOff x="-91265" y="1649223"/>
                <a:chExt cx="8142075" cy="414533"/>
              </a:xfrm>
            </p:grpSpPr>
            <p:sp>
              <p:nvSpPr>
                <p:cNvPr id="117" name="Rectángulo 116">
                  <a:extLst>
                    <a:ext uri="{FF2B5EF4-FFF2-40B4-BE49-F238E27FC236}">
                      <a16:creationId xmlns="" xmlns:a16="http://schemas.microsoft.com/office/drawing/2014/main" id="{811F3B92-D7D1-4EAA-AF61-3E94D18C4AEE}"/>
                    </a:ext>
                  </a:extLst>
                </p:cNvPr>
                <p:cNvSpPr/>
                <p:nvPr/>
              </p:nvSpPr>
              <p:spPr>
                <a:xfrm>
                  <a:off x="-90086" y="1649223"/>
                  <a:ext cx="7777162" cy="369332"/>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118" name="CuadroTexto 117">
                  <a:extLst>
                    <a:ext uri="{FF2B5EF4-FFF2-40B4-BE49-F238E27FC236}">
                      <a16:creationId xmlns="" xmlns:a16="http://schemas.microsoft.com/office/drawing/2014/main" id="{1B9E0E7C-C94D-4D33-90C9-F83AE03AC5F1}"/>
                    </a:ext>
                  </a:extLst>
                </p:cNvPr>
                <p:cNvSpPr txBox="1"/>
                <p:nvPr/>
              </p:nvSpPr>
              <p:spPr>
                <a:xfrm>
                  <a:off x="-91265" y="1725202"/>
                  <a:ext cx="8142075" cy="338554"/>
                </a:xfrm>
                <a:prstGeom prst="rect">
                  <a:avLst/>
                </a:prstGeom>
                <a:noFill/>
              </p:spPr>
              <p:txBody>
                <a:bodyPr wrap="square" rtlCol="0">
                  <a:spAutoFit/>
                </a:bodyPr>
                <a:lstStyle/>
                <a:p>
                  <a:pPr algn="ctr"/>
                  <a:r>
                    <a:rPr lang="es-MX" sz="1600" b="1" dirty="0">
                      <a:solidFill>
                        <a:prstClr val="white"/>
                      </a:solidFill>
                      <a:latin typeface="Comic Sans MS" panose="030F0702030302020204" pitchFamily="66" charset="0"/>
                    </a:rPr>
                    <a:t>Manifestaciones de los alumnos</a:t>
                  </a:r>
                </a:p>
              </p:txBody>
            </p:sp>
          </p:grpSp>
          <p:sp>
            <p:nvSpPr>
              <p:cNvPr id="122" name="CuadroTexto 121">
                <a:extLst>
                  <a:ext uri="{FF2B5EF4-FFF2-40B4-BE49-F238E27FC236}">
                    <a16:creationId xmlns="" xmlns:a16="http://schemas.microsoft.com/office/drawing/2014/main" id="{7C94A14D-3BCC-49E5-BA89-9E2AEF82C62C}"/>
                  </a:ext>
                </a:extLst>
              </p:cNvPr>
              <p:cNvSpPr txBox="1"/>
              <p:nvPr/>
            </p:nvSpPr>
            <p:spPr>
              <a:xfrm>
                <a:off x="-54750" y="5188352"/>
                <a:ext cx="3912051" cy="1015663"/>
              </a:xfrm>
              <a:prstGeom prst="rect">
                <a:avLst/>
              </a:prstGeom>
              <a:noFill/>
            </p:spPr>
            <p:txBody>
              <a:bodyPr wrap="square" rtlCol="0">
                <a:spAutoFit/>
              </a:bodyPr>
              <a:lstStyle/>
              <a:p>
                <a:pPr algn="just"/>
                <a:endParaRPr lang="es-MX" sz="1200" dirty="0">
                  <a:solidFill>
                    <a:prstClr val="black"/>
                  </a:solidFill>
                  <a:latin typeface="Comic Sans MS" panose="030F0702030302020204" pitchFamily="66" charset="0"/>
                </a:endParaRPr>
              </a:p>
              <a:p>
                <a:pPr algn="just"/>
                <a:r>
                  <a:rPr lang="es-MX" sz="1200" dirty="0">
                    <a:solidFill>
                      <a:prstClr val="black"/>
                    </a:solidFill>
                    <a:latin typeface="Comic Sans MS" panose="030F0702030302020204" pitchFamily="66" charset="0"/>
                  </a:rPr>
                  <a:t>Interés en las actividades</a:t>
                </a:r>
                <a:endParaRPr lang="es-MX" sz="1400" dirty="0">
                  <a:solidFill>
                    <a:prstClr val="black"/>
                  </a:solidFill>
                  <a:latin typeface="Comic Sans MS" panose="030F0702030302020204" pitchFamily="66" charset="0"/>
                </a:endParaRPr>
              </a:p>
              <a:p>
                <a:pPr algn="just"/>
                <a:r>
                  <a:rPr lang="es-MX" sz="1200" dirty="0">
                    <a:solidFill>
                      <a:prstClr val="black"/>
                    </a:solidFill>
                    <a:latin typeface="Comic Sans MS" panose="030F0702030302020204" pitchFamily="66" charset="0"/>
                  </a:rPr>
                  <a:t>Participación de la manera esperada</a:t>
                </a:r>
              </a:p>
              <a:p>
                <a:pPr algn="just"/>
                <a:r>
                  <a:rPr lang="es-MX" sz="1200" dirty="0">
                    <a:solidFill>
                      <a:prstClr val="black"/>
                    </a:solidFill>
                    <a:latin typeface="Comic Sans MS" panose="030F0702030302020204" pitchFamily="66" charset="0"/>
                  </a:rPr>
                  <a:t>Adaptación a la organización establecida</a:t>
                </a:r>
              </a:p>
              <a:p>
                <a:pPr algn="just"/>
                <a:r>
                  <a:rPr lang="es-MX" sz="1200" dirty="0">
                    <a:solidFill>
                      <a:prstClr val="black"/>
                    </a:solidFill>
                    <a:latin typeface="Comic Sans MS" panose="030F0702030302020204" pitchFamily="66" charset="0"/>
                  </a:rPr>
                  <a:t>Seguridad y cooperación al realizar las actividades</a:t>
                </a:r>
              </a:p>
            </p:txBody>
          </p:sp>
          <p:sp>
            <p:nvSpPr>
              <p:cNvPr id="126" name="CuadroTexto 125">
                <a:extLst>
                  <a:ext uri="{FF2B5EF4-FFF2-40B4-BE49-F238E27FC236}">
                    <a16:creationId xmlns="" xmlns:a16="http://schemas.microsoft.com/office/drawing/2014/main" id="{06161E3F-EC52-4DE5-966F-0CF0E691332C}"/>
                  </a:ext>
                </a:extLst>
              </p:cNvPr>
              <p:cNvSpPr txBox="1"/>
              <p:nvPr/>
            </p:nvSpPr>
            <p:spPr>
              <a:xfrm>
                <a:off x="3645357" y="5221690"/>
                <a:ext cx="3674654" cy="461665"/>
              </a:xfrm>
              <a:prstGeom prst="rect">
                <a:avLst/>
              </a:prstGeom>
              <a:noFill/>
            </p:spPr>
            <p:txBody>
              <a:bodyPr wrap="square" rtlCol="0">
                <a:spAutoFit/>
              </a:bodyPr>
              <a:lstStyle/>
              <a:p>
                <a:pPr algn="ctr"/>
                <a:r>
                  <a:rPr lang="es-MX" sz="1200" dirty="0">
                    <a:solidFill>
                      <a:prstClr val="black"/>
                    </a:solidFill>
                    <a:latin typeface="Comic Sans MS" panose="030F0702030302020204" pitchFamily="66" charset="0"/>
                  </a:rPr>
                  <a:t>Todos   Algunos  Pocos   Ninguno</a:t>
                </a:r>
              </a:p>
              <a:p>
                <a:pPr algn="ctr"/>
                <a:endParaRPr lang="es-MX" sz="1200" dirty="0">
                  <a:solidFill>
                    <a:prstClr val="black"/>
                  </a:solidFill>
                  <a:latin typeface="Comic Sans MS" panose="030F0702030302020204" pitchFamily="66" charset="0"/>
                </a:endParaRPr>
              </a:p>
            </p:txBody>
          </p:sp>
          <p:grpSp>
            <p:nvGrpSpPr>
              <p:cNvPr id="135" name="Grupo 134">
                <a:extLst>
                  <a:ext uri="{FF2B5EF4-FFF2-40B4-BE49-F238E27FC236}">
                    <a16:creationId xmlns="" xmlns:a16="http://schemas.microsoft.com/office/drawing/2014/main" id="{0B4F29DE-BDD1-4173-913A-6F69F59C290F}"/>
                  </a:ext>
                </a:extLst>
              </p:cNvPr>
              <p:cNvGrpSpPr/>
              <p:nvPr/>
            </p:nvGrpSpPr>
            <p:grpSpPr>
              <a:xfrm>
                <a:off x="4481792" y="5453154"/>
                <a:ext cx="1859730" cy="162160"/>
                <a:chOff x="4481792" y="5453154"/>
                <a:chExt cx="1859730" cy="162160"/>
              </a:xfrm>
            </p:grpSpPr>
            <p:sp>
              <p:nvSpPr>
                <p:cNvPr id="124" name="Elipse 123">
                  <a:extLst>
                    <a:ext uri="{FF2B5EF4-FFF2-40B4-BE49-F238E27FC236}">
                      <a16:creationId xmlns="" xmlns:a16="http://schemas.microsoft.com/office/drawing/2014/main" id="{B36A7C95-12EB-4981-AD16-F8766A33023B}"/>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128" name="Elipse 127">
                  <a:extLst>
                    <a:ext uri="{FF2B5EF4-FFF2-40B4-BE49-F238E27FC236}">
                      <a16:creationId xmlns="" xmlns:a16="http://schemas.microsoft.com/office/drawing/2014/main" id="{04898E7A-EFA5-4C5D-AA3E-E61854C86E67}"/>
                    </a:ext>
                  </a:extLst>
                </p:cNvPr>
                <p:cNvSpPr/>
                <p:nvPr/>
              </p:nvSpPr>
              <p:spPr>
                <a:xfrm>
                  <a:off x="5071405" y="5453154"/>
                  <a:ext cx="140071" cy="148881"/>
                </a:xfrm>
                <a:prstGeom prst="ellipse">
                  <a:avLst/>
                </a:prstGeom>
                <a:solidFill>
                  <a:srgbClr val="9966FF"/>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130" name="Elipse 129">
                  <a:extLst>
                    <a:ext uri="{FF2B5EF4-FFF2-40B4-BE49-F238E27FC236}">
                      <a16:creationId xmlns="" xmlns:a16="http://schemas.microsoft.com/office/drawing/2014/main" id="{00F070BD-3F46-4F6C-A422-B589D0DB19D7}"/>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132" name="Elipse 131">
                  <a:extLst>
                    <a:ext uri="{FF2B5EF4-FFF2-40B4-BE49-F238E27FC236}">
                      <a16:creationId xmlns="" xmlns:a16="http://schemas.microsoft.com/office/drawing/2014/main" id="{1ADF766A-8C07-4C9C-954F-397B4C518373}"/>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grpSp>
          <p:grpSp>
            <p:nvGrpSpPr>
              <p:cNvPr id="136" name="Grupo 135">
                <a:extLst>
                  <a:ext uri="{FF2B5EF4-FFF2-40B4-BE49-F238E27FC236}">
                    <a16:creationId xmlns="" xmlns:a16="http://schemas.microsoft.com/office/drawing/2014/main" id="{0CAC7643-C6D9-4D4D-8809-A3E27B328AAE}"/>
                  </a:ext>
                </a:extLst>
              </p:cNvPr>
              <p:cNvGrpSpPr/>
              <p:nvPr/>
            </p:nvGrpSpPr>
            <p:grpSpPr>
              <a:xfrm>
                <a:off x="4481792" y="5644382"/>
                <a:ext cx="1859730" cy="162160"/>
                <a:chOff x="4481792" y="5453154"/>
                <a:chExt cx="1859730" cy="162160"/>
              </a:xfrm>
            </p:grpSpPr>
            <p:sp>
              <p:nvSpPr>
                <p:cNvPr id="137" name="Elipse 136">
                  <a:extLst>
                    <a:ext uri="{FF2B5EF4-FFF2-40B4-BE49-F238E27FC236}">
                      <a16:creationId xmlns="" xmlns:a16="http://schemas.microsoft.com/office/drawing/2014/main" id="{D15D9F78-4830-4046-8D9C-7475C18EEACF}"/>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138" name="Elipse 137">
                  <a:extLst>
                    <a:ext uri="{FF2B5EF4-FFF2-40B4-BE49-F238E27FC236}">
                      <a16:creationId xmlns="" xmlns:a16="http://schemas.microsoft.com/office/drawing/2014/main" id="{9106BBF0-3FDA-43EF-82D8-A91CE86F7BCC}"/>
                    </a:ext>
                  </a:extLst>
                </p:cNvPr>
                <p:cNvSpPr/>
                <p:nvPr/>
              </p:nvSpPr>
              <p:spPr>
                <a:xfrm>
                  <a:off x="5071405" y="5453154"/>
                  <a:ext cx="140071" cy="148881"/>
                </a:xfrm>
                <a:prstGeom prst="ellipse">
                  <a:avLst/>
                </a:prstGeom>
                <a:solidFill>
                  <a:srgbClr val="9966FF"/>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139" name="Elipse 138">
                  <a:extLst>
                    <a:ext uri="{FF2B5EF4-FFF2-40B4-BE49-F238E27FC236}">
                      <a16:creationId xmlns="" xmlns:a16="http://schemas.microsoft.com/office/drawing/2014/main" id="{805C1B3D-B483-4E9A-BC43-3C3A34DCA29C}"/>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140" name="Elipse 139">
                  <a:extLst>
                    <a:ext uri="{FF2B5EF4-FFF2-40B4-BE49-F238E27FC236}">
                      <a16:creationId xmlns="" xmlns:a16="http://schemas.microsoft.com/office/drawing/2014/main" id="{5ACBF1CC-D4AC-4C8B-8889-428A29D11D7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grpSp>
          <p:grpSp>
            <p:nvGrpSpPr>
              <p:cNvPr id="141" name="Grupo 140">
                <a:extLst>
                  <a:ext uri="{FF2B5EF4-FFF2-40B4-BE49-F238E27FC236}">
                    <a16:creationId xmlns="" xmlns:a16="http://schemas.microsoft.com/office/drawing/2014/main" id="{7B87E0F1-93A8-4239-876A-2C91F55A3FB3}"/>
                  </a:ext>
                </a:extLst>
              </p:cNvPr>
              <p:cNvGrpSpPr/>
              <p:nvPr/>
            </p:nvGrpSpPr>
            <p:grpSpPr>
              <a:xfrm>
                <a:off x="4482433" y="5835610"/>
                <a:ext cx="1859730" cy="162160"/>
                <a:chOff x="4481792" y="5453154"/>
                <a:chExt cx="1859730" cy="162160"/>
              </a:xfrm>
            </p:grpSpPr>
            <p:sp>
              <p:nvSpPr>
                <p:cNvPr id="142" name="Elipse 141">
                  <a:extLst>
                    <a:ext uri="{FF2B5EF4-FFF2-40B4-BE49-F238E27FC236}">
                      <a16:creationId xmlns="" xmlns:a16="http://schemas.microsoft.com/office/drawing/2014/main" id="{A875E401-1E64-47E4-A54B-900C61A61677}"/>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143" name="Elipse 142">
                  <a:extLst>
                    <a:ext uri="{FF2B5EF4-FFF2-40B4-BE49-F238E27FC236}">
                      <a16:creationId xmlns="" xmlns:a16="http://schemas.microsoft.com/office/drawing/2014/main" id="{3DD59AD9-06DA-4644-919C-E7BC15F6BED6}"/>
                    </a:ext>
                  </a:extLst>
                </p:cNvPr>
                <p:cNvSpPr/>
                <p:nvPr/>
              </p:nvSpPr>
              <p:spPr>
                <a:xfrm>
                  <a:off x="5071405" y="5453154"/>
                  <a:ext cx="140071" cy="148881"/>
                </a:xfrm>
                <a:prstGeom prst="ellipse">
                  <a:avLst/>
                </a:prstGeom>
                <a:solidFill>
                  <a:srgbClr val="9966FF"/>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144" name="Elipse 143">
                  <a:extLst>
                    <a:ext uri="{FF2B5EF4-FFF2-40B4-BE49-F238E27FC236}">
                      <a16:creationId xmlns="" xmlns:a16="http://schemas.microsoft.com/office/drawing/2014/main" id="{6DDE1CF7-489F-47CF-8241-BA4E200CF4FA}"/>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145" name="Elipse 144">
                  <a:extLst>
                    <a:ext uri="{FF2B5EF4-FFF2-40B4-BE49-F238E27FC236}">
                      <a16:creationId xmlns="" xmlns:a16="http://schemas.microsoft.com/office/drawing/2014/main" id="{5B84455B-4FC9-4372-B777-94DDE7FE150E}"/>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grpSp>
          <p:grpSp>
            <p:nvGrpSpPr>
              <p:cNvPr id="146" name="Grupo 145">
                <a:extLst>
                  <a:ext uri="{FF2B5EF4-FFF2-40B4-BE49-F238E27FC236}">
                    <a16:creationId xmlns="" xmlns:a16="http://schemas.microsoft.com/office/drawing/2014/main" id="{77951E04-423C-44AE-A9B2-24095C4C5B28}"/>
                  </a:ext>
                </a:extLst>
              </p:cNvPr>
              <p:cNvGrpSpPr/>
              <p:nvPr/>
            </p:nvGrpSpPr>
            <p:grpSpPr>
              <a:xfrm>
                <a:off x="4482817" y="6023918"/>
                <a:ext cx="1859730" cy="162160"/>
                <a:chOff x="4481792" y="5453154"/>
                <a:chExt cx="1859730" cy="162160"/>
              </a:xfrm>
            </p:grpSpPr>
            <p:sp>
              <p:nvSpPr>
                <p:cNvPr id="147" name="Elipse 146">
                  <a:extLst>
                    <a:ext uri="{FF2B5EF4-FFF2-40B4-BE49-F238E27FC236}">
                      <a16:creationId xmlns="" xmlns:a16="http://schemas.microsoft.com/office/drawing/2014/main" id="{EAE223AD-9981-454B-AC0F-D9BD55EC710C}"/>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148" name="Elipse 147">
                  <a:extLst>
                    <a:ext uri="{FF2B5EF4-FFF2-40B4-BE49-F238E27FC236}">
                      <a16:creationId xmlns="" xmlns:a16="http://schemas.microsoft.com/office/drawing/2014/main" id="{A020B64C-03E0-4C7A-BBB0-B1EB17ACCB9A}"/>
                    </a:ext>
                  </a:extLst>
                </p:cNvPr>
                <p:cNvSpPr/>
                <p:nvPr/>
              </p:nvSpPr>
              <p:spPr>
                <a:xfrm>
                  <a:off x="5071405" y="5453154"/>
                  <a:ext cx="140071" cy="148881"/>
                </a:xfrm>
                <a:prstGeom prst="ellipse">
                  <a:avLst/>
                </a:prstGeom>
                <a:solidFill>
                  <a:srgbClr val="9966FF"/>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149" name="Elipse 148">
                  <a:extLst>
                    <a:ext uri="{FF2B5EF4-FFF2-40B4-BE49-F238E27FC236}">
                      <a16:creationId xmlns="" xmlns:a16="http://schemas.microsoft.com/office/drawing/2014/main" id="{CFEEB593-1C3D-4D7F-A633-27ED6ECE17BF}"/>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150" name="Elipse 149">
                  <a:extLst>
                    <a:ext uri="{FF2B5EF4-FFF2-40B4-BE49-F238E27FC236}">
                      <a16:creationId xmlns="" xmlns:a16="http://schemas.microsoft.com/office/drawing/2014/main" id="{C42090CB-1504-4391-B330-728BEC78AAC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grpSp>
        </p:grpSp>
        <p:grpSp>
          <p:nvGrpSpPr>
            <p:cNvPr id="151" name="Grupo 150">
              <a:extLst>
                <a:ext uri="{FF2B5EF4-FFF2-40B4-BE49-F238E27FC236}">
                  <a16:creationId xmlns="" xmlns:a16="http://schemas.microsoft.com/office/drawing/2014/main" id="{E3FB72F6-392F-40AB-A175-66BC4FD1180C}"/>
                </a:ext>
              </a:extLst>
            </p:cNvPr>
            <p:cNvGrpSpPr/>
            <p:nvPr/>
          </p:nvGrpSpPr>
          <p:grpSpPr>
            <a:xfrm>
              <a:off x="-40004" y="6773416"/>
              <a:ext cx="8066405" cy="358362"/>
              <a:chOff x="-128950" y="1710038"/>
              <a:chExt cx="8066405" cy="358362"/>
            </a:xfrm>
          </p:grpSpPr>
          <p:sp>
            <p:nvSpPr>
              <p:cNvPr id="152" name="Rectángulo 151">
                <a:extLst>
                  <a:ext uri="{FF2B5EF4-FFF2-40B4-BE49-F238E27FC236}">
                    <a16:creationId xmlns="" xmlns:a16="http://schemas.microsoft.com/office/drawing/2014/main" id="{8BFA794B-7B5C-4B21-A452-F05082E198A2}"/>
                  </a:ext>
                </a:extLst>
              </p:cNvPr>
              <p:cNvSpPr/>
              <p:nvPr/>
            </p:nvSpPr>
            <p:spPr>
              <a:xfrm>
                <a:off x="-117778" y="1710038"/>
                <a:ext cx="7844864" cy="358362"/>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153" name="CuadroTexto 152">
                <a:extLst>
                  <a:ext uri="{FF2B5EF4-FFF2-40B4-BE49-F238E27FC236}">
                    <a16:creationId xmlns="" xmlns:a16="http://schemas.microsoft.com/office/drawing/2014/main" id="{B6E65149-4C4C-4DA3-BBD4-37E7A7D3A7A0}"/>
                  </a:ext>
                </a:extLst>
              </p:cNvPr>
              <p:cNvSpPr txBox="1"/>
              <p:nvPr/>
            </p:nvSpPr>
            <p:spPr>
              <a:xfrm>
                <a:off x="-128950" y="1725138"/>
                <a:ext cx="8066405" cy="338554"/>
              </a:xfrm>
              <a:prstGeom prst="rect">
                <a:avLst/>
              </a:prstGeom>
              <a:noFill/>
            </p:spPr>
            <p:txBody>
              <a:bodyPr wrap="square" rtlCol="0">
                <a:spAutoFit/>
              </a:bodyPr>
              <a:lstStyle/>
              <a:p>
                <a:pPr algn="ctr"/>
                <a:r>
                  <a:rPr lang="es-MX" sz="1600" b="1" dirty="0">
                    <a:solidFill>
                      <a:prstClr val="white"/>
                    </a:solidFill>
                    <a:latin typeface="Comic Sans MS" panose="030F0702030302020204" pitchFamily="66" charset="0"/>
                  </a:rPr>
                  <a:t>Autoevaluación</a:t>
                </a:r>
              </a:p>
            </p:txBody>
          </p:sp>
        </p:grpSp>
        <p:sp>
          <p:nvSpPr>
            <p:cNvPr id="155" name="CuadroTexto 154">
              <a:extLst>
                <a:ext uri="{FF2B5EF4-FFF2-40B4-BE49-F238E27FC236}">
                  <a16:creationId xmlns="" xmlns:a16="http://schemas.microsoft.com/office/drawing/2014/main" id="{6718D8D3-202C-4CDB-8F60-21504AA6438C}"/>
                </a:ext>
              </a:extLst>
            </p:cNvPr>
            <p:cNvSpPr txBox="1"/>
            <p:nvPr/>
          </p:nvSpPr>
          <p:spPr>
            <a:xfrm>
              <a:off x="28833" y="7032794"/>
              <a:ext cx="5831687" cy="1384995"/>
            </a:xfrm>
            <a:prstGeom prst="rect">
              <a:avLst/>
            </a:prstGeom>
            <a:noFill/>
          </p:spPr>
          <p:txBody>
            <a:bodyPr wrap="square" rtlCol="0">
              <a:spAutoFit/>
            </a:bodyPr>
            <a:lstStyle/>
            <a:p>
              <a:pPr algn="just"/>
              <a:endParaRPr lang="es-MX" sz="1200" dirty="0">
                <a:solidFill>
                  <a:prstClr val="black"/>
                </a:solidFill>
                <a:latin typeface="Comic Sans MS" panose="030F0702030302020204" pitchFamily="66" charset="0"/>
              </a:endParaRPr>
            </a:p>
            <a:p>
              <a:pPr algn="just"/>
              <a:r>
                <a:rPr lang="es-MX" sz="1200" dirty="0">
                  <a:solidFill>
                    <a:prstClr val="black"/>
                  </a:solidFill>
                  <a:latin typeface="Comic Sans MS" panose="030F0702030302020204" pitchFamily="66" charset="0"/>
                </a:rPr>
                <a:t>Rescato los conocimientos previos</a:t>
              </a:r>
              <a:endParaRPr lang="es-MX" sz="1400" dirty="0">
                <a:solidFill>
                  <a:prstClr val="black"/>
                </a:solidFill>
                <a:latin typeface="Comic Sans MS" panose="030F0702030302020204" pitchFamily="66" charset="0"/>
              </a:endParaRPr>
            </a:p>
            <a:p>
              <a:pPr algn="just"/>
              <a:r>
                <a:rPr lang="es-MX" sz="1200" dirty="0">
                  <a:solidFill>
                    <a:prstClr val="black"/>
                  </a:solidFill>
                  <a:latin typeface="Comic Sans MS" panose="030F0702030302020204" pitchFamily="66" charset="0"/>
                </a:rPr>
                <a:t>Identifico y actúa conforme a las necesidades e intereses de los alumnos  </a:t>
              </a:r>
            </a:p>
            <a:p>
              <a:pPr algn="just"/>
              <a:r>
                <a:rPr lang="es-MX" sz="1200" dirty="0">
                  <a:solidFill>
                    <a:prstClr val="black"/>
                  </a:solidFill>
                  <a:latin typeface="Comic Sans MS" panose="030F0702030302020204" pitchFamily="66" charset="0"/>
                </a:rPr>
                <a:t>Fomento la participación de todos los alumnos </a:t>
              </a:r>
            </a:p>
            <a:p>
              <a:pPr algn="just"/>
              <a:r>
                <a:rPr lang="es-MX" sz="1200" dirty="0">
                  <a:solidFill>
                    <a:prstClr val="black"/>
                  </a:solidFill>
                  <a:latin typeface="Comic Sans MS" panose="030F0702030302020204" pitchFamily="66" charset="0"/>
                </a:rPr>
                <a:t>Otorgo consignas claras</a:t>
              </a:r>
            </a:p>
            <a:p>
              <a:pPr algn="just"/>
              <a:r>
                <a:rPr lang="es-MX" sz="1200" dirty="0">
                  <a:solidFill>
                    <a:prstClr val="black"/>
                  </a:solidFill>
                  <a:latin typeface="Comic Sans MS" panose="030F0702030302020204" pitchFamily="66" charset="0"/>
                </a:rPr>
                <a:t>Intervengo adecuadamente</a:t>
              </a:r>
            </a:p>
            <a:p>
              <a:pPr algn="just"/>
              <a:r>
                <a:rPr lang="es-MX" sz="1200" dirty="0">
                  <a:solidFill>
                    <a:prstClr val="black"/>
                  </a:solidFill>
                  <a:latin typeface="Comic Sans MS" panose="030F0702030302020204" pitchFamily="66" charset="0"/>
                </a:rPr>
                <a:t>Fomento la autonomía de los alumnos </a:t>
              </a:r>
            </a:p>
          </p:txBody>
        </p:sp>
        <p:grpSp>
          <p:nvGrpSpPr>
            <p:cNvPr id="202" name="Grupo 201">
              <a:extLst>
                <a:ext uri="{FF2B5EF4-FFF2-40B4-BE49-F238E27FC236}">
                  <a16:creationId xmlns="" xmlns:a16="http://schemas.microsoft.com/office/drawing/2014/main" id="{F323BF70-7EB4-430E-8E9D-EF851C22D91D}"/>
                </a:ext>
              </a:extLst>
            </p:cNvPr>
            <p:cNvGrpSpPr/>
            <p:nvPr/>
          </p:nvGrpSpPr>
          <p:grpSpPr>
            <a:xfrm>
              <a:off x="5374926" y="7091527"/>
              <a:ext cx="2259440" cy="1333183"/>
              <a:chOff x="5315844" y="7568695"/>
              <a:chExt cx="2259440" cy="1333183"/>
            </a:xfrm>
          </p:grpSpPr>
          <p:sp>
            <p:nvSpPr>
              <p:cNvPr id="161" name="CuadroTexto 160">
                <a:extLst>
                  <a:ext uri="{FF2B5EF4-FFF2-40B4-BE49-F238E27FC236}">
                    <a16:creationId xmlns="" xmlns:a16="http://schemas.microsoft.com/office/drawing/2014/main" id="{101E8FF4-B621-48FA-A3D7-D90BB0502AC4}"/>
                  </a:ext>
                </a:extLst>
              </p:cNvPr>
              <p:cNvSpPr txBox="1"/>
              <p:nvPr/>
            </p:nvSpPr>
            <p:spPr>
              <a:xfrm>
                <a:off x="5319913" y="7568918"/>
                <a:ext cx="2255371" cy="461665"/>
              </a:xfrm>
              <a:prstGeom prst="rect">
                <a:avLst/>
              </a:prstGeom>
              <a:noFill/>
            </p:spPr>
            <p:txBody>
              <a:bodyPr wrap="square" rtlCol="0">
                <a:spAutoFit/>
              </a:bodyPr>
              <a:lstStyle/>
              <a:p>
                <a:pPr algn="ctr"/>
                <a:r>
                  <a:rPr lang="es-MX" sz="1200" dirty="0">
                    <a:solidFill>
                      <a:prstClr val="black"/>
                    </a:solidFill>
                    <a:latin typeface="Comic Sans MS" panose="030F0702030302020204" pitchFamily="66" charset="0"/>
                  </a:rPr>
                  <a:t>   </a:t>
                </a:r>
                <a:r>
                  <a:rPr lang="es-MX" sz="1200" dirty="0" smtClean="0">
                    <a:solidFill>
                      <a:prstClr val="black"/>
                    </a:solidFill>
                    <a:latin typeface="Comic Sans MS" panose="030F0702030302020204" pitchFamily="66" charset="0"/>
                  </a:rPr>
                  <a:t>          </a:t>
                </a:r>
                <a:r>
                  <a:rPr lang="es-MX" sz="1200" dirty="0">
                    <a:solidFill>
                      <a:prstClr val="black"/>
                    </a:solidFill>
                    <a:latin typeface="Comic Sans MS" panose="030F0702030302020204" pitchFamily="66" charset="0"/>
                  </a:rPr>
                  <a:t>Si           </a:t>
                </a:r>
                <a:r>
                  <a:rPr lang="es-MX" sz="1200" dirty="0" smtClean="0">
                    <a:solidFill>
                      <a:prstClr val="black"/>
                    </a:solidFill>
                    <a:latin typeface="Comic Sans MS" panose="030F0702030302020204" pitchFamily="66" charset="0"/>
                  </a:rPr>
                  <a:t>   </a:t>
                </a:r>
                <a:r>
                  <a:rPr lang="es-MX" sz="1200" dirty="0">
                    <a:solidFill>
                      <a:prstClr val="black"/>
                    </a:solidFill>
                    <a:latin typeface="Comic Sans MS" panose="030F0702030302020204" pitchFamily="66" charset="0"/>
                  </a:rPr>
                  <a:t>No  </a:t>
                </a:r>
                <a:r>
                  <a:rPr lang="es-MX" sz="1200" dirty="0" smtClean="0">
                    <a:solidFill>
                      <a:prstClr val="black"/>
                    </a:solidFill>
                    <a:latin typeface="Comic Sans MS" panose="030F0702030302020204" pitchFamily="66" charset="0"/>
                  </a:rPr>
                  <a:t> N/A </a:t>
                </a:r>
                <a:endParaRPr lang="es-MX" sz="1200" dirty="0">
                  <a:solidFill>
                    <a:prstClr val="black"/>
                  </a:solidFill>
                  <a:latin typeface="Comic Sans MS" panose="030F0702030302020204" pitchFamily="66" charset="0"/>
                </a:endParaRPr>
              </a:p>
              <a:p>
                <a:pPr algn="ctr"/>
                <a:endParaRPr lang="es-MX" sz="1200" dirty="0">
                  <a:solidFill>
                    <a:prstClr val="black"/>
                  </a:solidFill>
                  <a:latin typeface="Comic Sans MS" panose="030F0702030302020204" pitchFamily="66" charset="0"/>
                </a:endParaRPr>
              </a:p>
            </p:txBody>
          </p:sp>
          <p:grpSp>
            <p:nvGrpSpPr>
              <p:cNvPr id="201" name="Grupo 200">
                <a:extLst>
                  <a:ext uri="{FF2B5EF4-FFF2-40B4-BE49-F238E27FC236}">
                    <a16:creationId xmlns="" xmlns:a16="http://schemas.microsoft.com/office/drawing/2014/main" id="{6C41977E-8F35-4BB6-9FB6-060C1D447201}"/>
                  </a:ext>
                </a:extLst>
              </p:cNvPr>
              <p:cNvGrpSpPr/>
              <p:nvPr/>
            </p:nvGrpSpPr>
            <p:grpSpPr>
              <a:xfrm>
                <a:off x="6120124" y="7772965"/>
                <a:ext cx="876598" cy="1128913"/>
                <a:chOff x="6128376" y="7763339"/>
                <a:chExt cx="876598" cy="1128913"/>
              </a:xfrm>
            </p:grpSpPr>
            <p:grpSp>
              <p:nvGrpSpPr>
                <p:cNvPr id="171" name="Grupo 170">
                  <a:extLst>
                    <a:ext uri="{FF2B5EF4-FFF2-40B4-BE49-F238E27FC236}">
                      <a16:creationId xmlns="" xmlns:a16="http://schemas.microsoft.com/office/drawing/2014/main" id="{B4DEC5E0-F6BB-4A34-A803-6D536089621A}"/>
                    </a:ext>
                  </a:extLst>
                </p:cNvPr>
                <p:cNvGrpSpPr/>
                <p:nvPr/>
              </p:nvGrpSpPr>
              <p:grpSpPr>
                <a:xfrm>
                  <a:off x="6135240" y="7763339"/>
                  <a:ext cx="860093" cy="166455"/>
                  <a:chOff x="6014569" y="7907624"/>
                  <a:chExt cx="860093" cy="166455"/>
                </a:xfrm>
              </p:grpSpPr>
              <p:sp>
                <p:nvSpPr>
                  <p:cNvPr id="165" name="Elipse 164">
                    <a:extLst>
                      <a:ext uri="{FF2B5EF4-FFF2-40B4-BE49-F238E27FC236}">
                        <a16:creationId xmlns="" xmlns:a16="http://schemas.microsoft.com/office/drawing/2014/main" id="{FE1FD20A-6ED7-4845-8B11-A1EC792790C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166" name="Elipse 165">
                    <a:extLst>
                      <a:ext uri="{FF2B5EF4-FFF2-40B4-BE49-F238E27FC236}">
                        <a16:creationId xmlns="" xmlns:a16="http://schemas.microsoft.com/office/drawing/2014/main" id="{5D71AD41-6D0E-4CDB-B05D-3B103104F30C}"/>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grpSp>
            <p:grpSp>
              <p:nvGrpSpPr>
                <p:cNvPr id="172" name="Grupo 171">
                  <a:extLst>
                    <a:ext uri="{FF2B5EF4-FFF2-40B4-BE49-F238E27FC236}">
                      <a16:creationId xmlns="" xmlns:a16="http://schemas.microsoft.com/office/drawing/2014/main" id="{6D934AB1-45F3-45B0-ADEB-632522282A96}"/>
                    </a:ext>
                  </a:extLst>
                </p:cNvPr>
                <p:cNvGrpSpPr/>
                <p:nvPr/>
              </p:nvGrpSpPr>
              <p:grpSpPr>
                <a:xfrm>
                  <a:off x="6144881" y="7952948"/>
                  <a:ext cx="860093" cy="166455"/>
                  <a:chOff x="6014569" y="7907624"/>
                  <a:chExt cx="860093" cy="166455"/>
                </a:xfrm>
              </p:grpSpPr>
              <p:sp>
                <p:nvSpPr>
                  <p:cNvPr id="173" name="Elipse 172">
                    <a:extLst>
                      <a:ext uri="{FF2B5EF4-FFF2-40B4-BE49-F238E27FC236}">
                        <a16:creationId xmlns="" xmlns:a16="http://schemas.microsoft.com/office/drawing/2014/main" id="{E5A1820A-225E-426C-BB18-42E8BAA0D935}"/>
                      </a:ext>
                    </a:extLst>
                  </p:cNvPr>
                  <p:cNvSpPr/>
                  <p:nvPr/>
                </p:nvSpPr>
                <p:spPr>
                  <a:xfrm>
                    <a:off x="6014569" y="7925198"/>
                    <a:ext cx="140071" cy="148881"/>
                  </a:xfrm>
                  <a:prstGeom prst="ellipse">
                    <a:avLst/>
                  </a:prstGeom>
                  <a:solidFill>
                    <a:srgbClr val="9966FF"/>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174" name="Elipse 173">
                    <a:extLst>
                      <a:ext uri="{FF2B5EF4-FFF2-40B4-BE49-F238E27FC236}">
                        <a16:creationId xmlns="" xmlns:a16="http://schemas.microsoft.com/office/drawing/2014/main" id="{059BFFE8-E129-4AA5-883A-6A52AC975154}"/>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grpSp>
            <p:grpSp>
              <p:nvGrpSpPr>
                <p:cNvPr id="175" name="Grupo 174">
                  <a:extLst>
                    <a:ext uri="{FF2B5EF4-FFF2-40B4-BE49-F238E27FC236}">
                      <a16:creationId xmlns="" xmlns:a16="http://schemas.microsoft.com/office/drawing/2014/main" id="{903AAAAF-062F-4F3F-93D0-FB8734EFD06E}"/>
                    </a:ext>
                  </a:extLst>
                </p:cNvPr>
                <p:cNvGrpSpPr/>
                <p:nvPr/>
              </p:nvGrpSpPr>
              <p:grpSpPr>
                <a:xfrm>
                  <a:off x="6128376" y="8146749"/>
                  <a:ext cx="860093" cy="166455"/>
                  <a:chOff x="6014569" y="7907624"/>
                  <a:chExt cx="860093" cy="166455"/>
                </a:xfrm>
              </p:grpSpPr>
              <p:sp>
                <p:nvSpPr>
                  <p:cNvPr id="176" name="Elipse 175">
                    <a:extLst>
                      <a:ext uri="{FF2B5EF4-FFF2-40B4-BE49-F238E27FC236}">
                        <a16:creationId xmlns="" xmlns:a16="http://schemas.microsoft.com/office/drawing/2014/main" id="{5628CDCD-EA35-4E0D-A852-C8D40DB87C60}"/>
                      </a:ext>
                    </a:extLst>
                  </p:cNvPr>
                  <p:cNvSpPr/>
                  <p:nvPr/>
                </p:nvSpPr>
                <p:spPr>
                  <a:xfrm>
                    <a:off x="6014569" y="7925198"/>
                    <a:ext cx="140071" cy="148881"/>
                  </a:xfrm>
                  <a:prstGeom prst="ellipse">
                    <a:avLst/>
                  </a:prstGeom>
                  <a:solidFill>
                    <a:srgbClr val="9966FF"/>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177" name="Elipse 176">
                    <a:extLst>
                      <a:ext uri="{FF2B5EF4-FFF2-40B4-BE49-F238E27FC236}">
                        <a16:creationId xmlns="" xmlns:a16="http://schemas.microsoft.com/office/drawing/2014/main" id="{95FD5684-4773-460F-A507-B282D920AB05}"/>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grpSp>
            <p:grpSp>
              <p:nvGrpSpPr>
                <p:cNvPr id="178" name="Grupo 177">
                  <a:extLst>
                    <a:ext uri="{FF2B5EF4-FFF2-40B4-BE49-F238E27FC236}">
                      <a16:creationId xmlns="" xmlns:a16="http://schemas.microsoft.com/office/drawing/2014/main" id="{68A79C76-CFC4-46B5-B524-B113AE261797}"/>
                    </a:ext>
                  </a:extLst>
                </p:cNvPr>
                <p:cNvGrpSpPr/>
                <p:nvPr/>
              </p:nvGrpSpPr>
              <p:grpSpPr>
                <a:xfrm>
                  <a:off x="6135240" y="8339765"/>
                  <a:ext cx="860093" cy="166455"/>
                  <a:chOff x="6014569" y="7907624"/>
                  <a:chExt cx="860093" cy="166455"/>
                </a:xfrm>
              </p:grpSpPr>
              <p:sp>
                <p:nvSpPr>
                  <p:cNvPr id="179" name="Elipse 178">
                    <a:extLst>
                      <a:ext uri="{FF2B5EF4-FFF2-40B4-BE49-F238E27FC236}">
                        <a16:creationId xmlns="" xmlns:a16="http://schemas.microsoft.com/office/drawing/2014/main" id="{2CBBDFBE-EB0C-41CC-A88B-D5A807205905}"/>
                      </a:ext>
                    </a:extLst>
                  </p:cNvPr>
                  <p:cNvSpPr/>
                  <p:nvPr/>
                </p:nvSpPr>
                <p:spPr>
                  <a:xfrm>
                    <a:off x="6014569" y="7925198"/>
                    <a:ext cx="140071" cy="148881"/>
                  </a:xfrm>
                  <a:prstGeom prst="ellipse">
                    <a:avLst/>
                  </a:prstGeom>
                  <a:solidFill>
                    <a:srgbClr val="9966FF"/>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180" name="Elipse 179">
                    <a:extLst>
                      <a:ext uri="{FF2B5EF4-FFF2-40B4-BE49-F238E27FC236}">
                        <a16:creationId xmlns="" xmlns:a16="http://schemas.microsoft.com/office/drawing/2014/main" id="{7D157F79-D910-4D52-8F42-75F981207E22}"/>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grpSp>
            <p:grpSp>
              <p:nvGrpSpPr>
                <p:cNvPr id="181" name="Grupo 180">
                  <a:extLst>
                    <a:ext uri="{FF2B5EF4-FFF2-40B4-BE49-F238E27FC236}">
                      <a16:creationId xmlns="" xmlns:a16="http://schemas.microsoft.com/office/drawing/2014/main" id="{1A443DDB-ACFE-4675-ABFF-E3444529CF83}"/>
                    </a:ext>
                  </a:extLst>
                </p:cNvPr>
                <p:cNvGrpSpPr/>
                <p:nvPr/>
              </p:nvGrpSpPr>
              <p:grpSpPr>
                <a:xfrm>
                  <a:off x="6135240" y="8532781"/>
                  <a:ext cx="860093" cy="166455"/>
                  <a:chOff x="6014569" y="7907624"/>
                  <a:chExt cx="860093" cy="166455"/>
                </a:xfrm>
              </p:grpSpPr>
              <p:sp>
                <p:nvSpPr>
                  <p:cNvPr id="182" name="Elipse 181">
                    <a:extLst>
                      <a:ext uri="{FF2B5EF4-FFF2-40B4-BE49-F238E27FC236}">
                        <a16:creationId xmlns="" xmlns:a16="http://schemas.microsoft.com/office/drawing/2014/main" id="{E7A56ADF-EACC-40C7-9184-0E3F0740A45D}"/>
                      </a:ext>
                    </a:extLst>
                  </p:cNvPr>
                  <p:cNvSpPr/>
                  <p:nvPr/>
                </p:nvSpPr>
                <p:spPr>
                  <a:xfrm>
                    <a:off x="6014569" y="7925198"/>
                    <a:ext cx="140071" cy="148881"/>
                  </a:xfrm>
                  <a:prstGeom prst="ellipse">
                    <a:avLst/>
                  </a:prstGeom>
                  <a:solidFill>
                    <a:srgbClr val="9966FF"/>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183" name="Elipse 182">
                    <a:extLst>
                      <a:ext uri="{FF2B5EF4-FFF2-40B4-BE49-F238E27FC236}">
                        <a16:creationId xmlns="" xmlns:a16="http://schemas.microsoft.com/office/drawing/2014/main" id="{1973D5AE-4FF3-41F8-A147-1A0EDB4CCABB}"/>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grpSp>
            <p:grpSp>
              <p:nvGrpSpPr>
                <p:cNvPr id="184" name="Grupo 183">
                  <a:extLst>
                    <a:ext uri="{FF2B5EF4-FFF2-40B4-BE49-F238E27FC236}">
                      <a16:creationId xmlns="" xmlns:a16="http://schemas.microsoft.com/office/drawing/2014/main" id="{A0DD16A7-4851-49C7-AD7E-6396DE84D217}"/>
                    </a:ext>
                  </a:extLst>
                </p:cNvPr>
                <p:cNvGrpSpPr/>
                <p:nvPr/>
              </p:nvGrpSpPr>
              <p:grpSpPr>
                <a:xfrm>
                  <a:off x="6135240" y="8725797"/>
                  <a:ext cx="860093" cy="166455"/>
                  <a:chOff x="6014569" y="7907624"/>
                  <a:chExt cx="860093" cy="166455"/>
                </a:xfrm>
              </p:grpSpPr>
              <p:sp>
                <p:nvSpPr>
                  <p:cNvPr id="185" name="Elipse 184">
                    <a:extLst>
                      <a:ext uri="{FF2B5EF4-FFF2-40B4-BE49-F238E27FC236}">
                        <a16:creationId xmlns="" xmlns:a16="http://schemas.microsoft.com/office/drawing/2014/main" id="{A25605AE-999C-4A5F-B9C0-9B6032B44867}"/>
                      </a:ext>
                    </a:extLst>
                  </p:cNvPr>
                  <p:cNvSpPr/>
                  <p:nvPr/>
                </p:nvSpPr>
                <p:spPr>
                  <a:xfrm>
                    <a:off x="6014569" y="7925198"/>
                    <a:ext cx="140071" cy="148881"/>
                  </a:xfrm>
                  <a:prstGeom prst="ellipse">
                    <a:avLst/>
                  </a:prstGeom>
                  <a:solidFill>
                    <a:srgbClr val="9966FF"/>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186" name="Elipse 185">
                    <a:extLst>
                      <a:ext uri="{FF2B5EF4-FFF2-40B4-BE49-F238E27FC236}">
                        <a16:creationId xmlns="" xmlns:a16="http://schemas.microsoft.com/office/drawing/2014/main" id="{FA69E7DF-4506-4800-9CFD-AB1AC1E70A37}"/>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grpSp>
          </p:grpSp>
          <p:sp>
            <p:nvSpPr>
              <p:cNvPr id="133" name="CuadroTexto 132">
                <a:extLst>
                  <a:ext uri="{FF2B5EF4-FFF2-40B4-BE49-F238E27FC236}">
                    <a16:creationId xmlns="" xmlns:a16="http://schemas.microsoft.com/office/drawing/2014/main" id="{101E8FF4-B621-48FA-A3D7-D90BB0502AC4}"/>
                  </a:ext>
                </a:extLst>
              </p:cNvPr>
              <p:cNvSpPr txBox="1"/>
              <p:nvPr/>
            </p:nvSpPr>
            <p:spPr>
              <a:xfrm>
                <a:off x="5315844" y="7568695"/>
                <a:ext cx="2255371" cy="461665"/>
              </a:xfrm>
              <a:prstGeom prst="rect">
                <a:avLst/>
              </a:prstGeom>
              <a:noFill/>
            </p:spPr>
            <p:txBody>
              <a:bodyPr wrap="square" rtlCol="0">
                <a:spAutoFit/>
              </a:bodyPr>
              <a:lstStyle/>
              <a:p>
                <a:pPr algn="ctr"/>
                <a:r>
                  <a:rPr lang="es-MX" sz="1200" dirty="0">
                    <a:solidFill>
                      <a:prstClr val="black"/>
                    </a:solidFill>
                    <a:latin typeface="Comic Sans MS" panose="030F0702030302020204" pitchFamily="66" charset="0"/>
                  </a:rPr>
                  <a:t>   </a:t>
                </a:r>
                <a:r>
                  <a:rPr lang="es-MX" sz="1200" dirty="0" smtClean="0">
                    <a:solidFill>
                      <a:prstClr val="black"/>
                    </a:solidFill>
                    <a:latin typeface="Comic Sans MS" panose="030F0702030302020204" pitchFamily="66" charset="0"/>
                  </a:rPr>
                  <a:t>          </a:t>
                </a:r>
                <a:r>
                  <a:rPr lang="es-MX" sz="1200" dirty="0">
                    <a:solidFill>
                      <a:prstClr val="black"/>
                    </a:solidFill>
                    <a:latin typeface="Comic Sans MS" panose="030F0702030302020204" pitchFamily="66" charset="0"/>
                  </a:rPr>
                  <a:t>Si           </a:t>
                </a:r>
                <a:r>
                  <a:rPr lang="es-MX" sz="1200" dirty="0" smtClean="0">
                    <a:solidFill>
                      <a:prstClr val="black"/>
                    </a:solidFill>
                    <a:latin typeface="Comic Sans MS" panose="030F0702030302020204" pitchFamily="66" charset="0"/>
                  </a:rPr>
                  <a:t>   </a:t>
                </a:r>
                <a:r>
                  <a:rPr lang="es-MX" sz="1200" dirty="0">
                    <a:solidFill>
                      <a:prstClr val="black"/>
                    </a:solidFill>
                    <a:latin typeface="Comic Sans MS" panose="030F0702030302020204" pitchFamily="66" charset="0"/>
                  </a:rPr>
                  <a:t>No  </a:t>
                </a:r>
                <a:r>
                  <a:rPr lang="es-MX" sz="1200" dirty="0" smtClean="0">
                    <a:solidFill>
                      <a:prstClr val="black"/>
                    </a:solidFill>
                    <a:latin typeface="Comic Sans MS" panose="030F0702030302020204" pitchFamily="66" charset="0"/>
                  </a:rPr>
                  <a:t> N/A </a:t>
                </a:r>
                <a:endParaRPr lang="es-MX" sz="1200" dirty="0">
                  <a:solidFill>
                    <a:prstClr val="black"/>
                  </a:solidFill>
                  <a:latin typeface="Comic Sans MS" panose="030F0702030302020204" pitchFamily="66" charset="0"/>
                </a:endParaRPr>
              </a:p>
              <a:p>
                <a:pPr algn="ctr"/>
                <a:endParaRPr lang="es-MX" sz="1200" dirty="0">
                  <a:solidFill>
                    <a:prstClr val="black"/>
                  </a:solidFill>
                  <a:latin typeface="Comic Sans MS" panose="030F0702030302020204" pitchFamily="66" charset="0"/>
                </a:endParaRPr>
              </a:p>
            </p:txBody>
          </p:sp>
        </p:grpSp>
        <p:sp>
          <p:nvSpPr>
            <p:cNvPr id="187" name="Rectángulo: esquinas redondeadas 186">
              <a:extLst>
                <a:ext uri="{FF2B5EF4-FFF2-40B4-BE49-F238E27FC236}">
                  <a16:creationId xmlns="" xmlns:a16="http://schemas.microsoft.com/office/drawing/2014/main" id="{2C0AD05E-6371-492F-9992-C11F91DAC77B}"/>
                </a:ext>
              </a:extLst>
            </p:cNvPr>
            <p:cNvSpPr/>
            <p:nvPr/>
          </p:nvSpPr>
          <p:spPr>
            <a:xfrm>
              <a:off x="31515" y="8404739"/>
              <a:ext cx="3829905" cy="1485112"/>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190" name="CuadroTexto 189">
              <a:extLst>
                <a:ext uri="{FF2B5EF4-FFF2-40B4-BE49-F238E27FC236}">
                  <a16:creationId xmlns="" xmlns:a16="http://schemas.microsoft.com/office/drawing/2014/main" id="{325B8F71-AFA8-4D1C-8817-B3B06A563118}"/>
                </a:ext>
              </a:extLst>
            </p:cNvPr>
            <p:cNvSpPr txBox="1"/>
            <p:nvPr/>
          </p:nvSpPr>
          <p:spPr>
            <a:xfrm>
              <a:off x="133839" y="8404739"/>
              <a:ext cx="3553735" cy="276999"/>
            </a:xfrm>
            <a:prstGeom prst="rect">
              <a:avLst/>
            </a:prstGeom>
            <a:noFill/>
          </p:spPr>
          <p:txBody>
            <a:bodyPr wrap="square" rtlCol="0">
              <a:spAutoFit/>
            </a:bodyPr>
            <a:lstStyle/>
            <a:p>
              <a:pPr algn="ctr"/>
              <a:r>
                <a:rPr lang="es-MX" sz="1200" dirty="0">
                  <a:solidFill>
                    <a:prstClr val="white"/>
                  </a:solidFill>
                  <a:latin typeface="Comic Sans MS" panose="030F0702030302020204" pitchFamily="66" charset="0"/>
                </a:rPr>
                <a:t>Logros</a:t>
              </a:r>
            </a:p>
          </p:txBody>
        </p:sp>
        <p:sp>
          <p:nvSpPr>
            <p:cNvPr id="192" name="CuadroTexto 191">
              <a:extLst>
                <a:ext uri="{FF2B5EF4-FFF2-40B4-BE49-F238E27FC236}">
                  <a16:creationId xmlns="" xmlns:a16="http://schemas.microsoft.com/office/drawing/2014/main" id="{85E2E26E-9342-4297-B7CB-788C1192AFE7}"/>
                </a:ext>
              </a:extLst>
            </p:cNvPr>
            <p:cNvSpPr txBox="1"/>
            <p:nvPr/>
          </p:nvSpPr>
          <p:spPr>
            <a:xfrm>
              <a:off x="-8572" y="8817512"/>
              <a:ext cx="3901420" cy="600164"/>
            </a:xfrm>
            <a:prstGeom prst="rect">
              <a:avLst/>
            </a:prstGeom>
            <a:noFill/>
          </p:spPr>
          <p:txBody>
            <a:bodyPr wrap="square">
              <a:spAutoFit/>
            </a:bodyPr>
            <a:lstStyle/>
            <a:p>
              <a:pPr algn="ctr"/>
              <a:r>
                <a:rPr lang="es-MX" sz="1100" dirty="0" smtClean="0">
                  <a:solidFill>
                    <a:prstClr val="black"/>
                  </a:solidFill>
                  <a:latin typeface="Comic Sans MS" panose="030F0702030302020204" pitchFamily="66" charset="0"/>
                </a:rPr>
                <a:t>Las actividades fueron interesantes para los alumnos, hubo más participación que el día anterior y más involucramiento por parte de los padres de familia. </a:t>
              </a:r>
              <a:endParaRPr lang="es-MX" sz="1100" dirty="0">
                <a:solidFill>
                  <a:prstClr val="black"/>
                </a:solidFill>
                <a:latin typeface="Comic Sans MS" panose="030F0702030302020204" pitchFamily="66" charset="0"/>
              </a:endParaRPr>
            </a:p>
          </p:txBody>
        </p:sp>
        <p:sp>
          <p:nvSpPr>
            <p:cNvPr id="194" name="Rectángulo: esquinas redondeadas 193">
              <a:extLst>
                <a:ext uri="{FF2B5EF4-FFF2-40B4-BE49-F238E27FC236}">
                  <a16:creationId xmlns="" xmlns:a16="http://schemas.microsoft.com/office/drawing/2014/main" id="{9AB7BEDB-7556-441A-9B5B-EEF117C2E971}"/>
                </a:ext>
              </a:extLst>
            </p:cNvPr>
            <p:cNvSpPr/>
            <p:nvPr/>
          </p:nvSpPr>
          <p:spPr>
            <a:xfrm>
              <a:off x="3896601" y="8451271"/>
              <a:ext cx="3829905" cy="1457700"/>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solidFill>
                  <a:prstClr val="white"/>
                </a:solidFill>
              </a:endParaRPr>
            </a:p>
          </p:txBody>
        </p:sp>
        <p:sp>
          <p:nvSpPr>
            <p:cNvPr id="196" name="CuadroTexto 195">
              <a:extLst>
                <a:ext uri="{FF2B5EF4-FFF2-40B4-BE49-F238E27FC236}">
                  <a16:creationId xmlns="" xmlns:a16="http://schemas.microsoft.com/office/drawing/2014/main" id="{3E8B0A84-AA2E-44B9-9328-AF2D69544E7C}"/>
                </a:ext>
              </a:extLst>
            </p:cNvPr>
            <p:cNvSpPr txBox="1"/>
            <p:nvPr/>
          </p:nvSpPr>
          <p:spPr>
            <a:xfrm>
              <a:off x="4080631" y="8474478"/>
              <a:ext cx="3553735" cy="276999"/>
            </a:xfrm>
            <a:prstGeom prst="rect">
              <a:avLst/>
            </a:prstGeom>
            <a:noFill/>
          </p:spPr>
          <p:txBody>
            <a:bodyPr wrap="square" rtlCol="0">
              <a:spAutoFit/>
            </a:bodyPr>
            <a:lstStyle/>
            <a:p>
              <a:pPr algn="ctr"/>
              <a:r>
                <a:rPr lang="es-MX" sz="1200" dirty="0">
                  <a:solidFill>
                    <a:prstClr val="white"/>
                  </a:solidFill>
                  <a:latin typeface="Comic Sans MS" panose="030F0702030302020204" pitchFamily="66" charset="0"/>
                </a:rPr>
                <a:t>Dificultades</a:t>
              </a:r>
            </a:p>
          </p:txBody>
        </p:sp>
        <p:sp>
          <p:nvSpPr>
            <p:cNvPr id="198" name="CuadroTexto 197">
              <a:extLst>
                <a:ext uri="{FF2B5EF4-FFF2-40B4-BE49-F238E27FC236}">
                  <a16:creationId xmlns="" xmlns:a16="http://schemas.microsoft.com/office/drawing/2014/main" id="{8EA301CD-1810-4DA1-96E7-490B3EEE9E43}"/>
                </a:ext>
              </a:extLst>
            </p:cNvPr>
            <p:cNvSpPr txBox="1"/>
            <p:nvPr/>
          </p:nvSpPr>
          <p:spPr>
            <a:xfrm>
              <a:off x="3857735" y="8807278"/>
              <a:ext cx="3901420" cy="1015663"/>
            </a:xfrm>
            <a:prstGeom prst="rect">
              <a:avLst/>
            </a:prstGeom>
            <a:noFill/>
          </p:spPr>
          <p:txBody>
            <a:bodyPr wrap="square">
              <a:spAutoFit/>
            </a:bodyPr>
            <a:lstStyle/>
            <a:p>
              <a:pPr algn="ctr"/>
              <a:r>
                <a:rPr lang="es-MX" sz="1200" dirty="0" smtClean="0">
                  <a:solidFill>
                    <a:prstClr val="black"/>
                  </a:solidFill>
                  <a:latin typeface="Comic Sans MS" panose="030F0702030302020204" pitchFamily="66" charset="0"/>
                </a:rPr>
                <a:t>Por un momento presenté problemas de conexión, aunque la practica sea por WhatsApp tengo que estar al pendiente del grupo, me preocupé por perder contacto con los alumnos, pero sólo fueron unos minutos, fuera de eso todo estuvo bien. </a:t>
              </a:r>
              <a:endParaRPr lang="es-MX" sz="1200" dirty="0">
                <a:solidFill>
                  <a:prstClr val="black"/>
                </a:solidFill>
                <a:latin typeface="Comic Sans MS" panose="030F0702030302020204" pitchFamily="66" charset="0"/>
              </a:endParaRPr>
            </a:p>
          </p:txBody>
        </p:sp>
      </p:grpSp>
      <p:pic>
        <p:nvPicPr>
          <p:cNvPr id="4" name="Imagen 3" descr="Imagen que contiene muñeca, juguete, dibujo&#10;&#10;Descripción generada automáticamente">
            <a:extLst>
              <a:ext uri="{FF2B5EF4-FFF2-40B4-BE49-F238E27FC236}">
                <a16:creationId xmlns="" xmlns:a16="http://schemas.microsoft.com/office/drawing/2014/main" id="{E22C5A1D-3DD3-4491-BA78-9B902ABAC39F}"/>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6755877" y="57424"/>
            <a:ext cx="637841" cy="1214826"/>
          </a:xfrm>
          <a:prstGeom prst="rect">
            <a:avLst/>
          </a:prstGeom>
        </p:spPr>
      </p:pic>
      <p:sp>
        <p:nvSpPr>
          <p:cNvPr id="3" name="CuadroTexto 2"/>
          <p:cNvSpPr txBox="1"/>
          <p:nvPr/>
        </p:nvSpPr>
        <p:spPr>
          <a:xfrm>
            <a:off x="620492" y="216558"/>
            <a:ext cx="462337" cy="369332"/>
          </a:xfrm>
          <a:prstGeom prst="rect">
            <a:avLst/>
          </a:prstGeom>
          <a:noFill/>
        </p:spPr>
        <p:txBody>
          <a:bodyPr wrap="square" rtlCol="0">
            <a:spAutoFit/>
          </a:bodyPr>
          <a:lstStyle/>
          <a:p>
            <a:r>
              <a:rPr lang="es-MX" dirty="0" smtClean="0">
                <a:solidFill>
                  <a:prstClr val="black"/>
                </a:solidFill>
              </a:rPr>
              <a:t>15</a:t>
            </a:r>
            <a:endParaRPr lang="es-MX" dirty="0">
              <a:solidFill>
                <a:prstClr val="black"/>
              </a:solidFill>
            </a:endParaRPr>
          </a:p>
        </p:txBody>
      </p:sp>
      <p:sp>
        <p:nvSpPr>
          <p:cNvPr id="7" name="CuadroTexto 6"/>
          <p:cNvSpPr txBox="1"/>
          <p:nvPr/>
        </p:nvSpPr>
        <p:spPr>
          <a:xfrm>
            <a:off x="1384086" y="208970"/>
            <a:ext cx="491371" cy="369332"/>
          </a:xfrm>
          <a:prstGeom prst="rect">
            <a:avLst/>
          </a:prstGeom>
          <a:noFill/>
        </p:spPr>
        <p:txBody>
          <a:bodyPr wrap="square" rtlCol="0">
            <a:spAutoFit/>
          </a:bodyPr>
          <a:lstStyle/>
          <a:p>
            <a:r>
              <a:rPr lang="es-MX" dirty="0" smtClean="0">
                <a:solidFill>
                  <a:prstClr val="black"/>
                </a:solidFill>
              </a:rPr>
              <a:t>06</a:t>
            </a:r>
            <a:endParaRPr lang="es-MX" dirty="0">
              <a:solidFill>
                <a:prstClr val="black"/>
              </a:solidFill>
            </a:endParaRPr>
          </a:p>
        </p:txBody>
      </p:sp>
      <p:sp>
        <p:nvSpPr>
          <p:cNvPr id="9" name="CuadroTexto 8"/>
          <p:cNvSpPr txBox="1"/>
          <p:nvPr/>
        </p:nvSpPr>
        <p:spPr>
          <a:xfrm>
            <a:off x="2039663" y="240433"/>
            <a:ext cx="784141" cy="369332"/>
          </a:xfrm>
          <a:prstGeom prst="rect">
            <a:avLst/>
          </a:prstGeom>
          <a:noFill/>
        </p:spPr>
        <p:txBody>
          <a:bodyPr wrap="square" rtlCol="0">
            <a:spAutoFit/>
          </a:bodyPr>
          <a:lstStyle/>
          <a:p>
            <a:r>
              <a:rPr lang="es-MX" dirty="0" smtClean="0">
                <a:solidFill>
                  <a:prstClr val="black"/>
                </a:solidFill>
              </a:rPr>
              <a:t>2021</a:t>
            </a:r>
            <a:endParaRPr lang="es-MX" dirty="0">
              <a:solidFill>
                <a:prstClr val="black"/>
              </a:solidFill>
            </a:endParaRPr>
          </a:p>
        </p:txBody>
      </p:sp>
      <p:sp>
        <p:nvSpPr>
          <p:cNvPr id="14" name="Multiplicar 13"/>
          <p:cNvSpPr/>
          <p:nvPr/>
        </p:nvSpPr>
        <p:spPr>
          <a:xfrm>
            <a:off x="3066852" y="2426130"/>
            <a:ext cx="392167" cy="332251"/>
          </a:xfrm>
          <a:prstGeom prst="mathMultiply">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pic>
        <p:nvPicPr>
          <p:cNvPr id="17" name="Imagen 16"/>
          <p:cNvPicPr>
            <a:picLocks noChangeAspect="1"/>
          </p:cNvPicPr>
          <p:nvPr/>
        </p:nvPicPr>
        <p:blipFill>
          <a:blip r:embed="rId8"/>
          <a:stretch>
            <a:fillRect/>
          </a:stretch>
        </p:blipFill>
        <p:spPr>
          <a:xfrm>
            <a:off x="4227980" y="3212696"/>
            <a:ext cx="280440" cy="262151"/>
          </a:xfrm>
          <a:prstGeom prst="rect">
            <a:avLst/>
          </a:prstGeom>
        </p:spPr>
      </p:pic>
      <p:sp>
        <p:nvSpPr>
          <p:cNvPr id="131" name="Elipse 130">
            <a:extLst>
              <a:ext uri="{FF2B5EF4-FFF2-40B4-BE49-F238E27FC236}">
                <a16:creationId xmlns="" xmlns:a16="http://schemas.microsoft.com/office/drawing/2014/main" id="{2CBBDFBE-EB0C-41CC-A88B-D5A807205905}"/>
              </a:ext>
            </a:extLst>
          </p:cNvPr>
          <p:cNvSpPr/>
          <p:nvPr/>
        </p:nvSpPr>
        <p:spPr>
          <a:xfrm>
            <a:off x="7323682" y="7313370"/>
            <a:ext cx="140071" cy="148881"/>
          </a:xfrm>
          <a:prstGeom prst="ellipse">
            <a:avLst/>
          </a:prstGeom>
          <a:solidFill>
            <a:srgbClr val="9966FF"/>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pic>
        <p:nvPicPr>
          <p:cNvPr id="20" name="Imagen 19"/>
          <p:cNvPicPr>
            <a:picLocks noChangeAspect="1"/>
          </p:cNvPicPr>
          <p:nvPr/>
        </p:nvPicPr>
        <p:blipFill>
          <a:blip r:embed="rId9"/>
          <a:stretch>
            <a:fillRect/>
          </a:stretch>
        </p:blipFill>
        <p:spPr>
          <a:xfrm>
            <a:off x="1980076" y="2480187"/>
            <a:ext cx="280440" cy="262151"/>
          </a:xfrm>
          <a:prstGeom prst="rect">
            <a:avLst/>
          </a:prstGeom>
        </p:spPr>
      </p:pic>
    </p:spTree>
    <p:extLst>
      <p:ext uri="{BB962C8B-B14F-4D97-AF65-F5344CB8AC3E}">
        <p14:creationId xmlns:p14="http://schemas.microsoft.com/office/powerpoint/2010/main" val="3066736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a:extLst>
              <a:ext uri="{FF2B5EF4-FFF2-40B4-BE49-F238E27FC236}">
                <a16:creationId xmlns="" xmlns:a16="http://schemas.microsoft.com/office/drawing/2014/main" id="{25E92943-3F55-46FD-819B-08C437F114C6}"/>
              </a:ext>
            </a:extLst>
          </p:cNvPr>
          <p:cNvSpPr txBox="1"/>
          <p:nvPr/>
        </p:nvSpPr>
        <p:spPr>
          <a:xfrm>
            <a:off x="1238774" y="724864"/>
            <a:ext cx="5408606" cy="4801314"/>
          </a:xfrm>
          <a:prstGeom prst="rect">
            <a:avLst/>
          </a:prstGeom>
          <a:noFill/>
        </p:spPr>
        <p:txBody>
          <a:bodyPr wrap="square" rtlCol="0">
            <a:spAutoFit/>
          </a:bodyPr>
          <a:lstStyle/>
          <a:p>
            <a:pPr algn="ctr"/>
            <a:r>
              <a:rPr lang="es-MX" b="1" dirty="0" smtClean="0">
                <a:solidFill>
                  <a:prstClr val="black"/>
                </a:solidFill>
                <a:latin typeface="Comic Sans MS" panose="030F0702030302020204" pitchFamily="66" charset="0"/>
              </a:rPr>
              <a:t>Observaciones</a:t>
            </a:r>
          </a:p>
          <a:p>
            <a:endParaRPr lang="es-ES" sz="1200" dirty="0">
              <a:solidFill>
                <a:prstClr val="black"/>
              </a:solidFill>
              <a:latin typeface="Comic Sans MS" panose="030F0702030302020204" pitchFamily="66" charset="0"/>
            </a:endParaRPr>
          </a:p>
          <a:p>
            <a:r>
              <a:rPr lang="es-MX" sz="1200" dirty="0">
                <a:solidFill>
                  <a:prstClr val="black"/>
                </a:solidFill>
                <a:latin typeface="Comic Sans MS" panose="030F0702030302020204" pitchFamily="66" charset="0"/>
              </a:rPr>
              <a:t>En esta ocasión las actividades se realizaron bien, la respuesta de los padres de </a:t>
            </a:r>
            <a:r>
              <a:rPr lang="es-MX" sz="1200" dirty="0" smtClean="0">
                <a:solidFill>
                  <a:prstClr val="black"/>
                </a:solidFill>
                <a:latin typeface="Comic Sans MS" panose="030F0702030302020204" pitchFamily="66" charset="0"/>
              </a:rPr>
              <a:t>familia fue </a:t>
            </a:r>
            <a:r>
              <a:rPr lang="es-MX" sz="1200" dirty="0">
                <a:solidFill>
                  <a:prstClr val="black"/>
                </a:solidFill>
                <a:latin typeface="Comic Sans MS" panose="030F0702030302020204" pitchFamily="66" charset="0"/>
              </a:rPr>
              <a:t>buena, además el logro de aprendizaje del campo de pensamiento se logró significativamente en los alumnos. Anteriormente en la jornada pasada ya se habían tratado las unidades de medida no convencionales por tanto el alumno le encontró sentido a la actividad</a:t>
            </a:r>
            <a:r>
              <a:rPr lang="es-MX" sz="1200" dirty="0" smtClean="0">
                <a:solidFill>
                  <a:prstClr val="black"/>
                </a:solidFill>
                <a:latin typeface="Comic Sans MS" panose="030F0702030302020204" pitchFamily="66" charset="0"/>
              </a:rPr>
              <a:t>.</a:t>
            </a:r>
          </a:p>
          <a:p>
            <a:endParaRPr lang="es-ES" sz="1200" dirty="0" smtClean="0">
              <a:solidFill>
                <a:prstClr val="black"/>
              </a:solidFill>
              <a:latin typeface="Comic Sans MS" panose="030F0702030302020204" pitchFamily="66" charset="0"/>
            </a:endParaRPr>
          </a:p>
          <a:p>
            <a:r>
              <a:rPr lang="es-ES" sz="1200" dirty="0" smtClean="0">
                <a:solidFill>
                  <a:prstClr val="black"/>
                </a:solidFill>
                <a:latin typeface="Comic Sans MS" panose="030F0702030302020204" pitchFamily="66" charset="0"/>
              </a:rPr>
              <a:t>Como </a:t>
            </a:r>
            <a:r>
              <a:rPr lang="es-ES" sz="1200" dirty="0">
                <a:solidFill>
                  <a:prstClr val="black"/>
                </a:solidFill>
                <a:latin typeface="Comic Sans MS" panose="030F0702030302020204" pitchFamily="66" charset="0"/>
              </a:rPr>
              <a:t>bien afirma Moreira (2017), “Los nuevos conocimientos son perturbaciones que en el aprendizaje significativo recibirán significado, y al mismo tiempo, a través de una interacción perturbadora modificarán en alguna medida la estructura de los conocimientos previos sin alterar su organización” (p. 10). </a:t>
            </a:r>
            <a:endParaRPr lang="es-ES" sz="1200" dirty="0" smtClean="0">
              <a:solidFill>
                <a:prstClr val="black"/>
              </a:solidFill>
              <a:latin typeface="Comic Sans MS" panose="030F0702030302020204" pitchFamily="66" charset="0"/>
            </a:endParaRPr>
          </a:p>
          <a:p>
            <a:r>
              <a:rPr lang="es-ES" sz="1200" dirty="0" smtClean="0">
                <a:solidFill>
                  <a:prstClr val="black"/>
                </a:solidFill>
                <a:latin typeface="Comic Sans MS" panose="030F0702030302020204" pitchFamily="66" charset="0"/>
              </a:rPr>
              <a:t>Sin duda alguna me di cuenta que la actividad fue de interés y la pudieron comprender. </a:t>
            </a:r>
            <a:endParaRPr lang="es-MX" sz="1200" dirty="0">
              <a:solidFill>
                <a:prstClr val="black"/>
              </a:solidFill>
              <a:latin typeface="Comic Sans MS" panose="030F0702030302020204" pitchFamily="66" charset="0"/>
            </a:endParaRPr>
          </a:p>
          <a:p>
            <a:endParaRPr lang="es-MX" sz="1200" dirty="0" smtClean="0">
              <a:solidFill>
                <a:prstClr val="black"/>
              </a:solidFill>
              <a:latin typeface="Comic Sans MS" panose="030F0702030302020204" pitchFamily="66" charset="0"/>
            </a:endParaRPr>
          </a:p>
          <a:p>
            <a:endParaRPr lang="es-MX" sz="1200" dirty="0">
              <a:solidFill>
                <a:prstClr val="black"/>
              </a:solidFill>
              <a:latin typeface="Comic Sans MS" panose="030F0702030302020204" pitchFamily="66" charset="0"/>
            </a:endParaRPr>
          </a:p>
          <a:p>
            <a:endParaRPr lang="es-MX" sz="1200" dirty="0" smtClean="0">
              <a:solidFill>
                <a:prstClr val="black"/>
              </a:solidFill>
              <a:latin typeface="Comic Sans MS" panose="030F0702030302020204" pitchFamily="66" charset="0"/>
            </a:endParaRPr>
          </a:p>
          <a:p>
            <a:endParaRPr lang="es-ES" sz="1200" dirty="0" smtClean="0">
              <a:solidFill>
                <a:prstClr val="black"/>
              </a:solidFill>
              <a:latin typeface="Comic Sans MS" panose="030F0702030302020204" pitchFamily="66" charset="0"/>
            </a:endParaRPr>
          </a:p>
          <a:p>
            <a:r>
              <a:rPr lang="es-ES" sz="1200" b="1" dirty="0" smtClean="0">
                <a:solidFill>
                  <a:prstClr val="black"/>
                </a:solidFill>
                <a:latin typeface="Comic Sans MS" panose="030F0702030302020204" pitchFamily="66" charset="0"/>
              </a:rPr>
              <a:t>Referencia bibliográfica:</a:t>
            </a:r>
          </a:p>
          <a:p>
            <a:r>
              <a:rPr lang="es-MX" sz="1200" dirty="0">
                <a:latin typeface="Comic Sans MS" panose="030F0702030302020204" pitchFamily="66" charset="0"/>
              </a:rPr>
              <a:t>Moreira, Marco Antonio. (2017). </a:t>
            </a:r>
            <a:r>
              <a:rPr lang="es-MX" sz="1200" i="1" dirty="0">
                <a:latin typeface="Comic Sans MS" panose="030F0702030302020204" pitchFamily="66" charset="0"/>
              </a:rPr>
              <a:t>Aprendizaje significativo como un referente para la organización de la enseñanza. </a:t>
            </a:r>
            <a:r>
              <a:rPr lang="es-MX" sz="1200" dirty="0">
                <a:latin typeface="Comic Sans MS" panose="030F0702030302020204" pitchFamily="66" charset="0"/>
              </a:rPr>
              <a:t>Archivos de Ciencias de la Educación, 11 (12): e29. DOI: </a:t>
            </a:r>
            <a:r>
              <a:rPr lang="es-MX" sz="1200" u="sng" dirty="0">
                <a:latin typeface="Comic Sans MS" panose="030F0702030302020204" pitchFamily="66" charset="0"/>
                <a:hlinkClick r:id="rId2"/>
              </a:rPr>
              <a:t>http://dx.doi.org/10.24215/23468866e029</a:t>
            </a:r>
            <a:endParaRPr lang="es-MX" sz="1200" dirty="0">
              <a:latin typeface="Comic Sans MS" panose="030F0702030302020204" pitchFamily="66" charset="0"/>
            </a:endParaRPr>
          </a:p>
          <a:p>
            <a:endParaRPr lang="es-ES" sz="1200" b="1" dirty="0" smtClean="0">
              <a:solidFill>
                <a:prstClr val="black"/>
              </a:solidFill>
              <a:latin typeface="Comic Sans MS" panose="030F0702030302020204" pitchFamily="66" charset="0"/>
            </a:endParaRPr>
          </a:p>
        </p:txBody>
      </p:sp>
    </p:spTree>
    <p:extLst>
      <p:ext uri="{BB962C8B-B14F-4D97-AF65-F5344CB8AC3E}">
        <p14:creationId xmlns:p14="http://schemas.microsoft.com/office/powerpoint/2010/main" val="21271723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o 1">
            <a:extLst>
              <a:ext uri="{FF2B5EF4-FFF2-40B4-BE49-F238E27FC236}">
                <a16:creationId xmlns="" xmlns:a16="http://schemas.microsoft.com/office/drawing/2014/main" id="{BA74D494-408A-4E9A-8CBA-796030CBE8BE}"/>
              </a:ext>
            </a:extLst>
          </p:cNvPr>
          <p:cNvGrpSpPr/>
          <p:nvPr/>
        </p:nvGrpSpPr>
        <p:grpSpPr>
          <a:xfrm>
            <a:off x="-93163" y="62300"/>
            <a:ext cx="8202188" cy="9807304"/>
            <a:chOff x="-60113" y="101667"/>
            <a:chExt cx="8202188" cy="9807304"/>
          </a:xfrm>
        </p:grpSpPr>
        <p:sp>
          <p:nvSpPr>
            <p:cNvPr id="6" name="Paralelogramo 5">
              <a:extLst>
                <a:ext uri="{FF2B5EF4-FFF2-40B4-BE49-F238E27FC236}">
                  <a16:creationId xmlns="" xmlns:a16="http://schemas.microsoft.com/office/drawing/2014/main" id="{47608943-0181-440C-B161-B8EF626947B5}"/>
                </a:ext>
              </a:extLst>
            </p:cNvPr>
            <p:cNvSpPr/>
            <p:nvPr/>
          </p:nvSpPr>
          <p:spPr>
            <a:xfrm>
              <a:off x="41638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8" name="Paralelogramo 7">
              <a:extLst>
                <a:ext uri="{FF2B5EF4-FFF2-40B4-BE49-F238E27FC236}">
                  <a16:creationId xmlns="" xmlns:a16="http://schemas.microsoft.com/office/drawing/2014/main" id="{B33DFCE6-CAD3-4C51-BEC3-B49DE3E10F98}"/>
                </a:ext>
              </a:extLst>
            </p:cNvPr>
            <p:cNvSpPr/>
            <p:nvPr/>
          </p:nvSpPr>
          <p:spPr>
            <a:xfrm>
              <a:off x="115806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10" name="Paralelogramo 9">
              <a:extLst>
                <a:ext uri="{FF2B5EF4-FFF2-40B4-BE49-F238E27FC236}">
                  <a16:creationId xmlns="" xmlns:a16="http://schemas.microsoft.com/office/drawing/2014/main" id="{E9499F6D-0B37-4682-9B96-B4D34C2EF618}"/>
                </a:ext>
              </a:extLst>
            </p:cNvPr>
            <p:cNvSpPr/>
            <p:nvPr/>
          </p:nvSpPr>
          <p:spPr>
            <a:xfrm>
              <a:off x="189974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grpSp>
          <p:nvGrpSpPr>
            <p:cNvPr id="13" name="Grupo 12">
              <a:extLst>
                <a:ext uri="{FF2B5EF4-FFF2-40B4-BE49-F238E27FC236}">
                  <a16:creationId xmlns="" xmlns:a16="http://schemas.microsoft.com/office/drawing/2014/main" id="{B9B108D8-2D8D-467D-B61E-DE552F2B74A5}"/>
                </a:ext>
              </a:extLst>
            </p:cNvPr>
            <p:cNvGrpSpPr/>
            <p:nvPr/>
          </p:nvGrpSpPr>
          <p:grpSpPr>
            <a:xfrm>
              <a:off x="355425" y="718147"/>
              <a:ext cx="433787" cy="525661"/>
              <a:chOff x="325120" y="975360"/>
              <a:chExt cx="433787" cy="525661"/>
            </a:xfrm>
          </p:grpSpPr>
          <p:sp>
            <p:nvSpPr>
              <p:cNvPr id="11" name="Elipse 10">
                <a:extLst>
                  <a:ext uri="{FF2B5EF4-FFF2-40B4-BE49-F238E27FC236}">
                    <a16:creationId xmlns="" xmlns:a16="http://schemas.microsoft.com/office/drawing/2014/main" id="{880D7D52-E52E-46A6-9AD5-0FE86D8981B4}"/>
                  </a:ext>
                </a:extLst>
              </p:cNvPr>
              <p:cNvSpPr/>
              <p:nvPr/>
            </p:nvSpPr>
            <p:spPr>
              <a:xfrm>
                <a:off x="325120" y="975360"/>
                <a:ext cx="406400" cy="426720"/>
              </a:xfrm>
              <a:prstGeom prst="ellipse">
                <a:avLst/>
              </a:prstGeom>
              <a:solidFill>
                <a:schemeClr val="bg1"/>
              </a:solidFill>
              <a:ln>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12" name="CuadroTexto 11">
                <a:extLst>
                  <a:ext uri="{FF2B5EF4-FFF2-40B4-BE49-F238E27FC236}">
                    <a16:creationId xmlns="" xmlns:a16="http://schemas.microsoft.com/office/drawing/2014/main" id="{2E00C428-416A-4D97-97D6-9A76941C2425}"/>
                  </a:ext>
                </a:extLst>
              </p:cNvPr>
              <p:cNvSpPr txBox="1"/>
              <p:nvPr/>
            </p:nvSpPr>
            <p:spPr>
              <a:xfrm>
                <a:off x="377071" y="977801"/>
                <a:ext cx="381836" cy="523220"/>
              </a:xfrm>
              <a:prstGeom prst="rect">
                <a:avLst/>
              </a:prstGeom>
              <a:noFill/>
            </p:spPr>
            <p:txBody>
              <a:bodyPr wrap="none" rtlCol="0">
                <a:spAutoFit/>
              </a:bodyPr>
              <a:lstStyle/>
              <a:p>
                <a:r>
                  <a:rPr lang="es-MX" sz="2800" dirty="0">
                    <a:solidFill>
                      <a:prstClr val="black"/>
                    </a:solidFill>
                    <a:latin typeface="Comic Sans MS" panose="030F0702030302020204" pitchFamily="66" charset="0"/>
                  </a:rPr>
                  <a:t>L</a:t>
                </a:r>
              </a:p>
            </p:txBody>
          </p:sp>
        </p:grpSp>
        <p:sp>
          <p:nvSpPr>
            <p:cNvPr id="15" name="Elipse 14">
              <a:extLst>
                <a:ext uri="{FF2B5EF4-FFF2-40B4-BE49-F238E27FC236}">
                  <a16:creationId xmlns="" xmlns:a16="http://schemas.microsoft.com/office/drawing/2014/main" id="{1082DC44-6046-4DB4-9D18-B9DE01490DD4}"/>
                </a:ext>
              </a:extLst>
            </p:cNvPr>
            <p:cNvSpPr/>
            <p:nvPr/>
          </p:nvSpPr>
          <p:spPr>
            <a:xfrm>
              <a:off x="911740" y="699102"/>
              <a:ext cx="406400" cy="426720"/>
            </a:xfrm>
            <a:prstGeom prst="ellipse">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16" name="CuadroTexto 15">
              <a:extLst>
                <a:ext uri="{FF2B5EF4-FFF2-40B4-BE49-F238E27FC236}">
                  <a16:creationId xmlns="" xmlns:a16="http://schemas.microsoft.com/office/drawing/2014/main" id="{BE575634-FC98-441D-ACDC-E1C8A1435C25}"/>
                </a:ext>
              </a:extLst>
            </p:cNvPr>
            <p:cNvSpPr txBox="1"/>
            <p:nvPr/>
          </p:nvSpPr>
          <p:spPr>
            <a:xfrm>
              <a:off x="879159" y="669150"/>
              <a:ext cx="502061" cy="523220"/>
            </a:xfrm>
            <a:prstGeom prst="rect">
              <a:avLst/>
            </a:prstGeom>
            <a:noFill/>
          </p:spPr>
          <p:txBody>
            <a:bodyPr wrap="none" rtlCol="0">
              <a:spAutoFit/>
            </a:bodyPr>
            <a:lstStyle/>
            <a:p>
              <a:r>
                <a:rPr lang="es-MX" sz="2800" dirty="0">
                  <a:solidFill>
                    <a:prstClr val="black"/>
                  </a:solidFill>
                  <a:latin typeface="Comic Sans MS" panose="030F0702030302020204" pitchFamily="66" charset="0"/>
                </a:rPr>
                <a:t>M</a:t>
              </a:r>
            </a:p>
          </p:txBody>
        </p:sp>
        <p:sp>
          <p:nvSpPr>
            <p:cNvPr id="18" name="Elipse 17">
              <a:extLst>
                <a:ext uri="{FF2B5EF4-FFF2-40B4-BE49-F238E27FC236}">
                  <a16:creationId xmlns="" xmlns:a16="http://schemas.microsoft.com/office/drawing/2014/main" id="{AB18F75A-0196-4C2E-8DAD-CD0713D15D0C}"/>
                </a:ext>
              </a:extLst>
            </p:cNvPr>
            <p:cNvSpPr/>
            <p:nvPr/>
          </p:nvSpPr>
          <p:spPr>
            <a:xfrm>
              <a:off x="1399789" y="699102"/>
              <a:ext cx="406400" cy="426720"/>
            </a:xfrm>
            <a:prstGeom prst="ellipse">
              <a:avLst/>
            </a:prstGeom>
            <a:solidFill>
              <a:schemeClr val="accent4">
                <a:lumMod val="20000"/>
                <a:lumOff val="80000"/>
              </a:schemeClr>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19" name="CuadroTexto 18">
              <a:extLst>
                <a:ext uri="{FF2B5EF4-FFF2-40B4-BE49-F238E27FC236}">
                  <a16:creationId xmlns="" xmlns:a16="http://schemas.microsoft.com/office/drawing/2014/main" id="{01D9B938-D65D-4623-994E-C181087BDD6E}"/>
                </a:ext>
              </a:extLst>
            </p:cNvPr>
            <p:cNvSpPr txBox="1"/>
            <p:nvPr/>
          </p:nvSpPr>
          <p:spPr>
            <a:xfrm>
              <a:off x="1391644" y="650674"/>
              <a:ext cx="502061" cy="523220"/>
            </a:xfrm>
            <a:prstGeom prst="rect">
              <a:avLst/>
            </a:prstGeom>
            <a:noFill/>
          </p:spPr>
          <p:txBody>
            <a:bodyPr wrap="none" rtlCol="0">
              <a:spAutoFit/>
            </a:bodyPr>
            <a:lstStyle/>
            <a:p>
              <a:r>
                <a:rPr lang="es-MX" sz="2800" dirty="0">
                  <a:solidFill>
                    <a:prstClr val="black"/>
                  </a:solidFill>
                  <a:latin typeface="Comic Sans MS" panose="030F0702030302020204" pitchFamily="66" charset="0"/>
                </a:rPr>
                <a:t>M</a:t>
              </a:r>
            </a:p>
          </p:txBody>
        </p:sp>
        <p:sp>
          <p:nvSpPr>
            <p:cNvPr id="21" name="Elipse 20">
              <a:extLst>
                <a:ext uri="{FF2B5EF4-FFF2-40B4-BE49-F238E27FC236}">
                  <a16:creationId xmlns="" xmlns:a16="http://schemas.microsoft.com/office/drawing/2014/main" id="{85E30B17-2BF6-437C-83C0-21DA04B245F6}"/>
                </a:ext>
              </a:extLst>
            </p:cNvPr>
            <p:cNvSpPr/>
            <p:nvPr/>
          </p:nvSpPr>
          <p:spPr>
            <a:xfrm>
              <a:off x="1910707" y="682587"/>
              <a:ext cx="406400" cy="426720"/>
            </a:xfrm>
            <a:prstGeom prst="ellipse">
              <a:avLst/>
            </a:prstGeom>
            <a:noFill/>
            <a:ln>
              <a:solidFill>
                <a:srgbClr val="9966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solidFill>
                    <a:prstClr val="white"/>
                  </a:solidFill>
                </a:rPr>
                <a:t>  </a:t>
              </a:r>
            </a:p>
          </p:txBody>
        </p:sp>
        <p:sp>
          <p:nvSpPr>
            <p:cNvPr id="22" name="CuadroTexto 21">
              <a:extLst>
                <a:ext uri="{FF2B5EF4-FFF2-40B4-BE49-F238E27FC236}">
                  <a16:creationId xmlns="" xmlns:a16="http://schemas.microsoft.com/office/drawing/2014/main" id="{D10FE9A1-28D5-4310-BD57-3A5884781B43}"/>
                </a:ext>
              </a:extLst>
            </p:cNvPr>
            <p:cNvSpPr txBox="1"/>
            <p:nvPr/>
          </p:nvSpPr>
          <p:spPr>
            <a:xfrm>
              <a:off x="1921391" y="682587"/>
              <a:ext cx="310716" cy="523220"/>
            </a:xfrm>
            <a:prstGeom prst="rect">
              <a:avLst/>
            </a:prstGeom>
            <a:noFill/>
          </p:spPr>
          <p:txBody>
            <a:bodyPr wrap="square" rtlCol="0">
              <a:spAutoFit/>
            </a:bodyPr>
            <a:lstStyle/>
            <a:p>
              <a:r>
                <a:rPr lang="es-MX" sz="2800" dirty="0">
                  <a:solidFill>
                    <a:prstClr val="black"/>
                  </a:solidFill>
                  <a:latin typeface="Comic Sans MS" panose="030F0702030302020204" pitchFamily="66" charset="0"/>
                </a:rPr>
                <a:t>J</a:t>
              </a:r>
            </a:p>
          </p:txBody>
        </p:sp>
        <p:sp>
          <p:nvSpPr>
            <p:cNvPr id="24" name="Elipse 23">
              <a:extLst>
                <a:ext uri="{FF2B5EF4-FFF2-40B4-BE49-F238E27FC236}">
                  <a16:creationId xmlns="" xmlns:a16="http://schemas.microsoft.com/office/drawing/2014/main" id="{8A385A63-D308-45E3-A890-7B5BB1C03A3A}"/>
                </a:ext>
              </a:extLst>
            </p:cNvPr>
            <p:cNvSpPr/>
            <p:nvPr/>
          </p:nvSpPr>
          <p:spPr>
            <a:xfrm>
              <a:off x="2415408" y="714322"/>
              <a:ext cx="406400" cy="426720"/>
            </a:xfrm>
            <a:prstGeom prst="ellipse">
              <a:avLst/>
            </a:prstGeom>
            <a:noFill/>
            <a:ln>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25" name="CuadroTexto 24">
              <a:extLst>
                <a:ext uri="{FF2B5EF4-FFF2-40B4-BE49-F238E27FC236}">
                  <a16:creationId xmlns="" xmlns:a16="http://schemas.microsoft.com/office/drawing/2014/main" id="{675EA713-7166-4AA9-B421-958EB661CA25}"/>
                </a:ext>
              </a:extLst>
            </p:cNvPr>
            <p:cNvSpPr txBox="1"/>
            <p:nvPr/>
          </p:nvSpPr>
          <p:spPr>
            <a:xfrm>
              <a:off x="2395441" y="714322"/>
              <a:ext cx="418704" cy="523220"/>
            </a:xfrm>
            <a:prstGeom prst="rect">
              <a:avLst/>
            </a:prstGeom>
            <a:noFill/>
          </p:spPr>
          <p:txBody>
            <a:bodyPr wrap="none" rtlCol="0">
              <a:spAutoFit/>
            </a:bodyPr>
            <a:lstStyle/>
            <a:p>
              <a:r>
                <a:rPr lang="es-MX" sz="2800" dirty="0">
                  <a:solidFill>
                    <a:prstClr val="black"/>
                  </a:solidFill>
                  <a:latin typeface="Comic Sans MS" panose="030F0702030302020204" pitchFamily="66" charset="0"/>
                </a:rPr>
                <a:t>V</a:t>
              </a:r>
            </a:p>
          </p:txBody>
        </p:sp>
        <p:grpSp>
          <p:nvGrpSpPr>
            <p:cNvPr id="37" name="Grupo 36">
              <a:extLst>
                <a:ext uri="{FF2B5EF4-FFF2-40B4-BE49-F238E27FC236}">
                  <a16:creationId xmlns="" xmlns:a16="http://schemas.microsoft.com/office/drawing/2014/main" id="{609E6B96-557A-4D3C-965B-8035DA291787}"/>
                </a:ext>
              </a:extLst>
            </p:cNvPr>
            <p:cNvGrpSpPr/>
            <p:nvPr/>
          </p:nvGrpSpPr>
          <p:grpSpPr>
            <a:xfrm>
              <a:off x="3129395" y="101667"/>
              <a:ext cx="3534242" cy="1126339"/>
              <a:chOff x="3024181" y="135293"/>
              <a:chExt cx="3534242" cy="1126339"/>
            </a:xfrm>
          </p:grpSpPr>
          <p:pic>
            <p:nvPicPr>
              <p:cNvPr id="5" name="Imagen 4" descr="Imagen que contiene cuarto, reloj&#10;&#10;Descripción generada automáticamente">
                <a:extLst>
                  <a:ext uri="{FF2B5EF4-FFF2-40B4-BE49-F238E27FC236}">
                    <a16:creationId xmlns="" xmlns:a16="http://schemas.microsoft.com/office/drawing/2014/main" id="{1F8B6B18-BBBC-4E3C-86D9-F00304A4797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24181" y="186307"/>
                <a:ext cx="833120" cy="1020354"/>
              </a:xfrm>
              <a:prstGeom prst="rect">
                <a:avLst/>
              </a:prstGeom>
            </p:spPr>
          </p:pic>
          <p:pic>
            <p:nvPicPr>
              <p:cNvPr id="28" name="Imagen 27" descr="Imagen que contiene camiseta&#10;&#10;Descripción generada automáticamente">
                <a:extLst>
                  <a:ext uri="{FF2B5EF4-FFF2-40B4-BE49-F238E27FC236}">
                    <a16:creationId xmlns="" xmlns:a16="http://schemas.microsoft.com/office/drawing/2014/main" id="{E80C588A-7E82-4001-94A5-DE90FC28F93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947723" y="135293"/>
                <a:ext cx="586945" cy="1085720"/>
              </a:xfrm>
              <a:prstGeom prst="rect">
                <a:avLst/>
              </a:prstGeom>
            </p:spPr>
          </p:pic>
          <p:pic>
            <p:nvPicPr>
              <p:cNvPr id="30" name="Imagen 29" descr="Imagen que contiene dibujo&#10;&#10;Descripción generada automáticamente">
                <a:extLst>
                  <a:ext uri="{FF2B5EF4-FFF2-40B4-BE49-F238E27FC236}">
                    <a16:creationId xmlns="" xmlns:a16="http://schemas.microsoft.com/office/drawing/2014/main" id="{65450E8D-4A8F-47F5-9A99-0395E3E75608}"/>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609904" y="149582"/>
                <a:ext cx="586945" cy="1093804"/>
              </a:xfrm>
              <a:prstGeom prst="rect">
                <a:avLst/>
              </a:prstGeom>
            </p:spPr>
          </p:pic>
          <p:pic>
            <p:nvPicPr>
              <p:cNvPr id="32" name="Imagen 31">
                <a:extLst>
                  <a:ext uri="{FF2B5EF4-FFF2-40B4-BE49-F238E27FC236}">
                    <a16:creationId xmlns="" xmlns:a16="http://schemas.microsoft.com/office/drawing/2014/main" id="{360757C7-0204-411C-BC27-46C0D1504D7F}"/>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265190" y="135293"/>
                <a:ext cx="715353" cy="1122383"/>
              </a:xfrm>
              <a:prstGeom prst="rect">
                <a:avLst/>
              </a:prstGeom>
            </p:spPr>
          </p:pic>
          <p:pic>
            <p:nvPicPr>
              <p:cNvPr id="34" name="Imagen 33" descr="Imagen que contiene dibujo&#10;&#10;Descripción generada automáticamente">
                <a:extLst>
                  <a:ext uri="{FF2B5EF4-FFF2-40B4-BE49-F238E27FC236}">
                    <a16:creationId xmlns="" xmlns:a16="http://schemas.microsoft.com/office/drawing/2014/main" id="{69E61F90-5C76-46E5-9AB4-46A4DAD5FA71}"/>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998931" y="164446"/>
                <a:ext cx="559492" cy="1097186"/>
              </a:xfrm>
              <a:prstGeom prst="rect">
                <a:avLst/>
              </a:prstGeom>
            </p:spPr>
          </p:pic>
        </p:grpSp>
        <p:sp>
          <p:nvSpPr>
            <p:cNvPr id="38" name="CuadroTexto 37">
              <a:extLst>
                <a:ext uri="{FF2B5EF4-FFF2-40B4-BE49-F238E27FC236}">
                  <a16:creationId xmlns="" xmlns:a16="http://schemas.microsoft.com/office/drawing/2014/main" id="{C0070B9A-B372-4799-9461-A579B3A946DE}"/>
                </a:ext>
              </a:extLst>
            </p:cNvPr>
            <p:cNvSpPr txBox="1"/>
            <p:nvPr/>
          </p:nvSpPr>
          <p:spPr>
            <a:xfrm>
              <a:off x="38869" y="1211883"/>
              <a:ext cx="7777163" cy="369332"/>
            </a:xfrm>
            <a:prstGeom prst="rect">
              <a:avLst/>
            </a:prstGeom>
            <a:noFill/>
          </p:spPr>
          <p:txBody>
            <a:bodyPr wrap="square" rtlCol="0">
              <a:spAutoFit/>
            </a:bodyPr>
            <a:lstStyle/>
            <a:p>
              <a:r>
                <a:rPr lang="es-MX" dirty="0">
                  <a:solidFill>
                    <a:prstClr val="black"/>
                  </a:solidFill>
                </a:rPr>
                <a:t>Situación de </a:t>
              </a:r>
              <a:r>
                <a:rPr lang="es-MX" dirty="0" smtClean="0">
                  <a:solidFill>
                    <a:prstClr val="black"/>
                  </a:solidFill>
                </a:rPr>
                <a:t>Aprendizaje: Aprende en casa</a:t>
              </a:r>
              <a:endParaRPr lang="es-MX" dirty="0">
                <a:solidFill>
                  <a:prstClr val="black"/>
                </a:solidFill>
              </a:endParaRPr>
            </a:p>
          </p:txBody>
        </p:sp>
        <p:sp>
          <p:nvSpPr>
            <p:cNvPr id="39" name="Rectángulo 38">
              <a:extLst>
                <a:ext uri="{FF2B5EF4-FFF2-40B4-BE49-F238E27FC236}">
                  <a16:creationId xmlns="" xmlns:a16="http://schemas.microsoft.com/office/drawing/2014/main" id="{1A3DE5BB-AF26-4C12-B49E-ABDE42CACE67}"/>
                </a:ext>
              </a:extLst>
            </p:cNvPr>
            <p:cNvSpPr/>
            <p:nvPr/>
          </p:nvSpPr>
          <p:spPr>
            <a:xfrm>
              <a:off x="21138" y="1905531"/>
              <a:ext cx="7777162" cy="369332"/>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40" name="CuadroTexto 39">
              <a:extLst>
                <a:ext uri="{FF2B5EF4-FFF2-40B4-BE49-F238E27FC236}">
                  <a16:creationId xmlns="" xmlns:a16="http://schemas.microsoft.com/office/drawing/2014/main" id="{EBB85D41-574F-42BC-9018-63249043977A}"/>
                </a:ext>
              </a:extLst>
            </p:cNvPr>
            <p:cNvSpPr txBox="1"/>
            <p:nvPr/>
          </p:nvSpPr>
          <p:spPr>
            <a:xfrm>
              <a:off x="-60113" y="1913838"/>
              <a:ext cx="7777162" cy="338554"/>
            </a:xfrm>
            <a:prstGeom prst="rect">
              <a:avLst/>
            </a:prstGeom>
            <a:noFill/>
          </p:spPr>
          <p:txBody>
            <a:bodyPr wrap="square" rtlCol="0">
              <a:spAutoFit/>
            </a:bodyPr>
            <a:lstStyle/>
            <a:p>
              <a:pPr algn="ctr"/>
              <a:r>
                <a:rPr lang="es-MX" sz="1600" b="1" dirty="0">
                  <a:solidFill>
                    <a:prstClr val="white"/>
                  </a:solidFill>
                  <a:latin typeface="Comic Sans MS" panose="030F0702030302020204" pitchFamily="66" charset="0"/>
                </a:rPr>
                <a:t>Campos de formación y/o áreas de desarrollo personal y social a favorecer </a:t>
              </a:r>
            </a:p>
          </p:txBody>
        </p:sp>
        <p:grpSp>
          <p:nvGrpSpPr>
            <p:cNvPr id="72" name="Grupo 71">
              <a:extLst>
                <a:ext uri="{FF2B5EF4-FFF2-40B4-BE49-F238E27FC236}">
                  <a16:creationId xmlns="" xmlns:a16="http://schemas.microsoft.com/office/drawing/2014/main" id="{083CD8EE-5F7D-466F-B780-EFFFBFC05014}"/>
                </a:ext>
              </a:extLst>
            </p:cNvPr>
            <p:cNvGrpSpPr/>
            <p:nvPr/>
          </p:nvGrpSpPr>
          <p:grpSpPr>
            <a:xfrm>
              <a:off x="240392" y="2345731"/>
              <a:ext cx="7381107" cy="626460"/>
              <a:chOff x="-75901" y="2156819"/>
              <a:chExt cx="7381107" cy="626460"/>
            </a:xfrm>
          </p:grpSpPr>
          <p:grpSp>
            <p:nvGrpSpPr>
              <p:cNvPr id="44" name="Grupo 43">
                <a:extLst>
                  <a:ext uri="{FF2B5EF4-FFF2-40B4-BE49-F238E27FC236}">
                    <a16:creationId xmlns="" xmlns:a16="http://schemas.microsoft.com/office/drawing/2014/main" id="{12E0C998-9197-4DCB-81D4-DAD8211FDB84}"/>
                  </a:ext>
                </a:extLst>
              </p:cNvPr>
              <p:cNvGrpSpPr/>
              <p:nvPr/>
            </p:nvGrpSpPr>
            <p:grpSpPr>
              <a:xfrm>
                <a:off x="-75901" y="2156821"/>
                <a:ext cx="1443895" cy="562832"/>
                <a:chOff x="-169219" y="2121401"/>
                <a:chExt cx="1892685" cy="621799"/>
              </a:xfrm>
            </p:grpSpPr>
            <p:sp>
              <p:nvSpPr>
                <p:cNvPr id="42" name="Rectángulo 41">
                  <a:extLst>
                    <a:ext uri="{FF2B5EF4-FFF2-40B4-BE49-F238E27FC236}">
                      <a16:creationId xmlns="" xmlns:a16="http://schemas.microsoft.com/office/drawing/2014/main" id="{C56CE162-DF76-48EA-B669-0B397B284F1D}"/>
                    </a:ext>
                  </a:extLst>
                </p:cNvPr>
                <p:cNvSpPr/>
                <p:nvPr/>
              </p:nvSpPr>
              <p:spPr>
                <a:xfrm>
                  <a:off x="0" y="2121401"/>
                  <a:ext cx="1483360" cy="621799"/>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43" name="CuadroTexto 42">
                  <a:extLst>
                    <a:ext uri="{FF2B5EF4-FFF2-40B4-BE49-F238E27FC236}">
                      <a16:creationId xmlns="" xmlns:a16="http://schemas.microsoft.com/office/drawing/2014/main" id="{4D7A53C4-2AD3-46FF-A6B4-42DB355C7AEA}"/>
                    </a:ext>
                  </a:extLst>
                </p:cNvPr>
                <p:cNvSpPr txBox="1"/>
                <p:nvPr/>
              </p:nvSpPr>
              <p:spPr>
                <a:xfrm>
                  <a:off x="-169219" y="2139829"/>
                  <a:ext cx="1892685" cy="523220"/>
                </a:xfrm>
                <a:prstGeom prst="rect">
                  <a:avLst/>
                </a:prstGeom>
                <a:noFill/>
              </p:spPr>
              <p:txBody>
                <a:bodyPr wrap="square" rtlCol="0">
                  <a:spAutoFit/>
                </a:bodyPr>
                <a:lstStyle/>
                <a:p>
                  <a:pPr algn="ctr"/>
                  <a:r>
                    <a:rPr lang="es-MX" sz="1400" b="1" dirty="0">
                      <a:solidFill>
                        <a:prstClr val="white"/>
                      </a:solidFill>
                      <a:latin typeface="Comic Sans MS" panose="030F0702030302020204" pitchFamily="66" charset="0"/>
                    </a:rPr>
                    <a:t>Lenguaje y</a:t>
                  </a:r>
                </a:p>
                <a:p>
                  <a:pPr algn="ctr"/>
                  <a:r>
                    <a:rPr lang="es-MX" sz="1400" b="1" dirty="0">
                      <a:solidFill>
                        <a:prstClr val="white"/>
                      </a:solidFill>
                      <a:latin typeface="Comic Sans MS" panose="030F0702030302020204" pitchFamily="66" charset="0"/>
                    </a:rPr>
                    <a:t>comunicación</a:t>
                  </a:r>
                  <a:endParaRPr lang="es-MX" b="1" dirty="0">
                    <a:solidFill>
                      <a:prstClr val="white"/>
                    </a:solidFill>
                    <a:latin typeface="Comic Sans MS" panose="030F0702030302020204" pitchFamily="66" charset="0"/>
                  </a:endParaRPr>
                </a:p>
              </p:txBody>
            </p:sp>
          </p:grpSp>
          <p:grpSp>
            <p:nvGrpSpPr>
              <p:cNvPr id="57" name="Grupo 56">
                <a:extLst>
                  <a:ext uri="{FF2B5EF4-FFF2-40B4-BE49-F238E27FC236}">
                    <a16:creationId xmlns="" xmlns:a16="http://schemas.microsoft.com/office/drawing/2014/main" id="{1E968DB6-DCB7-4FE7-A0A4-1B7F8505EC91}"/>
                  </a:ext>
                </a:extLst>
              </p:cNvPr>
              <p:cNvGrpSpPr/>
              <p:nvPr/>
            </p:nvGrpSpPr>
            <p:grpSpPr>
              <a:xfrm>
                <a:off x="1121597" y="2156821"/>
                <a:ext cx="1443895" cy="562832"/>
                <a:chOff x="-171552" y="2121401"/>
                <a:chExt cx="1892685" cy="621799"/>
              </a:xfrm>
            </p:grpSpPr>
            <p:sp>
              <p:nvSpPr>
                <p:cNvPr id="58" name="Rectángulo 57">
                  <a:extLst>
                    <a:ext uri="{FF2B5EF4-FFF2-40B4-BE49-F238E27FC236}">
                      <a16:creationId xmlns="" xmlns:a16="http://schemas.microsoft.com/office/drawing/2014/main" id="{056A7F68-4482-4BD8-A9D9-2C976EF8C389}"/>
                    </a:ext>
                  </a:extLst>
                </p:cNvPr>
                <p:cNvSpPr/>
                <p:nvPr/>
              </p:nvSpPr>
              <p:spPr>
                <a:xfrm>
                  <a:off x="0" y="2121401"/>
                  <a:ext cx="1483360" cy="621799"/>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59" name="CuadroTexto 58">
                  <a:extLst>
                    <a:ext uri="{FF2B5EF4-FFF2-40B4-BE49-F238E27FC236}">
                      <a16:creationId xmlns="" xmlns:a16="http://schemas.microsoft.com/office/drawing/2014/main" id="{0E5E6861-0F13-4038-B433-32662CD9813E}"/>
                    </a:ext>
                  </a:extLst>
                </p:cNvPr>
                <p:cNvSpPr txBox="1"/>
                <p:nvPr/>
              </p:nvSpPr>
              <p:spPr>
                <a:xfrm>
                  <a:off x="-171552" y="2139829"/>
                  <a:ext cx="1892685" cy="578036"/>
                </a:xfrm>
                <a:prstGeom prst="rect">
                  <a:avLst/>
                </a:prstGeom>
                <a:noFill/>
              </p:spPr>
              <p:txBody>
                <a:bodyPr wrap="square" rtlCol="0">
                  <a:spAutoFit/>
                </a:bodyPr>
                <a:lstStyle/>
                <a:p>
                  <a:pPr algn="ctr"/>
                  <a:r>
                    <a:rPr lang="es-MX" sz="1400" b="1" dirty="0">
                      <a:solidFill>
                        <a:prstClr val="white"/>
                      </a:solidFill>
                      <a:latin typeface="Comic Sans MS" panose="030F0702030302020204" pitchFamily="66" charset="0"/>
                    </a:rPr>
                    <a:t>Pensamiento </a:t>
                  </a:r>
                </a:p>
                <a:p>
                  <a:pPr algn="ctr"/>
                  <a:r>
                    <a:rPr lang="es-MX" sz="1400" b="1" dirty="0">
                      <a:solidFill>
                        <a:prstClr val="white"/>
                      </a:solidFill>
                      <a:latin typeface="Comic Sans MS" panose="030F0702030302020204" pitchFamily="66" charset="0"/>
                    </a:rPr>
                    <a:t>matemático</a:t>
                  </a:r>
                  <a:endParaRPr lang="es-MX" b="1" dirty="0">
                    <a:solidFill>
                      <a:prstClr val="white"/>
                    </a:solidFill>
                    <a:latin typeface="Comic Sans MS" panose="030F0702030302020204" pitchFamily="66" charset="0"/>
                  </a:endParaRPr>
                </a:p>
              </p:txBody>
            </p:sp>
          </p:grpSp>
          <p:grpSp>
            <p:nvGrpSpPr>
              <p:cNvPr id="60" name="Grupo 59">
                <a:extLst>
                  <a:ext uri="{FF2B5EF4-FFF2-40B4-BE49-F238E27FC236}">
                    <a16:creationId xmlns="" xmlns:a16="http://schemas.microsoft.com/office/drawing/2014/main" id="{DE412BE8-0BFB-42DA-A279-3E2C07EC4A7C}"/>
                  </a:ext>
                </a:extLst>
              </p:cNvPr>
              <p:cNvGrpSpPr/>
              <p:nvPr/>
            </p:nvGrpSpPr>
            <p:grpSpPr>
              <a:xfrm>
                <a:off x="2280098" y="2156826"/>
                <a:ext cx="1443895" cy="626453"/>
                <a:chOff x="-204663" y="2121401"/>
                <a:chExt cx="1892685" cy="692084"/>
              </a:xfrm>
            </p:grpSpPr>
            <p:sp>
              <p:nvSpPr>
                <p:cNvPr id="61" name="Rectángulo 60">
                  <a:extLst>
                    <a:ext uri="{FF2B5EF4-FFF2-40B4-BE49-F238E27FC236}">
                      <a16:creationId xmlns="" xmlns:a16="http://schemas.microsoft.com/office/drawing/2014/main" id="{E36C0324-4B51-4ECA-9891-55F658027BAB}"/>
                    </a:ext>
                  </a:extLst>
                </p:cNvPr>
                <p:cNvSpPr/>
                <p:nvPr/>
              </p:nvSpPr>
              <p:spPr>
                <a:xfrm>
                  <a:off x="0" y="2121401"/>
                  <a:ext cx="1483360" cy="621799"/>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62" name="CuadroTexto 61">
                  <a:extLst>
                    <a:ext uri="{FF2B5EF4-FFF2-40B4-BE49-F238E27FC236}">
                      <a16:creationId xmlns="" xmlns:a16="http://schemas.microsoft.com/office/drawing/2014/main" id="{8583341A-D28C-4BAF-AADF-7019A81EC3A9}"/>
                    </a:ext>
                  </a:extLst>
                </p:cNvPr>
                <p:cNvSpPr txBox="1"/>
                <p:nvPr/>
              </p:nvSpPr>
              <p:spPr>
                <a:xfrm>
                  <a:off x="-204663" y="2150444"/>
                  <a:ext cx="1892685" cy="663041"/>
                </a:xfrm>
                <a:prstGeom prst="rect">
                  <a:avLst/>
                </a:prstGeom>
                <a:noFill/>
              </p:spPr>
              <p:txBody>
                <a:bodyPr wrap="square" rtlCol="0">
                  <a:spAutoFit/>
                </a:bodyPr>
                <a:lstStyle/>
                <a:p>
                  <a:pPr algn="ctr"/>
                  <a:r>
                    <a:rPr lang="es-MX" sz="1100" b="1" dirty="0">
                      <a:solidFill>
                        <a:prstClr val="white"/>
                      </a:solidFill>
                      <a:latin typeface="Comic Sans MS" panose="030F0702030302020204" pitchFamily="66" charset="0"/>
                    </a:rPr>
                    <a:t>Exploración del mundo natural y social</a:t>
                  </a:r>
                  <a:endParaRPr lang="es-MX" sz="1400" b="1" dirty="0">
                    <a:solidFill>
                      <a:prstClr val="white"/>
                    </a:solidFill>
                    <a:latin typeface="Comic Sans MS" panose="030F0702030302020204" pitchFamily="66" charset="0"/>
                  </a:endParaRPr>
                </a:p>
              </p:txBody>
            </p:sp>
          </p:grpSp>
          <p:grpSp>
            <p:nvGrpSpPr>
              <p:cNvPr id="63" name="Grupo 62">
                <a:extLst>
                  <a:ext uri="{FF2B5EF4-FFF2-40B4-BE49-F238E27FC236}">
                    <a16:creationId xmlns="" xmlns:a16="http://schemas.microsoft.com/office/drawing/2014/main" id="{E8EB032D-ACCC-40F9-AC96-D4AD28491475}"/>
                  </a:ext>
                </a:extLst>
              </p:cNvPr>
              <p:cNvGrpSpPr/>
              <p:nvPr/>
            </p:nvGrpSpPr>
            <p:grpSpPr>
              <a:xfrm>
                <a:off x="3367730" y="2156821"/>
                <a:ext cx="1443895" cy="562832"/>
                <a:chOff x="-359582" y="2121401"/>
                <a:chExt cx="1892685" cy="621799"/>
              </a:xfrm>
            </p:grpSpPr>
            <p:sp>
              <p:nvSpPr>
                <p:cNvPr id="64" name="Rectángulo 63">
                  <a:extLst>
                    <a:ext uri="{FF2B5EF4-FFF2-40B4-BE49-F238E27FC236}">
                      <a16:creationId xmlns="" xmlns:a16="http://schemas.microsoft.com/office/drawing/2014/main" id="{D258DB9C-57AA-4856-BAE0-1F787B576215}"/>
                    </a:ext>
                  </a:extLst>
                </p:cNvPr>
                <p:cNvSpPr/>
                <p:nvPr/>
              </p:nvSpPr>
              <p:spPr>
                <a:xfrm>
                  <a:off x="0" y="2121401"/>
                  <a:ext cx="1483360" cy="621799"/>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65" name="CuadroTexto 64">
                  <a:extLst>
                    <a:ext uri="{FF2B5EF4-FFF2-40B4-BE49-F238E27FC236}">
                      <a16:creationId xmlns="" xmlns:a16="http://schemas.microsoft.com/office/drawing/2014/main" id="{80935E19-64EA-4D41-9A3C-8E6C14C1C24B}"/>
                    </a:ext>
                  </a:extLst>
                </p:cNvPr>
                <p:cNvSpPr txBox="1"/>
                <p:nvPr/>
              </p:nvSpPr>
              <p:spPr>
                <a:xfrm>
                  <a:off x="-359582" y="2259260"/>
                  <a:ext cx="1892685" cy="340022"/>
                </a:xfrm>
                <a:prstGeom prst="rect">
                  <a:avLst/>
                </a:prstGeom>
                <a:noFill/>
              </p:spPr>
              <p:txBody>
                <a:bodyPr wrap="square" rtlCol="0">
                  <a:spAutoFit/>
                </a:bodyPr>
                <a:lstStyle/>
                <a:p>
                  <a:pPr algn="ctr"/>
                  <a:r>
                    <a:rPr lang="es-MX" sz="1400" b="1" dirty="0">
                      <a:solidFill>
                        <a:prstClr val="white"/>
                      </a:solidFill>
                      <a:latin typeface="Comic Sans MS" panose="030F0702030302020204" pitchFamily="66" charset="0"/>
                    </a:rPr>
                    <a:t>Artes</a:t>
                  </a:r>
                  <a:endParaRPr lang="es-MX" b="1" dirty="0">
                    <a:solidFill>
                      <a:prstClr val="white"/>
                    </a:solidFill>
                    <a:latin typeface="Comic Sans MS" panose="030F0702030302020204" pitchFamily="66" charset="0"/>
                  </a:endParaRPr>
                </a:p>
              </p:txBody>
            </p:sp>
          </p:grpSp>
          <p:grpSp>
            <p:nvGrpSpPr>
              <p:cNvPr id="66" name="Grupo 65">
                <a:extLst>
                  <a:ext uri="{FF2B5EF4-FFF2-40B4-BE49-F238E27FC236}">
                    <a16:creationId xmlns="" xmlns:a16="http://schemas.microsoft.com/office/drawing/2014/main" id="{BFD2444E-F5BD-4D9A-B193-C16DC1378FBA}"/>
                  </a:ext>
                </a:extLst>
              </p:cNvPr>
              <p:cNvGrpSpPr/>
              <p:nvPr/>
            </p:nvGrpSpPr>
            <p:grpSpPr>
              <a:xfrm>
                <a:off x="4676184" y="2156819"/>
                <a:ext cx="1443895" cy="562832"/>
                <a:chOff x="-177539" y="2121399"/>
                <a:chExt cx="1892685" cy="621799"/>
              </a:xfrm>
            </p:grpSpPr>
            <p:sp>
              <p:nvSpPr>
                <p:cNvPr id="67" name="Rectángulo 66">
                  <a:extLst>
                    <a:ext uri="{FF2B5EF4-FFF2-40B4-BE49-F238E27FC236}">
                      <a16:creationId xmlns="" xmlns:a16="http://schemas.microsoft.com/office/drawing/2014/main" id="{7124B3F4-60CA-476B-BC85-C9A19C47FFA8}"/>
                    </a:ext>
                  </a:extLst>
                </p:cNvPr>
                <p:cNvSpPr/>
                <p:nvPr/>
              </p:nvSpPr>
              <p:spPr>
                <a:xfrm>
                  <a:off x="49096" y="2121399"/>
                  <a:ext cx="1483359" cy="621799"/>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68" name="CuadroTexto 67">
                  <a:extLst>
                    <a:ext uri="{FF2B5EF4-FFF2-40B4-BE49-F238E27FC236}">
                      <a16:creationId xmlns="" xmlns:a16="http://schemas.microsoft.com/office/drawing/2014/main" id="{A9F5438C-023C-4607-A434-6E5095D48236}"/>
                    </a:ext>
                  </a:extLst>
                </p:cNvPr>
                <p:cNvSpPr txBox="1"/>
                <p:nvPr/>
              </p:nvSpPr>
              <p:spPr>
                <a:xfrm>
                  <a:off x="-177539" y="2150449"/>
                  <a:ext cx="1892685" cy="578037"/>
                </a:xfrm>
                <a:prstGeom prst="rect">
                  <a:avLst/>
                </a:prstGeom>
                <a:noFill/>
              </p:spPr>
              <p:txBody>
                <a:bodyPr wrap="square" rtlCol="0">
                  <a:spAutoFit/>
                </a:bodyPr>
                <a:lstStyle/>
                <a:p>
                  <a:pPr algn="ctr"/>
                  <a:r>
                    <a:rPr lang="es-MX" sz="1400" b="1" dirty="0">
                      <a:solidFill>
                        <a:prstClr val="white"/>
                      </a:solidFill>
                      <a:latin typeface="Comic Sans MS" panose="030F0702030302020204" pitchFamily="66" charset="0"/>
                    </a:rPr>
                    <a:t>Educación </a:t>
                  </a:r>
                </a:p>
                <a:p>
                  <a:pPr algn="ctr"/>
                  <a:r>
                    <a:rPr lang="es-MX" sz="1400" b="1" dirty="0">
                      <a:solidFill>
                        <a:prstClr val="white"/>
                      </a:solidFill>
                      <a:latin typeface="Comic Sans MS" panose="030F0702030302020204" pitchFamily="66" charset="0"/>
                    </a:rPr>
                    <a:t>Física</a:t>
                  </a:r>
                  <a:endParaRPr lang="es-MX" b="1" dirty="0">
                    <a:solidFill>
                      <a:prstClr val="white"/>
                    </a:solidFill>
                    <a:latin typeface="Comic Sans MS" panose="030F0702030302020204" pitchFamily="66" charset="0"/>
                  </a:endParaRPr>
                </a:p>
              </p:txBody>
            </p:sp>
          </p:grpSp>
          <p:grpSp>
            <p:nvGrpSpPr>
              <p:cNvPr id="69" name="Grupo 68">
                <a:extLst>
                  <a:ext uri="{FF2B5EF4-FFF2-40B4-BE49-F238E27FC236}">
                    <a16:creationId xmlns="" xmlns:a16="http://schemas.microsoft.com/office/drawing/2014/main" id="{17AF4C5C-C2C8-4DED-BAD5-5F76BDE17A81}"/>
                  </a:ext>
                </a:extLst>
              </p:cNvPr>
              <p:cNvGrpSpPr/>
              <p:nvPr/>
            </p:nvGrpSpPr>
            <p:grpSpPr>
              <a:xfrm>
                <a:off x="5861311" y="2164898"/>
                <a:ext cx="1443895" cy="562832"/>
                <a:chOff x="-204658" y="2121401"/>
                <a:chExt cx="1892685" cy="621799"/>
              </a:xfrm>
            </p:grpSpPr>
            <p:sp>
              <p:nvSpPr>
                <p:cNvPr id="70" name="Rectángulo 69">
                  <a:extLst>
                    <a:ext uri="{FF2B5EF4-FFF2-40B4-BE49-F238E27FC236}">
                      <a16:creationId xmlns="" xmlns:a16="http://schemas.microsoft.com/office/drawing/2014/main" id="{5D5778F5-4584-429E-A2A1-9F50E2EFC902}"/>
                    </a:ext>
                  </a:extLst>
                </p:cNvPr>
                <p:cNvSpPr/>
                <p:nvPr/>
              </p:nvSpPr>
              <p:spPr>
                <a:xfrm>
                  <a:off x="0" y="2121401"/>
                  <a:ext cx="1483360" cy="621799"/>
                </a:xfrm>
                <a:prstGeom prst="rect">
                  <a:avLst/>
                </a:prstGeom>
                <a:solidFill>
                  <a:srgbClr val="CC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71" name="CuadroTexto 70">
                  <a:extLst>
                    <a:ext uri="{FF2B5EF4-FFF2-40B4-BE49-F238E27FC236}">
                      <a16:creationId xmlns="" xmlns:a16="http://schemas.microsoft.com/office/drawing/2014/main" id="{2A0E006F-6BFA-4E67-AD34-573EC50C0460}"/>
                    </a:ext>
                  </a:extLst>
                </p:cNvPr>
                <p:cNvSpPr txBox="1"/>
                <p:nvPr/>
              </p:nvSpPr>
              <p:spPr>
                <a:xfrm>
                  <a:off x="-204658" y="2154500"/>
                  <a:ext cx="1892685" cy="476030"/>
                </a:xfrm>
                <a:prstGeom prst="rect">
                  <a:avLst/>
                </a:prstGeom>
                <a:noFill/>
              </p:spPr>
              <p:txBody>
                <a:bodyPr wrap="square" rtlCol="0">
                  <a:spAutoFit/>
                </a:bodyPr>
                <a:lstStyle/>
                <a:p>
                  <a:pPr algn="ctr"/>
                  <a:r>
                    <a:rPr lang="es-MX" sz="1100" b="1" dirty="0">
                      <a:solidFill>
                        <a:prstClr val="white"/>
                      </a:solidFill>
                      <a:latin typeface="Comic Sans MS" panose="030F0702030302020204" pitchFamily="66" charset="0"/>
                    </a:rPr>
                    <a:t>Educación Socioemocional</a:t>
                  </a:r>
                  <a:endParaRPr lang="es-MX" sz="1400" b="1" dirty="0">
                    <a:solidFill>
                      <a:prstClr val="white"/>
                    </a:solidFill>
                    <a:latin typeface="Comic Sans MS" panose="030F0702030302020204" pitchFamily="66" charset="0"/>
                  </a:endParaRPr>
                </a:p>
              </p:txBody>
            </p:sp>
          </p:grpSp>
        </p:grpSp>
        <p:grpSp>
          <p:nvGrpSpPr>
            <p:cNvPr id="170" name="Grupo 169">
              <a:extLst>
                <a:ext uri="{FF2B5EF4-FFF2-40B4-BE49-F238E27FC236}">
                  <a16:creationId xmlns="" xmlns:a16="http://schemas.microsoft.com/office/drawing/2014/main" id="{5B59E4B5-6825-43CA-9212-E5117CC64809}"/>
                </a:ext>
              </a:extLst>
            </p:cNvPr>
            <p:cNvGrpSpPr/>
            <p:nvPr/>
          </p:nvGrpSpPr>
          <p:grpSpPr>
            <a:xfrm>
              <a:off x="166339" y="3077681"/>
              <a:ext cx="7777163" cy="454209"/>
              <a:chOff x="27396" y="2784923"/>
              <a:chExt cx="7777163" cy="454209"/>
            </a:xfrm>
          </p:grpSpPr>
          <p:sp>
            <p:nvSpPr>
              <p:cNvPr id="74" name="CuadroTexto 73">
                <a:extLst>
                  <a:ext uri="{FF2B5EF4-FFF2-40B4-BE49-F238E27FC236}">
                    <a16:creationId xmlns="" xmlns:a16="http://schemas.microsoft.com/office/drawing/2014/main" id="{7B12804B-9A35-41DE-B9A4-27DE69161C79}"/>
                  </a:ext>
                </a:extLst>
              </p:cNvPr>
              <p:cNvSpPr txBox="1"/>
              <p:nvPr/>
            </p:nvSpPr>
            <p:spPr>
              <a:xfrm>
                <a:off x="27396" y="2826030"/>
                <a:ext cx="7777163" cy="369332"/>
              </a:xfrm>
              <a:prstGeom prst="rect">
                <a:avLst/>
              </a:prstGeom>
              <a:noFill/>
            </p:spPr>
            <p:txBody>
              <a:bodyPr wrap="square" rtlCol="0">
                <a:spAutoFit/>
              </a:bodyPr>
              <a:lstStyle/>
              <a:p>
                <a:r>
                  <a:rPr lang="es-MX" sz="1600" dirty="0">
                    <a:solidFill>
                      <a:prstClr val="black"/>
                    </a:solidFill>
                    <a:latin typeface="Comic Sans MS" panose="030F0702030302020204" pitchFamily="66" charset="0"/>
                  </a:rPr>
                  <a:t>La jornada de trabajo fue</a:t>
                </a:r>
                <a:r>
                  <a:rPr lang="es-MX" dirty="0">
                    <a:solidFill>
                      <a:prstClr val="black"/>
                    </a:solidFill>
                  </a:rPr>
                  <a:t>:</a:t>
                </a:r>
              </a:p>
            </p:txBody>
          </p:sp>
          <p:sp>
            <p:nvSpPr>
              <p:cNvPr id="76" name="Paralelogramo 75">
                <a:extLst>
                  <a:ext uri="{FF2B5EF4-FFF2-40B4-BE49-F238E27FC236}">
                    <a16:creationId xmlns="" xmlns:a16="http://schemas.microsoft.com/office/drawing/2014/main" id="{60A599B8-BE07-4BBA-A281-EF28C0090E28}"/>
                  </a:ext>
                </a:extLst>
              </p:cNvPr>
              <p:cNvSpPr/>
              <p:nvPr/>
            </p:nvSpPr>
            <p:spPr>
              <a:xfrm>
                <a:off x="2727259" y="2784923"/>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78" name="Paralelogramo 77">
                <a:extLst>
                  <a:ext uri="{FF2B5EF4-FFF2-40B4-BE49-F238E27FC236}">
                    <a16:creationId xmlns="" xmlns:a16="http://schemas.microsoft.com/office/drawing/2014/main" id="{91849B54-4BCF-4048-99A2-AC8047873550}"/>
                  </a:ext>
                </a:extLst>
              </p:cNvPr>
              <p:cNvSpPr/>
              <p:nvPr/>
            </p:nvSpPr>
            <p:spPr>
              <a:xfrm>
                <a:off x="3783995"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80" name="Paralelogramo 79">
                <a:extLst>
                  <a:ext uri="{FF2B5EF4-FFF2-40B4-BE49-F238E27FC236}">
                    <a16:creationId xmlns="" xmlns:a16="http://schemas.microsoft.com/office/drawing/2014/main" id="{B064F40E-1706-4DE7-BFB7-44057684112C}"/>
                  </a:ext>
                </a:extLst>
              </p:cNvPr>
              <p:cNvSpPr/>
              <p:nvPr/>
            </p:nvSpPr>
            <p:spPr>
              <a:xfrm>
                <a:off x="4936360"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82" name="Paralelogramo 81">
                <a:extLst>
                  <a:ext uri="{FF2B5EF4-FFF2-40B4-BE49-F238E27FC236}">
                    <a16:creationId xmlns="" xmlns:a16="http://schemas.microsoft.com/office/drawing/2014/main" id="{9A495760-0A05-4BBF-A6A0-798DA9FF3403}"/>
                  </a:ext>
                </a:extLst>
              </p:cNvPr>
              <p:cNvSpPr/>
              <p:nvPr/>
            </p:nvSpPr>
            <p:spPr>
              <a:xfrm>
                <a:off x="6135240" y="2812412"/>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83" name="CuadroTexto 82">
                <a:extLst>
                  <a:ext uri="{FF2B5EF4-FFF2-40B4-BE49-F238E27FC236}">
                    <a16:creationId xmlns="" xmlns:a16="http://schemas.microsoft.com/office/drawing/2014/main" id="{967DD3A9-200C-4C55-8BC5-CCE26BA059E2}"/>
                  </a:ext>
                </a:extLst>
              </p:cNvPr>
              <p:cNvSpPr txBox="1"/>
              <p:nvPr/>
            </p:nvSpPr>
            <p:spPr>
              <a:xfrm>
                <a:off x="2788271" y="2881579"/>
                <a:ext cx="914591" cy="307777"/>
              </a:xfrm>
              <a:prstGeom prst="rect">
                <a:avLst/>
              </a:prstGeom>
              <a:noFill/>
            </p:spPr>
            <p:txBody>
              <a:bodyPr wrap="square" rtlCol="0">
                <a:spAutoFit/>
              </a:bodyPr>
              <a:lstStyle/>
              <a:p>
                <a:r>
                  <a:rPr lang="es-MX" sz="1400" dirty="0">
                    <a:solidFill>
                      <a:prstClr val="black"/>
                    </a:solidFill>
                    <a:latin typeface="Comic Sans MS" panose="030F0702030302020204" pitchFamily="66" charset="0"/>
                  </a:rPr>
                  <a:t>Exitosa</a:t>
                </a:r>
              </a:p>
            </p:txBody>
          </p:sp>
          <p:sp>
            <p:nvSpPr>
              <p:cNvPr id="85" name="CuadroTexto 84">
                <a:extLst>
                  <a:ext uri="{FF2B5EF4-FFF2-40B4-BE49-F238E27FC236}">
                    <a16:creationId xmlns="" xmlns:a16="http://schemas.microsoft.com/office/drawing/2014/main" id="{F09B523F-8A7C-480D-8661-5FA4C6F2E91D}"/>
                  </a:ext>
                </a:extLst>
              </p:cNvPr>
              <p:cNvSpPr txBox="1"/>
              <p:nvPr/>
            </p:nvSpPr>
            <p:spPr>
              <a:xfrm>
                <a:off x="3902327" y="2884214"/>
                <a:ext cx="914400" cy="307777"/>
              </a:xfrm>
              <a:prstGeom prst="rect">
                <a:avLst/>
              </a:prstGeom>
              <a:noFill/>
            </p:spPr>
            <p:txBody>
              <a:bodyPr wrap="square" rtlCol="0">
                <a:spAutoFit/>
              </a:bodyPr>
              <a:lstStyle/>
              <a:p>
                <a:r>
                  <a:rPr lang="es-MX" sz="1400" dirty="0">
                    <a:solidFill>
                      <a:prstClr val="black"/>
                    </a:solidFill>
                    <a:latin typeface="Comic Sans MS" panose="030F0702030302020204" pitchFamily="66" charset="0"/>
                  </a:rPr>
                  <a:t>Buena</a:t>
                </a:r>
              </a:p>
            </p:txBody>
          </p:sp>
          <p:sp>
            <p:nvSpPr>
              <p:cNvPr id="87" name="CuadroTexto 86">
                <a:extLst>
                  <a:ext uri="{FF2B5EF4-FFF2-40B4-BE49-F238E27FC236}">
                    <a16:creationId xmlns="" xmlns:a16="http://schemas.microsoft.com/office/drawing/2014/main" id="{738EC69C-9FF1-417C-B72A-2D7D20847ECA}"/>
                  </a:ext>
                </a:extLst>
              </p:cNvPr>
              <p:cNvSpPr txBox="1"/>
              <p:nvPr/>
            </p:nvSpPr>
            <p:spPr>
              <a:xfrm>
                <a:off x="4984176" y="2894967"/>
                <a:ext cx="914400" cy="307777"/>
              </a:xfrm>
              <a:prstGeom prst="rect">
                <a:avLst/>
              </a:prstGeom>
              <a:noFill/>
            </p:spPr>
            <p:txBody>
              <a:bodyPr wrap="square" rtlCol="0">
                <a:spAutoFit/>
              </a:bodyPr>
              <a:lstStyle/>
              <a:p>
                <a:r>
                  <a:rPr lang="es-MX" sz="1400" dirty="0">
                    <a:solidFill>
                      <a:prstClr val="black"/>
                    </a:solidFill>
                    <a:latin typeface="Comic Sans MS" panose="030F0702030302020204" pitchFamily="66" charset="0"/>
                  </a:rPr>
                  <a:t>Regular</a:t>
                </a:r>
                <a:endParaRPr lang="es-MX" sz="1100" dirty="0">
                  <a:solidFill>
                    <a:prstClr val="black"/>
                  </a:solidFill>
                </a:endParaRPr>
              </a:p>
            </p:txBody>
          </p:sp>
          <p:sp>
            <p:nvSpPr>
              <p:cNvPr id="89" name="CuadroTexto 88">
                <a:extLst>
                  <a:ext uri="{FF2B5EF4-FFF2-40B4-BE49-F238E27FC236}">
                    <a16:creationId xmlns="" xmlns:a16="http://schemas.microsoft.com/office/drawing/2014/main" id="{1D108D3C-EB07-407F-9F55-E69D4D110D55}"/>
                  </a:ext>
                </a:extLst>
              </p:cNvPr>
              <p:cNvSpPr txBox="1"/>
              <p:nvPr/>
            </p:nvSpPr>
            <p:spPr>
              <a:xfrm>
                <a:off x="6341522" y="2894967"/>
                <a:ext cx="914400" cy="307777"/>
              </a:xfrm>
              <a:prstGeom prst="rect">
                <a:avLst/>
              </a:prstGeom>
              <a:noFill/>
            </p:spPr>
            <p:txBody>
              <a:bodyPr wrap="square" rtlCol="0">
                <a:spAutoFit/>
              </a:bodyPr>
              <a:lstStyle/>
              <a:p>
                <a:r>
                  <a:rPr lang="es-MX" sz="1400" dirty="0">
                    <a:solidFill>
                      <a:prstClr val="black"/>
                    </a:solidFill>
                    <a:latin typeface="Comic Sans MS" panose="030F0702030302020204" pitchFamily="66" charset="0"/>
                  </a:rPr>
                  <a:t>Mala</a:t>
                </a:r>
                <a:endParaRPr lang="es-MX" sz="1400" dirty="0">
                  <a:solidFill>
                    <a:prstClr val="black"/>
                  </a:solidFill>
                </a:endParaRPr>
              </a:p>
            </p:txBody>
          </p:sp>
        </p:grpSp>
        <p:grpSp>
          <p:nvGrpSpPr>
            <p:cNvPr id="169" name="Grupo 168">
              <a:extLst>
                <a:ext uri="{FF2B5EF4-FFF2-40B4-BE49-F238E27FC236}">
                  <a16:creationId xmlns="" xmlns:a16="http://schemas.microsoft.com/office/drawing/2014/main" id="{F98882BD-1128-4333-AD3C-C99E090A88D9}"/>
                </a:ext>
              </a:extLst>
            </p:cNvPr>
            <p:cNvGrpSpPr/>
            <p:nvPr/>
          </p:nvGrpSpPr>
          <p:grpSpPr>
            <a:xfrm>
              <a:off x="-60113" y="3701185"/>
              <a:ext cx="7876145" cy="1622067"/>
              <a:chOff x="-104586" y="3258293"/>
              <a:chExt cx="7876145" cy="1622067"/>
            </a:xfrm>
          </p:grpSpPr>
          <p:grpSp>
            <p:nvGrpSpPr>
              <p:cNvPr id="90" name="Grupo 89">
                <a:extLst>
                  <a:ext uri="{FF2B5EF4-FFF2-40B4-BE49-F238E27FC236}">
                    <a16:creationId xmlns="" xmlns:a16="http://schemas.microsoft.com/office/drawing/2014/main" id="{F98E8578-A55C-4D5A-B67B-F07061ED95EB}"/>
                  </a:ext>
                </a:extLst>
              </p:cNvPr>
              <p:cNvGrpSpPr/>
              <p:nvPr/>
            </p:nvGrpSpPr>
            <p:grpSpPr>
              <a:xfrm>
                <a:off x="-104586" y="3258293"/>
                <a:ext cx="7866108" cy="369332"/>
                <a:chOff x="-88946" y="1730772"/>
                <a:chExt cx="7866108" cy="369332"/>
              </a:xfrm>
            </p:grpSpPr>
            <p:sp>
              <p:nvSpPr>
                <p:cNvPr id="92" name="Rectángulo 91">
                  <a:extLst>
                    <a:ext uri="{FF2B5EF4-FFF2-40B4-BE49-F238E27FC236}">
                      <a16:creationId xmlns="" xmlns:a16="http://schemas.microsoft.com/office/drawing/2014/main" id="{5D321D22-2312-4122-957D-75CC9CBC1D04}"/>
                    </a:ext>
                  </a:extLst>
                </p:cNvPr>
                <p:cNvSpPr/>
                <p:nvPr/>
              </p:nvSpPr>
              <p:spPr>
                <a:xfrm>
                  <a:off x="0" y="1730772"/>
                  <a:ext cx="7777162" cy="369332"/>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93" name="CuadroTexto 92">
                  <a:extLst>
                    <a:ext uri="{FF2B5EF4-FFF2-40B4-BE49-F238E27FC236}">
                      <a16:creationId xmlns="" xmlns:a16="http://schemas.microsoft.com/office/drawing/2014/main" id="{CB4390D6-35FA-450B-A1D5-337BF7ED9267}"/>
                    </a:ext>
                  </a:extLst>
                </p:cNvPr>
                <p:cNvSpPr txBox="1"/>
                <p:nvPr/>
              </p:nvSpPr>
              <p:spPr>
                <a:xfrm>
                  <a:off x="-88946" y="1737642"/>
                  <a:ext cx="7777162" cy="338554"/>
                </a:xfrm>
                <a:prstGeom prst="rect">
                  <a:avLst/>
                </a:prstGeom>
                <a:noFill/>
              </p:spPr>
              <p:txBody>
                <a:bodyPr wrap="square" rtlCol="0">
                  <a:spAutoFit/>
                </a:bodyPr>
                <a:lstStyle/>
                <a:p>
                  <a:pPr algn="ctr"/>
                  <a:r>
                    <a:rPr lang="es-MX" sz="1600" b="1" dirty="0">
                      <a:solidFill>
                        <a:prstClr val="white"/>
                      </a:solidFill>
                      <a:latin typeface="Comic Sans MS" panose="030F0702030302020204" pitchFamily="66" charset="0"/>
                    </a:rPr>
                    <a:t>Aspectos de la planeación didáctica </a:t>
                  </a:r>
                </a:p>
              </p:txBody>
            </p:sp>
          </p:grpSp>
          <p:sp>
            <p:nvSpPr>
              <p:cNvPr id="99" name="CuadroTexto 98">
                <a:extLst>
                  <a:ext uri="{FF2B5EF4-FFF2-40B4-BE49-F238E27FC236}">
                    <a16:creationId xmlns="" xmlns:a16="http://schemas.microsoft.com/office/drawing/2014/main" id="{2C45F712-0E0F-4056-B8C7-58165A752422}"/>
                  </a:ext>
                </a:extLst>
              </p:cNvPr>
              <p:cNvSpPr txBox="1"/>
              <p:nvPr/>
            </p:nvSpPr>
            <p:spPr>
              <a:xfrm>
                <a:off x="-44436" y="3618476"/>
                <a:ext cx="7777163" cy="1261884"/>
              </a:xfrm>
              <a:prstGeom prst="rect">
                <a:avLst/>
              </a:prstGeom>
              <a:noFill/>
            </p:spPr>
            <p:txBody>
              <a:bodyPr wrap="square" rtlCol="0">
                <a:spAutoFit/>
              </a:bodyPr>
              <a:lstStyle/>
              <a:p>
                <a:r>
                  <a:rPr lang="es-MX" sz="1400" dirty="0">
                    <a:solidFill>
                      <a:prstClr val="black"/>
                    </a:solidFill>
                    <a:latin typeface="Comic Sans MS" panose="030F0702030302020204" pitchFamily="66" charset="0"/>
                  </a:rPr>
                  <a:t>      </a:t>
                </a:r>
                <a:r>
                  <a:rPr lang="es-MX" sz="1200" dirty="0">
                    <a:solidFill>
                      <a:prstClr val="black"/>
                    </a:solidFill>
                    <a:latin typeface="Comic Sans MS" panose="030F0702030302020204" pitchFamily="66" charset="0"/>
                  </a:rPr>
                  <a:t>Logro de los aprendizajes esperados </a:t>
                </a:r>
                <a:endParaRPr lang="es-MX" sz="1400" dirty="0">
                  <a:solidFill>
                    <a:prstClr val="black"/>
                  </a:solidFill>
                  <a:latin typeface="Comic Sans MS" panose="030F0702030302020204" pitchFamily="66" charset="0"/>
                </a:endParaRPr>
              </a:p>
              <a:p>
                <a:r>
                  <a:rPr lang="es-MX" sz="1400" dirty="0">
                    <a:solidFill>
                      <a:prstClr val="black"/>
                    </a:solidFill>
                    <a:latin typeface="Comic Sans MS" panose="030F0702030302020204" pitchFamily="66" charset="0"/>
                  </a:rPr>
                  <a:t>      </a:t>
                </a:r>
                <a:r>
                  <a:rPr lang="es-MX" sz="1200" dirty="0">
                    <a:solidFill>
                      <a:prstClr val="black"/>
                    </a:solidFill>
                    <a:latin typeface="Comic Sans MS" panose="030F0702030302020204" pitchFamily="66" charset="0"/>
                  </a:rPr>
                  <a:t>Materiales educativos adecuados</a:t>
                </a:r>
              </a:p>
              <a:p>
                <a:r>
                  <a:rPr lang="es-MX" sz="1200" dirty="0">
                    <a:solidFill>
                      <a:prstClr val="black"/>
                    </a:solidFill>
                    <a:latin typeface="Comic Sans MS" panose="030F0702030302020204" pitchFamily="66" charset="0"/>
                  </a:rPr>
                  <a:t>       Nivel de complejidad adecuado </a:t>
                </a:r>
              </a:p>
              <a:p>
                <a:r>
                  <a:rPr lang="es-MX" sz="1200" dirty="0">
                    <a:solidFill>
                      <a:prstClr val="black"/>
                    </a:solidFill>
                    <a:latin typeface="Comic Sans MS" panose="030F0702030302020204" pitchFamily="66" charset="0"/>
                  </a:rPr>
                  <a:t>       Organización adecuada</a:t>
                </a:r>
              </a:p>
              <a:p>
                <a:r>
                  <a:rPr lang="es-MX" sz="1200" dirty="0">
                    <a:solidFill>
                      <a:prstClr val="black"/>
                    </a:solidFill>
                    <a:latin typeface="Comic Sans MS" panose="030F0702030302020204" pitchFamily="66" charset="0"/>
                  </a:rPr>
                  <a:t>       Tiempo planeado correctamente</a:t>
                </a:r>
              </a:p>
              <a:p>
                <a:r>
                  <a:rPr lang="es-MX" sz="1200" dirty="0">
                    <a:solidFill>
                      <a:prstClr val="black"/>
                    </a:solidFill>
                    <a:latin typeface="Comic Sans MS" panose="030F0702030302020204" pitchFamily="66" charset="0"/>
                  </a:rPr>
                  <a:t>       Actividades planeadas conforme a lo planeado </a:t>
                </a:r>
              </a:p>
            </p:txBody>
          </p:sp>
          <p:sp>
            <p:nvSpPr>
              <p:cNvPr id="101" name="Elipse 100">
                <a:extLst>
                  <a:ext uri="{FF2B5EF4-FFF2-40B4-BE49-F238E27FC236}">
                    <a16:creationId xmlns="" xmlns:a16="http://schemas.microsoft.com/office/drawing/2014/main" id="{4A5C0622-884D-49F4-B550-4041500CA3C7}"/>
                  </a:ext>
                </a:extLst>
              </p:cNvPr>
              <p:cNvSpPr/>
              <p:nvPr/>
            </p:nvSpPr>
            <p:spPr>
              <a:xfrm>
                <a:off x="124089" y="3674275"/>
                <a:ext cx="140071" cy="148881"/>
              </a:xfrm>
              <a:prstGeom prst="ellipse">
                <a:avLst/>
              </a:prstGeom>
              <a:solidFill>
                <a:srgbClr val="9966FF"/>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106" name="Elipse 105">
                <a:extLst>
                  <a:ext uri="{FF2B5EF4-FFF2-40B4-BE49-F238E27FC236}">
                    <a16:creationId xmlns="" xmlns:a16="http://schemas.microsoft.com/office/drawing/2014/main" id="{1506E085-6A92-4E7F-8A05-A323A3E5E11A}"/>
                  </a:ext>
                </a:extLst>
              </p:cNvPr>
              <p:cNvSpPr/>
              <p:nvPr/>
            </p:nvSpPr>
            <p:spPr>
              <a:xfrm>
                <a:off x="121868" y="3907985"/>
                <a:ext cx="140071" cy="148881"/>
              </a:xfrm>
              <a:prstGeom prst="ellipse">
                <a:avLst/>
              </a:prstGeom>
              <a:solidFill>
                <a:srgbClr val="9966FF"/>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108" name="Elipse 107">
                <a:extLst>
                  <a:ext uri="{FF2B5EF4-FFF2-40B4-BE49-F238E27FC236}">
                    <a16:creationId xmlns="" xmlns:a16="http://schemas.microsoft.com/office/drawing/2014/main" id="{1212747E-7242-4965-9DA4-929E41C6D9E7}"/>
                  </a:ext>
                </a:extLst>
              </p:cNvPr>
              <p:cNvSpPr/>
              <p:nvPr/>
            </p:nvSpPr>
            <p:spPr>
              <a:xfrm>
                <a:off x="121867" y="4101514"/>
                <a:ext cx="140071" cy="148881"/>
              </a:xfrm>
              <a:prstGeom prst="ellipse">
                <a:avLst/>
              </a:prstGeom>
              <a:solidFill>
                <a:srgbClr val="9966FF"/>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110" name="Elipse 109">
                <a:extLst>
                  <a:ext uri="{FF2B5EF4-FFF2-40B4-BE49-F238E27FC236}">
                    <a16:creationId xmlns="" xmlns:a16="http://schemas.microsoft.com/office/drawing/2014/main" id="{AEEE6733-B8DB-4A76-A1EF-35918716BFAE}"/>
                  </a:ext>
                </a:extLst>
              </p:cNvPr>
              <p:cNvSpPr/>
              <p:nvPr/>
            </p:nvSpPr>
            <p:spPr>
              <a:xfrm>
                <a:off x="121867" y="4295044"/>
                <a:ext cx="140071" cy="148881"/>
              </a:xfrm>
              <a:prstGeom prst="ellipse">
                <a:avLst/>
              </a:prstGeom>
              <a:solidFill>
                <a:srgbClr val="9966FF"/>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112" name="Elipse 111">
                <a:extLst>
                  <a:ext uri="{FF2B5EF4-FFF2-40B4-BE49-F238E27FC236}">
                    <a16:creationId xmlns="" xmlns:a16="http://schemas.microsoft.com/office/drawing/2014/main" id="{049B3706-E439-4954-A6A5-40C7B2714B0B}"/>
                  </a:ext>
                </a:extLst>
              </p:cNvPr>
              <p:cNvSpPr/>
              <p:nvPr/>
            </p:nvSpPr>
            <p:spPr>
              <a:xfrm>
                <a:off x="121867" y="4468535"/>
                <a:ext cx="140071" cy="148881"/>
              </a:xfrm>
              <a:prstGeom prst="ellipse">
                <a:avLst/>
              </a:prstGeom>
              <a:solidFill>
                <a:srgbClr val="9966FF"/>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114" name="Elipse 113">
                <a:extLst>
                  <a:ext uri="{FF2B5EF4-FFF2-40B4-BE49-F238E27FC236}">
                    <a16:creationId xmlns="" xmlns:a16="http://schemas.microsoft.com/office/drawing/2014/main" id="{6324721C-3F31-47D7-9E44-60A4C321DE28}"/>
                  </a:ext>
                </a:extLst>
              </p:cNvPr>
              <p:cNvSpPr/>
              <p:nvPr/>
            </p:nvSpPr>
            <p:spPr>
              <a:xfrm>
                <a:off x="121866" y="4655227"/>
                <a:ext cx="140071" cy="148881"/>
              </a:xfrm>
              <a:prstGeom prst="ellipse">
                <a:avLst/>
              </a:prstGeom>
              <a:solidFill>
                <a:srgbClr val="9966FF"/>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115" name="CuadroTexto 114">
                <a:extLst>
                  <a:ext uri="{FF2B5EF4-FFF2-40B4-BE49-F238E27FC236}">
                    <a16:creationId xmlns="" xmlns:a16="http://schemas.microsoft.com/office/drawing/2014/main" id="{25E92943-3F55-46FD-819B-08C437F114C6}"/>
                  </a:ext>
                </a:extLst>
              </p:cNvPr>
              <p:cNvSpPr txBox="1"/>
              <p:nvPr/>
            </p:nvSpPr>
            <p:spPr>
              <a:xfrm>
                <a:off x="3239996" y="3600993"/>
                <a:ext cx="4531563" cy="261610"/>
              </a:xfrm>
              <a:prstGeom prst="rect">
                <a:avLst/>
              </a:prstGeom>
              <a:noFill/>
            </p:spPr>
            <p:txBody>
              <a:bodyPr wrap="square" rtlCol="0">
                <a:spAutoFit/>
              </a:bodyPr>
              <a:lstStyle/>
              <a:p>
                <a:pPr algn="ctr"/>
                <a:r>
                  <a:rPr lang="es-MX" sz="1100" dirty="0" smtClean="0">
                    <a:solidFill>
                      <a:prstClr val="black"/>
                    </a:solidFill>
                    <a:latin typeface="Comic Sans MS" panose="030F0702030302020204" pitchFamily="66" charset="0"/>
                  </a:rPr>
                  <a:t>Observaciones</a:t>
                </a:r>
              </a:p>
            </p:txBody>
          </p:sp>
        </p:grpSp>
        <p:grpSp>
          <p:nvGrpSpPr>
            <p:cNvPr id="168" name="Grupo 167">
              <a:extLst>
                <a:ext uri="{FF2B5EF4-FFF2-40B4-BE49-F238E27FC236}">
                  <a16:creationId xmlns="" xmlns:a16="http://schemas.microsoft.com/office/drawing/2014/main" id="{BB09A73F-77AD-421C-9A12-1B07E4E28D91}"/>
                </a:ext>
              </a:extLst>
            </p:cNvPr>
            <p:cNvGrpSpPr/>
            <p:nvPr/>
          </p:nvGrpSpPr>
          <p:grpSpPr>
            <a:xfrm>
              <a:off x="0" y="5352851"/>
              <a:ext cx="8142075" cy="1392842"/>
              <a:chOff x="-106905" y="4811173"/>
              <a:chExt cx="8142075" cy="1392842"/>
            </a:xfrm>
          </p:grpSpPr>
          <p:grpSp>
            <p:nvGrpSpPr>
              <p:cNvPr id="116" name="Grupo 115">
                <a:extLst>
                  <a:ext uri="{FF2B5EF4-FFF2-40B4-BE49-F238E27FC236}">
                    <a16:creationId xmlns="" xmlns:a16="http://schemas.microsoft.com/office/drawing/2014/main" id="{86E20A7A-7587-4421-B56B-9A932A9F7109}"/>
                  </a:ext>
                </a:extLst>
              </p:cNvPr>
              <p:cNvGrpSpPr/>
              <p:nvPr/>
            </p:nvGrpSpPr>
            <p:grpSpPr>
              <a:xfrm>
                <a:off x="-106905" y="4811173"/>
                <a:ext cx="8142075" cy="414533"/>
                <a:chOff x="-91265" y="1649223"/>
                <a:chExt cx="8142075" cy="414533"/>
              </a:xfrm>
            </p:grpSpPr>
            <p:sp>
              <p:nvSpPr>
                <p:cNvPr id="117" name="Rectángulo 116">
                  <a:extLst>
                    <a:ext uri="{FF2B5EF4-FFF2-40B4-BE49-F238E27FC236}">
                      <a16:creationId xmlns="" xmlns:a16="http://schemas.microsoft.com/office/drawing/2014/main" id="{811F3B92-D7D1-4EAA-AF61-3E94D18C4AEE}"/>
                    </a:ext>
                  </a:extLst>
                </p:cNvPr>
                <p:cNvSpPr/>
                <p:nvPr/>
              </p:nvSpPr>
              <p:spPr>
                <a:xfrm>
                  <a:off x="-90086" y="1649223"/>
                  <a:ext cx="7777162" cy="369332"/>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118" name="CuadroTexto 117">
                  <a:extLst>
                    <a:ext uri="{FF2B5EF4-FFF2-40B4-BE49-F238E27FC236}">
                      <a16:creationId xmlns="" xmlns:a16="http://schemas.microsoft.com/office/drawing/2014/main" id="{1B9E0E7C-C94D-4D33-90C9-F83AE03AC5F1}"/>
                    </a:ext>
                  </a:extLst>
                </p:cNvPr>
                <p:cNvSpPr txBox="1"/>
                <p:nvPr/>
              </p:nvSpPr>
              <p:spPr>
                <a:xfrm>
                  <a:off x="-91265" y="1725202"/>
                  <a:ext cx="8142075" cy="338554"/>
                </a:xfrm>
                <a:prstGeom prst="rect">
                  <a:avLst/>
                </a:prstGeom>
                <a:noFill/>
              </p:spPr>
              <p:txBody>
                <a:bodyPr wrap="square" rtlCol="0">
                  <a:spAutoFit/>
                </a:bodyPr>
                <a:lstStyle/>
                <a:p>
                  <a:pPr algn="ctr"/>
                  <a:r>
                    <a:rPr lang="es-MX" sz="1600" b="1" dirty="0">
                      <a:solidFill>
                        <a:prstClr val="white"/>
                      </a:solidFill>
                      <a:latin typeface="Comic Sans MS" panose="030F0702030302020204" pitchFamily="66" charset="0"/>
                    </a:rPr>
                    <a:t>Manifestaciones de los alumnos</a:t>
                  </a:r>
                </a:p>
              </p:txBody>
            </p:sp>
          </p:grpSp>
          <p:sp>
            <p:nvSpPr>
              <p:cNvPr id="122" name="CuadroTexto 121">
                <a:extLst>
                  <a:ext uri="{FF2B5EF4-FFF2-40B4-BE49-F238E27FC236}">
                    <a16:creationId xmlns="" xmlns:a16="http://schemas.microsoft.com/office/drawing/2014/main" id="{7C94A14D-3BCC-49E5-BA89-9E2AEF82C62C}"/>
                  </a:ext>
                </a:extLst>
              </p:cNvPr>
              <p:cNvSpPr txBox="1"/>
              <p:nvPr/>
            </p:nvSpPr>
            <p:spPr>
              <a:xfrm>
                <a:off x="-54750" y="5188352"/>
                <a:ext cx="3912051" cy="1015663"/>
              </a:xfrm>
              <a:prstGeom prst="rect">
                <a:avLst/>
              </a:prstGeom>
              <a:noFill/>
            </p:spPr>
            <p:txBody>
              <a:bodyPr wrap="square" rtlCol="0">
                <a:spAutoFit/>
              </a:bodyPr>
              <a:lstStyle/>
              <a:p>
                <a:pPr algn="just"/>
                <a:endParaRPr lang="es-MX" sz="1200" dirty="0">
                  <a:solidFill>
                    <a:prstClr val="black"/>
                  </a:solidFill>
                  <a:latin typeface="Comic Sans MS" panose="030F0702030302020204" pitchFamily="66" charset="0"/>
                </a:endParaRPr>
              </a:p>
              <a:p>
                <a:pPr algn="just"/>
                <a:r>
                  <a:rPr lang="es-MX" sz="1200" dirty="0">
                    <a:solidFill>
                      <a:prstClr val="black"/>
                    </a:solidFill>
                    <a:latin typeface="Comic Sans MS" panose="030F0702030302020204" pitchFamily="66" charset="0"/>
                  </a:rPr>
                  <a:t>Interés en las actividades</a:t>
                </a:r>
                <a:endParaRPr lang="es-MX" sz="1400" dirty="0">
                  <a:solidFill>
                    <a:prstClr val="black"/>
                  </a:solidFill>
                  <a:latin typeface="Comic Sans MS" panose="030F0702030302020204" pitchFamily="66" charset="0"/>
                </a:endParaRPr>
              </a:p>
              <a:p>
                <a:pPr algn="just"/>
                <a:r>
                  <a:rPr lang="es-MX" sz="1200" dirty="0">
                    <a:solidFill>
                      <a:prstClr val="black"/>
                    </a:solidFill>
                    <a:latin typeface="Comic Sans MS" panose="030F0702030302020204" pitchFamily="66" charset="0"/>
                  </a:rPr>
                  <a:t>Participación de la manera esperada</a:t>
                </a:r>
              </a:p>
              <a:p>
                <a:pPr algn="just"/>
                <a:r>
                  <a:rPr lang="es-MX" sz="1200" dirty="0">
                    <a:solidFill>
                      <a:prstClr val="black"/>
                    </a:solidFill>
                    <a:latin typeface="Comic Sans MS" panose="030F0702030302020204" pitchFamily="66" charset="0"/>
                  </a:rPr>
                  <a:t>Adaptación a la organización establecida</a:t>
                </a:r>
              </a:p>
              <a:p>
                <a:pPr algn="just"/>
                <a:r>
                  <a:rPr lang="es-MX" sz="1200" dirty="0">
                    <a:solidFill>
                      <a:prstClr val="black"/>
                    </a:solidFill>
                    <a:latin typeface="Comic Sans MS" panose="030F0702030302020204" pitchFamily="66" charset="0"/>
                  </a:rPr>
                  <a:t>Seguridad y cooperación al realizar las actividades</a:t>
                </a:r>
              </a:p>
            </p:txBody>
          </p:sp>
          <p:sp>
            <p:nvSpPr>
              <p:cNvPr id="126" name="CuadroTexto 125">
                <a:extLst>
                  <a:ext uri="{FF2B5EF4-FFF2-40B4-BE49-F238E27FC236}">
                    <a16:creationId xmlns="" xmlns:a16="http://schemas.microsoft.com/office/drawing/2014/main" id="{06161E3F-EC52-4DE5-966F-0CF0E691332C}"/>
                  </a:ext>
                </a:extLst>
              </p:cNvPr>
              <p:cNvSpPr txBox="1"/>
              <p:nvPr/>
            </p:nvSpPr>
            <p:spPr>
              <a:xfrm>
                <a:off x="3645357" y="5221690"/>
                <a:ext cx="3674654" cy="461665"/>
              </a:xfrm>
              <a:prstGeom prst="rect">
                <a:avLst/>
              </a:prstGeom>
              <a:noFill/>
            </p:spPr>
            <p:txBody>
              <a:bodyPr wrap="square" rtlCol="0">
                <a:spAutoFit/>
              </a:bodyPr>
              <a:lstStyle/>
              <a:p>
                <a:pPr algn="ctr"/>
                <a:r>
                  <a:rPr lang="es-MX" sz="1200" dirty="0">
                    <a:solidFill>
                      <a:prstClr val="black"/>
                    </a:solidFill>
                    <a:latin typeface="Comic Sans MS" panose="030F0702030302020204" pitchFamily="66" charset="0"/>
                  </a:rPr>
                  <a:t>Todos   Algunos  Pocos   Ninguno</a:t>
                </a:r>
              </a:p>
              <a:p>
                <a:pPr algn="ctr"/>
                <a:endParaRPr lang="es-MX" sz="1200" dirty="0">
                  <a:solidFill>
                    <a:prstClr val="black"/>
                  </a:solidFill>
                  <a:latin typeface="Comic Sans MS" panose="030F0702030302020204" pitchFamily="66" charset="0"/>
                </a:endParaRPr>
              </a:p>
            </p:txBody>
          </p:sp>
          <p:grpSp>
            <p:nvGrpSpPr>
              <p:cNvPr id="135" name="Grupo 134">
                <a:extLst>
                  <a:ext uri="{FF2B5EF4-FFF2-40B4-BE49-F238E27FC236}">
                    <a16:creationId xmlns="" xmlns:a16="http://schemas.microsoft.com/office/drawing/2014/main" id="{0B4F29DE-BDD1-4173-913A-6F69F59C290F}"/>
                  </a:ext>
                </a:extLst>
              </p:cNvPr>
              <p:cNvGrpSpPr/>
              <p:nvPr/>
            </p:nvGrpSpPr>
            <p:grpSpPr>
              <a:xfrm>
                <a:off x="4481792" y="5453154"/>
                <a:ext cx="1859730" cy="162160"/>
                <a:chOff x="4481792" y="5453154"/>
                <a:chExt cx="1859730" cy="162160"/>
              </a:xfrm>
            </p:grpSpPr>
            <p:sp>
              <p:nvSpPr>
                <p:cNvPr id="124" name="Elipse 123">
                  <a:extLst>
                    <a:ext uri="{FF2B5EF4-FFF2-40B4-BE49-F238E27FC236}">
                      <a16:creationId xmlns="" xmlns:a16="http://schemas.microsoft.com/office/drawing/2014/main" id="{B36A7C95-12EB-4981-AD16-F8766A33023B}"/>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128" name="Elipse 127">
                  <a:extLst>
                    <a:ext uri="{FF2B5EF4-FFF2-40B4-BE49-F238E27FC236}">
                      <a16:creationId xmlns="" xmlns:a16="http://schemas.microsoft.com/office/drawing/2014/main" id="{04898E7A-EFA5-4C5D-AA3E-E61854C86E67}"/>
                    </a:ext>
                  </a:extLst>
                </p:cNvPr>
                <p:cNvSpPr/>
                <p:nvPr/>
              </p:nvSpPr>
              <p:spPr>
                <a:xfrm>
                  <a:off x="5071405" y="5453154"/>
                  <a:ext cx="140071" cy="148881"/>
                </a:xfrm>
                <a:prstGeom prst="ellipse">
                  <a:avLst/>
                </a:prstGeom>
                <a:solidFill>
                  <a:srgbClr val="9966FF"/>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130" name="Elipse 129">
                  <a:extLst>
                    <a:ext uri="{FF2B5EF4-FFF2-40B4-BE49-F238E27FC236}">
                      <a16:creationId xmlns="" xmlns:a16="http://schemas.microsoft.com/office/drawing/2014/main" id="{00F070BD-3F46-4F6C-A422-B589D0DB19D7}"/>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132" name="Elipse 131">
                  <a:extLst>
                    <a:ext uri="{FF2B5EF4-FFF2-40B4-BE49-F238E27FC236}">
                      <a16:creationId xmlns="" xmlns:a16="http://schemas.microsoft.com/office/drawing/2014/main" id="{1ADF766A-8C07-4C9C-954F-397B4C518373}"/>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grpSp>
          <p:grpSp>
            <p:nvGrpSpPr>
              <p:cNvPr id="136" name="Grupo 135">
                <a:extLst>
                  <a:ext uri="{FF2B5EF4-FFF2-40B4-BE49-F238E27FC236}">
                    <a16:creationId xmlns="" xmlns:a16="http://schemas.microsoft.com/office/drawing/2014/main" id="{0CAC7643-C6D9-4D4D-8809-A3E27B328AAE}"/>
                  </a:ext>
                </a:extLst>
              </p:cNvPr>
              <p:cNvGrpSpPr/>
              <p:nvPr/>
            </p:nvGrpSpPr>
            <p:grpSpPr>
              <a:xfrm>
                <a:off x="4481792" y="5644382"/>
                <a:ext cx="1859730" cy="162160"/>
                <a:chOff x="4481792" y="5453154"/>
                <a:chExt cx="1859730" cy="162160"/>
              </a:xfrm>
            </p:grpSpPr>
            <p:sp>
              <p:nvSpPr>
                <p:cNvPr id="137" name="Elipse 136">
                  <a:extLst>
                    <a:ext uri="{FF2B5EF4-FFF2-40B4-BE49-F238E27FC236}">
                      <a16:creationId xmlns="" xmlns:a16="http://schemas.microsoft.com/office/drawing/2014/main" id="{D15D9F78-4830-4046-8D9C-7475C18EEACF}"/>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138" name="Elipse 137">
                  <a:extLst>
                    <a:ext uri="{FF2B5EF4-FFF2-40B4-BE49-F238E27FC236}">
                      <a16:creationId xmlns="" xmlns:a16="http://schemas.microsoft.com/office/drawing/2014/main" id="{9106BBF0-3FDA-43EF-82D8-A91CE86F7BCC}"/>
                    </a:ext>
                  </a:extLst>
                </p:cNvPr>
                <p:cNvSpPr/>
                <p:nvPr/>
              </p:nvSpPr>
              <p:spPr>
                <a:xfrm>
                  <a:off x="5071405" y="5453154"/>
                  <a:ext cx="140071" cy="148881"/>
                </a:xfrm>
                <a:prstGeom prst="ellipse">
                  <a:avLst/>
                </a:prstGeom>
                <a:solidFill>
                  <a:srgbClr val="9966FF"/>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139" name="Elipse 138">
                  <a:extLst>
                    <a:ext uri="{FF2B5EF4-FFF2-40B4-BE49-F238E27FC236}">
                      <a16:creationId xmlns="" xmlns:a16="http://schemas.microsoft.com/office/drawing/2014/main" id="{805C1B3D-B483-4E9A-BC43-3C3A34DCA29C}"/>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140" name="Elipse 139">
                  <a:extLst>
                    <a:ext uri="{FF2B5EF4-FFF2-40B4-BE49-F238E27FC236}">
                      <a16:creationId xmlns="" xmlns:a16="http://schemas.microsoft.com/office/drawing/2014/main" id="{5ACBF1CC-D4AC-4C8B-8889-428A29D11D7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grpSp>
          <p:grpSp>
            <p:nvGrpSpPr>
              <p:cNvPr id="141" name="Grupo 140">
                <a:extLst>
                  <a:ext uri="{FF2B5EF4-FFF2-40B4-BE49-F238E27FC236}">
                    <a16:creationId xmlns="" xmlns:a16="http://schemas.microsoft.com/office/drawing/2014/main" id="{7B87E0F1-93A8-4239-876A-2C91F55A3FB3}"/>
                  </a:ext>
                </a:extLst>
              </p:cNvPr>
              <p:cNvGrpSpPr/>
              <p:nvPr/>
            </p:nvGrpSpPr>
            <p:grpSpPr>
              <a:xfrm>
                <a:off x="4482433" y="5835610"/>
                <a:ext cx="1859730" cy="162160"/>
                <a:chOff x="4481792" y="5453154"/>
                <a:chExt cx="1859730" cy="162160"/>
              </a:xfrm>
            </p:grpSpPr>
            <p:sp>
              <p:nvSpPr>
                <p:cNvPr id="142" name="Elipse 141">
                  <a:extLst>
                    <a:ext uri="{FF2B5EF4-FFF2-40B4-BE49-F238E27FC236}">
                      <a16:creationId xmlns="" xmlns:a16="http://schemas.microsoft.com/office/drawing/2014/main" id="{A875E401-1E64-47E4-A54B-900C61A61677}"/>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143" name="Elipse 142">
                  <a:extLst>
                    <a:ext uri="{FF2B5EF4-FFF2-40B4-BE49-F238E27FC236}">
                      <a16:creationId xmlns="" xmlns:a16="http://schemas.microsoft.com/office/drawing/2014/main" id="{3DD59AD9-06DA-4644-919C-E7BC15F6BED6}"/>
                    </a:ext>
                  </a:extLst>
                </p:cNvPr>
                <p:cNvSpPr/>
                <p:nvPr/>
              </p:nvSpPr>
              <p:spPr>
                <a:xfrm>
                  <a:off x="5071405" y="5453154"/>
                  <a:ext cx="140071" cy="148881"/>
                </a:xfrm>
                <a:prstGeom prst="ellipse">
                  <a:avLst/>
                </a:prstGeom>
                <a:solidFill>
                  <a:srgbClr val="9966FF"/>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144" name="Elipse 143">
                  <a:extLst>
                    <a:ext uri="{FF2B5EF4-FFF2-40B4-BE49-F238E27FC236}">
                      <a16:creationId xmlns="" xmlns:a16="http://schemas.microsoft.com/office/drawing/2014/main" id="{6DDE1CF7-489F-47CF-8241-BA4E200CF4FA}"/>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145" name="Elipse 144">
                  <a:extLst>
                    <a:ext uri="{FF2B5EF4-FFF2-40B4-BE49-F238E27FC236}">
                      <a16:creationId xmlns="" xmlns:a16="http://schemas.microsoft.com/office/drawing/2014/main" id="{5B84455B-4FC9-4372-B777-94DDE7FE150E}"/>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grpSp>
          <p:grpSp>
            <p:nvGrpSpPr>
              <p:cNvPr id="146" name="Grupo 145">
                <a:extLst>
                  <a:ext uri="{FF2B5EF4-FFF2-40B4-BE49-F238E27FC236}">
                    <a16:creationId xmlns="" xmlns:a16="http://schemas.microsoft.com/office/drawing/2014/main" id="{77951E04-423C-44AE-A9B2-24095C4C5B28}"/>
                  </a:ext>
                </a:extLst>
              </p:cNvPr>
              <p:cNvGrpSpPr/>
              <p:nvPr/>
            </p:nvGrpSpPr>
            <p:grpSpPr>
              <a:xfrm>
                <a:off x="4482817" y="6023918"/>
                <a:ext cx="1859730" cy="162160"/>
                <a:chOff x="4481792" y="5453154"/>
                <a:chExt cx="1859730" cy="162160"/>
              </a:xfrm>
            </p:grpSpPr>
            <p:sp>
              <p:nvSpPr>
                <p:cNvPr id="147" name="Elipse 146">
                  <a:extLst>
                    <a:ext uri="{FF2B5EF4-FFF2-40B4-BE49-F238E27FC236}">
                      <a16:creationId xmlns="" xmlns:a16="http://schemas.microsoft.com/office/drawing/2014/main" id="{EAE223AD-9981-454B-AC0F-D9BD55EC710C}"/>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148" name="Elipse 147">
                  <a:extLst>
                    <a:ext uri="{FF2B5EF4-FFF2-40B4-BE49-F238E27FC236}">
                      <a16:creationId xmlns="" xmlns:a16="http://schemas.microsoft.com/office/drawing/2014/main" id="{A020B64C-03E0-4C7A-BBB0-B1EB17ACCB9A}"/>
                    </a:ext>
                  </a:extLst>
                </p:cNvPr>
                <p:cNvSpPr/>
                <p:nvPr/>
              </p:nvSpPr>
              <p:spPr>
                <a:xfrm>
                  <a:off x="5071405" y="5453154"/>
                  <a:ext cx="140071" cy="148881"/>
                </a:xfrm>
                <a:prstGeom prst="ellipse">
                  <a:avLst/>
                </a:prstGeom>
                <a:solidFill>
                  <a:srgbClr val="9966FF"/>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149" name="Elipse 148">
                  <a:extLst>
                    <a:ext uri="{FF2B5EF4-FFF2-40B4-BE49-F238E27FC236}">
                      <a16:creationId xmlns="" xmlns:a16="http://schemas.microsoft.com/office/drawing/2014/main" id="{CFEEB593-1C3D-4D7F-A633-27ED6ECE17BF}"/>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150" name="Elipse 149">
                  <a:extLst>
                    <a:ext uri="{FF2B5EF4-FFF2-40B4-BE49-F238E27FC236}">
                      <a16:creationId xmlns="" xmlns:a16="http://schemas.microsoft.com/office/drawing/2014/main" id="{C42090CB-1504-4391-B330-728BEC78AAC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grpSp>
        </p:grpSp>
        <p:grpSp>
          <p:nvGrpSpPr>
            <p:cNvPr id="151" name="Grupo 150">
              <a:extLst>
                <a:ext uri="{FF2B5EF4-FFF2-40B4-BE49-F238E27FC236}">
                  <a16:creationId xmlns="" xmlns:a16="http://schemas.microsoft.com/office/drawing/2014/main" id="{E3FB72F6-392F-40AB-A175-66BC4FD1180C}"/>
                </a:ext>
              </a:extLst>
            </p:cNvPr>
            <p:cNvGrpSpPr/>
            <p:nvPr/>
          </p:nvGrpSpPr>
          <p:grpSpPr>
            <a:xfrm>
              <a:off x="-40004" y="6773416"/>
              <a:ext cx="8066405" cy="358362"/>
              <a:chOff x="-128950" y="1710038"/>
              <a:chExt cx="8066405" cy="358362"/>
            </a:xfrm>
          </p:grpSpPr>
          <p:sp>
            <p:nvSpPr>
              <p:cNvPr id="152" name="Rectángulo 151">
                <a:extLst>
                  <a:ext uri="{FF2B5EF4-FFF2-40B4-BE49-F238E27FC236}">
                    <a16:creationId xmlns="" xmlns:a16="http://schemas.microsoft.com/office/drawing/2014/main" id="{8BFA794B-7B5C-4B21-A452-F05082E198A2}"/>
                  </a:ext>
                </a:extLst>
              </p:cNvPr>
              <p:cNvSpPr/>
              <p:nvPr/>
            </p:nvSpPr>
            <p:spPr>
              <a:xfrm>
                <a:off x="-117778" y="1710038"/>
                <a:ext cx="7844864" cy="358362"/>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153" name="CuadroTexto 152">
                <a:extLst>
                  <a:ext uri="{FF2B5EF4-FFF2-40B4-BE49-F238E27FC236}">
                    <a16:creationId xmlns="" xmlns:a16="http://schemas.microsoft.com/office/drawing/2014/main" id="{B6E65149-4C4C-4DA3-BBD4-37E7A7D3A7A0}"/>
                  </a:ext>
                </a:extLst>
              </p:cNvPr>
              <p:cNvSpPr txBox="1"/>
              <p:nvPr/>
            </p:nvSpPr>
            <p:spPr>
              <a:xfrm>
                <a:off x="-128950" y="1725138"/>
                <a:ext cx="8066405" cy="338554"/>
              </a:xfrm>
              <a:prstGeom prst="rect">
                <a:avLst/>
              </a:prstGeom>
              <a:noFill/>
            </p:spPr>
            <p:txBody>
              <a:bodyPr wrap="square" rtlCol="0">
                <a:spAutoFit/>
              </a:bodyPr>
              <a:lstStyle/>
              <a:p>
                <a:pPr algn="ctr"/>
                <a:r>
                  <a:rPr lang="es-MX" sz="1600" b="1" dirty="0">
                    <a:solidFill>
                      <a:prstClr val="white"/>
                    </a:solidFill>
                    <a:latin typeface="Comic Sans MS" panose="030F0702030302020204" pitchFamily="66" charset="0"/>
                  </a:rPr>
                  <a:t>Autoevaluación</a:t>
                </a:r>
              </a:p>
            </p:txBody>
          </p:sp>
        </p:grpSp>
        <p:sp>
          <p:nvSpPr>
            <p:cNvPr id="155" name="CuadroTexto 154">
              <a:extLst>
                <a:ext uri="{FF2B5EF4-FFF2-40B4-BE49-F238E27FC236}">
                  <a16:creationId xmlns="" xmlns:a16="http://schemas.microsoft.com/office/drawing/2014/main" id="{6718D8D3-202C-4CDB-8F60-21504AA6438C}"/>
                </a:ext>
              </a:extLst>
            </p:cNvPr>
            <p:cNvSpPr txBox="1"/>
            <p:nvPr/>
          </p:nvSpPr>
          <p:spPr>
            <a:xfrm>
              <a:off x="28833" y="7032794"/>
              <a:ext cx="5831687" cy="1384995"/>
            </a:xfrm>
            <a:prstGeom prst="rect">
              <a:avLst/>
            </a:prstGeom>
            <a:noFill/>
          </p:spPr>
          <p:txBody>
            <a:bodyPr wrap="square" rtlCol="0">
              <a:spAutoFit/>
            </a:bodyPr>
            <a:lstStyle/>
            <a:p>
              <a:pPr algn="just"/>
              <a:endParaRPr lang="es-MX" sz="1200" dirty="0">
                <a:solidFill>
                  <a:prstClr val="black"/>
                </a:solidFill>
                <a:latin typeface="Comic Sans MS" panose="030F0702030302020204" pitchFamily="66" charset="0"/>
              </a:endParaRPr>
            </a:p>
            <a:p>
              <a:pPr algn="just"/>
              <a:r>
                <a:rPr lang="es-MX" sz="1200" dirty="0">
                  <a:solidFill>
                    <a:prstClr val="black"/>
                  </a:solidFill>
                  <a:latin typeface="Comic Sans MS" panose="030F0702030302020204" pitchFamily="66" charset="0"/>
                </a:rPr>
                <a:t>Rescato los conocimientos previos</a:t>
              </a:r>
              <a:endParaRPr lang="es-MX" sz="1400" dirty="0">
                <a:solidFill>
                  <a:prstClr val="black"/>
                </a:solidFill>
                <a:latin typeface="Comic Sans MS" panose="030F0702030302020204" pitchFamily="66" charset="0"/>
              </a:endParaRPr>
            </a:p>
            <a:p>
              <a:pPr algn="just"/>
              <a:r>
                <a:rPr lang="es-MX" sz="1200" dirty="0">
                  <a:solidFill>
                    <a:prstClr val="black"/>
                  </a:solidFill>
                  <a:latin typeface="Comic Sans MS" panose="030F0702030302020204" pitchFamily="66" charset="0"/>
                </a:rPr>
                <a:t>Identifico y actúa conforme a las necesidades e intereses de los alumnos  </a:t>
              </a:r>
            </a:p>
            <a:p>
              <a:pPr algn="just"/>
              <a:r>
                <a:rPr lang="es-MX" sz="1200" dirty="0">
                  <a:solidFill>
                    <a:prstClr val="black"/>
                  </a:solidFill>
                  <a:latin typeface="Comic Sans MS" panose="030F0702030302020204" pitchFamily="66" charset="0"/>
                </a:rPr>
                <a:t>Fomento la participación de todos los alumnos </a:t>
              </a:r>
            </a:p>
            <a:p>
              <a:pPr algn="just"/>
              <a:r>
                <a:rPr lang="es-MX" sz="1200" dirty="0">
                  <a:solidFill>
                    <a:prstClr val="black"/>
                  </a:solidFill>
                  <a:latin typeface="Comic Sans MS" panose="030F0702030302020204" pitchFamily="66" charset="0"/>
                </a:rPr>
                <a:t>Otorgo consignas claras</a:t>
              </a:r>
            </a:p>
            <a:p>
              <a:pPr algn="just"/>
              <a:r>
                <a:rPr lang="es-MX" sz="1200" dirty="0">
                  <a:solidFill>
                    <a:prstClr val="black"/>
                  </a:solidFill>
                  <a:latin typeface="Comic Sans MS" panose="030F0702030302020204" pitchFamily="66" charset="0"/>
                </a:rPr>
                <a:t>Intervengo adecuadamente</a:t>
              </a:r>
            </a:p>
            <a:p>
              <a:pPr algn="just"/>
              <a:r>
                <a:rPr lang="es-MX" sz="1200" dirty="0">
                  <a:solidFill>
                    <a:prstClr val="black"/>
                  </a:solidFill>
                  <a:latin typeface="Comic Sans MS" panose="030F0702030302020204" pitchFamily="66" charset="0"/>
                </a:rPr>
                <a:t>Fomento la autonomía de los alumnos </a:t>
              </a:r>
            </a:p>
          </p:txBody>
        </p:sp>
        <p:grpSp>
          <p:nvGrpSpPr>
            <p:cNvPr id="202" name="Grupo 201">
              <a:extLst>
                <a:ext uri="{FF2B5EF4-FFF2-40B4-BE49-F238E27FC236}">
                  <a16:creationId xmlns="" xmlns:a16="http://schemas.microsoft.com/office/drawing/2014/main" id="{F323BF70-7EB4-430E-8E9D-EF851C22D91D}"/>
                </a:ext>
              </a:extLst>
            </p:cNvPr>
            <p:cNvGrpSpPr/>
            <p:nvPr/>
          </p:nvGrpSpPr>
          <p:grpSpPr>
            <a:xfrm>
              <a:off x="5374926" y="7091527"/>
              <a:ext cx="2259440" cy="1333183"/>
              <a:chOff x="5315844" y="7568695"/>
              <a:chExt cx="2259440" cy="1333183"/>
            </a:xfrm>
          </p:grpSpPr>
          <p:sp>
            <p:nvSpPr>
              <p:cNvPr id="161" name="CuadroTexto 160">
                <a:extLst>
                  <a:ext uri="{FF2B5EF4-FFF2-40B4-BE49-F238E27FC236}">
                    <a16:creationId xmlns="" xmlns:a16="http://schemas.microsoft.com/office/drawing/2014/main" id="{101E8FF4-B621-48FA-A3D7-D90BB0502AC4}"/>
                  </a:ext>
                </a:extLst>
              </p:cNvPr>
              <p:cNvSpPr txBox="1"/>
              <p:nvPr/>
            </p:nvSpPr>
            <p:spPr>
              <a:xfrm>
                <a:off x="5319913" y="7568918"/>
                <a:ext cx="2255371" cy="461665"/>
              </a:xfrm>
              <a:prstGeom prst="rect">
                <a:avLst/>
              </a:prstGeom>
              <a:noFill/>
            </p:spPr>
            <p:txBody>
              <a:bodyPr wrap="square" rtlCol="0">
                <a:spAutoFit/>
              </a:bodyPr>
              <a:lstStyle/>
              <a:p>
                <a:pPr algn="ctr"/>
                <a:r>
                  <a:rPr lang="es-MX" sz="1200" dirty="0">
                    <a:solidFill>
                      <a:prstClr val="black"/>
                    </a:solidFill>
                    <a:latin typeface="Comic Sans MS" panose="030F0702030302020204" pitchFamily="66" charset="0"/>
                  </a:rPr>
                  <a:t>   </a:t>
                </a:r>
                <a:r>
                  <a:rPr lang="es-MX" sz="1200" dirty="0" smtClean="0">
                    <a:solidFill>
                      <a:prstClr val="black"/>
                    </a:solidFill>
                    <a:latin typeface="Comic Sans MS" panose="030F0702030302020204" pitchFamily="66" charset="0"/>
                  </a:rPr>
                  <a:t>          </a:t>
                </a:r>
                <a:r>
                  <a:rPr lang="es-MX" sz="1200" dirty="0">
                    <a:solidFill>
                      <a:prstClr val="black"/>
                    </a:solidFill>
                    <a:latin typeface="Comic Sans MS" panose="030F0702030302020204" pitchFamily="66" charset="0"/>
                  </a:rPr>
                  <a:t>Si           </a:t>
                </a:r>
                <a:r>
                  <a:rPr lang="es-MX" sz="1200" dirty="0" smtClean="0">
                    <a:solidFill>
                      <a:prstClr val="black"/>
                    </a:solidFill>
                    <a:latin typeface="Comic Sans MS" panose="030F0702030302020204" pitchFamily="66" charset="0"/>
                  </a:rPr>
                  <a:t>   </a:t>
                </a:r>
                <a:r>
                  <a:rPr lang="es-MX" sz="1200" dirty="0">
                    <a:solidFill>
                      <a:prstClr val="black"/>
                    </a:solidFill>
                    <a:latin typeface="Comic Sans MS" panose="030F0702030302020204" pitchFamily="66" charset="0"/>
                  </a:rPr>
                  <a:t>No  </a:t>
                </a:r>
                <a:r>
                  <a:rPr lang="es-MX" sz="1200" dirty="0" smtClean="0">
                    <a:solidFill>
                      <a:prstClr val="black"/>
                    </a:solidFill>
                    <a:latin typeface="Comic Sans MS" panose="030F0702030302020204" pitchFamily="66" charset="0"/>
                  </a:rPr>
                  <a:t> N/A </a:t>
                </a:r>
                <a:endParaRPr lang="es-MX" sz="1200" dirty="0">
                  <a:solidFill>
                    <a:prstClr val="black"/>
                  </a:solidFill>
                  <a:latin typeface="Comic Sans MS" panose="030F0702030302020204" pitchFamily="66" charset="0"/>
                </a:endParaRPr>
              </a:p>
              <a:p>
                <a:pPr algn="ctr"/>
                <a:endParaRPr lang="es-MX" sz="1200" dirty="0">
                  <a:solidFill>
                    <a:prstClr val="black"/>
                  </a:solidFill>
                  <a:latin typeface="Comic Sans MS" panose="030F0702030302020204" pitchFamily="66" charset="0"/>
                </a:endParaRPr>
              </a:p>
            </p:txBody>
          </p:sp>
          <p:grpSp>
            <p:nvGrpSpPr>
              <p:cNvPr id="201" name="Grupo 200">
                <a:extLst>
                  <a:ext uri="{FF2B5EF4-FFF2-40B4-BE49-F238E27FC236}">
                    <a16:creationId xmlns="" xmlns:a16="http://schemas.microsoft.com/office/drawing/2014/main" id="{6C41977E-8F35-4BB6-9FB6-060C1D447201}"/>
                  </a:ext>
                </a:extLst>
              </p:cNvPr>
              <p:cNvGrpSpPr/>
              <p:nvPr/>
            </p:nvGrpSpPr>
            <p:grpSpPr>
              <a:xfrm>
                <a:off x="6120124" y="7772965"/>
                <a:ext cx="876598" cy="1128913"/>
                <a:chOff x="6128376" y="7763339"/>
                <a:chExt cx="876598" cy="1128913"/>
              </a:xfrm>
            </p:grpSpPr>
            <p:grpSp>
              <p:nvGrpSpPr>
                <p:cNvPr id="171" name="Grupo 170">
                  <a:extLst>
                    <a:ext uri="{FF2B5EF4-FFF2-40B4-BE49-F238E27FC236}">
                      <a16:creationId xmlns="" xmlns:a16="http://schemas.microsoft.com/office/drawing/2014/main" id="{B4DEC5E0-F6BB-4A34-A803-6D536089621A}"/>
                    </a:ext>
                  </a:extLst>
                </p:cNvPr>
                <p:cNvGrpSpPr/>
                <p:nvPr/>
              </p:nvGrpSpPr>
              <p:grpSpPr>
                <a:xfrm>
                  <a:off x="6135240" y="7763339"/>
                  <a:ext cx="860093" cy="166455"/>
                  <a:chOff x="6014569" y="7907624"/>
                  <a:chExt cx="860093" cy="166455"/>
                </a:xfrm>
              </p:grpSpPr>
              <p:sp>
                <p:nvSpPr>
                  <p:cNvPr id="165" name="Elipse 164">
                    <a:extLst>
                      <a:ext uri="{FF2B5EF4-FFF2-40B4-BE49-F238E27FC236}">
                        <a16:creationId xmlns="" xmlns:a16="http://schemas.microsoft.com/office/drawing/2014/main" id="{FE1FD20A-6ED7-4845-8B11-A1EC792790C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166" name="Elipse 165">
                    <a:extLst>
                      <a:ext uri="{FF2B5EF4-FFF2-40B4-BE49-F238E27FC236}">
                        <a16:creationId xmlns="" xmlns:a16="http://schemas.microsoft.com/office/drawing/2014/main" id="{5D71AD41-6D0E-4CDB-B05D-3B103104F30C}"/>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grpSp>
            <p:grpSp>
              <p:nvGrpSpPr>
                <p:cNvPr id="172" name="Grupo 171">
                  <a:extLst>
                    <a:ext uri="{FF2B5EF4-FFF2-40B4-BE49-F238E27FC236}">
                      <a16:creationId xmlns="" xmlns:a16="http://schemas.microsoft.com/office/drawing/2014/main" id="{6D934AB1-45F3-45B0-ADEB-632522282A96}"/>
                    </a:ext>
                  </a:extLst>
                </p:cNvPr>
                <p:cNvGrpSpPr/>
                <p:nvPr/>
              </p:nvGrpSpPr>
              <p:grpSpPr>
                <a:xfrm>
                  <a:off x="6144881" y="7952948"/>
                  <a:ext cx="860093" cy="166455"/>
                  <a:chOff x="6014569" y="7907624"/>
                  <a:chExt cx="860093" cy="166455"/>
                </a:xfrm>
              </p:grpSpPr>
              <p:sp>
                <p:nvSpPr>
                  <p:cNvPr id="173" name="Elipse 172">
                    <a:extLst>
                      <a:ext uri="{FF2B5EF4-FFF2-40B4-BE49-F238E27FC236}">
                        <a16:creationId xmlns="" xmlns:a16="http://schemas.microsoft.com/office/drawing/2014/main" id="{E5A1820A-225E-426C-BB18-42E8BAA0D935}"/>
                      </a:ext>
                    </a:extLst>
                  </p:cNvPr>
                  <p:cNvSpPr/>
                  <p:nvPr/>
                </p:nvSpPr>
                <p:spPr>
                  <a:xfrm>
                    <a:off x="6014569" y="7925198"/>
                    <a:ext cx="140071" cy="148881"/>
                  </a:xfrm>
                  <a:prstGeom prst="ellipse">
                    <a:avLst/>
                  </a:prstGeom>
                  <a:solidFill>
                    <a:srgbClr val="9966FF"/>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174" name="Elipse 173">
                    <a:extLst>
                      <a:ext uri="{FF2B5EF4-FFF2-40B4-BE49-F238E27FC236}">
                        <a16:creationId xmlns="" xmlns:a16="http://schemas.microsoft.com/office/drawing/2014/main" id="{059BFFE8-E129-4AA5-883A-6A52AC975154}"/>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grpSp>
            <p:grpSp>
              <p:nvGrpSpPr>
                <p:cNvPr id="175" name="Grupo 174">
                  <a:extLst>
                    <a:ext uri="{FF2B5EF4-FFF2-40B4-BE49-F238E27FC236}">
                      <a16:creationId xmlns="" xmlns:a16="http://schemas.microsoft.com/office/drawing/2014/main" id="{903AAAAF-062F-4F3F-93D0-FB8734EFD06E}"/>
                    </a:ext>
                  </a:extLst>
                </p:cNvPr>
                <p:cNvGrpSpPr/>
                <p:nvPr/>
              </p:nvGrpSpPr>
              <p:grpSpPr>
                <a:xfrm>
                  <a:off x="6128376" y="8146749"/>
                  <a:ext cx="860093" cy="166455"/>
                  <a:chOff x="6014569" y="7907624"/>
                  <a:chExt cx="860093" cy="166455"/>
                </a:xfrm>
              </p:grpSpPr>
              <p:sp>
                <p:nvSpPr>
                  <p:cNvPr id="176" name="Elipse 175">
                    <a:extLst>
                      <a:ext uri="{FF2B5EF4-FFF2-40B4-BE49-F238E27FC236}">
                        <a16:creationId xmlns="" xmlns:a16="http://schemas.microsoft.com/office/drawing/2014/main" id="{5628CDCD-EA35-4E0D-A852-C8D40DB87C60}"/>
                      </a:ext>
                    </a:extLst>
                  </p:cNvPr>
                  <p:cNvSpPr/>
                  <p:nvPr/>
                </p:nvSpPr>
                <p:spPr>
                  <a:xfrm>
                    <a:off x="6014569" y="7925198"/>
                    <a:ext cx="140071" cy="148881"/>
                  </a:xfrm>
                  <a:prstGeom prst="ellipse">
                    <a:avLst/>
                  </a:prstGeom>
                  <a:solidFill>
                    <a:srgbClr val="9966FF"/>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177" name="Elipse 176">
                    <a:extLst>
                      <a:ext uri="{FF2B5EF4-FFF2-40B4-BE49-F238E27FC236}">
                        <a16:creationId xmlns="" xmlns:a16="http://schemas.microsoft.com/office/drawing/2014/main" id="{95FD5684-4773-460F-A507-B282D920AB05}"/>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grpSp>
            <p:grpSp>
              <p:nvGrpSpPr>
                <p:cNvPr id="178" name="Grupo 177">
                  <a:extLst>
                    <a:ext uri="{FF2B5EF4-FFF2-40B4-BE49-F238E27FC236}">
                      <a16:creationId xmlns="" xmlns:a16="http://schemas.microsoft.com/office/drawing/2014/main" id="{68A79C76-CFC4-46B5-B524-B113AE261797}"/>
                    </a:ext>
                  </a:extLst>
                </p:cNvPr>
                <p:cNvGrpSpPr/>
                <p:nvPr/>
              </p:nvGrpSpPr>
              <p:grpSpPr>
                <a:xfrm>
                  <a:off x="6135240" y="8339765"/>
                  <a:ext cx="860093" cy="166455"/>
                  <a:chOff x="6014569" y="7907624"/>
                  <a:chExt cx="860093" cy="166455"/>
                </a:xfrm>
              </p:grpSpPr>
              <p:sp>
                <p:nvSpPr>
                  <p:cNvPr id="179" name="Elipse 178">
                    <a:extLst>
                      <a:ext uri="{FF2B5EF4-FFF2-40B4-BE49-F238E27FC236}">
                        <a16:creationId xmlns="" xmlns:a16="http://schemas.microsoft.com/office/drawing/2014/main" id="{2CBBDFBE-EB0C-41CC-A88B-D5A807205905}"/>
                      </a:ext>
                    </a:extLst>
                  </p:cNvPr>
                  <p:cNvSpPr/>
                  <p:nvPr/>
                </p:nvSpPr>
                <p:spPr>
                  <a:xfrm>
                    <a:off x="6014569" y="7925198"/>
                    <a:ext cx="140071" cy="148881"/>
                  </a:xfrm>
                  <a:prstGeom prst="ellipse">
                    <a:avLst/>
                  </a:prstGeom>
                  <a:solidFill>
                    <a:srgbClr val="9966FF"/>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180" name="Elipse 179">
                    <a:extLst>
                      <a:ext uri="{FF2B5EF4-FFF2-40B4-BE49-F238E27FC236}">
                        <a16:creationId xmlns="" xmlns:a16="http://schemas.microsoft.com/office/drawing/2014/main" id="{7D157F79-D910-4D52-8F42-75F981207E22}"/>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grpSp>
            <p:grpSp>
              <p:nvGrpSpPr>
                <p:cNvPr id="181" name="Grupo 180">
                  <a:extLst>
                    <a:ext uri="{FF2B5EF4-FFF2-40B4-BE49-F238E27FC236}">
                      <a16:creationId xmlns="" xmlns:a16="http://schemas.microsoft.com/office/drawing/2014/main" id="{1A443DDB-ACFE-4675-ABFF-E3444529CF83}"/>
                    </a:ext>
                  </a:extLst>
                </p:cNvPr>
                <p:cNvGrpSpPr/>
                <p:nvPr/>
              </p:nvGrpSpPr>
              <p:grpSpPr>
                <a:xfrm>
                  <a:off x="6135240" y="8532781"/>
                  <a:ext cx="860093" cy="166455"/>
                  <a:chOff x="6014569" y="7907624"/>
                  <a:chExt cx="860093" cy="166455"/>
                </a:xfrm>
              </p:grpSpPr>
              <p:sp>
                <p:nvSpPr>
                  <p:cNvPr id="182" name="Elipse 181">
                    <a:extLst>
                      <a:ext uri="{FF2B5EF4-FFF2-40B4-BE49-F238E27FC236}">
                        <a16:creationId xmlns="" xmlns:a16="http://schemas.microsoft.com/office/drawing/2014/main" id="{E7A56ADF-EACC-40C7-9184-0E3F0740A45D}"/>
                      </a:ext>
                    </a:extLst>
                  </p:cNvPr>
                  <p:cNvSpPr/>
                  <p:nvPr/>
                </p:nvSpPr>
                <p:spPr>
                  <a:xfrm>
                    <a:off x="6014569" y="7925198"/>
                    <a:ext cx="140071" cy="148881"/>
                  </a:xfrm>
                  <a:prstGeom prst="ellipse">
                    <a:avLst/>
                  </a:prstGeom>
                  <a:solidFill>
                    <a:srgbClr val="9966FF"/>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183" name="Elipse 182">
                    <a:extLst>
                      <a:ext uri="{FF2B5EF4-FFF2-40B4-BE49-F238E27FC236}">
                        <a16:creationId xmlns="" xmlns:a16="http://schemas.microsoft.com/office/drawing/2014/main" id="{1973D5AE-4FF3-41F8-A147-1A0EDB4CCABB}"/>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grpSp>
            <p:grpSp>
              <p:nvGrpSpPr>
                <p:cNvPr id="184" name="Grupo 183">
                  <a:extLst>
                    <a:ext uri="{FF2B5EF4-FFF2-40B4-BE49-F238E27FC236}">
                      <a16:creationId xmlns="" xmlns:a16="http://schemas.microsoft.com/office/drawing/2014/main" id="{A0DD16A7-4851-49C7-AD7E-6396DE84D217}"/>
                    </a:ext>
                  </a:extLst>
                </p:cNvPr>
                <p:cNvGrpSpPr/>
                <p:nvPr/>
              </p:nvGrpSpPr>
              <p:grpSpPr>
                <a:xfrm>
                  <a:off x="6135240" y="8725797"/>
                  <a:ext cx="860093" cy="166455"/>
                  <a:chOff x="6014569" y="7907624"/>
                  <a:chExt cx="860093" cy="166455"/>
                </a:xfrm>
              </p:grpSpPr>
              <p:sp>
                <p:nvSpPr>
                  <p:cNvPr id="185" name="Elipse 184">
                    <a:extLst>
                      <a:ext uri="{FF2B5EF4-FFF2-40B4-BE49-F238E27FC236}">
                        <a16:creationId xmlns="" xmlns:a16="http://schemas.microsoft.com/office/drawing/2014/main" id="{A25605AE-999C-4A5F-B9C0-9B6032B44867}"/>
                      </a:ext>
                    </a:extLst>
                  </p:cNvPr>
                  <p:cNvSpPr/>
                  <p:nvPr/>
                </p:nvSpPr>
                <p:spPr>
                  <a:xfrm>
                    <a:off x="6014569" y="7925198"/>
                    <a:ext cx="140071" cy="148881"/>
                  </a:xfrm>
                  <a:prstGeom prst="ellipse">
                    <a:avLst/>
                  </a:prstGeom>
                  <a:solidFill>
                    <a:srgbClr val="9966FF"/>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186" name="Elipse 185">
                    <a:extLst>
                      <a:ext uri="{FF2B5EF4-FFF2-40B4-BE49-F238E27FC236}">
                        <a16:creationId xmlns="" xmlns:a16="http://schemas.microsoft.com/office/drawing/2014/main" id="{FA69E7DF-4506-4800-9CFD-AB1AC1E70A37}"/>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grpSp>
          </p:grpSp>
          <p:sp>
            <p:nvSpPr>
              <p:cNvPr id="133" name="CuadroTexto 132">
                <a:extLst>
                  <a:ext uri="{FF2B5EF4-FFF2-40B4-BE49-F238E27FC236}">
                    <a16:creationId xmlns="" xmlns:a16="http://schemas.microsoft.com/office/drawing/2014/main" id="{101E8FF4-B621-48FA-A3D7-D90BB0502AC4}"/>
                  </a:ext>
                </a:extLst>
              </p:cNvPr>
              <p:cNvSpPr txBox="1"/>
              <p:nvPr/>
            </p:nvSpPr>
            <p:spPr>
              <a:xfrm>
                <a:off x="5315844" y="7568695"/>
                <a:ext cx="2255371" cy="461665"/>
              </a:xfrm>
              <a:prstGeom prst="rect">
                <a:avLst/>
              </a:prstGeom>
              <a:noFill/>
            </p:spPr>
            <p:txBody>
              <a:bodyPr wrap="square" rtlCol="0">
                <a:spAutoFit/>
              </a:bodyPr>
              <a:lstStyle/>
              <a:p>
                <a:pPr algn="ctr"/>
                <a:r>
                  <a:rPr lang="es-MX" sz="1200" dirty="0">
                    <a:solidFill>
                      <a:prstClr val="black"/>
                    </a:solidFill>
                    <a:latin typeface="Comic Sans MS" panose="030F0702030302020204" pitchFamily="66" charset="0"/>
                  </a:rPr>
                  <a:t>   </a:t>
                </a:r>
                <a:r>
                  <a:rPr lang="es-MX" sz="1200" dirty="0" smtClean="0">
                    <a:solidFill>
                      <a:prstClr val="black"/>
                    </a:solidFill>
                    <a:latin typeface="Comic Sans MS" panose="030F0702030302020204" pitchFamily="66" charset="0"/>
                  </a:rPr>
                  <a:t>          </a:t>
                </a:r>
                <a:r>
                  <a:rPr lang="es-MX" sz="1200" dirty="0">
                    <a:solidFill>
                      <a:prstClr val="black"/>
                    </a:solidFill>
                    <a:latin typeface="Comic Sans MS" panose="030F0702030302020204" pitchFamily="66" charset="0"/>
                  </a:rPr>
                  <a:t>Si           </a:t>
                </a:r>
                <a:r>
                  <a:rPr lang="es-MX" sz="1200" dirty="0" smtClean="0">
                    <a:solidFill>
                      <a:prstClr val="black"/>
                    </a:solidFill>
                    <a:latin typeface="Comic Sans MS" panose="030F0702030302020204" pitchFamily="66" charset="0"/>
                  </a:rPr>
                  <a:t>   </a:t>
                </a:r>
                <a:r>
                  <a:rPr lang="es-MX" sz="1200" dirty="0">
                    <a:solidFill>
                      <a:prstClr val="black"/>
                    </a:solidFill>
                    <a:latin typeface="Comic Sans MS" panose="030F0702030302020204" pitchFamily="66" charset="0"/>
                  </a:rPr>
                  <a:t>No  </a:t>
                </a:r>
                <a:r>
                  <a:rPr lang="es-MX" sz="1200" dirty="0" smtClean="0">
                    <a:solidFill>
                      <a:prstClr val="black"/>
                    </a:solidFill>
                    <a:latin typeface="Comic Sans MS" panose="030F0702030302020204" pitchFamily="66" charset="0"/>
                  </a:rPr>
                  <a:t> N/A </a:t>
                </a:r>
                <a:endParaRPr lang="es-MX" sz="1200" dirty="0">
                  <a:solidFill>
                    <a:prstClr val="black"/>
                  </a:solidFill>
                  <a:latin typeface="Comic Sans MS" panose="030F0702030302020204" pitchFamily="66" charset="0"/>
                </a:endParaRPr>
              </a:p>
              <a:p>
                <a:pPr algn="ctr"/>
                <a:endParaRPr lang="es-MX" sz="1200" dirty="0">
                  <a:solidFill>
                    <a:prstClr val="black"/>
                  </a:solidFill>
                  <a:latin typeface="Comic Sans MS" panose="030F0702030302020204" pitchFamily="66" charset="0"/>
                </a:endParaRPr>
              </a:p>
            </p:txBody>
          </p:sp>
        </p:grpSp>
        <p:sp>
          <p:nvSpPr>
            <p:cNvPr id="187" name="Rectángulo: esquinas redondeadas 186">
              <a:extLst>
                <a:ext uri="{FF2B5EF4-FFF2-40B4-BE49-F238E27FC236}">
                  <a16:creationId xmlns="" xmlns:a16="http://schemas.microsoft.com/office/drawing/2014/main" id="{2C0AD05E-6371-492F-9992-C11F91DAC77B}"/>
                </a:ext>
              </a:extLst>
            </p:cNvPr>
            <p:cNvSpPr/>
            <p:nvPr/>
          </p:nvSpPr>
          <p:spPr>
            <a:xfrm>
              <a:off x="31515" y="8404739"/>
              <a:ext cx="3829905" cy="1485112"/>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190" name="CuadroTexto 189">
              <a:extLst>
                <a:ext uri="{FF2B5EF4-FFF2-40B4-BE49-F238E27FC236}">
                  <a16:creationId xmlns="" xmlns:a16="http://schemas.microsoft.com/office/drawing/2014/main" id="{325B8F71-AFA8-4D1C-8817-B3B06A563118}"/>
                </a:ext>
              </a:extLst>
            </p:cNvPr>
            <p:cNvSpPr txBox="1"/>
            <p:nvPr/>
          </p:nvSpPr>
          <p:spPr>
            <a:xfrm>
              <a:off x="133839" y="8404739"/>
              <a:ext cx="3553735" cy="276999"/>
            </a:xfrm>
            <a:prstGeom prst="rect">
              <a:avLst/>
            </a:prstGeom>
            <a:noFill/>
          </p:spPr>
          <p:txBody>
            <a:bodyPr wrap="square" rtlCol="0">
              <a:spAutoFit/>
            </a:bodyPr>
            <a:lstStyle/>
            <a:p>
              <a:pPr algn="ctr"/>
              <a:r>
                <a:rPr lang="es-MX" sz="1200" dirty="0">
                  <a:solidFill>
                    <a:prstClr val="white"/>
                  </a:solidFill>
                  <a:latin typeface="Comic Sans MS" panose="030F0702030302020204" pitchFamily="66" charset="0"/>
                </a:rPr>
                <a:t>Logros</a:t>
              </a:r>
            </a:p>
          </p:txBody>
        </p:sp>
        <p:sp>
          <p:nvSpPr>
            <p:cNvPr id="192" name="CuadroTexto 191">
              <a:extLst>
                <a:ext uri="{FF2B5EF4-FFF2-40B4-BE49-F238E27FC236}">
                  <a16:creationId xmlns="" xmlns:a16="http://schemas.microsoft.com/office/drawing/2014/main" id="{85E2E26E-9342-4297-B7CB-788C1192AFE7}"/>
                </a:ext>
              </a:extLst>
            </p:cNvPr>
            <p:cNvSpPr txBox="1"/>
            <p:nvPr/>
          </p:nvSpPr>
          <p:spPr>
            <a:xfrm>
              <a:off x="-8572" y="8817512"/>
              <a:ext cx="3901420" cy="769441"/>
            </a:xfrm>
            <a:prstGeom prst="rect">
              <a:avLst/>
            </a:prstGeom>
            <a:noFill/>
          </p:spPr>
          <p:txBody>
            <a:bodyPr wrap="square">
              <a:spAutoFit/>
            </a:bodyPr>
            <a:lstStyle/>
            <a:p>
              <a:pPr algn="ctr"/>
              <a:r>
                <a:rPr lang="es-MX" sz="1100" dirty="0">
                  <a:solidFill>
                    <a:prstClr val="black"/>
                  </a:solidFill>
                  <a:latin typeface="Comic Sans MS" panose="030F0702030302020204" pitchFamily="66" charset="0"/>
                </a:rPr>
                <a:t>H</a:t>
              </a:r>
              <a:r>
                <a:rPr lang="es-MX" sz="1100" dirty="0" smtClean="0">
                  <a:solidFill>
                    <a:prstClr val="black"/>
                  </a:solidFill>
                  <a:latin typeface="Comic Sans MS" panose="030F0702030302020204" pitchFamily="66" charset="0"/>
                </a:rPr>
                <a:t>ubo más participación y más involucramiento por parte de los padres de familia, asimismo la interacción con los alumnos aumento más, por medio de un cuento que se aplicó. </a:t>
              </a:r>
              <a:endParaRPr lang="es-MX" sz="1100" dirty="0">
                <a:solidFill>
                  <a:prstClr val="black"/>
                </a:solidFill>
                <a:latin typeface="Comic Sans MS" panose="030F0702030302020204" pitchFamily="66" charset="0"/>
              </a:endParaRPr>
            </a:p>
          </p:txBody>
        </p:sp>
        <p:sp>
          <p:nvSpPr>
            <p:cNvPr id="194" name="Rectángulo: esquinas redondeadas 193">
              <a:extLst>
                <a:ext uri="{FF2B5EF4-FFF2-40B4-BE49-F238E27FC236}">
                  <a16:creationId xmlns="" xmlns:a16="http://schemas.microsoft.com/office/drawing/2014/main" id="{9AB7BEDB-7556-441A-9B5B-EEF117C2E971}"/>
                </a:ext>
              </a:extLst>
            </p:cNvPr>
            <p:cNvSpPr/>
            <p:nvPr/>
          </p:nvSpPr>
          <p:spPr>
            <a:xfrm>
              <a:off x="3896601" y="8451271"/>
              <a:ext cx="3829905" cy="1457700"/>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solidFill>
                  <a:prstClr val="white"/>
                </a:solidFill>
              </a:endParaRPr>
            </a:p>
          </p:txBody>
        </p:sp>
        <p:sp>
          <p:nvSpPr>
            <p:cNvPr id="196" name="CuadroTexto 195">
              <a:extLst>
                <a:ext uri="{FF2B5EF4-FFF2-40B4-BE49-F238E27FC236}">
                  <a16:creationId xmlns="" xmlns:a16="http://schemas.microsoft.com/office/drawing/2014/main" id="{3E8B0A84-AA2E-44B9-9328-AF2D69544E7C}"/>
                </a:ext>
              </a:extLst>
            </p:cNvPr>
            <p:cNvSpPr txBox="1"/>
            <p:nvPr/>
          </p:nvSpPr>
          <p:spPr>
            <a:xfrm>
              <a:off x="4080631" y="8474478"/>
              <a:ext cx="3553735" cy="276999"/>
            </a:xfrm>
            <a:prstGeom prst="rect">
              <a:avLst/>
            </a:prstGeom>
            <a:noFill/>
          </p:spPr>
          <p:txBody>
            <a:bodyPr wrap="square" rtlCol="0">
              <a:spAutoFit/>
            </a:bodyPr>
            <a:lstStyle/>
            <a:p>
              <a:pPr algn="ctr"/>
              <a:r>
                <a:rPr lang="es-MX" sz="1200" dirty="0">
                  <a:solidFill>
                    <a:prstClr val="white"/>
                  </a:solidFill>
                  <a:latin typeface="Comic Sans MS" panose="030F0702030302020204" pitchFamily="66" charset="0"/>
                </a:rPr>
                <a:t>Dificultades</a:t>
              </a:r>
            </a:p>
          </p:txBody>
        </p:sp>
        <p:sp>
          <p:nvSpPr>
            <p:cNvPr id="198" name="CuadroTexto 197">
              <a:extLst>
                <a:ext uri="{FF2B5EF4-FFF2-40B4-BE49-F238E27FC236}">
                  <a16:creationId xmlns="" xmlns:a16="http://schemas.microsoft.com/office/drawing/2014/main" id="{8EA301CD-1810-4DA1-96E7-490B3EEE9E43}"/>
                </a:ext>
              </a:extLst>
            </p:cNvPr>
            <p:cNvSpPr txBox="1"/>
            <p:nvPr/>
          </p:nvSpPr>
          <p:spPr>
            <a:xfrm>
              <a:off x="3857735" y="8807278"/>
              <a:ext cx="3901420" cy="1015663"/>
            </a:xfrm>
            <a:prstGeom prst="rect">
              <a:avLst/>
            </a:prstGeom>
            <a:noFill/>
          </p:spPr>
          <p:txBody>
            <a:bodyPr wrap="square">
              <a:spAutoFit/>
            </a:bodyPr>
            <a:lstStyle/>
            <a:p>
              <a:pPr algn="ctr"/>
              <a:r>
                <a:rPr lang="es-MX" sz="1200" dirty="0" smtClean="0">
                  <a:solidFill>
                    <a:prstClr val="black"/>
                  </a:solidFill>
                  <a:latin typeface="Comic Sans MS" panose="030F0702030302020204" pitchFamily="66" charset="0"/>
                </a:rPr>
                <a:t>Apliqué una actividad para el día del padre, como tarea por parte de indicaciones de la educadora, al momento de que la enviaron algunos les faltaban algún dato, pero se les hizo la observación y lo volvieron </a:t>
              </a:r>
              <a:r>
                <a:rPr lang="es-MX" sz="1200" smtClean="0">
                  <a:solidFill>
                    <a:prstClr val="black"/>
                  </a:solidFill>
                  <a:latin typeface="Comic Sans MS" panose="030F0702030302020204" pitchFamily="66" charset="0"/>
                </a:rPr>
                <a:t>a mandar. </a:t>
              </a:r>
              <a:endParaRPr lang="es-MX" sz="1200" dirty="0">
                <a:solidFill>
                  <a:prstClr val="black"/>
                </a:solidFill>
                <a:latin typeface="Comic Sans MS" panose="030F0702030302020204" pitchFamily="66" charset="0"/>
              </a:endParaRPr>
            </a:p>
          </p:txBody>
        </p:sp>
      </p:grpSp>
      <p:pic>
        <p:nvPicPr>
          <p:cNvPr id="4" name="Imagen 3" descr="Imagen que contiene muñeca, juguete, dibujo&#10;&#10;Descripción generada automáticamente">
            <a:extLst>
              <a:ext uri="{FF2B5EF4-FFF2-40B4-BE49-F238E27FC236}">
                <a16:creationId xmlns="" xmlns:a16="http://schemas.microsoft.com/office/drawing/2014/main" id="{E22C5A1D-3DD3-4491-BA78-9B902ABAC39F}"/>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6755877" y="57424"/>
            <a:ext cx="637841" cy="1214826"/>
          </a:xfrm>
          <a:prstGeom prst="rect">
            <a:avLst/>
          </a:prstGeom>
        </p:spPr>
      </p:pic>
      <p:sp>
        <p:nvSpPr>
          <p:cNvPr id="3" name="CuadroTexto 2"/>
          <p:cNvSpPr txBox="1"/>
          <p:nvPr/>
        </p:nvSpPr>
        <p:spPr>
          <a:xfrm>
            <a:off x="620492" y="216558"/>
            <a:ext cx="462337" cy="369332"/>
          </a:xfrm>
          <a:prstGeom prst="rect">
            <a:avLst/>
          </a:prstGeom>
          <a:noFill/>
        </p:spPr>
        <p:txBody>
          <a:bodyPr wrap="square" rtlCol="0">
            <a:spAutoFit/>
          </a:bodyPr>
          <a:lstStyle/>
          <a:p>
            <a:r>
              <a:rPr lang="es-MX" dirty="0" smtClean="0">
                <a:solidFill>
                  <a:prstClr val="black"/>
                </a:solidFill>
              </a:rPr>
              <a:t>16</a:t>
            </a:r>
            <a:endParaRPr lang="es-MX" dirty="0">
              <a:solidFill>
                <a:prstClr val="black"/>
              </a:solidFill>
            </a:endParaRPr>
          </a:p>
        </p:txBody>
      </p:sp>
      <p:sp>
        <p:nvSpPr>
          <p:cNvPr id="7" name="CuadroTexto 6"/>
          <p:cNvSpPr txBox="1"/>
          <p:nvPr/>
        </p:nvSpPr>
        <p:spPr>
          <a:xfrm>
            <a:off x="1384086" y="208970"/>
            <a:ext cx="491371" cy="369332"/>
          </a:xfrm>
          <a:prstGeom prst="rect">
            <a:avLst/>
          </a:prstGeom>
          <a:noFill/>
        </p:spPr>
        <p:txBody>
          <a:bodyPr wrap="square" rtlCol="0">
            <a:spAutoFit/>
          </a:bodyPr>
          <a:lstStyle/>
          <a:p>
            <a:r>
              <a:rPr lang="es-MX" dirty="0" smtClean="0">
                <a:solidFill>
                  <a:prstClr val="black"/>
                </a:solidFill>
              </a:rPr>
              <a:t>06</a:t>
            </a:r>
            <a:endParaRPr lang="es-MX" dirty="0">
              <a:solidFill>
                <a:prstClr val="black"/>
              </a:solidFill>
            </a:endParaRPr>
          </a:p>
        </p:txBody>
      </p:sp>
      <p:sp>
        <p:nvSpPr>
          <p:cNvPr id="9" name="CuadroTexto 8"/>
          <p:cNvSpPr txBox="1"/>
          <p:nvPr/>
        </p:nvSpPr>
        <p:spPr>
          <a:xfrm>
            <a:off x="2039663" y="240433"/>
            <a:ext cx="784141" cy="369332"/>
          </a:xfrm>
          <a:prstGeom prst="rect">
            <a:avLst/>
          </a:prstGeom>
          <a:noFill/>
        </p:spPr>
        <p:txBody>
          <a:bodyPr wrap="square" rtlCol="0">
            <a:spAutoFit/>
          </a:bodyPr>
          <a:lstStyle/>
          <a:p>
            <a:r>
              <a:rPr lang="es-MX" dirty="0" smtClean="0">
                <a:solidFill>
                  <a:prstClr val="black"/>
                </a:solidFill>
              </a:rPr>
              <a:t>2021</a:t>
            </a:r>
            <a:endParaRPr lang="es-MX" dirty="0">
              <a:solidFill>
                <a:prstClr val="black"/>
              </a:solidFill>
            </a:endParaRPr>
          </a:p>
        </p:txBody>
      </p:sp>
      <p:pic>
        <p:nvPicPr>
          <p:cNvPr id="17" name="Imagen 16"/>
          <p:cNvPicPr>
            <a:picLocks noChangeAspect="1"/>
          </p:cNvPicPr>
          <p:nvPr/>
        </p:nvPicPr>
        <p:blipFill>
          <a:blip r:embed="rId8"/>
          <a:stretch>
            <a:fillRect/>
          </a:stretch>
        </p:blipFill>
        <p:spPr>
          <a:xfrm>
            <a:off x="4227980" y="3212696"/>
            <a:ext cx="280440" cy="262151"/>
          </a:xfrm>
          <a:prstGeom prst="rect">
            <a:avLst/>
          </a:prstGeom>
        </p:spPr>
      </p:pic>
      <p:sp>
        <p:nvSpPr>
          <p:cNvPr id="131" name="Elipse 130">
            <a:extLst>
              <a:ext uri="{FF2B5EF4-FFF2-40B4-BE49-F238E27FC236}">
                <a16:creationId xmlns="" xmlns:a16="http://schemas.microsoft.com/office/drawing/2014/main" id="{2CBBDFBE-EB0C-41CC-A88B-D5A807205905}"/>
              </a:ext>
            </a:extLst>
          </p:cNvPr>
          <p:cNvSpPr/>
          <p:nvPr/>
        </p:nvSpPr>
        <p:spPr>
          <a:xfrm>
            <a:off x="7323682" y="7313370"/>
            <a:ext cx="140071" cy="148881"/>
          </a:xfrm>
          <a:prstGeom prst="ellipse">
            <a:avLst/>
          </a:prstGeom>
          <a:solidFill>
            <a:srgbClr val="9966FF"/>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pic>
        <p:nvPicPr>
          <p:cNvPr id="20" name="Imagen 19"/>
          <p:cNvPicPr>
            <a:picLocks noChangeAspect="1"/>
          </p:cNvPicPr>
          <p:nvPr/>
        </p:nvPicPr>
        <p:blipFill>
          <a:blip r:embed="rId9"/>
          <a:stretch>
            <a:fillRect/>
          </a:stretch>
        </p:blipFill>
        <p:spPr>
          <a:xfrm>
            <a:off x="851660" y="2519141"/>
            <a:ext cx="280440" cy="262151"/>
          </a:xfrm>
          <a:prstGeom prst="rect">
            <a:avLst/>
          </a:prstGeom>
        </p:spPr>
      </p:pic>
      <p:sp>
        <p:nvSpPr>
          <p:cNvPr id="14" name="CuadroTexto 13"/>
          <p:cNvSpPr txBox="1"/>
          <p:nvPr/>
        </p:nvSpPr>
        <p:spPr>
          <a:xfrm>
            <a:off x="3684023" y="4229231"/>
            <a:ext cx="3999976" cy="1015663"/>
          </a:xfrm>
          <a:prstGeom prst="rect">
            <a:avLst/>
          </a:prstGeom>
          <a:noFill/>
        </p:spPr>
        <p:txBody>
          <a:bodyPr wrap="square" rtlCol="0">
            <a:spAutoFit/>
          </a:bodyPr>
          <a:lstStyle/>
          <a:p>
            <a:r>
              <a:rPr lang="es-MX" sz="1200" dirty="0" smtClean="0"/>
              <a:t>El tiempo que asigne para la actividad fue correcto, por tanto los alumnos no se tardaron tanto en realizar la actividad, las evidencias las recibí en un horario más temprano y aproveché en el grupo para interactuar con ellos y motivarlos.  (Sig. diapositiva).</a:t>
            </a:r>
            <a:endParaRPr lang="es-MX" sz="1200" dirty="0"/>
          </a:p>
        </p:txBody>
      </p:sp>
    </p:spTree>
    <p:extLst>
      <p:ext uri="{BB962C8B-B14F-4D97-AF65-F5344CB8AC3E}">
        <p14:creationId xmlns:p14="http://schemas.microsoft.com/office/powerpoint/2010/main" val="7627540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a:extLst>
              <a:ext uri="{FF2B5EF4-FFF2-40B4-BE49-F238E27FC236}">
                <a16:creationId xmlns="" xmlns:a16="http://schemas.microsoft.com/office/drawing/2014/main" id="{25E92943-3F55-46FD-819B-08C437F114C6}"/>
              </a:ext>
            </a:extLst>
          </p:cNvPr>
          <p:cNvSpPr txBox="1"/>
          <p:nvPr/>
        </p:nvSpPr>
        <p:spPr>
          <a:xfrm>
            <a:off x="1238774" y="724864"/>
            <a:ext cx="5408606" cy="4616648"/>
          </a:xfrm>
          <a:prstGeom prst="rect">
            <a:avLst/>
          </a:prstGeom>
          <a:noFill/>
        </p:spPr>
        <p:txBody>
          <a:bodyPr wrap="square" rtlCol="0">
            <a:spAutoFit/>
          </a:bodyPr>
          <a:lstStyle/>
          <a:p>
            <a:pPr algn="ctr"/>
            <a:r>
              <a:rPr lang="es-MX" b="1" dirty="0" smtClean="0">
                <a:solidFill>
                  <a:prstClr val="black"/>
                </a:solidFill>
                <a:latin typeface="Comic Sans MS" panose="030F0702030302020204" pitchFamily="66" charset="0"/>
              </a:rPr>
              <a:t>Observaciones</a:t>
            </a:r>
          </a:p>
          <a:p>
            <a:endParaRPr lang="es-ES" sz="1200" dirty="0">
              <a:solidFill>
                <a:prstClr val="black"/>
              </a:solidFill>
              <a:latin typeface="Comic Sans MS" panose="030F0702030302020204" pitchFamily="66" charset="0"/>
            </a:endParaRPr>
          </a:p>
          <a:p>
            <a:r>
              <a:rPr lang="es-ES" sz="1200" dirty="0">
                <a:solidFill>
                  <a:prstClr val="black"/>
                </a:solidFill>
                <a:latin typeface="Comic Sans MS" panose="030F0702030302020204" pitchFamily="66" charset="0"/>
              </a:rPr>
              <a:t>El tiempo que asigne para la actividad fue correcto, por tanto los alumnos no se tardaron tanto en realizar la actividad, las evidencias las recibí en un horario más temprano y aproveché en el grupo para interactuar con ellos y motivarlos. </a:t>
            </a:r>
            <a:endParaRPr lang="es-ES" sz="1200" dirty="0" smtClean="0">
              <a:solidFill>
                <a:prstClr val="black"/>
              </a:solidFill>
              <a:latin typeface="Comic Sans MS" panose="030F0702030302020204" pitchFamily="66" charset="0"/>
            </a:endParaRPr>
          </a:p>
          <a:p>
            <a:endParaRPr lang="es-ES" sz="1200" dirty="0" smtClean="0">
              <a:solidFill>
                <a:prstClr val="black"/>
              </a:solidFill>
              <a:latin typeface="Comic Sans MS" panose="030F0702030302020204" pitchFamily="66" charset="0"/>
            </a:endParaRPr>
          </a:p>
          <a:p>
            <a:r>
              <a:rPr lang="es-ES" sz="1200" dirty="0" smtClean="0">
                <a:solidFill>
                  <a:prstClr val="black"/>
                </a:solidFill>
                <a:latin typeface="Comic Sans MS" panose="030F0702030302020204" pitchFamily="66" charset="0"/>
              </a:rPr>
              <a:t>De </a:t>
            </a:r>
            <a:r>
              <a:rPr lang="es-ES" sz="1200" dirty="0">
                <a:solidFill>
                  <a:prstClr val="black"/>
                </a:solidFill>
                <a:latin typeface="Comic Sans MS" panose="030F0702030302020204" pitchFamily="66" charset="0"/>
              </a:rPr>
              <a:t>acuerdo con Sellan </a:t>
            </a:r>
            <a:r>
              <a:rPr lang="es-ES" sz="1200" dirty="0" err="1">
                <a:solidFill>
                  <a:prstClr val="black"/>
                </a:solidFill>
                <a:latin typeface="Comic Sans MS" panose="030F0702030302020204" pitchFamily="66" charset="0"/>
              </a:rPr>
              <a:t>Naula</a:t>
            </a:r>
            <a:r>
              <a:rPr lang="es-ES" sz="1200" dirty="0">
                <a:solidFill>
                  <a:prstClr val="black"/>
                </a:solidFill>
                <a:latin typeface="Comic Sans MS" panose="030F0702030302020204" pitchFamily="66" charset="0"/>
              </a:rPr>
              <a:t> (2017),  menciona que  “La  motivación  en  el  aprendizaje  es  importante  dado  que  sin  ella  no existirá  el  interés  del  estudiante  por  realizar  las  tareas  que  implica el  aprendizaje” (p.4), </a:t>
            </a:r>
            <a:r>
              <a:rPr lang="es-ES" sz="1200" dirty="0" smtClean="0">
                <a:solidFill>
                  <a:prstClr val="black"/>
                </a:solidFill>
                <a:latin typeface="Comic Sans MS" panose="030F0702030302020204" pitchFamily="66" charset="0"/>
              </a:rPr>
              <a:t>por tal motivo les envíe un cuento y algunas preguntas mediante un audio, por lo que pude obtener respuestas e interacción entre ellos mismos. </a:t>
            </a:r>
          </a:p>
          <a:p>
            <a:endParaRPr lang="es-ES" sz="1200" dirty="0">
              <a:solidFill>
                <a:prstClr val="black"/>
              </a:solidFill>
              <a:latin typeface="Comic Sans MS" panose="030F0702030302020204" pitchFamily="66" charset="0"/>
            </a:endParaRPr>
          </a:p>
          <a:p>
            <a:r>
              <a:rPr lang="es-ES" sz="1200" dirty="0" smtClean="0">
                <a:solidFill>
                  <a:prstClr val="black"/>
                </a:solidFill>
                <a:latin typeface="Comic Sans MS" panose="030F0702030302020204" pitchFamily="66" charset="0"/>
              </a:rPr>
              <a:t>Al realizar y tener momentos de este tipo me ayuda a saber más de alumnos y que haya más confianza en la participación. </a:t>
            </a:r>
            <a:endParaRPr lang="es-ES" sz="1200" dirty="0">
              <a:solidFill>
                <a:prstClr val="black"/>
              </a:solidFill>
              <a:latin typeface="Comic Sans MS" panose="030F0702030302020204" pitchFamily="66" charset="0"/>
            </a:endParaRPr>
          </a:p>
          <a:p>
            <a:endParaRPr lang="es-MX" sz="1200" dirty="0" smtClean="0">
              <a:solidFill>
                <a:prstClr val="black"/>
              </a:solidFill>
              <a:latin typeface="Comic Sans MS" panose="030F0702030302020204" pitchFamily="66" charset="0"/>
            </a:endParaRPr>
          </a:p>
          <a:p>
            <a:endParaRPr lang="es-MX" sz="1200" dirty="0">
              <a:solidFill>
                <a:prstClr val="black"/>
              </a:solidFill>
              <a:latin typeface="Comic Sans MS" panose="030F0702030302020204" pitchFamily="66" charset="0"/>
            </a:endParaRPr>
          </a:p>
          <a:p>
            <a:endParaRPr lang="es-MX" sz="1200" dirty="0" smtClean="0">
              <a:solidFill>
                <a:prstClr val="black"/>
              </a:solidFill>
              <a:latin typeface="Comic Sans MS" panose="030F0702030302020204" pitchFamily="66" charset="0"/>
            </a:endParaRPr>
          </a:p>
          <a:p>
            <a:endParaRPr lang="es-ES" sz="1200" dirty="0" smtClean="0">
              <a:solidFill>
                <a:prstClr val="black"/>
              </a:solidFill>
              <a:latin typeface="Comic Sans MS" panose="030F0702030302020204" pitchFamily="66" charset="0"/>
            </a:endParaRPr>
          </a:p>
          <a:p>
            <a:r>
              <a:rPr lang="es-ES" sz="1200" b="1" dirty="0" smtClean="0">
                <a:solidFill>
                  <a:prstClr val="black"/>
                </a:solidFill>
                <a:latin typeface="Comic Sans MS" panose="030F0702030302020204" pitchFamily="66" charset="0"/>
              </a:rPr>
              <a:t>Referencia bibliográfica:</a:t>
            </a:r>
          </a:p>
          <a:p>
            <a:r>
              <a:rPr lang="es-MX" sz="1200" dirty="0"/>
              <a:t>Sellan </a:t>
            </a:r>
            <a:r>
              <a:rPr lang="es-MX" sz="1200" dirty="0" err="1"/>
              <a:t>Naula</a:t>
            </a:r>
            <a:r>
              <a:rPr lang="es-MX" sz="1200" dirty="0"/>
              <a:t>, M. E. (2017). IMPORTANCIA DE LA MOTIVACIÓN EN EL APRENDIZAJE. </a:t>
            </a:r>
            <a:r>
              <a:rPr lang="es-MX" sz="1200" i="1" dirty="0"/>
              <a:t>Sinergias Educativas</a:t>
            </a:r>
            <a:r>
              <a:rPr lang="es-MX" sz="1200" dirty="0"/>
              <a:t>, </a:t>
            </a:r>
            <a:r>
              <a:rPr lang="es-MX" sz="1200" i="1" dirty="0"/>
              <a:t>2</a:t>
            </a:r>
            <a:r>
              <a:rPr lang="es-MX" sz="1200" dirty="0"/>
              <a:t>(1), 13–19. DOI: </a:t>
            </a:r>
            <a:r>
              <a:rPr lang="es-MX" sz="1200" u="sng" dirty="0">
                <a:hlinkClick r:id="rId2"/>
              </a:rPr>
              <a:t>https://doi.org/10.37954/se.v2i1.20</a:t>
            </a:r>
            <a:r>
              <a:rPr lang="es-MX" sz="1200" dirty="0"/>
              <a:t> </a:t>
            </a:r>
          </a:p>
          <a:p>
            <a:endParaRPr lang="es-ES" sz="1200" b="1" dirty="0" smtClean="0">
              <a:solidFill>
                <a:prstClr val="black"/>
              </a:solidFill>
              <a:latin typeface="Comic Sans MS" panose="030F0702030302020204" pitchFamily="66" charset="0"/>
            </a:endParaRPr>
          </a:p>
        </p:txBody>
      </p:sp>
    </p:spTree>
    <p:extLst>
      <p:ext uri="{BB962C8B-B14F-4D97-AF65-F5344CB8AC3E}">
        <p14:creationId xmlns:p14="http://schemas.microsoft.com/office/powerpoint/2010/main" val="26194772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o 1">
            <a:extLst>
              <a:ext uri="{FF2B5EF4-FFF2-40B4-BE49-F238E27FC236}">
                <a16:creationId xmlns="" xmlns:a16="http://schemas.microsoft.com/office/drawing/2014/main" id="{BA74D494-408A-4E9A-8CBA-796030CBE8BE}"/>
              </a:ext>
            </a:extLst>
          </p:cNvPr>
          <p:cNvGrpSpPr/>
          <p:nvPr/>
        </p:nvGrpSpPr>
        <p:grpSpPr>
          <a:xfrm>
            <a:off x="-93163" y="62300"/>
            <a:ext cx="8202188" cy="9807304"/>
            <a:chOff x="-60113" y="101667"/>
            <a:chExt cx="8202188" cy="9807304"/>
          </a:xfrm>
        </p:grpSpPr>
        <p:sp>
          <p:nvSpPr>
            <p:cNvPr id="6" name="Paralelogramo 5">
              <a:extLst>
                <a:ext uri="{FF2B5EF4-FFF2-40B4-BE49-F238E27FC236}">
                  <a16:creationId xmlns="" xmlns:a16="http://schemas.microsoft.com/office/drawing/2014/main" id="{47608943-0181-440C-B161-B8EF626947B5}"/>
                </a:ext>
              </a:extLst>
            </p:cNvPr>
            <p:cNvSpPr/>
            <p:nvPr/>
          </p:nvSpPr>
          <p:spPr>
            <a:xfrm>
              <a:off x="41638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8" name="Paralelogramo 7">
              <a:extLst>
                <a:ext uri="{FF2B5EF4-FFF2-40B4-BE49-F238E27FC236}">
                  <a16:creationId xmlns="" xmlns:a16="http://schemas.microsoft.com/office/drawing/2014/main" id="{B33DFCE6-CAD3-4C51-BEC3-B49DE3E10F98}"/>
                </a:ext>
              </a:extLst>
            </p:cNvPr>
            <p:cNvSpPr/>
            <p:nvPr/>
          </p:nvSpPr>
          <p:spPr>
            <a:xfrm>
              <a:off x="115806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10" name="Paralelogramo 9">
              <a:extLst>
                <a:ext uri="{FF2B5EF4-FFF2-40B4-BE49-F238E27FC236}">
                  <a16:creationId xmlns="" xmlns:a16="http://schemas.microsoft.com/office/drawing/2014/main" id="{E9499F6D-0B37-4682-9B96-B4D34C2EF618}"/>
                </a:ext>
              </a:extLst>
            </p:cNvPr>
            <p:cNvSpPr/>
            <p:nvPr/>
          </p:nvSpPr>
          <p:spPr>
            <a:xfrm>
              <a:off x="189974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grpSp>
          <p:nvGrpSpPr>
            <p:cNvPr id="13" name="Grupo 12">
              <a:extLst>
                <a:ext uri="{FF2B5EF4-FFF2-40B4-BE49-F238E27FC236}">
                  <a16:creationId xmlns="" xmlns:a16="http://schemas.microsoft.com/office/drawing/2014/main" id="{B9B108D8-2D8D-467D-B61E-DE552F2B74A5}"/>
                </a:ext>
              </a:extLst>
            </p:cNvPr>
            <p:cNvGrpSpPr/>
            <p:nvPr/>
          </p:nvGrpSpPr>
          <p:grpSpPr>
            <a:xfrm>
              <a:off x="355425" y="718147"/>
              <a:ext cx="433787" cy="525661"/>
              <a:chOff x="325120" y="975360"/>
              <a:chExt cx="433787" cy="525661"/>
            </a:xfrm>
          </p:grpSpPr>
          <p:sp>
            <p:nvSpPr>
              <p:cNvPr id="11" name="Elipse 10">
                <a:extLst>
                  <a:ext uri="{FF2B5EF4-FFF2-40B4-BE49-F238E27FC236}">
                    <a16:creationId xmlns="" xmlns:a16="http://schemas.microsoft.com/office/drawing/2014/main" id="{880D7D52-E52E-46A6-9AD5-0FE86D8981B4}"/>
                  </a:ext>
                </a:extLst>
              </p:cNvPr>
              <p:cNvSpPr/>
              <p:nvPr/>
            </p:nvSpPr>
            <p:spPr>
              <a:xfrm>
                <a:off x="325120" y="975360"/>
                <a:ext cx="406400" cy="426720"/>
              </a:xfrm>
              <a:prstGeom prst="ellipse">
                <a:avLst/>
              </a:prstGeom>
              <a:solidFill>
                <a:schemeClr val="bg1"/>
              </a:solidFill>
              <a:ln>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12" name="CuadroTexto 11">
                <a:extLst>
                  <a:ext uri="{FF2B5EF4-FFF2-40B4-BE49-F238E27FC236}">
                    <a16:creationId xmlns="" xmlns:a16="http://schemas.microsoft.com/office/drawing/2014/main" id="{2E00C428-416A-4D97-97D6-9A76941C2425}"/>
                  </a:ext>
                </a:extLst>
              </p:cNvPr>
              <p:cNvSpPr txBox="1"/>
              <p:nvPr/>
            </p:nvSpPr>
            <p:spPr>
              <a:xfrm>
                <a:off x="377071" y="977801"/>
                <a:ext cx="381836" cy="523220"/>
              </a:xfrm>
              <a:prstGeom prst="rect">
                <a:avLst/>
              </a:prstGeom>
              <a:noFill/>
            </p:spPr>
            <p:txBody>
              <a:bodyPr wrap="none" rtlCol="0">
                <a:spAutoFit/>
              </a:bodyPr>
              <a:lstStyle/>
              <a:p>
                <a:r>
                  <a:rPr lang="es-MX" sz="2800" dirty="0">
                    <a:solidFill>
                      <a:prstClr val="black"/>
                    </a:solidFill>
                    <a:latin typeface="Comic Sans MS" panose="030F0702030302020204" pitchFamily="66" charset="0"/>
                  </a:rPr>
                  <a:t>L</a:t>
                </a:r>
              </a:p>
            </p:txBody>
          </p:sp>
        </p:grpSp>
        <p:sp>
          <p:nvSpPr>
            <p:cNvPr id="15" name="Elipse 14">
              <a:extLst>
                <a:ext uri="{FF2B5EF4-FFF2-40B4-BE49-F238E27FC236}">
                  <a16:creationId xmlns="" xmlns:a16="http://schemas.microsoft.com/office/drawing/2014/main" id="{1082DC44-6046-4DB4-9D18-B9DE01490DD4}"/>
                </a:ext>
              </a:extLst>
            </p:cNvPr>
            <p:cNvSpPr/>
            <p:nvPr/>
          </p:nvSpPr>
          <p:spPr>
            <a:xfrm>
              <a:off x="911740" y="699102"/>
              <a:ext cx="406400" cy="426720"/>
            </a:xfrm>
            <a:prstGeom prst="ellipse">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16" name="CuadroTexto 15">
              <a:extLst>
                <a:ext uri="{FF2B5EF4-FFF2-40B4-BE49-F238E27FC236}">
                  <a16:creationId xmlns="" xmlns:a16="http://schemas.microsoft.com/office/drawing/2014/main" id="{BE575634-FC98-441D-ACDC-E1C8A1435C25}"/>
                </a:ext>
              </a:extLst>
            </p:cNvPr>
            <p:cNvSpPr txBox="1"/>
            <p:nvPr/>
          </p:nvSpPr>
          <p:spPr>
            <a:xfrm>
              <a:off x="879159" y="669150"/>
              <a:ext cx="502061" cy="523220"/>
            </a:xfrm>
            <a:prstGeom prst="rect">
              <a:avLst/>
            </a:prstGeom>
            <a:noFill/>
          </p:spPr>
          <p:txBody>
            <a:bodyPr wrap="none" rtlCol="0">
              <a:spAutoFit/>
            </a:bodyPr>
            <a:lstStyle/>
            <a:p>
              <a:r>
                <a:rPr lang="es-MX" sz="2800" dirty="0">
                  <a:solidFill>
                    <a:prstClr val="black"/>
                  </a:solidFill>
                  <a:latin typeface="Comic Sans MS" panose="030F0702030302020204" pitchFamily="66" charset="0"/>
                </a:rPr>
                <a:t>M</a:t>
              </a:r>
            </a:p>
          </p:txBody>
        </p:sp>
        <p:sp>
          <p:nvSpPr>
            <p:cNvPr id="18" name="Elipse 17">
              <a:extLst>
                <a:ext uri="{FF2B5EF4-FFF2-40B4-BE49-F238E27FC236}">
                  <a16:creationId xmlns="" xmlns:a16="http://schemas.microsoft.com/office/drawing/2014/main" id="{AB18F75A-0196-4C2E-8DAD-CD0713D15D0C}"/>
                </a:ext>
              </a:extLst>
            </p:cNvPr>
            <p:cNvSpPr/>
            <p:nvPr/>
          </p:nvSpPr>
          <p:spPr>
            <a:xfrm>
              <a:off x="1399789" y="699102"/>
              <a:ext cx="406400" cy="426720"/>
            </a:xfrm>
            <a:prstGeom prst="ellipse">
              <a:avLst/>
            </a:prstGeom>
            <a:no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19" name="CuadroTexto 18">
              <a:extLst>
                <a:ext uri="{FF2B5EF4-FFF2-40B4-BE49-F238E27FC236}">
                  <a16:creationId xmlns="" xmlns:a16="http://schemas.microsoft.com/office/drawing/2014/main" id="{01D9B938-D65D-4623-994E-C181087BDD6E}"/>
                </a:ext>
              </a:extLst>
            </p:cNvPr>
            <p:cNvSpPr txBox="1"/>
            <p:nvPr/>
          </p:nvSpPr>
          <p:spPr>
            <a:xfrm>
              <a:off x="1390794" y="638990"/>
              <a:ext cx="502061" cy="523220"/>
            </a:xfrm>
            <a:prstGeom prst="rect">
              <a:avLst/>
            </a:prstGeom>
            <a:noFill/>
          </p:spPr>
          <p:txBody>
            <a:bodyPr wrap="none" rtlCol="0">
              <a:spAutoFit/>
            </a:bodyPr>
            <a:lstStyle/>
            <a:p>
              <a:r>
                <a:rPr lang="es-MX" sz="2800" dirty="0">
                  <a:solidFill>
                    <a:prstClr val="black"/>
                  </a:solidFill>
                  <a:latin typeface="Comic Sans MS" panose="030F0702030302020204" pitchFamily="66" charset="0"/>
                </a:rPr>
                <a:t>M</a:t>
              </a:r>
            </a:p>
          </p:txBody>
        </p:sp>
        <p:sp>
          <p:nvSpPr>
            <p:cNvPr id="21" name="Elipse 20">
              <a:extLst>
                <a:ext uri="{FF2B5EF4-FFF2-40B4-BE49-F238E27FC236}">
                  <a16:creationId xmlns="" xmlns:a16="http://schemas.microsoft.com/office/drawing/2014/main" id="{85E30B17-2BF6-437C-83C0-21DA04B245F6}"/>
                </a:ext>
              </a:extLst>
            </p:cNvPr>
            <p:cNvSpPr/>
            <p:nvPr/>
          </p:nvSpPr>
          <p:spPr>
            <a:xfrm>
              <a:off x="1910707" y="682587"/>
              <a:ext cx="406400" cy="426720"/>
            </a:xfrm>
            <a:prstGeom prst="ellipse">
              <a:avLst/>
            </a:prstGeom>
            <a:solidFill>
              <a:schemeClr val="accent4">
                <a:lumMod val="20000"/>
                <a:lumOff val="80000"/>
              </a:schemeClr>
            </a:solidFill>
            <a:ln>
              <a:solidFill>
                <a:srgbClr val="9966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solidFill>
                    <a:prstClr val="white"/>
                  </a:solidFill>
                </a:rPr>
                <a:t>  </a:t>
              </a:r>
            </a:p>
          </p:txBody>
        </p:sp>
        <p:sp>
          <p:nvSpPr>
            <p:cNvPr id="22" name="CuadroTexto 21">
              <a:extLst>
                <a:ext uri="{FF2B5EF4-FFF2-40B4-BE49-F238E27FC236}">
                  <a16:creationId xmlns="" xmlns:a16="http://schemas.microsoft.com/office/drawing/2014/main" id="{D10FE9A1-28D5-4310-BD57-3A5884781B43}"/>
                </a:ext>
              </a:extLst>
            </p:cNvPr>
            <p:cNvSpPr txBox="1"/>
            <p:nvPr/>
          </p:nvSpPr>
          <p:spPr>
            <a:xfrm>
              <a:off x="1908659" y="659999"/>
              <a:ext cx="310716" cy="523220"/>
            </a:xfrm>
            <a:prstGeom prst="rect">
              <a:avLst/>
            </a:prstGeom>
            <a:noFill/>
          </p:spPr>
          <p:txBody>
            <a:bodyPr wrap="square" rtlCol="0">
              <a:spAutoFit/>
            </a:bodyPr>
            <a:lstStyle/>
            <a:p>
              <a:r>
                <a:rPr lang="es-MX" sz="2800" dirty="0">
                  <a:solidFill>
                    <a:prstClr val="black"/>
                  </a:solidFill>
                  <a:latin typeface="Comic Sans MS" panose="030F0702030302020204" pitchFamily="66" charset="0"/>
                </a:rPr>
                <a:t>J</a:t>
              </a:r>
            </a:p>
          </p:txBody>
        </p:sp>
        <p:sp>
          <p:nvSpPr>
            <p:cNvPr id="24" name="Elipse 23">
              <a:extLst>
                <a:ext uri="{FF2B5EF4-FFF2-40B4-BE49-F238E27FC236}">
                  <a16:creationId xmlns="" xmlns:a16="http://schemas.microsoft.com/office/drawing/2014/main" id="{8A385A63-D308-45E3-A890-7B5BB1C03A3A}"/>
                </a:ext>
              </a:extLst>
            </p:cNvPr>
            <p:cNvSpPr/>
            <p:nvPr/>
          </p:nvSpPr>
          <p:spPr>
            <a:xfrm>
              <a:off x="2415408" y="714322"/>
              <a:ext cx="406400" cy="426720"/>
            </a:xfrm>
            <a:prstGeom prst="ellipse">
              <a:avLst/>
            </a:prstGeom>
            <a:noFill/>
            <a:ln>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25" name="CuadroTexto 24">
              <a:extLst>
                <a:ext uri="{FF2B5EF4-FFF2-40B4-BE49-F238E27FC236}">
                  <a16:creationId xmlns="" xmlns:a16="http://schemas.microsoft.com/office/drawing/2014/main" id="{675EA713-7166-4AA9-B421-958EB661CA25}"/>
                </a:ext>
              </a:extLst>
            </p:cNvPr>
            <p:cNvSpPr txBox="1"/>
            <p:nvPr/>
          </p:nvSpPr>
          <p:spPr>
            <a:xfrm>
              <a:off x="2395441" y="714322"/>
              <a:ext cx="418704" cy="523220"/>
            </a:xfrm>
            <a:prstGeom prst="rect">
              <a:avLst/>
            </a:prstGeom>
            <a:noFill/>
          </p:spPr>
          <p:txBody>
            <a:bodyPr wrap="none" rtlCol="0">
              <a:spAutoFit/>
            </a:bodyPr>
            <a:lstStyle/>
            <a:p>
              <a:r>
                <a:rPr lang="es-MX" sz="2800" dirty="0">
                  <a:solidFill>
                    <a:prstClr val="black"/>
                  </a:solidFill>
                  <a:latin typeface="Comic Sans MS" panose="030F0702030302020204" pitchFamily="66" charset="0"/>
                </a:rPr>
                <a:t>V</a:t>
              </a:r>
            </a:p>
          </p:txBody>
        </p:sp>
        <p:grpSp>
          <p:nvGrpSpPr>
            <p:cNvPr id="37" name="Grupo 36">
              <a:extLst>
                <a:ext uri="{FF2B5EF4-FFF2-40B4-BE49-F238E27FC236}">
                  <a16:creationId xmlns="" xmlns:a16="http://schemas.microsoft.com/office/drawing/2014/main" id="{609E6B96-557A-4D3C-965B-8035DA291787}"/>
                </a:ext>
              </a:extLst>
            </p:cNvPr>
            <p:cNvGrpSpPr/>
            <p:nvPr/>
          </p:nvGrpSpPr>
          <p:grpSpPr>
            <a:xfrm>
              <a:off x="3129395" y="101667"/>
              <a:ext cx="3534242" cy="1126339"/>
              <a:chOff x="3024181" y="135293"/>
              <a:chExt cx="3534242" cy="1126339"/>
            </a:xfrm>
          </p:grpSpPr>
          <p:pic>
            <p:nvPicPr>
              <p:cNvPr id="5" name="Imagen 4" descr="Imagen que contiene cuarto, reloj&#10;&#10;Descripción generada automáticamente">
                <a:extLst>
                  <a:ext uri="{FF2B5EF4-FFF2-40B4-BE49-F238E27FC236}">
                    <a16:creationId xmlns="" xmlns:a16="http://schemas.microsoft.com/office/drawing/2014/main" id="{1F8B6B18-BBBC-4E3C-86D9-F00304A4797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24181" y="186307"/>
                <a:ext cx="833120" cy="1020354"/>
              </a:xfrm>
              <a:prstGeom prst="rect">
                <a:avLst/>
              </a:prstGeom>
            </p:spPr>
          </p:pic>
          <p:pic>
            <p:nvPicPr>
              <p:cNvPr id="28" name="Imagen 27" descr="Imagen que contiene camiseta&#10;&#10;Descripción generada automáticamente">
                <a:extLst>
                  <a:ext uri="{FF2B5EF4-FFF2-40B4-BE49-F238E27FC236}">
                    <a16:creationId xmlns="" xmlns:a16="http://schemas.microsoft.com/office/drawing/2014/main" id="{E80C588A-7E82-4001-94A5-DE90FC28F93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947723" y="135293"/>
                <a:ext cx="586945" cy="1085720"/>
              </a:xfrm>
              <a:prstGeom prst="rect">
                <a:avLst/>
              </a:prstGeom>
            </p:spPr>
          </p:pic>
          <p:pic>
            <p:nvPicPr>
              <p:cNvPr id="30" name="Imagen 29" descr="Imagen que contiene dibujo&#10;&#10;Descripción generada automáticamente">
                <a:extLst>
                  <a:ext uri="{FF2B5EF4-FFF2-40B4-BE49-F238E27FC236}">
                    <a16:creationId xmlns="" xmlns:a16="http://schemas.microsoft.com/office/drawing/2014/main" id="{65450E8D-4A8F-47F5-9A99-0395E3E75608}"/>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609904" y="149582"/>
                <a:ext cx="586945" cy="1093804"/>
              </a:xfrm>
              <a:prstGeom prst="rect">
                <a:avLst/>
              </a:prstGeom>
            </p:spPr>
          </p:pic>
          <p:pic>
            <p:nvPicPr>
              <p:cNvPr id="32" name="Imagen 31">
                <a:extLst>
                  <a:ext uri="{FF2B5EF4-FFF2-40B4-BE49-F238E27FC236}">
                    <a16:creationId xmlns="" xmlns:a16="http://schemas.microsoft.com/office/drawing/2014/main" id="{360757C7-0204-411C-BC27-46C0D1504D7F}"/>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265190" y="135293"/>
                <a:ext cx="715353" cy="1122383"/>
              </a:xfrm>
              <a:prstGeom prst="rect">
                <a:avLst/>
              </a:prstGeom>
            </p:spPr>
          </p:pic>
          <p:pic>
            <p:nvPicPr>
              <p:cNvPr id="34" name="Imagen 33" descr="Imagen que contiene dibujo&#10;&#10;Descripción generada automáticamente">
                <a:extLst>
                  <a:ext uri="{FF2B5EF4-FFF2-40B4-BE49-F238E27FC236}">
                    <a16:creationId xmlns="" xmlns:a16="http://schemas.microsoft.com/office/drawing/2014/main" id="{69E61F90-5C76-46E5-9AB4-46A4DAD5FA71}"/>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998931" y="164446"/>
                <a:ext cx="559492" cy="1097186"/>
              </a:xfrm>
              <a:prstGeom prst="rect">
                <a:avLst/>
              </a:prstGeom>
            </p:spPr>
          </p:pic>
        </p:grpSp>
        <p:sp>
          <p:nvSpPr>
            <p:cNvPr id="38" name="CuadroTexto 37">
              <a:extLst>
                <a:ext uri="{FF2B5EF4-FFF2-40B4-BE49-F238E27FC236}">
                  <a16:creationId xmlns="" xmlns:a16="http://schemas.microsoft.com/office/drawing/2014/main" id="{C0070B9A-B372-4799-9461-A579B3A946DE}"/>
                </a:ext>
              </a:extLst>
            </p:cNvPr>
            <p:cNvSpPr txBox="1"/>
            <p:nvPr/>
          </p:nvSpPr>
          <p:spPr>
            <a:xfrm>
              <a:off x="38869" y="1211883"/>
              <a:ext cx="7777163" cy="369332"/>
            </a:xfrm>
            <a:prstGeom prst="rect">
              <a:avLst/>
            </a:prstGeom>
            <a:noFill/>
          </p:spPr>
          <p:txBody>
            <a:bodyPr wrap="square" rtlCol="0">
              <a:spAutoFit/>
            </a:bodyPr>
            <a:lstStyle/>
            <a:p>
              <a:r>
                <a:rPr lang="es-MX" dirty="0">
                  <a:solidFill>
                    <a:prstClr val="black"/>
                  </a:solidFill>
                </a:rPr>
                <a:t>Situación de </a:t>
              </a:r>
              <a:r>
                <a:rPr lang="es-MX" dirty="0" smtClean="0">
                  <a:solidFill>
                    <a:prstClr val="black"/>
                  </a:solidFill>
                </a:rPr>
                <a:t>Aprendizaje: Aprende en casa</a:t>
              </a:r>
              <a:endParaRPr lang="es-MX" dirty="0">
                <a:solidFill>
                  <a:prstClr val="black"/>
                </a:solidFill>
              </a:endParaRPr>
            </a:p>
          </p:txBody>
        </p:sp>
        <p:sp>
          <p:nvSpPr>
            <p:cNvPr id="39" name="Rectángulo 38">
              <a:extLst>
                <a:ext uri="{FF2B5EF4-FFF2-40B4-BE49-F238E27FC236}">
                  <a16:creationId xmlns="" xmlns:a16="http://schemas.microsoft.com/office/drawing/2014/main" id="{1A3DE5BB-AF26-4C12-B49E-ABDE42CACE67}"/>
                </a:ext>
              </a:extLst>
            </p:cNvPr>
            <p:cNvSpPr/>
            <p:nvPr/>
          </p:nvSpPr>
          <p:spPr>
            <a:xfrm>
              <a:off x="21138" y="1905531"/>
              <a:ext cx="7777162" cy="369332"/>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40" name="CuadroTexto 39">
              <a:extLst>
                <a:ext uri="{FF2B5EF4-FFF2-40B4-BE49-F238E27FC236}">
                  <a16:creationId xmlns="" xmlns:a16="http://schemas.microsoft.com/office/drawing/2014/main" id="{EBB85D41-574F-42BC-9018-63249043977A}"/>
                </a:ext>
              </a:extLst>
            </p:cNvPr>
            <p:cNvSpPr txBox="1"/>
            <p:nvPr/>
          </p:nvSpPr>
          <p:spPr>
            <a:xfrm>
              <a:off x="-60113" y="1913838"/>
              <a:ext cx="7777162" cy="338554"/>
            </a:xfrm>
            <a:prstGeom prst="rect">
              <a:avLst/>
            </a:prstGeom>
            <a:noFill/>
          </p:spPr>
          <p:txBody>
            <a:bodyPr wrap="square" rtlCol="0">
              <a:spAutoFit/>
            </a:bodyPr>
            <a:lstStyle/>
            <a:p>
              <a:pPr algn="ctr"/>
              <a:r>
                <a:rPr lang="es-MX" sz="1600" b="1" dirty="0">
                  <a:solidFill>
                    <a:prstClr val="white"/>
                  </a:solidFill>
                  <a:latin typeface="Comic Sans MS" panose="030F0702030302020204" pitchFamily="66" charset="0"/>
                </a:rPr>
                <a:t>Campos de formación y/o áreas de desarrollo personal y social a favorecer </a:t>
              </a:r>
            </a:p>
          </p:txBody>
        </p:sp>
        <p:grpSp>
          <p:nvGrpSpPr>
            <p:cNvPr id="72" name="Grupo 71">
              <a:extLst>
                <a:ext uri="{FF2B5EF4-FFF2-40B4-BE49-F238E27FC236}">
                  <a16:creationId xmlns="" xmlns:a16="http://schemas.microsoft.com/office/drawing/2014/main" id="{083CD8EE-5F7D-466F-B780-EFFFBFC05014}"/>
                </a:ext>
              </a:extLst>
            </p:cNvPr>
            <p:cNvGrpSpPr/>
            <p:nvPr/>
          </p:nvGrpSpPr>
          <p:grpSpPr>
            <a:xfrm>
              <a:off x="240392" y="2345731"/>
              <a:ext cx="7381107" cy="626460"/>
              <a:chOff x="-75901" y="2156819"/>
              <a:chExt cx="7381107" cy="626460"/>
            </a:xfrm>
          </p:grpSpPr>
          <p:grpSp>
            <p:nvGrpSpPr>
              <p:cNvPr id="44" name="Grupo 43">
                <a:extLst>
                  <a:ext uri="{FF2B5EF4-FFF2-40B4-BE49-F238E27FC236}">
                    <a16:creationId xmlns="" xmlns:a16="http://schemas.microsoft.com/office/drawing/2014/main" id="{12E0C998-9197-4DCB-81D4-DAD8211FDB84}"/>
                  </a:ext>
                </a:extLst>
              </p:cNvPr>
              <p:cNvGrpSpPr/>
              <p:nvPr/>
            </p:nvGrpSpPr>
            <p:grpSpPr>
              <a:xfrm>
                <a:off x="-75901" y="2156821"/>
                <a:ext cx="1443895" cy="562832"/>
                <a:chOff x="-169219" y="2121401"/>
                <a:chExt cx="1892685" cy="621799"/>
              </a:xfrm>
            </p:grpSpPr>
            <p:sp>
              <p:nvSpPr>
                <p:cNvPr id="42" name="Rectángulo 41">
                  <a:extLst>
                    <a:ext uri="{FF2B5EF4-FFF2-40B4-BE49-F238E27FC236}">
                      <a16:creationId xmlns="" xmlns:a16="http://schemas.microsoft.com/office/drawing/2014/main" id="{C56CE162-DF76-48EA-B669-0B397B284F1D}"/>
                    </a:ext>
                  </a:extLst>
                </p:cNvPr>
                <p:cNvSpPr/>
                <p:nvPr/>
              </p:nvSpPr>
              <p:spPr>
                <a:xfrm>
                  <a:off x="0" y="2121401"/>
                  <a:ext cx="1483360" cy="621799"/>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43" name="CuadroTexto 42">
                  <a:extLst>
                    <a:ext uri="{FF2B5EF4-FFF2-40B4-BE49-F238E27FC236}">
                      <a16:creationId xmlns="" xmlns:a16="http://schemas.microsoft.com/office/drawing/2014/main" id="{4D7A53C4-2AD3-46FF-A6B4-42DB355C7AEA}"/>
                    </a:ext>
                  </a:extLst>
                </p:cNvPr>
                <p:cNvSpPr txBox="1"/>
                <p:nvPr/>
              </p:nvSpPr>
              <p:spPr>
                <a:xfrm>
                  <a:off x="-169219" y="2139829"/>
                  <a:ext cx="1892685" cy="523220"/>
                </a:xfrm>
                <a:prstGeom prst="rect">
                  <a:avLst/>
                </a:prstGeom>
                <a:noFill/>
              </p:spPr>
              <p:txBody>
                <a:bodyPr wrap="square" rtlCol="0">
                  <a:spAutoFit/>
                </a:bodyPr>
                <a:lstStyle/>
                <a:p>
                  <a:pPr algn="ctr"/>
                  <a:r>
                    <a:rPr lang="es-MX" sz="1400" b="1" dirty="0">
                      <a:solidFill>
                        <a:prstClr val="white"/>
                      </a:solidFill>
                      <a:latin typeface="Comic Sans MS" panose="030F0702030302020204" pitchFamily="66" charset="0"/>
                    </a:rPr>
                    <a:t>Lenguaje y</a:t>
                  </a:r>
                </a:p>
                <a:p>
                  <a:pPr algn="ctr"/>
                  <a:r>
                    <a:rPr lang="es-MX" sz="1400" b="1" dirty="0">
                      <a:solidFill>
                        <a:prstClr val="white"/>
                      </a:solidFill>
                      <a:latin typeface="Comic Sans MS" panose="030F0702030302020204" pitchFamily="66" charset="0"/>
                    </a:rPr>
                    <a:t>comunicación</a:t>
                  </a:r>
                  <a:endParaRPr lang="es-MX" b="1" dirty="0">
                    <a:solidFill>
                      <a:prstClr val="white"/>
                    </a:solidFill>
                    <a:latin typeface="Comic Sans MS" panose="030F0702030302020204" pitchFamily="66" charset="0"/>
                  </a:endParaRPr>
                </a:p>
              </p:txBody>
            </p:sp>
          </p:grpSp>
          <p:grpSp>
            <p:nvGrpSpPr>
              <p:cNvPr id="57" name="Grupo 56">
                <a:extLst>
                  <a:ext uri="{FF2B5EF4-FFF2-40B4-BE49-F238E27FC236}">
                    <a16:creationId xmlns="" xmlns:a16="http://schemas.microsoft.com/office/drawing/2014/main" id="{1E968DB6-DCB7-4FE7-A0A4-1B7F8505EC91}"/>
                  </a:ext>
                </a:extLst>
              </p:cNvPr>
              <p:cNvGrpSpPr/>
              <p:nvPr/>
            </p:nvGrpSpPr>
            <p:grpSpPr>
              <a:xfrm>
                <a:off x="1121597" y="2156821"/>
                <a:ext cx="1443895" cy="562832"/>
                <a:chOff x="-171552" y="2121401"/>
                <a:chExt cx="1892685" cy="621799"/>
              </a:xfrm>
            </p:grpSpPr>
            <p:sp>
              <p:nvSpPr>
                <p:cNvPr id="58" name="Rectángulo 57">
                  <a:extLst>
                    <a:ext uri="{FF2B5EF4-FFF2-40B4-BE49-F238E27FC236}">
                      <a16:creationId xmlns="" xmlns:a16="http://schemas.microsoft.com/office/drawing/2014/main" id="{056A7F68-4482-4BD8-A9D9-2C976EF8C389}"/>
                    </a:ext>
                  </a:extLst>
                </p:cNvPr>
                <p:cNvSpPr/>
                <p:nvPr/>
              </p:nvSpPr>
              <p:spPr>
                <a:xfrm>
                  <a:off x="0" y="2121401"/>
                  <a:ext cx="1483360" cy="621799"/>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59" name="CuadroTexto 58">
                  <a:extLst>
                    <a:ext uri="{FF2B5EF4-FFF2-40B4-BE49-F238E27FC236}">
                      <a16:creationId xmlns="" xmlns:a16="http://schemas.microsoft.com/office/drawing/2014/main" id="{0E5E6861-0F13-4038-B433-32662CD9813E}"/>
                    </a:ext>
                  </a:extLst>
                </p:cNvPr>
                <p:cNvSpPr txBox="1"/>
                <p:nvPr/>
              </p:nvSpPr>
              <p:spPr>
                <a:xfrm>
                  <a:off x="-171552" y="2139829"/>
                  <a:ext cx="1892685" cy="578036"/>
                </a:xfrm>
                <a:prstGeom prst="rect">
                  <a:avLst/>
                </a:prstGeom>
                <a:noFill/>
              </p:spPr>
              <p:txBody>
                <a:bodyPr wrap="square" rtlCol="0">
                  <a:spAutoFit/>
                </a:bodyPr>
                <a:lstStyle/>
                <a:p>
                  <a:pPr algn="ctr"/>
                  <a:r>
                    <a:rPr lang="es-MX" sz="1400" b="1" dirty="0">
                      <a:solidFill>
                        <a:prstClr val="white"/>
                      </a:solidFill>
                      <a:latin typeface="Comic Sans MS" panose="030F0702030302020204" pitchFamily="66" charset="0"/>
                    </a:rPr>
                    <a:t>Pensamiento </a:t>
                  </a:r>
                </a:p>
                <a:p>
                  <a:pPr algn="ctr"/>
                  <a:r>
                    <a:rPr lang="es-MX" sz="1400" b="1" dirty="0">
                      <a:solidFill>
                        <a:prstClr val="white"/>
                      </a:solidFill>
                      <a:latin typeface="Comic Sans MS" panose="030F0702030302020204" pitchFamily="66" charset="0"/>
                    </a:rPr>
                    <a:t>matemático</a:t>
                  </a:r>
                  <a:endParaRPr lang="es-MX" b="1" dirty="0">
                    <a:solidFill>
                      <a:prstClr val="white"/>
                    </a:solidFill>
                    <a:latin typeface="Comic Sans MS" panose="030F0702030302020204" pitchFamily="66" charset="0"/>
                  </a:endParaRPr>
                </a:p>
              </p:txBody>
            </p:sp>
          </p:grpSp>
          <p:grpSp>
            <p:nvGrpSpPr>
              <p:cNvPr id="60" name="Grupo 59">
                <a:extLst>
                  <a:ext uri="{FF2B5EF4-FFF2-40B4-BE49-F238E27FC236}">
                    <a16:creationId xmlns="" xmlns:a16="http://schemas.microsoft.com/office/drawing/2014/main" id="{DE412BE8-0BFB-42DA-A279-3E2C07EC4A7C}"/>
                  </a:ext>
                </a:extLst>
              </p:cNvPr>
              <p:cNvGrpSpPr/>
              <p:nvPr/>
            </p:nvGrpSpPr>
            <p:grpSpPr>
              <a:xfrm>
                <a:off x="2280098" y="2156826"/>
                <a:ext cx="1443895" cy="626453"/>
                <a:chOff x="-204663" y="2121401"/>
                <a:chExt cx="1892685" cy="692084"/>
              </a:xfrm>
            </p:grpSpPr>
            <p:sp>
              <p:nvSpPr>
                <p:cNvPr id="61" name="Rectángulo 60">
                  <a:extLst>
                    <a:ext uri="{FF2B5EF4-FFF2-40B4-BE49-F238E27FC236}">
                      <a16:creationId xmlns="" xmlns:a16="http://schemas.microsoft.com/office/drawing/2014/main" id="{E36C0324-4B51-4ECA-9891-55F658027BAB}"/>
                    </a:ext>
                  </a:extLst>
                </p:cNvPr>
                <p:cNvSpPr/>
                <p:nvPr/>
              </p:nvSpPr>
              <p:spPr>
                <a:xfrm>
                  <a:off x="0" y="2121401"/>
                  <a:ext cx="1483360" cy="621799"/>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62" name="CuadroTexto 61">
                  <a:extLst>
                    <a:ext uri="{FF2B5EF4-FFF2-40B4-BE49-F238E27FC236}">
                      <a16:creationId xmlns="" xmlns:a16="http://schemas.microsoft.com/office/drawing/2014/main" id="{8583341A-D28C-4BAF-AADF-7019A81EC3A9}"/>
                    </a:ext>
                  </a:extLst>
                </p:cNvPr>
                <p:cNvSpPr txBox="1"/>
                <p:nvPr/>
              </p:nvSpPr>
              <p:spPr>
                <a:xfrm>
                  <a:off x="-204663" y="2150444"/>
                  <a:ext cx="1892685" cy="663041"/>
                </a:xfrm>
                <a:prstGeom prst="rect">
                  <a:avLst/>
                </a:prstGeom>
                <a:noFill/>
              </p:spPr>
              <p:txBody>
                <a:bodyPr wrap="square" rtlCol="0">
                  <a:spAutoFit/>
                </a:bodyPr>
                <a:lstStyle/>
                <a:p>
                  <a:pPr algn="ctr"/>
                  <a:r>
                    <a:rPr lang="es-MX" sz="1100" b="1" dirty="0">
                      <a:solidFill>
                        <a:prstClr val="white"/>
                      </a:solidFill>
                      <a:latin typeface="Comic Sans MS" panose="030F0702030302020204" pitchFamily="66" charset="0"/>
                    </a:rPr>
                    <a:t>Exploración del mundo natural y social</a:t>
                  </a:r>
                  <a:endParaRPr lang="es-MX" sz="1400" b="1" dirty="0">
                    <a:solidFill>
                      <a:prstClr val="white"/>
                    </a:solidFill>
                    <a:latin typeface="Comic Sans MS" panose="030F0702030302020204" pitchFamily="66" charset="0"/>
                  </a:endParaRPr>
                </a:p>
              </p:txBody>
            </p:sp>
          </p:grpSp>
          <p:grpSp>
            <p:nvGrpSpPr>
              <p:cNvPr id="63" name="Grupo 62">
                <a:extLst>
                  <a:ext uri="{FF2B5EF4-FFF2-40B4-BE49-F238E27FC236}">
                    <a16:creationId xmlns="" xmlns:a16="http://schemas.microsoft.com/office/drawing/2014/main" id="{E8EB032D-ACCC-40F9-AC96-D4AD28491475}"/>
                  </a:ext>
                </a:extLst>
              </p:cNvPr>
              <p:cNvGrpSpPr/>
              <p:nvPr/>
            </p:nvGrpSpPr>
            <p:grpSpPr>
              <a:xfrm>
                <a:off x="3367730" y="2156821"/>
                <a:ext cx="1443895" cy="562832"/>
                <a:chOff x="-359582" y="2121401"/>
                <a:chExt cx="1892685" cy="621799"/>
              </a:xfrm>
            </p:grpSpPr>
            <p:sp>
              <p:nvSpPr>
                <p:cNvPr id="64" name="Rectángulo 63">
                  <a:extLst>
                    <a:ext uri="{FF2B5EF4-FFF2-40B4-BE49-F238E27FC236}">
                      <a16:creationId xmlns="" xmlns:a16="http://schemas.microsoft.com/office/drawing/2014/main" id="{D258DB9C-57AA-4856-BAE0-1F787B576215}"/>
                    </a:ext>
                  </a:extLst>
                </p:cNvPr>
                <p:cNvSpPr/>
                <p:nvPr/>
              </p:nvSpPr>
              <p:spPr>
                <a:xfrm>
                  <a:off x="0" y="2121401"/>
                  <a:ext cx="1483360" cy="621799"/>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65" name="CuadroTexto 64">
                  <a:extLst>
                    <a:ext uri="{FF2B5EF4-FFF2-40B4-BE49-F238E27FC236}">
                      <a16:creationId xmlns="" xmlns:a16="http://schemas.microsoft.com/office/drawing/2014/main" id="{80935E19-64EA-4D41-9A3C-8E6C14C1C24B}"/>
                    </a:ext>
                  </a:extLst>
                </p:cNvPr>
                <p:cNvSpPr txBox="1"/>
                <p:nvPr/>
              </p:nvSpPr>
              <p:spPr>
                <a:xfrm>
                  <a:off x="-359582" y="2259260"/>
                  <a:ext cx="1892685" cy="340022"/>
                </a:xfrm>
                <a:prstGeom prst="rect">
                  <a:avLst/>
                </a:prstGeom>
                <a:noFill/>
              </p:spPr>
              <p:txBody>
                <a:bodyPr wrap="square" rtlCol="0">
                  <a:spAutoFit/>
                </a:bodyPr>
                <a:lstStyle/>
                <a:p>
                  <a:pPr algn="ctr"/>
                  <a:r>
                    <a:rPr lang="es-MX" sz="1400" b="1" dirty="0">
                      <a:solidFill>
                        <a:prstClr val="white"/>
                      </a:solidFill>
                      <a:latin typeface="Comic Sans MS" panose="030F0702030302020204" pitchFamily="66" charset="0"/>
                    </a:rPr>
                    <a:t>Artes</a:t>
                  </a:r>
                  <a:endParaRPr lang="es-MX" b="1" dirty="0">
                    <a:solidFill>
                      <a:prstClr val="white"/>
                    </a:solidFill>
                    <a:latin typeface="Comic Sans MS" panose="030F0702030302020204" pitchFamily="66" charset="0"/>
                  </a:endParaRPr>
                </a:p>
              </p:txBody>
            </p:sp>
          </p:grpSp>
          <p:grpSp>
            <p:nvGrpSpPr>
              <p:cNvPr id="66" name="Grupo 65">
                <a:extLst>
                  <a:ext uri="{FF2B5EF4-FFF2-40B4-BE49-F238E27FC236}">
                    <a16:creationId xmlns="" xmlns:a16="http://schemas.microsoft.com/office/drawing/2014/main" id="{BFD2444E-F5BD-4D9A-B193-C16DC1378FBA}"/>
                  </a:ext>
                </a:extLst>
              </p:cNvPr>
              <p:cNvGrpSpPr/>
              <p:nvPr/>
            </p:nvGrpSpPr>
            <p:grpSpPr>
              <a:xfrm>
                <a:off x="4676184" y="2156819"/>
                <a:ext cx="1443895" cy="562832"/>
                <a:chOff x="-177539" y="2121399"/>
                <a:chExt cx="1892685" cy="621799"/>
              </a:xfrm>
            </p:grpSpPr>
            <p:sp>
              <p:nvSpPr>
                <p:cNvPr id="67" name="Rectángulo 66">
                  <a:extLst>
                    <a:ext uri="{FF2B5EF4-FFF2-40B4-BE49-F238E27FC236}">
                      <a16:creationId xmlns="" xmlns:a16="http://schemas.microsoft.com/office/drawing/2014/main" id="{7124B3F4-60CA-476B-BC85-C9A19C47FFA8}"/>
                    </a:ext>
                  </a:extLst>
                </p:cNvPr>
                <p:cNvSpPr/>
                <p:nvPr/>
              </p:nvSpPr>
              <p:spPr>
                <a:xfrm>
                  <a:off x="49096" y="2121399"/>
                  <a:ext cx="1483359" cy="621799"/>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68" name="CuadroTexto 67">
                  <a:extLst>
                    <a:ext uri="{FF2B5EF4-FFF2-40B4-BE49-F238E27FC236}">
                      <a16:creationId xmlns="" xmlns:a16="http://schemas.microsoft.com/office/drawing/2014/main" id="{A9F5438C-023C-4607-A434-6E5095D48236}"/>
                    </a:ext>
                  </a:extLst>
                </p:cNvPr>
                <p:cNvSpPr txBox="1"/>
                <p:nvPr/>
              </p:nvSpPr>
              <p:spPr>
                <a:xfrm>
                  <a:off x="-177539" y="2150449"/>
                  <a:ext cx="1892685" cy="578037"/>
                </a:xfrm>
                <a:prstGeom prst="rect">
                  <a:avLst/>
                </a:prstGeom>
                <a:noFill/>
              </p:spPr>
              <p:txBody>
                <a:bodyPr wrap="square" rtlCol="0">
                  <a:spAutoFit/>
                </a:bodyPr>
                <a:lstStyle/>
                <a:p>
                  <a:pPr algn="ctr"/>
                  <a:r>
                    <a:rPr lang="es-MX" sz="1400" b="1" dirty="0">
                      <a:solidFill>
                        <a:prstClr val="white"/>
                      </a:solidFill>
                      <a:latin typeface="Comic Sans MS" panose="030F0702030302020204" pitchFamily="66" charset="0"/>
                    </a:rPr>
                    <a:t>Educación </a:t>
                  </a:r>
                </a:p>
                <a:p>
                  <a:pPr algn="ctr"/>
                  <a:r>
                    <a:rPr lang="es-MX" sz="1400" b="1" dirty="0">
                      <a:solidFill>
                        <a:prstClr val="white"/>
                      </a:solidFill>
                      <a:latin typeface="Comic Sans MS" panose="030F0702030302020204" pitchFamily="66" charset="0"/>
                    </a:rPr>
                    <a:t>Física</a:t>
                  </a:r>
                  <a:endParaRPr lang="es-MX" b="1" dirty="0">
                    <a:solidFill>
                      <a:prstClr val="white"/>
                    </a:solidFill>
                    <a:latin typeface="Comic Sans MS" panose="030F0702030302020204" pitchFamily="66" charset="0"/>
                  </a:endParaRPr>
                </a:p>
              </p:txBody>
            </p:sp>
          </p:grpSp>
          <p:grpSp>
            <p:nvGrpSpPr>
              <p:cNvPr id="69" name="Grupo 68">
                <a:extLst>
                  <a:ext uri="{FF2B5EF4-FFF2-40B4-BE49-F238E27FC236}">
                    <a16:creationId xmlns="" xmlns:a16="http://schemas.microsoft.com/office/drawing/2014/main" id="{17AF4C5C-C2C8-4DED-BAD5-5F76BDE17A81}"/>
                  </a:ext>
                </a:extLst>
              </p:cNvPr>
              <p:cNvGrpSpPr/>
              <p:nvPr/>
            </p:nvGrpSpPr>
            <p:grpSpPr>
              <a:xfrm>
                <a:off x="5861311" y="2164898"/>
                <a:ext cx="1443895" cy="562832"/>
                <a:chOff x="-204658" y="2121401"/>
                <a:chExt cx="1892685" cy="621799"/>
              </a:xfrm>
            </p:grpSpPr>
            <p:sp>
              <p:nvSpPr>
                <p:cNvPr id="70" name="Rectángulo 69">
                  <a:extLst>
                    <a:ext uri="{FF2B5EF4-FFF2-40B4-BE49-F238E27FC236}">
                      <a16:creationId xmlns="" xmlns:a16="http://schemas.microsoft.com/office/drawing/2014/main" id="{5D5778F5-4584-429E-A2A1-9F50E2EFC902}"/>
                    </a:ext>
                  </a:extLst>
                </p:cNvPr>
                <p:cNvSpPr/>
                <p:nvPr/>
              </p:nvSpPr>
              <p:spPr>
                <a:xfrm>
                  <a:off x="0" y="2121401"/>
                  <a:ext cx="1483360" cy="621799"/>
                </a:xfrm>
                <a:prstGeom prst="rect">
                  <a:avLst/>
                </a:prstGeom>
                <a:solidFill>
                  <a:srgbClr val="CC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71" name="CuadroTexto 70">
                  <a:extLst>
                    <a:ext uri="{FF2B5EF4-FFF2-40B4-BE49-F238E27FC236}">
                      <a16:creationId xmlns="" xmlns:a16="http://schemas.microsoft.com/office/drawing/2014/main" id="{2A0E006F-6BFA-4E67-AD34-573EC50C0460}"/>
                    </a:ext>
                  </a:extLst>
                </p:cNvPr>
                <p:cNvSpPr txBox="1"/>
                <p:nvPr/>
              </p:nvSpPr>
              <p:spPr>
                <a:xfrm>
                  <a:off x="-204658" y="2154500"/>
                  <a:ext cx="1892685" cy="476030"/>
                </a:xfrm>
                <a:prstGeom prst="rect">
                  <a:avLst/>
                </a:prstGeom>
                <a:noFill/>
              </p:spPr>
              <p:txBody>
                <a:bodyPr wrap="square" rtlCol="0">
                  <a:spAutoFit/>
                </a:bodyPr>
                <a:lstStyle/>
                <a:p>
                  <a:pPr algn="ctr"/>
                  <a:r>
                    <a:rPr lang="es-MX" sz="1100" b="1" dirty="0">
                      <a:solidFill>
                        <a:prstClr val="white"/>
                      </a:solidFill>
                      <a:latin typeface="Comic Sans MS" panose="030F0702030302020204" pitchFamily="66" charset="0"/>
                    </a:rPr>
                    <a:t>Educación Socioemocional</a:t>
                  </a:r>
                  <a:endParaRPr lang="es-MX" sz="1400" b="1" dirty="0">
                    <a:solidFill>
                      <a:prstClr val="white"/>
                    </a:solidFill>
                    <a:latin typeface="Comic Sans MS" panose="030F0702030302020204" pitchFamily="66" charset="0"/>
                  </a:endParaRPr>
                </a:p>
              </p:txBody>
            </p:sp>
          </p:grpSp>
        </p:grpSp>
        <p:grpSp>
          <p:nvGrpSpPr>
            <p:cNvPr id="170" name="Grupo 169">
              <a:extLst>
                <a:ext uri="{FF2B5EF4-FFF2-40B4-BE49-F238E27FC236}">
                  <a16:creationId xmlns="" xmlns:a16="http://schemas.microsoft.com/office/drawing/2014/main" id="{5B59E4B5-6825-43CA-9212-E5117CC64809}"/>
                </a:ext>
              </a:extLst>
            </p:cNvPr>
            <p:cNvGrpSpPr/>
            <p:nvPr/>
          </p:nvGrpSpPr>
          <p:grpSpPr>
            <a:xfrm>
              <a:off x="166339" y="3077681"/>
              <a:ext cx="7777163" cy="454209"/>
              <a:chOff x="27396" y="2784923"/>
              <a:chExt cx="7777163" cy="454209"/>
            </a:xfrm>
          </p:grpSpPr>
          <p:sp>
            <p:nvSpPr>
              <p:cNvPr id="74" name="CuadroTexto 73">
                <a:extLst>
                  <a:ext uri="{FF2B5EF4-FFF2-40B4-BE49-F238E27FC236}">
                    <a16:creationId xmlns="" xmlns:a16="http://schemas.microsoft.com/office/drawing/2014/main" id="{7B12804B-9A35-41DE-B9A4-27DE69161C79}"/>
                  </a:ext>
                </a:extLst>
              </p:cNvPr>
              <p:cNvSpPr txBox="1"/>
              <p:nvPr/>
            </p:nvSpPr>
            <p:spPr>
              <a:xfrm>
                <a:off x="27396" y="2826030"/>
                <a:ext cx="7777163" cy="369332"/>
              </a:xfrm>
              <a:prstGeom prst="rect">
                <a:avLst/>
              </a:prstGeom>
              <a:noFill/>
            </p:spPr>
            <p:txBody>
              <a:bodyPr wrap="square" rtlCol="0">
                <a:spAutoFit/>
              </a:bodyPr>
              <a:lstStyle/>
              <a:p>
                <a:r>
                  <a:rPr lang="es-MX" sz="1600" dirty="0">
                    <a:solidFill>
                      <a:prstClr val="black"/>
                    </a:solidFill>
                    <a:latin typeface="Comic Sans MS" panose="030F0702030302020204" pitchFamily="66" charset="0"/>
                  </a:rPr>
                  <a:t>La jornada de trabajo fue</a:t>
                </a:r>
                <a:r>
                  <a:rPr lang="es-MX" dirty="0">
                    <a:solidFill>
                      <a:prstClr val="black"/>
                    </a:solidFill>
                  </a:rPr>
                  <a:t>:</a:t>
                </a:r>
              </a:p>
            </p:txBody>
          </p:sp>
          <p:sp>
            <p:nvSpPr>
              <p:cNvPr id="76" name="Paralelogramo 75">
                <a:extLst>
                  <a:ext uri="{FF2B5EF4-FFF2-40B4-BE49-F238E27FC236}">
                    <a16:creationId xmlns="" xmlns:a16="http://schemas.microsoft.com/office/drawing/2014/main" id="{60A599B8-BE07-4BBA-A281-EF28C0090E28}"/>
                  </a:ext>
                </a:extLst>
              </p:cNvPr>
              <p:cNvSpPr/>
              <p:nvPr/>
            </p:nvSpPr>
            <p:spPr>
              <a:xfrm>
                <a:off x="2727259" y="2784923"/>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78" name="Paralelogramo 77">
                <a:extLst>
                  <a:ext uri="{FF2B5EF4-FFF2-40B4-BE49-F238E27FC236}">
                    <a16:creationId xmlns="" xmlns:a16="http://schemas.microsoft.com/office/drawing/2014/main" id="{91849B54-4BCF-4048-99A2-AC8047873550}"/>
                  </a:ext>
                </a:extLst>
              </p:cNvPr>
              <p:cNvSpPr/>
              <p:nvPr/>
            </p:nvSpPr>
            <p:spPr>
              <a:xfrm>
                <a:off x="3783995"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80" name="Paralelogramo 79">
                <a:extLst>
                  <a:ext uri="{FF2B5EF4-FFF2-40B4-BE49-F238E27FC236}">
                    <a16:creationId xmlns="" xmlns:a16="http://schemas.microsoft.com/office/drawing/2014/main" id="{B064F40E-1706-4DE7-BFB7-44057684112C}"/>
                  </a:ext>
                </a:extLst>
              </p:cNvPr>
              <p:cNvSpPr/>
              <p:nvPr/>
            </p:nvSpPr>
            <p:spPr>
              <a:xfrm>
                <a:off x="4936360"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82" name="Paralelogramo 81">
                <a:extLst>
                  <a:ext uri="{FF2B5EF4-FFF2-40B4-BE49-F238E27FC236}">
                    <a16:creationId xmlns="" xmlns:a16="http://schemas.microsoft.com/office/drawing/2014/main" id="{9A495760-0A05-4BBF-A6A0-798DA9FF3403}"/>
                  </a:ext>
                </a:extLst>
              </p:cNvPr>
              <p:cNvSpPr/>
              <p:nvPr/>
            </p:nvSpPr>
            <p:spPr>
              <a:xfrm>
                <a:off x="6135240" y="2812412"/>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83" name="CuadroTexto 82">
                <a:extLst>
                  <a:ext uri="{FF2B5EF4-FFF2-40B4-BE49-F238E27FC236}">
                    <a16:creationId xmlns="" xmlns:a16="http://schemas.microsoft.com/office/drawing/2014/main" id="{967DD3A9-200C-4C55-8BC5-CCE26BA059E2}"/>
                  </a:ext>
                </a:extLst>
              </p:cNvPr>
              <p:cNvSpPr txBox="1"/>
              <p:nvPr/>
            </p:nvSpPr>
            <p:spPr>
              <a:xfrm>
                <a:off x="2788271" y="2881579"/>
                <a:ext cx="914591" cy="307777"/>
              </a:xfrm>
              <a:prstGeom prst="rect">
                <a:avLst/>
              </a:prstGeom>
              <a:noFill/>
            </p:spPr>
            <p:txBody>
              <a:bodyPr wrap="square" rtlCol="0">
                <a:spAutoFit/>
              </a:bodyPr>
              <a:lstStyle/>
              <a:p>
                <a:r>
                  <a:rPr lang="es-MX" sz="1400" dirty="0">
                    <a:solidFill>
                      <a:prstClr val="black"/>
                    </a:solidFill>
                    <a:latin typeface="Comic Sans MS" panose="030F0702030302020204" pitchFamily="66" charset="0"/>
                  </a:rPr>
                  <a:t>Exitosa</a:t>
                </a:r>
              </a:p>
            </p:txBody>
          </p:sp>
          <p:sp>
            <p:nvSpPr>
              <p:cNvPr id="85" name="CuadroTexto 84">
                <a:extLst>
                  <a:ext uri="{FF2B5EF4-FFF2-40B4-BE49-F238E27FC236}">
                    <a16:creationId xmlns="" xmlns:a16="http://schemas.microsoft.com/office/drawing/2014/main" id="{F09B523F-8A7C-480D-8661-5FA4C6F2E91D}"/>
                  </a:ext>
                </a:extLst>
              </p:cNvPr>
              <p:cNvSpPr txBox="1"/>
              <p:nvPr/>
            </p:nvSpPr>
            <p:spPr>
              <a:xfrm>
                <a:off x="3902327" y="2884214"/>
                <a:ext cx="914400" cy="307777"/>
              </a:xfrm>
              <a:prstGeom prst="rect">
                <a:avLst/>
              </a:prstGeom>
              <a:noFill/>
            </p:spPr>
            <p:txBody>
              <a:bodyPr wrap="square" rtlCol="0">
                <a:spAutoFit/>
              </a:bodyPr>
              <a:lstStyle/>
              <a:p>
                <a:r>
                  <a:rPr lang="es-MX" sz="1400" dirty="0">
                    <a:solidFill>
                      <a:prstClr val="black"/>
                    </a:solidFill>
                    <a:latin typeface="Comic Sans MS" panose="030F0702030302020204" pitchFamily="66" charset="0"/>
                  </a:rPr>
                  <a:t>Buena</a:t>
                </a:r>
              </a:p>
            </p:txBody>
          </p:sp>
          <p:sp>
            <p:nvSpPr>
              <p:cNvPr id="87" name="CuadroTexto 86">
                <a:extLst>
                  <a:ext uri="{FF2B5EF4-FFF2-40B4-BE49-F238E27FC236}">
                    <a16:creationId xmlns="" xmlns:a16="http://schemas.microsoft.com/office/drawing/2014/main" id="{738EC69C-9FF1-417C-B72A-2D7D20847ECA}"/>
                  </a:ext>
                </a:extLst>
              </p:cNvPr>
              <p:cNvSpPr txBox="1"/>
              <p:nvPr/>
            </p:nvSpPr>
            <p:spPr>
              <a:xfrm>
                <a:off x="4984176" y="2894967"/>
                <a:ext cx="914400" cy="307777"/>
              </a:xfrm>
              <a:prstGeom prst="rect">
                <a:avLst/>
              </a:prstGeom>
              <a:noFill/>
            </p:spPr>
            <p:txBody>
              <a:bodyPr wrap="square" rtlCol="0">
                <a:spAutoFit/>
              </a:bodyPr>
              <a:lstStyle/>
              <a:p>
                <a:r>
                  <a:rPr lang="es-MX" sz="1400" dirty="0">
                    <a:solidFill>
                      <a:prstClr val="black"/>
                    </a:solidFill>
                    <a:latin typeface="Comic Sans MS" panose="030F0702030302020204" pitchFamily="66" charset="0"/>
                  </a:rPr>
                  <a:t>Regular</a:t>
                </a:r>
                <a:endParaRPr lang="es-MX" sz="1100" dirty="0">
                  <a:solidFill>
                    <a:prstClr val="black"/>
                  </a:solidFill>
                </a:endParaRPr>
              </a:p>
            </p:txBody>
          </p:sp>
          <p:sp>
            <p:nvSpPr>
              <p:cNvPr id="89" name="CuadroTexto 88">
                <a:extLst>
                  <a:ext uri="{FF2B5EF4-FFF2-40B4-BE49-F238E27FC236}">
                    <a16:creationId xmlns="" xmlns:a16="http://schemas.microsoft.com/office/drawing/2014/main" id="{1D108D3C-EB07-407F-9F55-E69D4D110D55}"/>
                  </a:ext>
                </a:extLst>
              </p:cNvPr>
              <p:cNvSpPr txBox="1"/>
              <p:nvPr/>
            </p:nvSpPr>
            <p:spPr>
              <a:xfrm>
                <a:off x="6341522" y="2894967"/>
                <a:ext cx="914400" cy="307777"/>
              </a:xfrm>
              <a:prstGeom prst="rect">
                <a:avLst/>
              </a:prstGeom>
              <a:noFill/>
            </p:spPr>
            <p:txBody>
              <a:bodyPr wrap="square" rtlCol="0">
                <a:spAutoFit/>
              </a:bodyPr>
              <a:lstStyle/>
              <a:p>
                <a:r>
                  <a:rPr lang="es-MX" sz="1400" dirty="0">
                    <a:solidFill>
                      <a:prstClr val="black"/>
                    </a:solidFill>
                    <a:latin typeface="Comic Sans MS" panose="030F0702030302020204" pitchFamily="66" charset="0"/>
                  </a:rPr>
                  <a:t>Mala</a:t>
                </a:r>
                <a:endParaRPr lang="es-MX" sz="1400" dirty="0">
                  <a:solidFill>
                    <a:prstClr val="black"/>
                  </a:solidFill>
                </a:endParaRPr>
              </a:p>
            </p:txBody>
          </p:sp>
        </p:grpSp>
        <p:grpSp>
          <p:nvGrpSpPr>
            <p:cNvPr id="169" name="Grupo 168">
              <a:extLst>
                <a:ext uri="{FF2B5EF4-FFF2-40B4-BE49-F238E27FC236}">
                  <a16:creationId xmlns="" xmlns:a16="http://schemas.microsoft.com/office/drawing/2014/main" id="{F98882BD-1128-4333-AD3C-C99E090A88D9}"/>
                </a:ext>
              </a:extLst>
            </p:cNvPr>
            <p:cNvGrpSpPr/>
            <p:nvPr/>
          </p:nvGrpSpPr>
          <p:grpSpPr>
            <a:xfrm>
              <a:off x="-60113" y="3701185"/>
              <a:ext cx="7876145" cy="1622067"/>
              <a:chOff x="-104586" y="3258293"/>
              <a:chExt cx="7876145" cy="1622067"/>
            </a:xfrm>
          </p:grpSpPr>
          <p:grpSp>
            <p:nvGrpSpPr>
              <p:cNvPr id="90" name="Grupo 89">
                <a:extLst>
                  <a:ext uri="{FF2B5EF4-FFF2-40B4-BE49-F238E27FC236}">
                    <a16:creationId xmlns="" xmlns:a16="http://schemas.microsoft.com/office/drawing/2014/main" id="{F98E8578-A55C-4D5A-B67B-F07061ED95EB}"/>
                  </a:ext>
                </a:extLst>
              </p:cNvPr>
              <p:cNvGrpSpPr/>
              <p:nvPr/>
            </p:nvGrpSpPr>
            <p:grpSpPr>
              <a:xfrm>
                <a:off x="-104586" y="3258293"/>
                <a:ext cx="7866108" cy="369332"/>
                <a:chOff x="-88946" y="1730772"/>
                <a:chExt cx="7866108" cy="369332"/>
              </a:xfrm>
            </p:grpSpPr>
            <p:sp>
              <p:nvSpPr>
                <p:cNvPr id="92" name="Rectángulo 91">
                  <a:extLst>
                    <a:ext uri="{FF2B5EF4-FFF2-40B4-BE49-F238E27FC236}">
                      <a16:creationId xmlns="" xmlns:a16="http://schemas.microsoft.com/office/drawing/2014/main" id="{5D321D22-2312-4122-957D-75CC9CBC1D04}"/>
                    </a:ext>
                  </a:extLst>
                </p:cNvPr>
                <p:cNvSpPr/>
                <p:nvPr/>
              </p:nvSpPr>
              <p:spPr>
                <a:xfrm>
                  <a:off x="0" y="1730772"/>
                  <a:ext cx="7777162" cy="369332"/>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93" name="CuadroTexto 92">
                  <a:extLst>
                    <a:ext uri="{FF2B5EF4-FFF2-40B4-BE49-F238E27FC236}">
                      <a16:creationId xmlns="" xmlns:a16="http://schemas.microsoft.com/office/drawing/2014/main" id="{CB4390D6-35FA-450B-A1D5-337BF7ED9267}"/>
                    </a:ext>
                  </a:extLst>
                </p:cNvPr>
                <p:cNvSpPr txBox="1"/>
                <p:nvPr/>
              </p:nvSpPr>
              <p:spPr>
                <a:xfrm>
                  <a:off x="-88946" y="1737642"/>
                  <a:ext cx="7777162" cy="338554"/>
                </a:xfrm>
                <a:prstGeom prst="rect">
                  <a:avLst/>
                </a:prstGeom>
                <a:noFill/>
              </p:spPr>
              <p:txBody>
                <a:bodyPr wrap="square" rtlCol="0">
                  <a:spAutoFit/>
                </a:bodyPr>
                <a:lstStyle/>
                <a:p>
                  <a:pPr algn="ctr"/>
                  <a:r>
                    <a:rPr lang="es-MX" sz="1600" b="1" dirty="0">
                      <a:solidFill>
                        <a:prstClr val="white"/>
                      </a:solidFill>
                      <a:latin typeface="Comic Sans MS" panose="030F0702030302020204" pitchFamily="66" charset="0"/>
                    </a:rPr>
                    <a:t>Aspectos de la planeación didáctica </a:t>
                  </a:r>
                </a:p>
              </p:txBody>
            </p:sp>
          </p:grpSp>
          <p:sp>
            <p:nvSpPr>
              <p:cNvPr id="99" name="CuadroTexto 98">
                <a:extLst>
                  <a:ext uri="{FF2B5EF4-FFF2-40B4-BE49-F238E27FC236}">
                    <a16:creationId xmlns="" xmlns:a16="http://schemas.microsoft.com/office/drawing/2014/main" id="{2C45F712-0E0F-4056-B8C7-58165A752422}"/>
                  </a:ext>
                </a:extLst>
              </p:cNvPr>
              <p:cNvSpPr txBox="1"/>
              <p:nvPr/>
            </p:nvSpPr>
            <p:spPr>
              <a:xfrm>
                <a:off x="-44436" y="3618476"/>
                <a:ext cx="7777163" cy="1261884"/>
              </a:xfrm>
              <a:prstGeom prst="rect">
                <a:avLst/>
              </a:prstGeom>
              <a:noFill/>
            </p:spPr>
            <p:txBody>
              <a:bodyPr wrap="square" rtlCol="0">
                <a:spAutoFit/>
              </a:bodyPr>
              <a:lstStyle/>
              <a:p>
                <a:r>
                  <a:rPr lang="es-MX" sz="1400" dirty="0">
                    <a:solidFill>
                      <a:prstClr val="black"/>
                    </a:solidFill>
                    <a:latin typeface="Comic Sans MS" panose="030F0702030302020204" pitchFamily="66" charset="0"/>
                  </a:rPr>
                  <a:t>      </a:t>
                </a:r>
                <a:r>
                  <a:rPr lang="es-MX" sz="1200" dirty="0">
                    <a:solidFill>
                      <a:prstClr val="black"/>
                    </a:solidFill>
                    <a:latin typeface="Comic Sans MS" panose="030F0702030302020204" pitchFamily="66" charset="0"/>
                  </a:rPr>
                  <a:t>Logro de los aprendizajes esperados </a:t>
                </a:r>
                <a:endParaRPr lang="es-MX" sz="1400" dirty="0">
                  <a:solidFill>
                    <a:prstClr val="black"/>
                  </a:solidFill>
                  <a:latin typeface="Comic Sans MS" panose="030F0702030302020204" pitchFamily="66" charset="0"/>
                </a:endParaRPr>
              </a:p>
              <a:p>
                <a:r>
                  <a:rPr lang="es-MX" sz="1400" dirty="0">
                    <a:solidFill>
                      <a:prstClr val="black"/>
                    </a:solidFill>
                    <a:latin typeface="Comic Sans MS" panose="030F0702030302020204" pitchFamily="66" charset="0"/>
                  </a:rPr>
                  <a:t>      </a:t>
                </a:r>
                <a:r>
                  <a:rPr lang="es-MX" sz="1200" dirty="0">
                    <a:solidFill>
                      <a:prstClr val="black"/>
                    </a:solidFill>
                    <a:latin typeface="Comic Sans MS" panose="030F0702030302020204" pitchFamily="66" charset="0"/>
                  </a:rPr>
                  <a:t>Materiales educativos adecuados</a:t>
                </a:r>
              </a:p>
              <a:p>
                <a:r>
                  <a:rPr lang="es-MX" sz="1200" dirty="0">
                    <a:solidFill>
                      <a:prstClr val="black"/>
                    </a:solidFill>
                    <a:latin typeface="Comic Sans MS" panose="030F0702030302020204" pitchFamily="66" charset="0"/>
                  </a:rPr>
                  <a:t>       Nivel de complejidad adecuado </a:t>
                </a:r>
              </a:p>
              <a:p>
                <a:r>
                  <a:rPr lang="es-MX" sz="1200" dirty="0">
                    <a:solidFill>
                      <a:prstClr val="black"/>
                    </a:solidFill>
                    <a:latin typeface="Comic Sans MS" panose="030F0702030302020204" pitchFamily="66" charset="0"/>
                  </a:rPr>
                  <a:t>       Organización adecuada</a:t>
                </a:r>
              </a:p>
              <a:p>
                <a:r>
                  <a:rPr lang="es-MX" sz="1200" dirty="0">
                    <a:solidFill>
                      <a:prstClr val="black"/>
                    </a:solidFill>
                    <a:latin typeface="Comic Sans MS" panose="030F0702030302020204" pitchFamily="66" charset="0"/>
                  </a:rPr>
                  <a:t>       Tiempo planeado correctamente</a:t>
                </a:r>
              </a:p>
              <a:p>
                <a:r>
                  <a:rPr lang="es-MX" sz="1200" dirty="0">
                    <a:solidFill>
                      <a:prstClr val="black"/>
                    </a:solidFill>
                    <a:latin typeface="Comic Sans MS" panose="030F0702030302020204" pitchFamily="66" charset="0"/>
                  </a:rPr>
                  <a:t>       Actividades planeadas conforme a lo planeado </a:t>
                </a:r>
              </a:p>
            </p:txBody>
          </p:sp>
          <p:sp>
            <p:nvSpPr>
              <p:cNvPr id="101" name="Elipse 100">
                <a:extLst>
                  <a:ext uri="{FF2B5EF4-FFF2-40B4-BE49-F238E27FC236}">
                    <a16:creationId xmlns="" xmlns:a16="http://schemas.microsoft.com/office/drawing/2014/main" id="{4A5C0622-884D-49F4-B550-4041500CA3C7}"/>
                  </a:ext>
                </a:extLst>
              </p:cNvPr>
              <p:cNvSpPr/>
              <p:nvPr/>
            </p:nvSpPr>
            <p:spPr>
              <a:xfrm>
                <a:off x="124089" y="3674275"/>
                <a:ext cx="140071" cy="148881"/>
              </a:xfrm>
              <a:prstGeom prst="ellipse">
                <a:avLst/>
              </a:prstGeom>
              <a:solidFill>
                <a:srgbClr val="9966FF"/>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106" name="Elipse 105">
                <a:extLst>
                  <a:ext uri="{FF2B5EF4-FFF2-40B4-BE49-F238E27FC236}">
                    <a16:creationId xmlns="" xmlns:a16="http://schemas.microsoft.com/office/drawing/2014/main" id="{1506E085-6A92-4E7F-8A05-A323A3E5E11A}"/>
                  </a:ext>
                </a:extLst>
              </p:cNvPr>
              <p:cNvSpPr/>
              <p:nvPr/>
            </p:nvSpPr>
            <p:spPr>
              <a:xfrm>
                <a:off x="121868" y="3907985"/>
                <a:ext cx="140071" cy="148881"/>
              </a:xfrm>
              <a:prstGeom prst="ellipse">
                <a:avLst/>
              </a:prstGeom>
              <a:solidFill>
                <a:srgbClr val="9966FF"/>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108" name="Elipse 107">
                <a:extLst>
                  <a:ext uri="{FF2B5EF4-FFF2-40B4-BE49-F238E27FC236}">
                    <a16:creationId xmlns="" xmlns:a16="http://schemas.microsoft.com/office/drawing/2014/main" id="{1212747E-7242-4965-9DA4-929E41C6D9E7}"/>
                  </a:ext>
                </a:extLst>
              </p:cNvPr>
              <p:cNvSpPr/>
              <p:nvPr/>
            </p:nvSpPr>
            <p:spPr>
              <a:xfrm>
                <a:off x="121867" y="4101514"/>
                <a:ext cx="140071" cy="148881"/>
              </a:xfrm>
              <a:prstGeom prst="ellipse">
                <a:avLst/>
              </a:prstGeom>
              <a:solidFill>
                <a:srgbClr val="9966FF"/>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110" name="Elipse 109">
                <a:extLst>
                  <a:ext uri="{FF2B5EF4-FFF2-40B4-BE49-F238E27FC236}">
                    <a16:creationId xmlns="" xmlns:a16="http://schemas.microsoft.com/office/drawing/2014/main" id="{AEEE6733-B8DB-4A76-A1EF-35918716BFAE}"/>
                  </a:ext>
                </a:extLst>
              </p:cNvPr>
              <p:cNvSpPr/>
              <p:nvPr/>
            </p:nvSpPr>
            <p:spPr>
              <a:xfrm>
                <a:off x="121867" y="4295044"/>
                <a:ext cx="140071" cy="148881"/>
              </a:xfrm>
              <a:prstGeom prst="ellipse">
                <a:avLst/>
              </a:prstGeom>
              <a:solidFill>
                <a:srgbClr val="9966FF"/>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112" name="Elipse 111">
                <a:extLst>
                  <a:ext uri="{FF2B5EF4-FFF2-40B4-BE49-F238E27FC236}">
                    <a16:creationId xmlns="" xmlns:a16="http://schemas.microsoft.com/office/drawing/2014/main" id="{049B3706-E439-4954-A6A5-40C7B2714B0B}"/>
                  </a:ext>
                </a:extLst>
              </p:cNvPr>
              <p:cNvSpPr/>
              <p:nvPr/>
            </p:nvSpPr>
            <p:spPr>
              <a:xfrm>
                <a:off x="121867" y="4468535"/>
                <a:ext cx="140071" cy="148881"/>
              </a:xfrm>
              <a:prstGeom prst="ellipse">
                <a:avLst/>
              </a:prstGeom>
              <a:solidFill>
                <a:srgbClr val="9966FF"/>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114" name="Elipse 113">
                <a:extLst>
                  <a:ext uri="{FF2B5EF4-FFF2-40B4-BE49-F238E27FC236}">
                    <a16:creationId xmlns="" xmlns:a16="http://schemas.microsoft.com/office/drawing/2014/main" id="{6324721C-3F31-47D7-9E44-60A4C321DE28}"/>
                  </a:ext>
                </a:extLst>
              </p:cNvPr>
              <p:cNvSpPr/>
              <p:nvPr/>
            </p:nvSpPr>
            <p:spPr>
              <a:xfrm>
                <a:off x="121866" y="4655227"/>
                <a:ext cx="140071" cy="148881"/>
              </a:xfrm>
              <a:prstGeom prst="ellipse">
                <a:avLst/>
              </a:prstGeom>
              <a:solidFill>
                <a:srgbClr val="9966FF"/>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115" name="CuadroTexto 114">
                <a:extLst>
                  <a:ext uri="{FF2B5EF4-FFF2-40B4-BE49-F238E27FC236}">
                    <a16:creationId xmlns="" xmlns:a16="http://schemas.microsoft.com/office/drawing/2014/main" id="{25E92943-3F55-46FD-819B-08C437F114C6}"/>
                  </a:ext>
                </a:extLst>
              </p:cNvPr>
              <p:cNvSpPr txBox="1"/>
              <p:nvPr/>
            </p:nvSpPr>
            <p:spPr>
              <a:xfrm>
                <a:off x="3239996" y="3600993"/>
                <a:ext cx="4531563" cy="261610"/>
              </a:xfrm>
              <a:prstGeom prst="rect">
                <a:avLst/>
              </a:prstGeom>
              <a:noFill/>
            </p:spPr>
            <p:txBody>
              <a:bodyPr wrap="square" rtlCol="0">
                <a:spAutoFit/>
              </a:bodyPr>
              <a:lstStyle/>
              <a:p>
                <a:pPr algn="ctr"/>
                <a:r>
                  <a:rPr lang="es-MX" sz="1100" dirty="0" smtClean="0">
                    <a:solidFill>
                      <a:prstClr val="black"/>
                    </a:solidFill>
                    <a:latin typeface="Comic Sans MS" panose="030F0702030302020204" pitchFamily="66" charset="0"/>
                  </a:rPr>
                  <a:t>Observaciones</a:t>
                </a:r>
              </a:p>
            </p:txBody>
          </p:sp>
        </p:grpSp>
        <p:grpSp>
          <p:nvGrpSpPr>
            <p:cNvPr id="168" name="Grupo 167">
              <a:extLst>
                <a:ext uri="{FF2B5EF4-FFF2-40B4-BE49-F238E27FC236}">
                  <a16:creationId xmlns="" xmlns:a16="http://schemas.microsoft.com/office/drawing/2014/main" id="{BB09A73F-77AD-421C-9A12-1B07E4E28D91}"/>
                </a:ext>
              </a:extLst>
            </p:cNvPr>
            <p:cNvGrpSpPr/>
            <p:nvPr/>
          </p:nvGrpSpPr>
          <p:grpSpPr>
            <a:xfrm>
              <a:off x="0" y="5352851"/>
              <a:ext cx="8142075" cy="1392842"/>
              <a:chOff x="-106905" y="4811173"/>
              <a:chExt cx="8142075" cy="1392842"/>
            </a:xfrm>
          </p:grpSpPr>
          <p:grpSp>
            <p:nvGrpSpPr>
              <p:cNvPr id="116" name="Grupo 115">
                <a:extLst>
                  <a:ext uri="{FF2B5EF4-FFF2-40B4-BE49-F238E27FC236}">
                    <a16:creationId xmlns="" xmlns:a16="http://schemas.microsoft.com/office/drawing/2014/main" id="{86E20A7A-7587-4421-B56B-9A932A9F7109}"/>
                  </a:ext>
                </a:extLst>
              </p:cNvPr>
              <p:cNvGrpSpPr/>
              <p:nvPr/>
            </p:nvGrpSpPr>
            <p:grpSpPr>
              <a:xfrm>
                <a:off x="-106905" y="4811173"/>
                <a:ext cx="8142075" cy="414533"/>
                <a:chOff x="-91265" y="1649223"/>
                <a:chExt cx="8142075" cy="414533"/>
              </a:xfrm>
            </p:grpSpPr>
            <p:sp>
              <p:nvSpPr>
                <p:cNvPr id="117" name="Rectángulo 116">
                  <a:extLst>
                    <a:ext uri="{FF2B5EF4-FFF2-40B4-BE49-F238E27FC236}">
                      <a16:creationId xmlns="" xmlns:a16="http://schemas.microsoft.com/office/drawing/2014/main" id="{811F3B92-D7D1-4EAA-AF61-3E94D18C4AEE}"/>
                    </a:ext>
                  </a:extLst>
                </p:cNvPr>
                <p:cNvSpPr/>
                <p:nvPr/>
              </p:nvSpPr>
              <p:spPr>
                <a:xfrm>
                  <a:off x="-90086" y="1649223"/>
                  <a:ext cx="7777162" cy="369332"/>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118" name="CuadroTexto 117">
                  <a:extLst>
                    <a:ext uri="{FF2B5EF4-FFF2-40B4-BE49-F238E27FC236}">
                      <a16:creationId xmlns="" xmlns:a16="http://schemas.microsoft.com/office/drawing/2014/main" id="{1B9E0E7C-C94D-4D33-90C9-F83AE03AC5F1}"/>
                    </a:ext>
                  </a:extLst>
                </p:cNvPr>
                <p:cNvSpPr txBox="1"/>
                <p:nvPr/>
              </p:nvSpPr>
              <p:spPr>
                <a:xfrm>
                  <a:off x="-91265" y="1725202"/>
                  <a:ext cx="8142075" cy="338554"/>
                </a:xfrm>
                <a:prstGeom prst="rect">
                  <a:avLst/>
                </a:prstGeom>
                <a:noFill/>
              </p:spPr>
              <p:txBody>
                <a:bodyPr wrap="square" rtlCol="0">
                  <a:spAutoFit/>
                </a:bodyPr>
                <a:lstStyle/>
                <a:p>
                  <a:pPr algn="ctr"/>
                  <a:r>
                    <a:rPr lang="es-MX" sz="1600" b="1" dirty="0">
                      <a:solidFill>
                        <a:prstClr val="white"/>
                      </a:solidFill>
                      <a:latin typeface="Comic Sans MS" panose="030F0702030302020204" pitchFamily="66" charset="0"/>
                    </a:rPr>
                    <a:t>Manifestaciones de los alumnos</a:t>
                  </a:r>
                </a:p>
              </p:txBody>
            </p:sp>
          </p:grpSp>
          <p:sp>
            <p:nvSpPr>
              <p:cNvPr id="122" name="CuadroTexto 121">
                <a:extLst>
                  <a:ext uri="{FF2B5EF4-FFF2-40B4-BE49-F238E27FC236}">
                    <a16:creationId xmlns="" xmlns:a16="http://schemas.microsoft.com/office/drawing/2014/main" id="{7C94A14D-3BCC-49E5-BA89-9E2AEF82C62C}"/>
                  </a:ext>
                </a:extLst>
              </p:cNvPr>
              <p:cNvSpPr txBox="1"/>
              <p:nvPr/>
            </p:nvSpPr>
            <p:spPr>
              <a:xfrm>
                <a:off x="-54750" y="5188352"/>
                <a:ext cx="3912051" cy="1015663"/>
              </a:xfrm>
              <a:prstGeom prst="rect">
                <a:avLst/>
              </a:prstGeom>
              <a:noFill/>
            </p:spPr>
            <p:txBody>
              <a:bodyPr wrap="square" rtlCol="0">
                <a:spAutoFit/>
              </a:bodyPr>
              <a:lstStyle/>
              <a:p>
                <a:pPr algn="just"/>
                <a:endParaRPr lang="es-MX" sz="1200" dirty="0">
                  <a:solidFill>
                    <a:prstClr val="black"/>
                  </a:solidFill>
                  <a:latin typeface="Comic Sans MS" panose="030F0702030302020204" pitchFamily="66" charset="0"/>
                </a:endParaRPr>
              </a:p>
              <a:p>
                <a:pPr algn="just"/>
                <a:r>
                  <a:rPr lang="es-MX" sz="1200" dirty="0">
                    <a:solidFill>
                      <a:prstClr val="black"/>
                    </a:solidFill>
                    <a:latin typeface="Comic Sans MS" panose="030F0702030302020204" pitchFamily="66" charset="0"/>
                  </a:rPr>
                  <a:t>Interés en las actividades</a:t>
                </a:r>
                <a:endParaRPr lang="es-MX" sz="1400" dirty="0">
                  <a:solidFill>
                    <a:prstClr val="black"/>
                  </a:solidFill>
                  <a:latin typeface="Comic Sans MS" panose="030F0702030302020204" pitchFamily="66" charset="0"/>
                </a:endParaRPr>
              </a:p>
              <a:p>
                <a:pPr algn="just"/>
                <a:r>
                  <a:rPr lang="es-MX" sz="1200" dirty="0">
                    <a:solidFill>
                      <a:prstClr val="black"/>
                    </a:solidFill>
                    <a:latin typeface="Comic Sans MS" panose="030F0702030302020204" pitchFamily="66" charset="0"/>
                  </a:rPr>
                  <a:t>Participación de la manera esperada</a:t>
                </a:r>
              </a:p>
              <a:p>
                <a:pPr algn="just"/>
                <a:r>
                  <a:rPr lang="es-MX" sz="1200" dirty="0">
                    <a:solidFill>
                      <a:prstClr val="black"/>
                    </a:solidFill>
                    <a:latin typeface="Comic Sans MS" panose="030F0702030302020204" pitchFamily="66" charset="0"/>
                  </a:rPr>
                  <a:t>Adaptación a la organización establecida</a:t>
                </a:r>
              </a:p>
              <a:p>
                <a:pPr algn="just"/>
                <a:r>
                  <a:rPr lang="es-MX" sz="1200" dirty="0">
                    <a:solidFill>
                      <a:prstClr val="black"/>
                    </a:solidFill>
                    <a:latin typeface="Comic Sans MS" panose="030F0702030302020204" pitchFamily="66" charset="0"/>
                  </a:rPr>
                  <a:t>Seguridad y cooperación al realizar las actividades</a:t>
                </a:r>
              </a:p>
            </p:txBody>
          </p:sp>
          <p:sp>
            <p:nvSpPr>
              <p:cNvPr id="126" name="CuadroTexto 125">
                <a:extLst>
                  <a:ext uri="{FF2B5EF4-FFF2-40B4-BE49-F238E27FC236}">
                    <a16:creationId xmlns="" xmlns:a16="http://schemas.microsoft.com/office/drawing/2014/main" id="{06161E3F-EC52-4DE5-966F-0CF0E691332C}"/>
                  </a:ext>
                </a:extLst>
              </p:cNvPr>
              <p:cNvSpPr txBox="1"/>
              <p:nvPr/>
            </p:nvSpPr>
            <p:spPr>
              <a:xfrm>
                <a:off x="3645357" y="5221690"/>
                <a:ext cx="3674654" cy="461665"/>
              </a:xfrm>
              <a:prstGeom prst="rect">
                <a:avLst/>
              </a:prstGeom>
              <a:noFill/>
            </p:spPr>
            <p:txBody>
              <a:bodyPr wrap="square" rtlCol="0">
                <a:spAutoFit/>
              </a:bodyPr>
              <a:lstStyle/>
              <a:p>
                <a:pPr algn="ctr"/>
                <a:r>
                  <a:rPr lang="es-MX" sz="1200" dirty="0">
                    <a:solidFill>
                      <a:prstClr val="black"/>
                    </a:solidFill>
                    <a:latin typeface="Comic Sans MS" panose="030F0702030302020204" pitchFamily="66" charset="0"/>
                  </a:rPr>
                  <a:t>Todos   Algunos  Pocos   Ninguno</a:t>
                </a:r>
              </a:p>
              <a:p>
                <a:pPr algn="ctr"/>
                <a:endParaRPr lang="es-MX" sz="1200" dirty="0">
                  <a:solidFill>
                    <a:prstClr val="black"/>
                  </a:solidFill>
                  <a:latin typeface="Comic Sans MS" panose="030F0702030302020204" pitchFamily="66" charset="0"/>
                </a:endParaRPr>
              </a:p>
            </p:txBody>
          </p:sp>
          <p:grpSp>
            <p:nvGrpSpPr>
              <p:cNvPr id="135" name="Grupo 134">
                <a:extLst>
                  <a:ext uri="{FF2B5EF4-FFF2-40B4-BE49-F238E27FC236}">
                    <a16:creationId xmlns="" xmlns:a16="http://schemas.microsoft.com/office/drawing/2014/main" id="{0B4F29DE-BDD1-4173-913A-6F69F59C290F}"/>
                  </a:ext>
                </a:extLst>
              </p:cNvPr>
              <p:cNvGrpSpPr/>
              <p:nvPr/>
            </p:nvGrpSpPr>
            <p:grpSpPr>
              <a:xfrm>
                <a:off x="4481792" y="5453154"/>
                <a:ext cx="1859730" cy="162160"/>
                <a:chOff x="4481792" y="5453154"/>
                <a:chExt cx="1859730" cy="162160"/>
              </a:xfrm>
            </p:grpSpPr>
            <p:sp>
              <p:nvSpPr>
                <p:cNvPr id="124" name="Elipse 123">
                  <a:extLst>
                    <a:ext uri="{FF2B5EF4-FFF2-40B4-BE49-F238E27FC236}">
                      <a16:creationId xmlns="" xmlns:a16="http://schemas.microsoft.com/office/drawing/2014/main" id="{B36A7C95-12EB-4981-AD16-F8766A33023B}"/>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128" name="Elipse 127">
                  <a:extLst>
                    <a:ext uri="{FF2B5EF4-FFF2-40B4-BE49-F238E27FC236}">
                      <a16:creationId xmlns="" xmlns:a16="http://schemas.microsoft.com/office/drawing/2014/main" id="{04898E7A-EFA5-4C5D-AA3E-E61854C86E67}"/>
                    </a:ext>
                  </a:extLst>
                </p:cNvPr>
                <p:cNvSpPr/>
                <p:nvPr/>
              </p:nvSpPr>
              <p:spPr>
                <a:xfrm>
                  <a:off x="5071405" y="5453154"/>
                  <a:ext cx="140071" cy="148881"/>
                </a:xfrm>
                <a:prstGeom prst="ellipse">
                  <a:avLst/>
                </a:prstGeom>
                <a:solidFill>
                  <a:srgbClr val="9966FF"/>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130" name="Elipse 129">
                  <a:extLst>
                    <a:ext uri="{FF2B5EF4-FFF2-40B4-BE49-F238E27FC236}">
                      <a16:creationId xmlns="" xmlns:a16="http://schemas.microsoft.com/office/drawing/2014/main" id="{00F070BD-3F46-4F6C-A422-B589D0DB19D7}"/>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132" name="Elipse 131">
                  <a:extLst>
                    <a:ext uri="{FF2B5EF4-FFF2-40B4-BE49-F238E27FC236}">
                      <a16:creationId xmlns="" xmlns:a16="http://schemas.microsoft.com/office/drawing/2014/main" id="{1ADF766A-8C07-4C9C-954F-397B4C518373}"/>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grpSp>
          <p:grpSp>
            <p:nvGrpSpPr>
              <p:cNvPr id="136" name="Grupo 135">
                <a:extLst>
                  <a:ext uri="{FF2B5EF4-FFF2-40B4-BE49-F238E27FC236}">
                    <a16:creationId xmlns="" xmlns:a16="http://schemas.microsoft.com/office/drawing/2014/main" id="{0CAC7643-C6D9-4D4D-8809-A3E27B328AAE}"/>
                  </a:ext>
                </a:extLst>
              </p:cNvPr>
              <p:cNvGrpSpPr/>
              <p:nvPr/>
            </p:nvGrpSpPr>
            <p:grpSpPr>
              <a:xfrm>
                <a:off x="4481792" y="5644382"/>
                <a:ext cx="1859730" cy="162160"/>
                <a:chOff x="4481792" y="5453154"/>
                <a:chExt cx="1859730" cy="162160"/>
              </a:xfrm>
            </p:grpSpPr>
            <p:sp>
              <p:nvSpPr>
                <p:cNvPr id="137" name="Elipse 136">
                  <a:extLst>
                    <a:ext uri="{FF2B5EF4-FFF2-40B4-BE49-F238E27FC236}">
                      <a16:creationId xmlns="" xmlns:a16="http://schemas.microsoft.com/office/drawing/2014/main" id="{D15D9F78-4830-4046-8D9C-7475C18EEACF}"/>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138" name="Elipse 137">
                  <a:extLst>
                    <a:ext uri="{FF2B5EF4-FFF2-40B4-BE49-F238E27FC236}">
                      <a16:creationId xmlns="" xmlns:a16="http://schemas.microsoft.com/office/drawing/2014/main" id="{9106BBF0-3FDA-43EF-82D8-A91CE86F7BCC}"/>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139" name="Elipse 138">
                  <a:extLst>
                    <a:ext uri="{FF2B5EF4-FFF2-40B4-BE49-F238E27FC236}">
                      <a16:creationId xmlns="" xmlns:a16="http://schemas.microsoft.com/office/drawing/2014/main" id="{805C1B3D-B483-4E9A-BC43-3C3A34DCA29C}"/>
                    </a:ext>
                  </a:extLst>
                </p:cNvPr>
                <p:cNvSpPr/>
                <p:nvPr/>
              </p:nvSpPr>
              <p:spPr>
                <a:xfrm>
                  <a:off x="5590982" y="5466433"/>
                  <a:ext cx="140071" cy="148881"/>
                </a:xfrm>
                <a:prstGeom prst="ellipse">
                  <a:avLst/>
                </a:prstGeom>
                <a:solidFill>
                  <a:srgbClr val="9966FF"/>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140" name="Elipse 139">
                  <a:extLst>
                    <a:ext uri="{FF2B5EF4-FFF2-40B4-BE49-F238E27FC236}">
                      <a16:creationId xmlns="" xmlns:a16="http://schemas.microsoft.com/office/drawing/2014/main" id="{5ACBF1CC-D4AC-4C8B-8889-428A29D11D7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grpSp>
          <p:grpSp>
            <p:nvGrpSpPr>
              <p:cNvPr id="141" name="Grupo 140">
                <a:extLst>
                  <a:ext uri="{FF2B5EF4-FFF2-40B4-BE49-F238E27FC236}">
                    <a16:creationId xmlns="" xmlns:a16="http://schemas.microsoft.com/office/drawing/2014/main" id="{7B87E0F1-93A8-4239-876A-2C91F55A3FB3}"/>
                  </a:ext>
                </a:extLst>
              </p:cNvPr>
              <p:cNvGrpSpPr/>
              <p:nvPr/>
            </p:nvGrpSpPr>
            <p:grpSpPr>
              <a:xfrm>
                <a:off x="4482433" y="5835610"/>
                <a:ext cx="1859730" cy="162160"/>
                <a:chOff x="4481792" y="5453154"/>
                <a:chExt cx="1859730" cy="162160"/>
              </a:xfrm>
            </p:grpSpPr>
            <p:sp>
              <p:nvSpPr>
                <p:cNvPr id="142" name="Elipse 141">
                  <a:extLst>
                    <a:ext uri="{FF2B5EF4-FFF2-40B4-BE49-F238E27FC236}">
                      <a16:creationId xmlns="" xmlns:a16="http://schemas.microsoft.com/office/drawing/2014/main" id="{A875E401-1E64-47E4-A54B-900C61A61677}"/>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143" name="Elipse 142">
                  <a:extLst>
                    <a:ext uri="{FF2B5EF4-FFF2-40B4-BE49-F238E27FC236}">
                      <a16:creationId xmlns="" xmlns:a16="http://schemas.microsoft.com/office/drawing/2014/main" id="{3DD59AD9-06DA-4644-919C-E7BC15F6BED6}"/>
                    </a:ext>
                  </a:extLst>
                </p:cNvPr>
                <p:cNvSpPr/>
                <p:nvPr/>
              </p:nvSpPr>
              <p:spPr>
                <a:xfrm>
                  <a:off x="5071405" y="5453154"/>
                  <a:ext cx="140071" cy="148881"/>
                </a:xfrm>
                <a:prstGeom prst="ellipse">
                  <a:avLst/>
                </a:prstGeom>
                <a:solidFill>
                  <a:srgbClr val="9966FF"/>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144" name="Elipse 143">
                  <a:extLst>
                    <a:ext uri="{FF2B5EF4-FFF2-40B4-BE49-F238E27FC236}">
                      <a16:creationId xmlns="" xmlns:a16="http://schemas.microsoft.com/office/drawing/2014/main" id="{6DDE1CF7-489F-47CF-8241-BA4E200CF4FA}"/>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145" name="Elipse 144">
                  <a:extLst>
                    <a:ext uri="{FF2B5EF4-FFF2-40B4-BE49-F238E27FC236}">
                      <a16:creationId xmlns="" xmlns:a16="http://schemas.microsoft.com/office/drawing/2014/main" id="{5B84455B-4FC9-4372-B777-94DDE7FE150E}"/>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grpSp>
          <p:grpSp>
            <p:nvGrpSpPr>
              <p:cNvPr id="146" name="Grupo 145">
                <a:extLst>
                  <a:ext uri="{FF2B5EF4-FFF2-40B4-BE49-F238E27FC236}">
                    <a16:creationId xmlns="" xmlns:a16="http://schemas.microsoft.com/office/drawing/2014/main" id="{77951E04-423C-44AE-A9B2-24095C4C5B28}"/>
                  </a:ext>
                </a:extLst>
              </p:cNvPr>
              <p:cNvGrpSpPr/>
              <p:nvPr/>
            </p:nvGrpSpPr>
            <p:grpSpPr>
              <a:xfrm>
                <a:off x="4482817" y="6023918"/>
                <a:ext cx="1859730" cy="162160"/>
                <a:chOff x="4481792" y="5453154"/>
                <a:chExt cx="1859730" cy="162160"/>
              </a:xfrm>
            </p:grpSpPr>
            <p:sp>
              <p:nvSpPr>
                <p:cNvPr id="147" name="Elipse 146">
                  <a:extLst>
                    <a:ext uri="{FF2B5EF4-FFF2-40B4-BE49-F238E27FC236}">
                      <a16:creationId xmlns="" xmlns:a16="http://schemas.microsoft.com/office/drawing/2014/main" id="{EAE223AD-9981-454B-AC0F-D9BD55EC710C}"/>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148" name="Elipse 147">
                  <a:extLst>
                    <a:ext uri="{FF2B5EF4-FFF2-40B4-BE49-F238E27FC236}">
                      <a16:creationId xmlns="" xmlns:a16="http://schemas.microsoft.com/office/drawing/2014/main" id="{A020B64C-03E0-4C7A-BBB0-B1EB17ACCB9A}"/>
                    </a:ext>
                  </a:extLst>
                </p:cNvPr>
                <p:cNvSpPr/>
                <p:nvPr/>
              </p:nvSpPr>
              <p:spPr>
                <a:xfrm>
                  <a:off x="5071405" y="5453154"/>
                  <a:ext cx="140071" cy="148881"/>
                </a:xfrm>
                <a:prstGeom prst="ellipse">
                  <a:avLst/>
                </a:prstGeom>
                <a:solidFill>
                  <a:srgbClr val="9966FF"/>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149" name="Elipse 148">
                  <a:extLst>
                    <a:ext uri="{FF2B5EF4-FFF2-40B4-BE49-F238E27FC236}">
                      <a16:creationId xmlns="" xmlns:a16="http://schemas.microsoft.com/office/drawing/2014/main" id="{CFEEB593-1C3D-4D7F-A633-27ED6ECE17BF}"/>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150" name="Elipse 149">
                  <a:extLst>
                    <a:ext uri="{FF2B5EF4-FFF2-40B4-BE49-F238E27FC236}">
                      <a16:creationId xmlns="" xmlns:a16="http://schemas.microsoft.com/office/drawing/2014/main" id="{C42090CB-1504-4391-B330-728BEC78AAC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grpSp>
        </p:grpSp>
        <p:grpSp>
          <p:nvGrpSpPr>
            <p:cNvPr id="151" name="Grupo 150">
              <a:extLst>
                <a:ext uri="{FF2B5EF4-FFF2-40B4-BE49-F238E27FC236}">
                  <a16:creationId xmlns="" xmlns:a16="http://schemas.microsoft.com/office/drawing/2014/main" id="{E3FB72F6-392F-40AB-A175-66BC4FD1180C}"/>
                </a:ext>
              </a:extLst>
            </p:cNvPr>
            <p:cNvGrpSpPr/>
            <p:nvPr/>
          </p:nvGrpSpPr>
          <p:grpSpPr>
            <a:xfrm>
              <a:off x="-40004" y="6773416"/>
              <a:ext cx="8066405" cy="358362"/>
              <a:chOff x="-128950" y="1710038"/>
              <a:chExt cx="8066405" cy="358362"/>
            </a:xfrm>
          </p:grpSpPr>
          <p:sp>
            <p:nvSpPr>
              <p:cNvPr id="152" name="Rectángulo 151">
                <a:extLst>
                  <a:ext uri="{FF2B5EF4-FFF2-40B4-BE49-F238E27FC236}">
                    <a16:creationId xmlns="" xmlns:a16="http://schemas.microsoft.com/office/drawing/2014/main" id="{8BFA794B-7B5C-4B21-A452-F05082E198A2}"/>
                  </a:ext>
                </a:extLst>
              </p:cNvPr>
              <p:cNvSpPr/>
              <p:nvPr/>
            </p:nvSpPr>
            <p:spPr>
              <a:xfrm>
                <a:off x="-117778" y="1710038"/>
                <a:ext cx="7844864" cy="358362"/>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153" name="CuadroTexto 152">
                <a:extLst>
                  <a:ext uri="{FF2B5EF4-FFF2-40B4-BE49-F238E27FC236}">
                    <a16:creationId xmlns="" xmlns:a16="http://schemas.microsoft.com/office/drawing/2014/main" id="{B6E65149-4C4C-4DA3-BBD4-37E7A7D3A7A0}"/>
                  </a:ext>
                </a:extLst>
              </p:cNvPr>
              <p:cNvSpPr txBox="1"/>
              <p:nvPr/>
            </p:nvSpPr>
            <p:spPr>
              <a:xfrm>
                <a:off x="-128950" y="1725138"/>
                <a:ext cx="8066405" cy="338554"/>
              </a:xfrm>
              <a:prstGeom prst="rect">
                <a:avLst/>
              </a:prstGeom>
              <a:noFill/>
            </p:spPr>
            <p:txBody>
              <a:bodyPr wrap="square" rtlCol="0">
                <a:spAutoFit/>
              </a:bodyPr>
              <a:lstStyle/>
              <a:p>
                <a:pPr algn="ctr"/>
                <a:r>
                  <a:rPr lang="es-MX" sz="1600" b="1" dirty="0">
                    <a:solidFill>
                      <a:prstClr val="white"/>
                    </a:solidFill>
                    <a:latin typeface="Comic Sans MS" panose="030F0702030302020204" pitchFamily="66" charset="0"/>
                  </a:rPr>
                  <a:t>Autoevaluación</a:t>
                </a:r>
              </a:p>
            </p:txBody>
          </p:sp>
        </p:grpSp>
        <p:sp>
          <p:nvSpPr>
            <p:cNvPr id="155" name="CuadroTexto 154">
              <a:extLst>
                <a:ext uri="{FF2B5EF4-FFF2-40B4-BE49-F238E27FC236}">
                  <a16:creationId xmlns="" xmlns:a16="http://schemas.microsoft.com/office/drawing/2014/main" id="{6718D8D3-202C-4CDB-8F60-21504AA6438C}"/>
                </a:ext>
              </a:extLst>
            </p:cNvPr>
            <p:cNvSpPr txBox="1"/>
            <p:nvPr/>
          </p:nvSpPr>
          <p:spPr>
            <a:xfrm>
              <a:off x="28833" y="7032794"/>
              <a:ext cx="5831687" cy="1384995"/>
            </a:xfrm>
            <a:prstGeom prst="rect">
              <a:avLst/>
            </a:prstGeom>
            <a:noFill/>
          </p:spPr>
          <p:txBody>
            <a:bodyPr wrap="square" rtlCol="0">
              <a:spAutoFit/>
            </a:bodyPr>
            <a:lstStyle/>
            <a:p>
              <a:pPr algn="just"/>
              <a:endParaRPr lang="es-MX" sz="1200" dirty="0">
                <a:solidFill>
                  <a:prstClr val="black"/>
                </a:solidFill>
                <a:latin typeface="Comic Sans MS" panose="030F0702030302020204" pitchFamily="66" charset="0"/>
              </a:endParaRPr>
            </a:p>
            <a:p>
              <a:pPr algn="just"/>
              <a:r>
                <a:rPr lang="es-MX" sz="1200" dirty="0">
                  <a:solidFill>
                    <a:prstClr val="black"/>
                  </a:solidFill>
                  <a:latin typeface="Comic Sans MS" panose="030F0702030302020204" pitchFamily="66" charset="0"/>
                </a:rPr>
                <a:t>Rescato los conocimientos previos</a:t>
              </a:r>
              <a:endParaRPr lang="es-MX" sz="1400" dirty="0">
                <a:solidFill>
                  <a:prstClr val="black"/>
                </a:solidFill>
                <a:latin typeface="Comic Sans MS" panose="030F0702030302020204" pitchFamily="66" charset="0"/>
              </a:endParaRPr>
            </a:p>
            <a:p>
              <a:pPr algn="just"/>
              <a:r>
                <a:rPr lang="es-MX" sz="1200" dirty="0">
                  <a:solidFill>
                    <a:prstClr val="black"/>
                  </a:solidFill>
                  <a:latin typeface="Comic Sans MS" panose="030F0702030302020204" pitchFamily="66" charset="0"/>
                </a:rPr>
                <a:t>Identifico y actúa conforme a las necesidades e intereses de los alumnos  </a:t>
              </a:r>
            </a:p>
            <a:p>
              <a:pPr algn="just"/>
              <a:r>
                <a:rPr lang="es-MX" sz="1200" dirty="0">
                  <a:solidFill>
                    <a:prstClr val="black"/>
                  </a:solidFill>
                  <a:latin typeface="Comic Sans MS" panose="030F0702030302020204" pitchFamily="66" charset="0"/>
                </a:rPr>
                <a:t>Fomento la participación de todos los alumnos </a:t>
              </a:r>
            </a:p>
            <a:p>
              <a:pPr algn="just"/>
              <a:r>
                <a:rPr lang="es-MX" sz="1200" dirty="0">
                  <a:solidFill>
                    <a:prstClr val="black"/>
                  </a:solidFill>
                  <a:latin typeface="Comic Sans MS" panose="030F0702030302020204" pitchFamily="66" charset="0"/>
                </a:rPr>
                <a:t>Otorgo consignas claras</a:t>
              </a:r>
            </a:p>
            <a:p>
              <a:pPr algn="just"/>
              <a:r>
                <a:rPr lang="es-MX" sz="1200" dirty="0">
                  <a:solidFill>
                    <a:prstClr val="black"/>
                  </a:solidFill>
                  <a:latin typeface="Comic Sans MS" panose="030F0702030302020204" pitchFamily="66" charset="0"/>
                </a:rPr>
                <a:t>Intervengo adecuadamente</a:t>
              </a:r>
            </a:p>
            <a:p>
              <a:pPr algn="just"/>
              <a:r>
                <a:rPr lang="es-MX" sz="1200" dirty="0">
                  <a:solidFill>
                    <a:prstClr val="black"/>
                  </a:solidFill>
                  <a:latin typeface="Comic Sans MS" panose="030F0702030302020204" pitchFamily="66" charset="0"/>
                </a:rPr>
                <a:t>Fomento la autonomía de los alumnos </a:t>
              </a:r>
            </a:p>
          </p:txBody>
        </p:sp>
        <p:grpSp>
          <p:nvGrpSpPr>
            <p:cNvPr id="202" name="Grupo 201">
              <a:extLst>
                <a:ext uri="{FF2B5EF4-FFF2-40B4-BE49-F238E27FC236}">
                  <a16:creationId xmlns="" xmlns:a16="http://schemas.microsoft.com/office/drawing/2014/main" id="{F323BF70-7EB4-430E-8E9D-EF851C22D91D}"/>
                </a:ext>
              </a:extLst>
            </p:cNvPr>
            <p:cNvGrpSpPr/>
            <p:nvPr/>
          </p:nvGrpSpPr>
          <p:grpSpPr>
            <a:xfrm>
              <a:off x="5374926" y="7091527"/>
              <a:ext cx="2259440" cy="1333183"/>
              <a:chOff x="5315844" y="7568695"/>
              <a:chExt cx="2259440" cy="1333183"/>
            </a:xfrm>
          </p:grpSpPr>
          <p:sp>
            <p:nvSpPr>
              <p:cNvPr id="161" name="CuadroTexto 160">
                <a:extLst>
                  <a:ext uri="{FF2B5EF4-FFF2-40B4-BE49-F238E27FC236}">
                    <a16:creationId xmlns="" xmlns:a16="http://schemas.microsoft.com/office/drawing/2014/main" id="{101E8FF4-B621-48FA-A3D7-D90BB0502AC4}"/>
                  </a:ext>
                </a:extLst>
              </p:cNvPr>
              <p:cNvSpPr txBox="1"/>
              <p:nvPr/>
            </p:nvSpPr>
            <p:spPr>
              <a:xfrm>
                <a:off x="5319913" y="7568918"/>
                <a:ext cx="2255371" cy="461665"/>
              </a:xfrm>
              <a:prstGeom prst="rect">
                <a:avLst/>
              </a:prstGeom>
              <a:noFill/>
            </p:spPr>
            <p:txBody>
              <a:bodyPr wrap="square" rtlCol="0">
                <a:spAutoFit/>
              </a:bodyPr>
              <a:lstStyle/>
              <a:p>
                <a:pPr algn="ctr"/>
                <a:r>
                  <a:rPr lang="es-MX" sz="1200" dirty="0">
                    <a:solidFill>
                      <a:prstClr val="black"/>
                    </a:solidFill>
                    <a:latin typeface="Comic Sans MS" panose="030F0702030302020204" pitchFamily="66" charset="0"/>
                  </a:rPr>
                  <a:t>   </a:t>
                </a:r>
                <a:r>
                  <a:rPr lang="es-MX" sz="1200" dirty="0" smtClean="0">
                    <a:solidFill>
                      <a:prstClr val="black"/>
                    </a:solidFill>
                    <a:latin typeface="Comic Sans MS" panose="030F0702030302020204" pitchFamily="66" charset="0"/>
                  </a:rPr>
                  <a:t>          </a:t>
                </a:r>
                <a:r>
                  <a:rPr lang="es-MX" sz="1200" dirty="0">
                    <a:solidFill>
                      <a:prstClr val="black"/>
                    </a:solidFill>
                    <a:latin typeface="Comic Sans MS" panose="030F0702030302020204" pitchFamily="66" charset="0"/>
                  </a:rPr>
                  <a:t>Si           </a:t>
                </a:r>
                <a:r>
                  <a:rPr lang="es-MX" sz="1200" dirty="0" smtClean="0">
                    <a:solidFill>
                      <a:prstClr val="black"/>
                    </a:solidFill>
                    <a:latin typeface="Comic Sans MS" panose="030F0702030302020204" pitchFamily="66" charset="0"/>
                  </a:rPr>
                  <a:t>   </a:t>
                </a:r>
                <a:r>
                  <a:rPr lang="es-MX" sz="1200" dirty="0">
                    <a:solidFill>
                      <a:prstClr val="black"/>
                    </a:solidFill>
                    <a:latin typeface="Comic Sans MS" panose="030F0702030302020204" pitchFamily="66" charset="0"/>
                  </a:rPr>
                  <a:t>No  </a:t>
                </a:r>
                <a:r>
                  <a:rPr lang="es-MX" sz="1200" dirty="0" smtClean="0">
                    <a:solidFill>
                      <a:prstClr val="black"/>
                    </a:solidFill>
                    <a:latin typeface="Comic Sans MS" panose="030F0702030302020204" pitchFamily="66" charset="0"/>
                  </a:rPr>
                  <a:t> N/A </a:t>
                </a:r>
                <a:endParaRPr lang="es-MX" sz="1200" dirty="0">
                  <a:solidFill>
                    <a:prstClr val="black"/>
                  </a:solidFill>
                  <a:latin typeface="Comic Sans MS" panose="030F0702030302020204" pitchFamily="66" charset="0"/>
                </a:endParaRPr>
              </a:p>
              <a:p>
                <a:pPr algn="ctr"/>
                <a:endParaRPr lang="es-MX" sz="1200" dirty="0">
                  <a:solidFill>
                    <a:prstClr val="black"/>
                  </a:solidFill>
                  <a:latin typeface="Comic Sans MS" panose="030F0702030302020204" pitchFamily="66" charset="0"/>
                </a:endParaRPr>
              </a:p>
            </p:txBody>
          </p:sp>
          <p:grpSp>
            <p:nvGrpSpPr>
              <p:cNvPr id="201" name="Grupo 200">
                <a:extLst>
                  <a:ext uri="{FF2B5EF4-FFF2-40B4-BE49-F238E27FC236}">
                    <a16:creationId xmlns="" xmlns:a16="http://schemas.microsoft.com/office/drawing/2014/main" id="{6C41977E-8F35-4BB6-9FB6-060C1D447201}"/>
                  </a:ext>
                </a:extLst>
              </p:cNvPr>
              <p:cNvGrpSpPr/>
              <p:nvPr/>
            </p:nvGrpSpPr>
            <p:grpSpPr>
              <a:xfrm>
                <a:off x="6120124" y="7772965"/>
                <a:ext cx="876598" cy="1128913"/>
                <a:chOff x="6128376" y="7763339"/>
                <a:chExt cx="876598" cy="1128913"/>
              </a:xfrm>
            </p:grpSpPr>
            <p:grpSp>
              <p:nvGrpSpPr>
                <p:cNvPr id="171" name="Grupo 170">
                  <a:extLst>
                    <a:ext uri="{FF2B5EF4-FFF2-40B4-BE49-F238E27FC236}">
                      <a16:creationId xmlns="" xmlns:a16="http://schemas.microsoft.com/office/drawing/2014/main" id="{B4DEC5E0-F6BB-4A34-A803-6D536089621A}"/>
                    </a:ext>
                  </a:extLst>
                </p:cNvPr>
                <p:cNvGrpSpPr/>
                <p:nvPr/>
              </p:nvGrpSpPr>
              <p:grpSpPr>
                <a:xfrm>
                  <a:off x="6135240" y="7763339"/>
                  <a:ext cx="860093" cy="166455"/>
                  <a:chOff x="6014569" y="7907624"/>
                  <a:chExt cx="860093" cy="166455"/>
                </a:xfrm>
              </p:grpSpPr>
              <p:sp>
                <p:nvSpPr>
                  <p:cNvPr id="165" name="Elipse 164">
                    <a:extLst>
                      <a:ext uri="{FF2B5EF4-FFF2-40B4-BE49-F238E27FC236}">
                        <a16:creationId xmlns="" xmlns:a16="http://schemas.microsoft.com/office/drawing/2014/main" id="{FE1FD20A-6ED7-4845-8B11-A1EC792790C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166" name="Elipse 165">
                    <a:extLst>
                      <a:ext uri="{FF2B5EF4-FFF2-40B4-BE49-F238E27FC236}">
                        <a16:creationId xmlns="" xmlns:a16="http://schemas.microsoft.com/office/drawing/2014/main" id="{5D71AD41-6D0E-4CDB-B05D-3B103104F30C}"/>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grpSp>
            <p:grpSp>
              <p:nvGrpSpPr>
                <p:cNvPr id="172" name="Grupo 171">
                  <a:extLst>
                    <a:ext uri="{FF2B5EF4-FFF2-40B4-BE49-F238E27FC236}">
                      <a16:creationId xmlns="" xmlns:a16="http://schemas.microsoft.com/office/drawing/2014/main" id="{6D934AB1-45F3-45B0-ADEB-632522282A96}"/>
                    </a:ext>
                  </a:extLst>
                </p:cNvPr>
                <p:cNvGrpSpPr/>
                <p:nvPr/>
              </p:nvGrpSpPr>
              <p:grpSpPr>
                <a:xfrm>
                  <a:off x="6144881" y="7952948"/>
                  <a:ext cx="860093" cy="166455"/>
                  <a:chOff x="6014569" y="7907624"/>
                  <a:chExt cx="860093" cy="166455"/>
                </a:xfrm>
              </p:grpSpPr>
              <p:sp>
                <p:nvSpPr>
                  <p:cNvPr id="173" name="Elipse 172">
                    <a:extLst>
                      <a:ext uri="{FF2B5EF4-FFF2-40B4-BE49-F238E27FC236}">
                        <a16:creationId xmlns="" xmlns:a16="http://schemas.microsoft.com/office/drawing/2014/main" id="{E5A1820A-225E-426C-BB18-42E8BAA0D935}"/>
                      </a:ext>
                    </a:extLst>
                  </p:cNvPr>
                  <p:cNvSpPr/>
                  <p:nvPr/>
                </p:nvSpPr>
                <p:spPr>
                  <a:xfrm>
                    <a:off x="6014569" y="7925198"/>
                    <a:ext cx="140071" cy="148881"/>
                  </a:xfrm>
                  <a:prstGeom prst="ellipse">
                    <a:avLst/>
                  </a:prstGeom>
                  <a:solidFill>
                    <a:srgbClr val="9966FF"/>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174" name="Elipse 173">
                    <a:extLst>
                      <a:ext uri="{FF2B5EF4-FFF2-40B4-BE49-F238E27FC236}">
                        <a16:creationId xmlns="" xmlns:a16="http://schemas.microsoft.com/office/drawing/2014/main" id="{059BFFE8-E129-4AA5-883A-6A52AC975154}"/>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grpSp>
            <p:grpSp>
              <p:nvGrpSpPr>
                <p:cNvPr id="175" name="Grupo 174">
                  <a:extLst>
                    <a:ext uri="{FF2B5EF4-FFF2-40B4-BE49-F238E27FC236}">
                      <a16:creationId xmlns="" xmlns:a16="http://schemas.microsoft.com/office/drawing/2014/main" id="{903AAAAF-062F-4F3F-93D0-FB8734EFD06E}"/>
                    </a:ext>
                  </a:extLst>
                </p:cNvPr>
                <p:cNvGrpSpPr/>
                <p:nvPr/>
              </p:nvGrpSpPr>
              <p:grpSpPr>
                <a:xfrm>
                  <a:off x="6128376" y="8146749"/>
                  <a:ext cx="860093" cy="166455"/>
                  <a:chOff x="6014569" y="7907624"/>
                  <a:chExt cx="860093" cy="166455"/>
                </a:xfrm>
              </p:grpSpPr>
              <p:sp>
                <p:nvSpPr>
                  <p:cNvPr id="176" name="Elipse 175">
                    <a:extLst>
                      <a:ext uri="{FF2B5EF4-FFF2-40B4-BE49-F238E27FC236}">
                        <a16:creationId xmlns="" xmlns:a16="http://schemas.microsoft.com/office/drawing/2014/main" id="{5628CDCD-EA35-4E0D-A852-C8D40DB87C60}"/>
                      </a:ext>
                    </a:extLst>
                  </p:cNvPr>
                  <p:cNvSpPr/>
                  <p:nvPr/>
                </p:nvSpPr>
                <p:spPr>
                  <a:xfrm>
                    <a:off x="6014569" y="7925198"/>
                    <a:ext cx="140071" cy="148881"/>
                  </a:xfrm>
                  <a:prstGeom prst="ellipse">
                    <a:avLst/>
                  </a:prstGeom>
                  <a:solidFill>
                    <a:srgbClr val="9966FF"/>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177" name="Elipse 176">
                    <a:extLst>
                      <a:ext uri="{FF2B5EF4-FFF2-40B4-BE49-F238E27FC236}">
                        <a16:creationId xmlns="" xmlns:a16="http://schemas.microsoft.com/office/drawing/2014/main" id="{95FD5684-4773-460F-A507-B282D920AB05}"/>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grpSp>
            <p:grpSp>
              <p:nvGrpSpPr>
                <p:cNvPr id="178" name="Grupo 177">
                  <a:extLst>
                    <a:ext uri="{FF2B5EF4-FFF2-40B4-BE49-F238E27FC236}">
                      <a16:creationId xmlns="" xmlns:a16="http://schemas.microsoft.com/office/drawing/2014/main" id="{68A79C76-CFC4-46B5-B524-B113AE261797}"/>
                    </a:ext>
                  </a:extLst>
                </p:cNvPr>
                <p:cNvGrpSpPr/>
                <p:nvPr/>
              </p:nvGrpSpPr>
              <p:grpSpPr>
                <a:xfrm>
                  <a:off x="6135240" y="8339765"/>
                  <a:ext cx="860093" cy="166455"/>
                  <a:chOff x="6014569" y="7907624"/>
                  <a:chExt cx="860093" cy="166455"/>
                </a:xfrm>
              </p:grpSpPr>
              <p:sp>
                <p:nvSpPr>
                  <p:cNvPr id="179" name="Elipse 178">
                    <a:extLst>
                      <a:ext uri="{FF2B5EF4-FFF2-40B4-BE49-F238E27FC236}">
                        <a16:creationId xmlns="" xmlns:a16="http://schemas.microsoft.com/office/drawing/2014/main" id="{2CBBDFBE-EB0C-41CC-A88B-D5A807205905}"/>
                      </a:ext>
                    </a:extLst>
                  </p:cNvPr>
                  <p:cNvSpPr/>
                  <p:nvPr/>
                </p:nvSpPr>
                <p:spPr>
                  <a:xfrm>
                    <a:off x="6014569" y="7925198"/>
                    <a:ext cx="140071" cy="148881"/>
                  </a:xfrm>
                  <a:prstGeom prst="ellipse">
                    <a:avLst/>
                  </a:prstGeom>
                  <a:solidFill>
                    <a:srgbClr val="9966FF"/>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180" name="Elipse 179">
                    <a:extLst>
                      <a:ext uri="{FF2B5EF4-FFF2-40B4-BE49-F238E27FC236}">
                        <a16:creationId xmlns="" xmlns:a16="http://schemas.microsoft.com/office/drawing/2014/main" id="{7D157F79-D910-4D52-8F42-75F981207E22}"/>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grpSp>
            <p:grpSp>
              <p:nvGrpSpPr>
                <p:cNvPr id="181" name="Grupo 180">
                  <a:extLst>
                    <a:ext uri="{FF2B5EF4-FFF2-40B4-BE49-F238E27FC236}">
                      <a16:creationId xmlns="" xmlns:a16="http://schemas.microsoft.com/office/drawing/2014/main" id="{1A443DDB-ACFE-4675-ABFF-E3444529CF83}"/>
                    </a:ext>
                  </a:extLst>
                </p:cNvPr>
                <p:cNvGrpSpPr/>
                <p:nvPr/>
              </p:nvGrpSpPr>
              <p:grpSpPr>
                <a:xfrm>
                  <a:off x="6135240" y="8532781"/>
                  <a:ext cx="860093" cy="166455"/>
                  <a:chOff x="6014569" y="7907624"/>
                  <a:chExt cx="860093" cy="166455"/>
                </a:xfrm>
              </p:grpSpPr>
              <p:sp>
                <p:nvSpPr>
                  <p:cNvPr id="182" name="Elipse 181">
                    <a:extLst>
                      <a:ext uri="{FF2B5EF4-FFF2-40B4-BE49-F238E27FC236}">
                        <a16:creationId xmlns="" xmlns:a16="http://schemas.microsoft.com/office/drawing/2014/main" id="{E7A56ADF-EACC-40C7-9184-0E3F0740A45D}"/>
                      </a:ext>
                    </a:extLst>
                  </p:cNvPr>
                  <p:cNvSpPr/>
                  <p:nvPr/>
                </p:nvSpPr>
                <p:spPr>
                  <a:xfrm>
                    <a:off x="6014569" y="7925198"/>
                    <a:ext cx="140071" cy="148881"/>
                  </a:xfrm>
                  <a:prstGeom prst="ellipse">
                    <a:avLst/>
                  </a:prstGeom>
                  <a:solidFill>
                    <a:srgbClr val="9966FF"/>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183" name="Elipse 182">
                    <a:extLst>
                      <a:ext uri="{FF2B5EF4-FFF2-40B4-BE49-F238E27FC236}">
                        <a16:creationId xmlns="" xmlns:a16="http://schemas.microsoft.com/office/drawing/2014/main" id="{1973D5AE-4FF3-41F8-A147-1A0EDB4CCABB}"/>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grpSp>
            <p:grpSp>
              <p:nvGrpSpPr>
                <p:cNvPr id="184" name="Grupo 183">
                  <a:extLst>
                    <a:ext uri="{FF2B5EF4-FFF2-40B4-BE49-F238E27FC236}">
                      <a16:creationId xmlns="" xmlns:a16="http://schemas.microsoft.com/office/drawing/2014/main" id="{A0DD16A7-4851-49C7-AD7E-6396DE84D217}"/>
                    </a:ext>
                  </a:extLst>
                </p:cNvPr>
                <p:cNvGrpSpPr/>
                <p:nvPr/>
              </p:nvGrpSpPr>
              <p:grpSpPr>
                <a:xfrm>
                  <a:off x="6135240" y="8725797"/>
                  <a:ext cx="860093" cy="166455"/>
                  <a:chOff x="6014569" y="7907624"/>
                  <a:chExt cx="860093" cy="166455"/>
                </a:xfrm>
              </p:grpSpPr>
              <p:sp>
                <p:nvSpPr>
                  <p:cNvPr id="185" name="Elipse 184">
                    <a:extLst>
                      <a:ext uri="{FF2B5EF4-FFF2-40B4-BE49-F238E27FC236}">
                        <a16:creationId xmlns="" xmlns:a16="http://schemas.microsoft.com/office/drawing/2014/main" id="{A25605AE-999C-4A5F-B9C0-9B6032B44867}"/>
                      </a:ext>
                    </a:extLst>
                  </p:cNvPr>
                  <p:cNvSpPr/>
                  <p:nvPr/>
                </p:nvSpPr>
                <p:spPr>
                  <a:xfrm>
                    <a:off x="6014569" y="7925198"/>
                    <a:ext cx="140071" cy="148881"/>
                  </a:xfrm>
                  <a:prstGeom prst="ellipse">
                    <a:avLst/>
                  </a:prstGeom>
                  <a:solidFill>
                    <a:srgbClr val="9966FF"/>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186" name="Elipse 185">
                    <a:extLst>
                      <a:ext uri="{FF2B5EF4-FFF2-40B4-BE49-F238E27FC236}">
                        <a16:creationId xmlns="" xmlns:a16="http://schemas.microsoft.com/office/drawing/2014/main" id="{FA69E7DF-4506-4800-9CFD-AB1AC1E70A37}"/>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grpSp>
          </p:grpSp>
          <p:sp>
            <p:nvSpPr>
              <p:cNvPr id="133" name="CuadroTexto 132">
                <a:extLst>
                  <a:ext uri="{FF2B5EF4-FFF2-40B4-BE49-F238E27FC236}">
                    <a16:creationId xmlns="" xmlns:a16="http://schemas.microsoft.com/office/drawing/2014/main" id="{101E8FF4-B621-48FA-A3D7-D90BB0502AC4}"/>
                  </a:ext>
                </a:extLst>
              </p:cNvPr>
              <p:cNvSpPr txBox="1"/>
              <p:nvPr/>
            </p:nvSpPr>
            <p:spPr>
              <a:xfrm>
                <a:off x="5315844" y="7568695"/>
                <a:ext cx="2255371" cy="461665"/>
              </a:xfrm>
              <a:prstGeom prst="rect">
                <a:avLst/>
              </a:prstGeom>
              <a:noFill/>
            </p:spPr>
            <p:txBody>
              <a:bodyPr wrap="square" rtlCol="0">
                <a:spAutoFit/>
              </a:bodyPr>
              <a:lstStyle/>
              <a:p>
                <a:pPr algn="ctr"/>
                <a:r>
                  <a:rPr lang="es-MX" sz="1200" dirty="0">
                    <a:solidFill>
                      <a:prstClr val="black"/>
                    </a:solidFill>
                    <a:latin typeface="Comic Sans MS" panose="030F0702030302020204" pitchFamily="66" charset="0"/>
                  </a:rPr>
                  <a:t>   </a:t>
                </a:r>
                <a:r>
                  <a:rPr lang="es-MX" sz="1200" dirty="0" smtClean="0">
                    <a:solidFill>
                      <a:prstClr val="black"/>
                    </a:solidFill>
                    <a:latin typeface="Comic Sans MS" panose="030F0702030302020204" pitchFamily="66" charset="0"/>
                  </a:rPr>
                  <a:t>          </a:t>
                </a:r>
                <a:r>
                  <a:rPr lang="es-MX" sz="1200" dirty="0">
                    <a:solidFill>
                      <a:prstClr val="black"/>
                    </a:solidFill>
                    <a:latin typeface="Comic Sans MS" panose="030F0702030302020204" pitchFamily="66" charset="0"/>
                  </a:rPr>
                  <a:t>Si           </a:t>
                </a:r>
                <a:r>
                  <a:rPr lang="es-MX" sz="1200" dirty="0" smtClean="0">
                    <a:solidFill>
                      <a:prstClr val="black"/>
                    </a:solidFill>
                    <a:latin typeface="Comic Sans MS" panose="030F0702030302020204" pitchFamily="66" charset="0"/>
                  </a:rPr>
                  <a:t>   </a:t>
                </a:r>
                <a:r>
                  <a:rPr lang="es-MX" sz="1200" dirty="0">
                    <a:solidFill>
                      <a:prstClr val="black"/>
                    </a:solidFill>
                    <a:latin typeface="Comic Sans MS" panose="030F0702030302020204" pitchFamily="66" charset="0"/>
                  </a:rPr>
                  <a:t>No  </a:t>
                </a:r>
                <a:r>
                  <a:rPr lang="es-MX" sz="1200" dirty="0" smtClean="0">
                    <a:solidFill>
                      <a:prstClr val="black"/>
                    </a:solidFill>
                    <a:latin typeface="Comic Sans MS" panose="030F0702030302020204" pitchFamily="66" charset="0"/>
                  </a:rPr>
                  <a:t> N/A </a:t>
                </a:r>
                <a:endParaRPr lang="es-MX" sz="1200" dirty="0">
                  <a:solidFill>
                    <a:prstClr val="black"/>
                  </a:solidFill>
                  <a:latin typeface="Comic Sans MS" panose="030F0702030302020204" pitchFamily="66" charset="0"/>
                </a:endParaRPr>
              </a:p>
              <a:p>
                <a:pPr algn="ctr"/>
                <a:endParaRPr lang="es-MX" sz="1200" dirty="0">
                  <a:solidFill>
                    <a:prstClr val="black"/>
                  </a:solidFill>
                  <a:latin typeface="Comic Sans MS" panose="030F0702030302020204" pitchFamily="66" charset="0"/>
                </a:endParaRPr>
              </a:p>
            </p:txBody>
          </p:sp>
        </p:grpSp>
        <p:sp>
          <p:nvSpPr>
            <p:cNvPr id="187" name="Rectángulo: esquinas redondeadas 186">
              <a:extLst>
                <a:ext uri="{FF2B5EF4-FFF2-40B4-BE49-F238E27FC236}">
                  <a16:creationId xmlns="" xmlns:a16="http://schemas.microsoft.com/office/drawing/2014/main" id="{2C0AD05E-6371-492F-9992-C11F91DAC77B}"/>
                </a:ext>
              </a:extLst>
            </p:cNvPr>
            <p:cNvSpPr/>
            <p:nvPr/>
          </p:nvSpPr>
          <p:spPr>
            <a:xfrm>
              <a:off x="31515" y="8404739"/>
              <a:ext cx="3829905" cy="1485112"/>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190" name="CuadroTexto 189">
              <a:extLst>
                <a:ext uri="{FF2B5EF4-FFF2-40B4-BE49-F238E27FC236}">
                  <a16:creationId xmlns="" xmlns:a16="http://schemas.microsoft.com/office/drawing/2014/main" id="{325B8F71-AFA8-4D1C-8817-B3B06A563118}"/>
                </a:ext>
              </a:extLst>
            </p:cNvPr>
            <p:cNvSpPr txBox="1"/>
            <p:nvPr/>
          </p:nvSpPr>
          <p:spPr>
            <a:xfrm>
              <a:off x="133839" y="8404739"/>
              <a:ext cx="3553735" cy="276999"/>
            </a:xfrm>
            <a:prstGeom prst="rect">
              <a:avLst/>
            </a:prstGeom>
            <a:noFill/>
          </p:spPr>
          <p:txBody>
            <a:bodyPr wrap="square" rtlCol="0">
              <a:spAutoFit/>
            </a:bodyPr>
            <a:lstStyle/>
            <a:p>
              <a:pPr algn="ctr"/>
              <a:r>
                <a:rPr lang="es-MX" sz="1200" dirty="0">
                  <a:solidFill>
                    <a:prstClr val="white"/>
                  </a:solidFill>
                  <a:latin typeface="Comic Sans MS" panose="030F0702030302020204" pitchFamily="66" charset="0"/>
                </a:rPr>
                <a:t>Logros</a:t>
              </a:r>
            </a:p>
          </p:txBody>
        </p:sp>
        <p:sp>
          <p:nvSpPr>
            <p:cNvPr id="192" name="CuadroTexto 191">
              <a:extLst>
                <a:ext uri="{FF2B5EF4-FFF2-40B4-BE49-F238E27FC236}">
                  <a16:creationId xmlns="" xmlns:a16="http://schemas.microsoft.com/office/drawing/2014/main" id="{85E2E26E-9342-4297-B7CB-788C1192AFE7}"/>
                </a:ext>
              </a:extLst>
            </p:cNvPr>
            <p:cNvSpPr txBox="1"/>
            <p:nvPr/>
          </p:nvSpPr>
          <p:spPr>
            <a:xfrm>
              <a:off x="-8572" y="8817512"/>
              <a:ext cx="3901420" cy="769441"/>
            </a:xfrm>
            <a:prstGeom prst="rect">
              <a:avLst/>
            </a:prstGeom>
            <a:noFill/>
          </p:spPr>
          <p:txBody>
            <a:bodyPr wrap="square">
              <a:spAutoFit/>
            </a:bodyPr>
            <a:lstStyle/>
            <a:p>
              <a:pPr algn="ctr"/>
              <a:r>
                <a:rPr lang="es-MX" sz="1100" dirty="0" smtClean="0">
                  <a:solidFill>
                    <a:prstClr val="black"/>
                  </a:solidFill>
                  <a:latin typeface="Comic Sans MS" panose="030F0702030302020204" pitchFamily="66" charset="0"/>
                </a:rPr>
                <a:t>Buena respuesta en la ejecución de la actividad más comunicación e interacción con niños y padres de familia, hubo comunicación con niños que no habían enviado actividades en el transcurso de la semana. </a:t>
              </a:r>
              <a:endParaRPr lang="es-MX" sz="1100" dirty="0">
                <a:solidFill>
                  <a:prstClr val="black"/>
                </a:solidFill>
                <a:latin typeface="Comic Sans MS" panose="030F0702030302020204" pitchFamily="66" charset="0"/>
              </a:endParaRPr>
            </a:p>
          </p:txBody>
        </p:sp>
        <p:sp>
          <p:nvSpPr>
            <p:cNvPr id="194" name="Rectángulo: esquinas redondeadas 193">
              <a:extLst>
                <a:ext uri="{FF2B5EF4-FFF2-40B4-BE49-F238E27FC236}">
                  <a16:creationId xmlns="" xmlns:a16="http://schemas.microsoft.com/office/drawing/2014/main" id="{9AB7BEDB-7556-441A-9B5B-EEF117C2E971}"/>
                </a:ext>
              </a:extLst>
            </p:cNvPr>
            <p:cNvSpPr/>
            <p:nvPr/>
          </p:nvSpPr>
          <p:spPr>
            <a:xfrm>
              <a:off x="3896601" y="8451271"/>
              <a:ext cx="3829905" cy="1457700"/>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solidFill>
                  <a:prstClr val="white"/>
                </a:solidFill>
              </a:endParaRPr>
            </a:p>
          </p:txBody>
        </p:sp>
        <p:sp>
          <p:nvSpPr>
            <p:cNvPr id="196" name="CuadroTexto 195">
              <a:extLst>
                <a:ext uri="{FF2B5EF4-FFF2-40B4-BE49-F238E27FC236}">
                  <a16:creationId xmlns="" xmlns:a16="http://schemas.microsoft.com/office/drawing/2014/main" id="{3E8B0A84-AA2E-44B9-9328-AF2D69544E7C}"/>
                </a:ext>
              </a:extLst>
            </p:cNvPr>
            <p:cNvSpPr txBox="1"/>
            <p:nvPr/>
          </p:nvSpPr>
          <p:spPr>
            <a:xfrm>
              <a:off x="4080631" y="8474478"/>
              <a:ext cx="3553735" cy="276999"/>
            </a:xfrm>
            <a:prstGeom prst="rect">
              <a:avLst/>
            </a:prstGeom>
            <a:noFill/>
          </p:spPr>
          <p:txBody>
            <a:bodyPr wrap="square" rtlCol="0">
              <a:spAutoFit/>
            </a:bodyPr>
            <a:lstStyle/>
            <a:p>
              <a:pPr algn="ctr"/>
              <a:r>
                <a:rPr lang="es-MX" sz="1200" dirty="0">
                  <a:solidFill>
                    <a:prstClr val="white"/>
                  </a:solidFill>
                  <a:latin typeface="Comic Sans MS" panose="030F0702030302020204" pitchFamily="66" charset="0"/>
                </a:rPr>
                <a:t>Dificultades</a:t>
              </a:r>
            </a:p>
          </p:txBody>
        </p:sp>
        <p:sp>
          <p:nvSpPr>
            <p:cNvPr id="198" name="CuadroTexto 197">
              <a:extLst>
                <a:ext uri="{FF2B5EF4-FFF2-40B4-BE49-F238E27FC236}">
                  <a16:creationId xmlns="" xmlns:a16="http://schemas.microsoft.com/office/drawing/2014/main" id="{8EA301CD-1810-4DA1-96E7-490B3EEE9E43}"/>
                </a:ext>
              </a:extLst>
            </p:cNvPr>
            <p:cNvSpPr txBox="1"/>
            <p:nvPr/>
          </p:nvSpPr>
          <p:spPr>
            <a:xfrm>
              <a:off x="3861420" y="8751477"/>
              <a:ext cx="3901420" cy="1015663"/>
            </a:xfrm>
            <a:prstGeom prst="rect">
              <a:avLst/>
            </a:prstGeom>
            <a:noFill/>
          </p:spPr>
          <p:txBody>
            <a:bodyPr wrap="square">
              <a:spAutoFit/>
            </a:bodyPr>
            <a:lstStyle/>
            <a:p>
              <a:pPr algn="ctr"/>
              <a:r>
                <a:rPr lang="es-MX" sz="1200" dirty="0" smtClean="0">
                  <a:solidFill>
                    <a:prstClr val="black"/>
                  </a:solidFill>
                  <a:latin typeface="Comic Sans MS" panose="030F0702030302020204" pitchFamily="66" charset="0"/>
                </a:rPr>
                <a:t>Al finalizar la jornada apliqué una actividad de adivinanzas y sólo una niña participo, no lo veo como dificultad, sino más bien área de oportunidad en cuanto a saber en que horario los niños y papás están disponibles. </a:t>
              </a:r>
              <a:endParaRPr lang="es-MX" sz="1200" dirty="0">
                <a:solidFill>
                  <a:prstClr val="black"/>
                </a:solidFill>
                <a:latin typeface="Comic Sans MS" panose="030F0702030302020204" pitchFamily="66" charset="0"/>
              </a:endParaRPr>
            </a:p>
          </p:txBody>
        </p:sp>
      </p:grpSp>
      <p:pic>
        <p:nvPicPr>
          <p:cNvPr id="4" name="Imagen 3" descr="Imagen que contiene muñeca, juguete, dibujo&#10;&#10;Descripción generada automáticamente">
            <a:extLst>
              <a:ext uri="{FF2B5EF4-FFF2-40B4-BE49-F238E27FC236}">
                <a16:creationId xmlns="" xmlns:a16="http://schemas.microsoft.com/office/drawing/2014/main" id="{E22C5A1D-3DD3-4491-BA78-9B902ABAC39F}"/>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6755877" y="57424"/>
            <a:ext cx="637841" cy="1214826"/>
          </a:xfrm>
          <a:prstGeom prst="rect">
            <a:avLst/>
          </a:prstGeom>
        </p:spPr>
      </p:pic>
      <p:sp>
        <p:nvSpPr>
          <p:cNvPr id="3" name="CuadroTexto 2"/>
          <p:cNvSpPr txBox="1"/>
          <p:nvPr/>
        </p:nvSpPr>
        <p:spPr>
          <a:xfrm>
            <a:off x="620492" y="216558"/>
            <a:ext cx="462337" cy="369332"/>
          </a:xfrm>
          <a:prstGeom prst="rect">
            <a:avLst/>
          </a:prstGeom>
          <a:noFill/>
        </p:spPr>
        <p:txBody>
          <a:bodyPr wrap="square" rtlCol="0">
            <a:spAutoFit/>
          </a:bodyPr>
          <a:lstStyle/>
          <a:p>
            <a:r>
              <a:rPr lang="es-MX" dirty="0" smtClean="0">
                <a:solidFill>
                  <a:prstClr val="black"/>
                </a:solidFill>
              </a:rPr>
              <a:t>17</a:t>
            </a:r>
            <a:endParaRPr lang="es-MX" dirty="0">
              <a:solidFill>
                <a:prstClr val="black"/>
              </a:solidFill>
            </a:endParaRPr>
          </a:p>
        </p:txBody>
      </p:sp>
      <p:sp>
        <p:nvSpPr>
          <p:cNvPr id="7" name="CuadroTexto 6"/>
          <p:cNvSpPr txBox="1"/>
          <p:nvPr/>
        </p:nvSpPr>
        <p:spPr>
          <a:xfrm>
            <a:off x="1384086" y="208970"/>
            <a:ext cx="491371" cy="369332"/>
          </a:xfrm>
          <a:prstGeom prst="rect">
            <a:avLst/>
          </a:prstGeom>
          <a:noFill/>
        </p:spPr>
        <p:txBody>
          <a:bodyPr wrap="square" rtlCol="0">
            <a:spAutoFit/>
          </a:bodyPr>
          <a:lstStyle/>
          <a:p>
            <a:r>
              <a:rPr lang="es-MX" dirty="0" smtClean="0">
                <a:solidFill>
                  <a:prstClr val="black"/>
                </a:solidFill>
              </a:rPr>
              <a:t>06</a:t>
            </a:r>
            <a:endParaRPr lang="es-MX" dirty="0">
              <a:solidFill>
                <a:prstClr val="black"/>
              </a:solidFill>
            </a:endParaRPr>
          </a:p>
        </p:txBody>
      </p:sp>
      <p:sp>
        <p:nvSpPr>
          <p:cNvPr id="9" name="CuadroTexto 8"/>
          <p:cNvSpPr txBox="1"/>
          <p:nvPr/>
        </p:nvSpPr>
        <p:spPr>
          <a:xfrm>
            <a:off x="2039663" y="240433"/>
            <a:ext cx="784141" cy="369332"/>
          </a:xfrm>
          <a:prstGeom prst="rect">
            <a:avLst/>
          </a:prstGeom>
          <a:noFill/>
        </p:spPr>
        <p:txBody>
          <a:bodyPr wrap="square" rtlCol="0">
            <a:spAutoFit/>
          </a:bodyPr>
          <a:lstStyle/>
          <a:p>
            <a:r>
              <a:rPr lang="es-MX" dirty="0" smtClean="0">
                <a:solidFill>
                  <a:prstClr val="black"/>
                </a:solidFill>
              </a:rPr>
              <a:t>2021</a:t>
            </a:r>
            <a:endParaRPr lang="es-MX" dirty="0">
              <a:solidFill>
                <a:prstClr val="black"/>
              </a:solidFill>
            </a:endParaRPr>
          </a:p>
        </p:txBody>
      </p:sp>
      <p:pic>
        <p:nvPicPr>
          <p:cNvPr id="17" name="Imagen 16"/>
          <p:cNvPicPr>
            <a:picLocks noChangeAspect="1"/>
          </p:cNvPicPr>
          <p:nvPr/>
        </p:nvPicPr>
        <p:blipFill>
          <a:blip r:embed="rId8"/>
          <a:stretch>
            <a:fillRect/>
          </a:stretch>
        </p:blipFill>
        <p:spPr>
          <a:xfrm>
            <a:off x="4173139" y="3150016"/>
            <a:ext cx="280440" cy="262151"/>
          </a:xfrm>
          <a:prstGeom prst="rect">
            <a:avLst/>
          </a:prstGeom>
        </p:spPr>
      </p:pic>
      <p:sp>
        <p:nvSpPr>
          <p:cNvPr id="131" name="Elipse 130">
            <a:extLst>
              <a:ext uri="{FF2B5EF4-FFF2-40B4-BE49-F238E27FC236}">
                <a16:creationId xmlns="" xmlns:a16="http://schemas.microsoft.com/office/drawing/2014/main" id="{2CBBDFBE-EB0C-41CC-A88B-D5A807205905}"/>
              </a:ext>
            </a:extLst>
          </p:cNvPr>
          <p:cNvSpPr/>
          <p:nvPr/>
        </p:nvSpPr>
        <p:spPr>
          <a:xfrm>
            <a:off x="7323682" y="7313370"/>
            <a:ext cx="140071" cy="148881"/>
          </a:xfrm>
          <a:prstGeom prst="ellipse">
            <a:avLst/>
          </a:prstGeom>
          <a:solidFill>
            <a:srgbClr val="9966FF"/>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pic>
        <p:nvPicPr>
          <p:cNvPr id="20" name="Imagen 19"/>
          <p:cNvPicPr>
            <a:picLocks noChangeAspect="1"/>
          </p:cNvPicPr>
          <p:nvPr/>
        </p:nvPicPr>
        <p:blipFill>
          <a:blip r:embed="rId9"/>
          <a:stretch>
            <a:fillRect/>
          </a:stretch>
        </p:blipFill>
        <p:spPr>
          <a:xfrm>
            <a:off x="851660" y="2519141"/>
            <a:ext cx="280440" cy="262151"/>
          </a:xfrm>
          <a:prstGeom prst="rect">
            <a:avLst/>
          </a:prstGeom>
        </p:spPr>
      </p:pic>
      <p:sp>
        <p:nvSpPr>
          <p:cNvPr id="14" name="CuadroTexto 13"/>
          <p:cNvSpPr txBox="1"/>
          <p:nvPr/>
        </p:nvSpPr>
        <p:spPr>
          <a:xfrm>
            <a:off x="3684023" y="4229231"/>
            <a:ext cx="3999976" cy="276999"/>
          </a:xfrm>
          <a:prstGeom prst="rect">
            <a:avLst/>
          </a:prstGeom>
          <a:noFill/>
        </p:spPr>
        <p:txBody>
          <a:bodyPr wrap="square" rtlCol="0">
            <a:spAutoFit/>
          </a:bodyPr>
          <a:lstStyle/>
          <a:p>
            <a:endParaRPr lang="es-MX" sz="1200" dirty="0">
              <a:solidFill>
                <a:prstClr val="black"/>
              </a:solidFill>
            </a:endParaRPr>
          </a:p>
        </p:txBody>
      </p:sp>
      <p:pic>
        <p:nvPicPr>
          <p:cNvPr id="23" name="Imagen 22"/>
          <p:cNvPicPr>
            <a:picLocks noChangeAspect="1"/>
          </p:cNvPicPr>
          <p:nvPr/>
        </p:nvPicPr>
        <p:blipFill>
          <a:blip r:embed="rId9"/>
          <a:stretch>
            <a:fillRect/>
          </a:stretch>
        </p:blipFill>
        <p:spPr>
          <a:xfrm>
            <a:off x="1930193" y="2425652"/>
            <a:ext cx="280440" cy="262151"/>
          </a:xfrm>
          <a:prstGeom prst="rect">
            <a:avLst/>
          </a:prstGeom>
        </p:spPr>
      </p:pic>
      <p:sp>
        <p:nvSpPr>
          <p:cNvPr id="26" name="CuadroTexto 25"/>
          <p:cNvSpPr txBox="1"/>
          <p:nvPr/>
        </p:nvSpPr>
        <p:spPr>
          <a:xfrm>
            <a:off x="3595297" y="4136897"/>
            <a:ext cx="4001950" cy="1015663"/>
          </a:xfrm>
          <a:prstGeom prst="rect">
            <a:avLst/>
          </a:prstGeom>
          <a:noFill/>
        </p:spPr>
        <p:txBody>
          <a:bodyPr wrap="square" rtlCol="0">
            <a:spAutoFit/>
          </a:bodyPr>
          <a:lstStyle/>
          <a:p>
            <a:r>
              <a:rPr lang="es-MX" sz="1200" dirty="0" smtClean="0"/>
              <a:t>En la actividad de pensamiento matemático fue muy bueno y de gran apoyo para los alumnos, me di cuenta por la creación de modelos que hicieron, realmente les sirvió mucho el ejemplo y ellos crearon algo más sorprendente. (Sig. diapositiva).</a:t>
            </a:r>
            <a:endParaRPr lang="es-MX" sz="1200" dirty="0"/>
          </a:p>
        </p:txBody>
      </p:sp>
    </p:spTree>
    <p:extLst>
      <p:ext uri="{BB962C8B-B14F-4D97-AF65-F5344CB8AC3E}">
        <p14:creationId xmlns:p14="http://schemas.microsoft.com/office/powerpoint/2010/main" val="41055781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a:extLst>
              <a:ext uri="{FF2B5EF4-FFF2-40B4-BE49-F238E27FC236}">
                <a16:creationId xmlns="" xmlns:a16="http://schemas.microsoft.com/office/drawing/2014/main" id="{25E92943-3F55-46FD-819B-08C437F114C6}"/>
              </a:ext>
            </a:extLst>
          </p:cNvPr>
          <p:cNvSpPr txBox="1"/>
          <p:nvPr/>
        </p:nvSpPr>
        <p:spPr>
          <a:xfrm>
            <a:off x="1238774" y="724864"/>
            <a:ext cx="5408606" cy="5355312"/>
          </a:xfrm>
          <a:prstGeom prst="rect">
            <a:avLst/>
          </a:prstGeom>
          <a:noFill/>
        </p:spPr>
        <p:txBody>
          <a:bodyPr wrap="square" rtlCol="0">
            <a:spAutoFit/>
          </a:bodyPr>
          <a:lstStyle/>
          <a:p>
            <a:pPr algn="ctr"/>
            <a:r>
              <a:rPr lang="es-MX" b="1" dirty="0" smtClean="0">
                <a:solidFill>
                  <a:prstClr val="black"/>
                </a:solidFill>
                <a:latin typeface="Comic Sans MS" panose="030F0702030302020204" pitchFamily="66" charset="0"/>
              </a:rPr>
              <a:t>Observaciones</a:t>
            </a:r>
          </a:p>
          <a:p>
            <a:endParaRPr lang="es-ES" sz="1200" dirty="0" smtClean="0">
              <a:solidFill>
                <a:prstClr val="black"/>
              </a:solidFill>
              <a:latin typeface="Comic Sans MS" panose="030F0702030302020204" pitchFamily="66" charset="0"/>
            </a:endParaRPr>
          </a:p>
          <a:p>
            <a:r>
              <a:rPr lang="es-ES" sz="1200" dirty="0" smtClean="0">
                <a:solidFill>
                  <a:prstClr val="black"/>
                </a:solidFill>
                <a:latin typeface="Comic Sans MS" panose="030F0702030302020204" pitchFamily="66" charset="0"/>
              </a:rPr>
              <a:t>En la actividad de pensamiento matemático fue muy bueno y de gran apoyo para los alumnos, me di cuenta por la creación de modelos que hicieron, realmente les sirvió mucho el ejemplo de imágenes visuales y ellos crearon algo más sorprendente. </a:t>
            </a:r>
          </a:p>
          <a:p>
            <a:endParaRPr lang="es-ES" sz="1200" dirty="0" smtClean="0">
              <a:solidFill>
                <a:prstClr val="black"/>
              </a:solidFill>
              <a:latin typeface="Comic Sans MS" panose="030F0702030302020204" pitchFamily="66" charset="0"/>
            </a:endParaRPr>
          </a:p>
          <a:p>
            <a:r>
              <a:rPr lang="es-ES" sz="1200" dirty="0" smtClean="0">
                <a:solidFill>
                  <a:prstClr val="black"/>
                </a:solidFill>
                <a:latin typeface="Comic Sans MS" panose="030F0702030302020204" pitchFamily="66" charset="0"/>
              </a:rPr>
              <a:t>Según Llorente (1998),</a:t>
            </a:r>
            <a:r>
              <a:rPr lang="es-ES" sz="1200" dirty="0">
                <a:solidFill>
                  <a:prstClr val="black"/>
                </a:solidFill>
                <a:latin typeface="Comic Sans MS" panose="030F0702030302020204" pitchFamily="66" charset="0"/>
              </a:rPr>
              <a:t> </a:t>
            </a:r>
            <a:r>
              <a:rPr lang="es-ES" sz="1200" dirty="0" smtClean="0">
                <a:solidFill>
                  <a:prstClr val="black"/>
                </a:solidFill>
                <a:latin typeface="Comic Sans MS" panose="030F0702030302020204" pitchFamily="66" charset="0"/>
              </a:rPr>
              <a:t>menciona que uno de los rasgos comunes que más llaman la atención en la mayoría de los materiales utilizados en la enseñanza, es que están hechos para ser mirados; no es extraño, por tanto, que uno de los primeros criterios de clasificación de los medios de enseñanza se basara en el órgano sensorial necesario para su percepción.</a:t>
            </a:r>
          </a:p>
          <a:p>
            <a:r>
              <a:rPr lang="es-ES" sz="1200" dirty="0" smtClean="0">
                <a:solidFill>
                  <a:prstClr val="black"/>
                </a:solidFill>
                <a:latin typeface="Comic Sans MS" panose="030F0702030302020204" pitchFamily="66" charset="0"/>
              </a:rPr>
              <a:t>En este caso puede notar que es verdad, los alumnos observaron tuvieron la percepción del ejemplo brindado y después crearon su modelo y lo mejoraron. </a:t>
            </a:r>
          </a:p>
          <a:p>
            <a:endParaRPr lang="es-ES" sz="1200" dirty="0">
              <a:solidFill>
                <a:prstClr val="black"/>
              </a:solidFill>
              <a:latin typeface="Comic Sans MS" panose="030F0702030302020204" pitchFamily="66" charset="0"/>
            </a:endParaRPr>
          </a:p>
          <a:p>
            <a:r>
              <a:rPr lang="es-ES" sz="1200" dirty="0" smtClean="0">
                <a:solidFill>
                  <a:prstClr val="black"/>
                </a:solidFill>
                <a:latin typeface="Comic Sans MS" panose="030F0702030302020204" pitchFamily="66" charset="0"/>
              </a:rPr>
              <a:t>Brindarles diversidad de material les ayuda a realizar la actividad, y a que tengan un mejor aprendizaje. </a:t>
            </a:r>
          </a:p>
          <a:p>
            <a:endParaRPr lang="es-MX" sz="1200" dirty="0" smtClean="0">
              <a:solidFill>
                <a:prstClr val="black"/>
              </a:solidFill>
              <a:latin typeface="Comic Sans MS" panose="030F0702030302020204" pitchFamily="66" charset="0"/>
            </a:endParaRPr>
          </a:p>
          <a:p>
            <a:endParaRPr lang="es-MX" sz="1200" dirty="0" smtClean="0">
              <a:solidFill>
                <a:prstClr val="black"/>
              </a:solidFill>
              <a:latin typeface="Comic Sans MS" panose="030F0702030302020204" pitchFamily="66" charset="0"/>
            </a:endParaRPr>
          </a:p>
          <a:p>
            <a:endParaRPr lang="es-MX" sz="1200" dirty="0" smtClean="0">
              <a:solidFill>
                <a:prstClr val="black"/>
              </a:solidFill>
              <a:latin typeface="Comic Sans MS" panose="030F0702030302020204" pitchFamily="66" charset="0"/>
            </a:endParaRPr>
          </a:p>
          <a:p>
            <a:endParaRPr lang="es-ES" sz="1200" dirty="0" smtClean="0">
              <a:solidFill>
                <a:prstClr val="black"/>
              </a:solidFill>
              <a:latin typeface="Comic Sans MS" panose="030F0702030302020204" pitchFamily="66" charset="0"/>
            </a:endParaRPr>
          </a:p>
          <a:p>
            <a:r>
              <a:rPr lang="es-ES" sz="1200" b="1" dirty="0" smtClean="0">
                <a:solidFill>
                  <a:prstClr val="black"/>
                </a:solidFill>
                <a:latin typeface="Comic Sans MS" panose="030F0702030302020204" pitchFamily="66" charset="0"/>
              </a:rPr>
              <a:t>Referencia bibliográfica:</a:t>
            </a:r>
          </a:p>
          <a:p>
            <a:r>
              <a:rPr lang="es-ES" sz="1200" dirty="0">
                <a:solidFill>
                  <a:prstClr val="black"/>
                </a:solidFill>
                <a:latin typeface="Comic Sans MS" panose="030F0702030302020204" pitchFamily="66" charset="0"/>
              </a:rPr>
              <a:t>Llorente Cámara, Enrique (1998). Medios visuales y educación visual. Revista de </a:t>
            </a:r>
            <a:r>
              <a:rPr lang="es-ES" sz="1200" dirty="0" err="1">
                <a:solidFill>
                  <a:prstClr val="black"/>
                </a:solidFill>
                <a:latin typeface="Comic Sans MS" panose="030F0702030302020204" pitchFamily="66" charset="0"/>
              </a:rPr>
              <a:t>Psicodidáctica</a:t>
            </a:r>
            <a:r>
              <a:rPr lang="es-ES" sz="1200" dirty="0">
                <a:solidFill>
                  <a:prstClr val="black"/>
                </a:solidFill>
                <a:latin typeface="Comic Sans MS" panose="030F0702030302020204" pitchFamily="66" charset="0"/>
              </a:rPr>
              <a:t>,  (5),69-82.[fecha de Consulta 17 de Junio de 2021]. ISSN: 1136-1034. Disponible en:   https://www.redalyc.org/articulo.oa?id=17517803008</a:t>
            </a:r>
          </a:p>
          <a:p>
            <a:endParaRPr lang="es-ES" sz="1200" b="1" dirty="0" smtClean="0">
              <a:solidFill>
                <a:prstClr val="black"/>
              </a:solidFill>
              <a:latin typeface="Comic Sans MS" panose="030F0702030302020204" pitchFamily="66" charset="0"/>
            </a:endParaRPr>
          </a:p>
        </p:txBody>
      </p:sp>
    </p:spTree>
    <p:extLst>
      <p:ext uri="{BB962C8B-B14F-4D97-AF65-F5344CB8AC3E}">
        <p14:creationId xmlns:p14="http://schemas.microsoft.com/office/powerpoint/2010/main" val="31177856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o 1">
            <a:extLst>
              <a:ext uri="{FF2B5EF4-FFF2-40B4-BE49-F238E27FC236}">
                <a16:creationId xmlns="" xmlns:a16="http://schemas.microsoft.com/office/drawing/2014/main" id="{BA74D494-408A-4E9A-8CBA-796030CBE8BE}"/>
              </a:ext>
            </a:extLst>
          </p:cNvPr>
          <p:cNvGrpSpPr/>
          <p:nvPr/>
        </p:nvGrpSpPr>
        <p:grpSpPr>
          <a:xfrm>
            <a:off x="-93163" y="62300"/>
            <a:ext cx="8202188" cy="9807304"/>
            <a:chOff x="-60113" y="101667"/>
            <a:chExt cx="8202188" cy="9807304"/>
          </a:xfrm>
        </p:grpSpPr>
        <p:sp>
          <p:nvSpPr>
            <p:cNvPr id="6" name="Paralelogramo 5">
              <a:extLst>
                <a:ext uri="{FF2B5EF4-FFF2-40B4-BE49-F238E27FC236}">
                  <a16:creationId xmlns="" xmlns:a16="http://schemas.microsoft.com/office/drawing/2014/main" id="{47608943-0181-440C-B161-B8EF626947B5}"/>
                </a:ext>
              </a:extLst>
            </p:cNvPr>
            <p:cNvSpPr/>
            <p:nvPr/>
          </p:nvSpPr>
          <p:spPr>
            <a:xfrm>
              <a:off x="41638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8" name="Paralelogramo 7">
              <a:extLst>
                <a:ext uri="{FF2B5EF4-FFF2-40B4-BE49-F238E27FC236}">
                  <a16:creationId xmlns="" xmlns:a16="http://schemas.microsoft.com/office/drawing/2014/main" id="{B33DFCE6-CAD3-4C51-BEC3-B49DE3E10F98}"/>
                </a:ext>
              </a:extLst>
            </p:cNvPr>
            <p:cNvSpPr/>
            <p:nvPr/>
          </p:nvSpPr>
          <p:spPr>
            <a:xfrm>
              <a:off x="115806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10" name="Paralelogramo 9">
              <a:extLst>
                <a:ext uri="{FF2B5EF4-FFF2-40B4-BE49-F238E27FC236}">
                  <a16:creationId xmlns="" xmlns:a16="http://schemas.microsoft.com/office/drawing/2014/main" id="{E9499F6D-0B37-4682-9B96-B4D34C2EF618}"/>
                </a:ext>
              </a:extLst>
            </p:cNvPr>
            <p:cNvSpPr/>
            <p:nvPr/>
          </p:nvSpPr>
          <p:spPr>
            <a:xfrm>
              <a:off x="189974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grpSp>
          <p:nvGrpSpPr>
            <p:cNvPr id="13" name="Grupo 12">
              <a:extLst>
                <a:ext uri="{FF2B5EF4-FFF2-40B4-BE49-F238E27FC236}">
                  <a16:creationId xmlns="" xmlns:a16="http://schemas.microsoft.com/office/drawing/2014/main" id="{B9B108D8-2D8D-467D-B61E-DE552F2B74A5}"/>
                </a:ext>
              </a:extLst>
            </p:cNvPr>
            <p:cNvGrpSpPr/>
            <p:nvPr/>
          </p:nvGrpSpPr>
          <p:grpSpPr>
            <a:xfrm>
              <a:off x="355425" y="718147"/>
              <a:ext cx="433787" cy="525661"/>
              <a:chOff x="325120" y="975360"/>
              <a:chExt cx="433787" cy="525661"/>
            </a:xfrm>
          </p:grpSpPr>
          <p:sp>
            <p:nvSpPr>
              <p:cNvPr id="11" name="Elipse 10">
                <a:extLst>
                  <a:ext uri="{FF2B5EF4-FFF2-40B4-BE49-F238E27FC236}">
                    <a16:creationId xmlns="" xmlns:a16="http://schemas.microsoft.com/office/drawing/2014/main" id="{880D7D52-E52E-46A6-9AD5-0FE86D8981B4}"/>
                  </a:ext>
                </a:extLst>
              </p:cNvPr>
              <p:cNvSpPr/>
              <p:nvPr/>
            </p:nvSpPr>
            <p:spPr>
              <a:xfrm>
                <a:off x="325120" y="975360"/>
                <a:ext cx="406400" cy="426720"/>
              </a:xfrm>
              <a:prstGeom prst="ellipse">
                <a:avLst/>
              </a:prstGeom>
              <a:solidFill>
                <a:schemeClr val="bg1"/>
              </a:solidFill>
              <a:ln>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12" name="CuadroTexto 11">
                <a:extLst>
                  <a:ext uri="{FF2B5EF4-FFF2-40B4-BE49-F238E27FC236}">
                    <a16:creationId xmlns="" xmlns:a16="http://schemas.microsoft.com/office/drawing/2014/main" id="{2E00C428-416A-4D97-97D6-9A76941C2425}"/>
                  </a:ext>
                </a:extLst>
              </p:cNvPr>
              <p:cNvSpPr txBox="1"/>
              <p:nvPr/>
            </p:nvSpPr>
            <p:spPr>
              <a:xfrm>
                <a:off x="377071" y="977801"/>
                <a:ext cx="381836" cy="523220"/>
              </a:xfrm>
              <a:prstGeom prst="rect">
                <a:avLst/>
              </a:prstGeom>
              <a:noFill/>
            </p:spPr>
            <p:txBody>
              <a:bodyPr wrap="none" rtlCol="0">
                <a:spAutoFit/>
              </a:bodyPr>
              <a:lstStyle/>
              <a:p>
                <a:r>
                  <a:rPr lang="es-MX" sz="2800" dirty="0">
                    <a:solidFill>
                      <a:prstClr val="black"/>
                    </a:solidFill>
                    <a:latin typeface="Comic Sans MS" panose="030F0702030302020204" pitchFamily="66" charset="0"/>
                  </a:rPr>
                  <a:t>L</a:t>
                </a:r>
              </a:p>
            </p:txBody>
          </p:sp>
        </p:grpSp>
        <p:sp>
          <p:nvSpPr>
            <p:cNvPr id="15" name="Elipse 14">
              <a:extLst>
                <a:ext uri="{FF2B5EF4-FFF2-40B4-BE49-F238E27FC236}">
                  <a16:creationId xmlns="" xmlns:a16="http://schemas.microsoft.com/office/drawing/2014/main" id="{1082DC44-6046-4DB4-9D18-B9DE01490DD4}"/>
                </a:ext>
              </a:extLst>
            </p:cNvPr>
            <p:cNvSpPr/>
            <p:nvPr/>
          </p:nvSpPr>
          <p:spPr>
            <a:xfrm>
              <a:off x="911740" y="699102"/>
              <a:ext cx="406400" cy="426720"/>
            </a:xfrm>
            <a:prstGeom prst="ellipse">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16" name="CuadroTexto 15">
              <a:extLst>
                <a:ext uri="{FF2B5EF4-FFF2-40B4-BE49-F238E27FC236}">
                  <a16:creationId xmlns="" xmlns:a16="http://schemas.microsoft.com/office/drawing/2014/main" id="{BE575634-FC98-441D-ACDC-E1C8A1435C25}"/>
                </a:ext>
              </a:extLst>
            </p:cNvPr>
            <p:cNvSpPr txBox="1"/>
            <p:nvPr/>
          </p:nvSpPr>
          <p:spPr>
            <a:xfrm>
              <a:off x="879159" y="669150"/>
              <a:ext cx="502061" cy="523220"/>
            </a:xfrm>
            <a:prstGeom prst="rect">
              <a:avLst/>
            </a:prstGeom>
            <a:noFill/>
          </p:spPr>
          <p:txBody>
            <a:bodyPr wrap="none" rtlCol="0">
              <a:spAutoFit/>
            </a:bodyPr>
            <a:lstStyle/>
            <a:p>
              <a:r>
                <a:rPr lang="es-MX" sz="2800" dirty="0">
                  <a:solidFill>
                    <a:prstClr val="black"/>
                  </a:solidFill>
                  <a:latin typeface="Comic Sans MS" panose="030F0702030302020204" pitchFamily="66" charset="0"/>
                </a:rPr>
                <a:t>M</a:t>
              </a:r>
            </a:p>
          </p:txBody>
        </p:sp>
        <p:sp>
          <p:nvSpPr>
            <p:cNvPr id="18" name="Elipse 17">
              <a:extLst>
                <a:ext uri="{FF2B5EF4-FFF2-40B4-BE49-F238E27FC236}">
                  <a16:creationId xmlns="" xmlns:a16="http://schemas.microsoft.com/office/drawing/2014/main" id="{AB18F75A-0196-4C2E-8DAD-CD0713D15D0C}"/>
                </a:ext>
              </a:extLst>
            </p:cNvPr>
            <p:cNvSpPr/>
            <p:nvPr/>
          </p:nvSpPr>
          <p:spPr>
            <a:xfrm>
              <a:off x="1399789" y="699102"/>
              <a:ext cx="406400" cy="426720"/>
            </a:xfrm>
            <a:prstGeom prst="ellipse">
              <a:avLst/>
            </a:prstGeom>
            <a:no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19" name="CuadroTexto 18">
              <a:extLst>
                <a:ext uri="{FF2B5EF4-FFF2-40B4-BE49-F238E27FC236}">
                  <a16:creationId xmlns="" xmlns:a16="http://schemas.microsoft.com/office/drawing/2014/main" id="{01D9B938-D65D-4623-994E-C181087BDD6E}"/>
                </a:ext>
              </a:extLst>
            </p:cNvPr>
            <p:cNvSpPr txBox="1"/>
            <p:nvPr/>
          </p:nvSpPr>
          <p:spPr>
            <a:xfrm>
              <a:off x="1390794" y="638990"/>
              <a:ext cx="502061" cy="523220"/>
            </a:xfrm>
            <a:prstGeom prst="rect">
              <a:avLst/>
            </a:prstGeom>
            <a:noFill/>
          </p:spPr>
          <p:txBody>
            <a:bodyPr wrap="none" rtlCol="0">
              <a:spAutoFit/>
            </a:bodyPr>
            <a:lstStyle/>
            <a:p>
              <a:r>
                <a:rPr lang="es-MX" sz="2800" dirty="0">
                  <a:solidFill>
                    <a:prstClr val="black"/>
                  </a:solidFill>
                  <a:latin typeface="Comic Sans MS" panose="030F0702030302020204" pitchFamily="66" charset="0"/>
                </a:rPr>
                <a:t>M</a:t>
              </a:r>
            </a:p>
          </p:txBody>
        </p:sp>
        <p:sp>
          <p:nvSpPr>
            <p:cNvPr id="21" name="Elipse 20">
              <a:extLst>
                <a:ext uri="{FF2B5EF4-FFF2-40B4-BE49-F238E27FC236}">
                  <a16:creationId xmlns="" xmlns:a16="http://schemas.microsoft.com/office/drawing/2014/main" id="{85E30B17-2BF6-437C-83C0-21DA04B245F6}"/>
                </a:ext>
              </a:extLst>
            </p:cNvPr>
            <p:cNvSpPr/>
            <p:nvPr/>
          </p:nvSpPr>
          <p:spPr>
            <a:xfrm>
              <a:off x="1910707" y="682587"/>
              <a:ext cx="406400" cy="426720"/>
            </a:xfrm>
            <a:prstGeom prst="ellipse">
              <a:avLst/>
            </a:prstGeom>
            <a:solidFill>
              <a:schemeClr val="bg1"/>
            </a:solidFill>
            <a:ln>
              <a:solidFill>
                <a:srgbClr val="9966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solidFill>
                    <a:prstClr val="white"/>
                  </a:solidFill>
                </a:rPr>
                <a:t>  </a:t>
              </a:r>
            </a:p>
          </p:txBody>
        </p:sp>
        <p:sp>
          <p:nvSpPr>
            <p:cNvPr id="22" name="CuadroTexto 21">
              <a:extLst>
                <a:ext uri="{FF2B5EF4-FFF2-40B4-BE49-F238E27FC236}">
                  <a16:creationId xmlns="" xmlns:a16="http://schemas.microsoft.com/office/drawing/2014/main" id="{D10FE9A1-28D5-4310-BD57-3A5884781B43}"/>
                </a:ext>
              </a:extLst>
            </p:cNvPr>
            <p:cNvSpPr txBox="1"/>
            <p:nvPr/>
          </p:nvSpPr>
          <p:spPr>
            <a:xfrm>
              <a:off x="1929603" y="678878"/>
              <a:ext cx="310716" cy="523220"/>
            </a:xfrm>
            <a:prstGeom prst="rect">
              <a:avLst/>
            </a:prstGeom>
            <a:noFill/>
          </p:spPr>
          <p:txBody>
            <a:bodyPr wrap="square" rtlCol="0">
              <a:spAutoFit/>
            </a:bodyPr>
            <a:lstStyle/>
            <a:p>
              <a:r>
                <a:rPr lang="es-MX" sz="2800" dirty="0">
                  <a:solidFill>
                    <a:prstClr val="black"/>
                  </a:solidFill>
                  <a:latin typeface="Comic Sans MS" panose="030F0702030302020204" pitchFamily="66" charset="0"/>
                </a:rPr>
                <a:t>J</a:t>
              </a:r>
            </a:p>
          </p:txBody>
        </p:sp>
        <p:sp>
          <p:nvSpPr>
            <p:cNvPr id="24" name="Elipse 23">
              <a:extLst>
                <a:ext uri="{FF2B5EF4-FFF2-40B4-BE49-F238E27FC236}">
                  <a16:creationId xmlns="" xmlns:a16="http://schemas.microsoft.com/office/drawing/2014/main" id="{8A385A63-D308-45E3-A890-7B5BB1C03A3A}"/>
                </a:ext>
              </a:extLst>
            </p:cNvPr>
            <p:cNvSpPr/>
            <p:nvPr/>
          </p:nvSpPr>
          <p:spPr>
            <a:xfrm>
              <a:off x="2415408" y="714322"/>
              <a:ext cx="406400" cy="426720"/>
            </a:xfrm>
            <a:prstGeom prst="ellipse">
              <a:avLst/>
            </a:prstGeom>
            <a:solidFill>
              <a:schemeClr val="accent4">
                <a:lumMod val="20000"/>
                <a:lumOff val="80000"/>
              </a:schemeClr>
            </a:solidFill>
            <a:ln>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25" name="CuadroTexto 24">
              <a:extLst>
                <a:ext uri="{FF2B5EF4-FFF2-40B4-BE49-F238E27FC236}">
                  <a16:creationId xmlns="" xmlns:a16="http://schemas.microsoft.com/office/drawing/2014/main" id="{675EA713-7166-4AA9-B421-958EB661CA25}"/>
                </a:ext>
              </a:extLst>
            </p:cNvPr>
            <p:cNvSpPr txBox="1"/>
            <p:nvPr/>
          </p:nvSpPr>
          <p:spPr>
            <a:xfrm>
              <a:off x="2415342" y="752192"/>
              <a:ext cx="418704" cy="523220"/>
            </a:xfrm>
            <a:prstGeom prst="rect">
              <a:avLst/>
            </a:prstGeom>
            <a:noFill/>
          </p:spPr>
          <p:txBody>
            <a:bodyPr wrap="none" rtlCol="0">
              <a:spAutoFit/>
            </a:bodyPr>
            <a:lstStyle/>
            <a:p>
              <a:r>
                <a:rPr lang="es-MX" sz="2800" dirty="0">
                  <a:solidFill>
                    <a:prstClr val="black"/>
                  </a:solidFill>
                  <a:latin typeface="Comic Sans MS" panose="030F0702030302020204" pitchFamily="66" charset="0"/>
                </a:rPr>
                <a:t>V</a:t>
              </a:r>
            </a:p>
          </p:txBody>
        </p:sp>
        <p:grpSp>
          <p:nvGrpSpPr>
            <p:cNvPr id="37" name="Grupo 36">
              <a:extLst>
                <a:ext uri="{FF2B5EF4-FFF2-40B4-BE49-F238E27FC236}">
                  <a16:creationId xmlns="" xmlns:a16="http://schemas.microsoft.com/office/drawing/2014/main" id="{609E6B96-557A-4D3C-965B-8035DA291787}"/>
                </a:ext>
              </a:extLst>
            </p:cNvPr>
            <p:cNvGrpSpPr/>
            <p:nvPr/>
          </p:nvGrpSpPr>
          <p:grpSpPr>
            <a:xfrm>
              <a:off x="3129395" y="101667"/>
              <a:ext cx="3534242" cy="1126339"/>
              <a:chOff x="3024181" y="135293"/>
              <a:chExt cx="3534242" cy="1126339"/>
            </a:xfrm>
          </p:grpSpPr>
          <p:pic>
            <p:nvPicPr>
              <p:cNvPr id="5" name="Imagen 4" descr="Imagen que contiene cuarto, reloj&#10;&#10;Descripción generada automáticamente">
                <a:extLst>
                  <a:ext uri="{FF2B5EF4-FFF2-40B4-BE49-F238E27FC236}">
                    <a16:creationId xmlns="" xmlns:a16="http://schemas.microsoft.com/office/drawing/2014/main" id="{1F8B6B18-BBBC-4E3C-86D9-F00304A4797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24181" y="186307"/>
                <a:ext cx="833120" cy="1020354"/>
              </a:xfrm>
              <a:prstGeom prst="rect">
                <a:avLst/>
              </a:prstGeom>
            </p:spPr>
          </p:pic>
          <p:pic>
            <p:nvPicPr>
              <p:cNvPr id="28" name="Imagen 27" descr="Imagen que contiene camiseta&#10;&#10;Descripción generada automáticamente">
                <a:extLst>
                  <a:ext uri="{FF2B5EF4-FFF2-40B4-BE49-F238E27FC236}">
                    <a16:creationId xmlns="" xmlns:a16="http://schemas.microsoft.com/office/drawing/2014/main" id="{E80C588A-7E82-4001-94A5-DE90FC28F93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947723" y="135293"/>
                <a:ext cx="586945" cy="1085720"/>
              </a:xfrm>
              <a:prstGeom prst="rect">
                <a:avLst/>
              </a:prstGeom>
            </p:spPr>
          </p:pic>
          <p:pic>
            <p:nvPicPr>
              <p:cNvPr id="30" name="Imagen 29" descr="Imagen que contiene dibujo&#10;&#10;Descripción generada automáticamente">
                <a:extLst>
                  <a:ext uri="{FF2B5EF4-FFF2-40B4-BE49-F238E27FC236}">
                    <a16:creationId xmlns="" xmlns:a16="http://schemas.microsoft.com/office/drawing/2014/main" id="{65450E8D-4A8F-47F5-9A99-0395E3E75608}"/>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609904" y="149582"/>
                <a:ext cx="586945" cy="1093804"/>
              </a:xfrm>
              <a:prstGeom prst="rect">
                <a:avLst/>
              </a:prstGeom>
            </p:spPr>
          </p:pic>
          <p:pic>
            <p:nvPicPr>
              <p:cNvPr id="32" name="Imagen 31">
                <a:extLst>
                  <a:ext uri="{FF2B5EF4-FFF2-40B4-BE49-F238E27FC236}">
                    <a16:creationId xmlns="" xmlns:a16="http://schemas.microsoft.com/office/drawing/2014/main" id="{360757C7-0204-411C-BC27-46C0D1504D7F}"/>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265190" y="135293"/>
                <a:ext cx="715353" cy="1122383"/>
              </a:xfrm>
              <a:prstGeom prst="rect">
                <a:avLst/>
              </a:prstGeom>
            </p:spPr>
          </p:pic>
          <p:pic>
            <p:nvPicPr>
              <p:cNvPr id="34" name="Imagen 33" descr="Imagen que contiene dibujo&#10;&#10;Descripción generada automáticamente">
                <a:extLst>
                  <a:ext uri="{FF2B5EF4-FFF2-40B4-BE49-F238E27FC236}">
                    <a16:creationId xmlns="" xmlns:a16="http://schemas.microsoft.com/office/drawing/2014/main" id="{69E61F90-5C76-46E5-9AB4-46A4DAD5FA71}"/>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998931" y="164446"/>
                <a:ext cx="559492" cy="1097186"/>
              </a:xfrm>
              <a:prstGeom prst="rect">
                <a:avLst/>
              </a:prstGeom>
            </p:spPr>
          </p:pic>
        </p:grpSp>
        <p:sp>
          <p:nvSpPr>
            <p:cNvPr id="38" name="CuadroTexto 37">
              <a:extLst>
                <a:ext uri="{FF2B5EF4-FFF2-40B4-BE49-F238E27FC236}">
                  <a16:creationId xmlns="" xmlns:a16="http://schemas.microsoft.com/office/drawing/2014/main" id="{C0070B9A-B372-4799-9461-A579B3A946DE}"/>
                </a:ext>
              </a:extLst>
            </p:cNvPr>
            <p:cNvSpPr txBox="1"/>
            <p:nvPr/>
          </p:nvSpPr>
          <p:spPr>
            <a:xfrm>
              <a:off x="38869" y="1211883"/>
              <a:ext cx="7777163" cy="369332"/>
            </a:xfrm>
            <a:prstGeom prst="rect">
              <a:avLst/>
            </a:prstGeom>
            <a:noFill/>
          </p:spPr>
          <p:txBody>
            <a:bodyPr wrap="square" rtlCol="0">
              <a:spAutoFit/>
            </a:bodyPr>
            <a:lstStyle/>
            <a:p>
              <a:r>
                <a:rPr lang="es-MX" dirty="0">
                  <a:solidFill>
                    <a:prstClr val="black"/>
                  </a:solidFill>
                </a:rPr>
                <a:t>Situación de </a:t>
              </a:r>
              <a:r>
                <a:rPr lang="es-MX" dirty="0" smtClean="0">
                  <a:solidFill>
                    <a:prstClr val="black"/>
                  </a:solidFill>
                </a:rPr>
                <a:t>Aprendizaje: Aprende en casa</a:t>
              </a:r>
              <a:endParaRPr lang="es-MX" dirty="0">
                <a:solidFill>
                  <a:prstClr val="black"/>
                </a:solidFill>
              </a:endParaRPr>
            </a:p>
          </p:txBody>
        </p:sp>
        <p:sp>
          <p:nvSpPr>
            <p:cNvPr id="39" name="Rectángulo 38">
              <a:extLst>
                <a:ext uri="{FF2B5EF4-FFF2-40B4-BE49-F238E27FC236}">
                  <a16:creationId xmlns="" xmlns:a16="http://schemas.microsoft.com/office/drawing/2014/main" id="{1A3DE5BB-AF26-4C12-B49E-ABDE42CACE67}"/>
                </a:ext>
              </a:extLst>
            </p:cNvPr>
            <p:cNvSpPr/>
            <p:nvPr/>
          </p:nvSpPr>
          <p:spPr>
            <a:xfrm>
              <a:off x="21138" y="1905531"/>
              <a:ext cx="7777162" cy="369332"/>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40" name="CuadroTexto 39">
              <a:extLst>
                <a:ext uri="{FF2B5EF4-FFF2-40B4-BE49-F238E27FC236}">
                  <a16:creationId xmlns="" xmlns:a16="http://schemas.microsoft.com/office/drawing/2014/main" id="{EBB85D41-574F-42BC-9018-63249043977A}"/>
                </a:ext>
              </a:extLst>
            </p:cNvPr>
            <p:cNvSpPr txBox="1"/>
            <p:nvPr/>
          </p:nvSpPr>
          <p:spPr>
            <a:xfrm>
              <a:off x="-60113" y="1913838"/>
              <a:ext cx="7777162" cy="338554"/>
            </a:xfrm>
            <a:prstGeom prst="rect">
              <a:avLst/>
            </a:prstGeom>
            <a:noFill/>
          </p:spPr>
          <p:txBody>
            <a:bodyPr wrap="square" rtlCol="0">
              <a:spAutoFit/>
            </a:bodyPr>
            <a:lstStyle/>
            <a:p>
              <a:pPr algn="ctr"/>
              <a:r>
                <a:rPr lang="es-MX" sz="1600" b="1" dirty="0">
                  <a:solidFill>
                    <a:prstClr val="white"/>
                  </a:solidFill>
                  <a:latin typeface="Comic Sans MS" panose="030F0702030302020204" pitchFamily="66" charset="0"/>
                </a:rPr>
                <a:t>Campos de formación y/o áreas de desarrollo personal y social a favorecer </a:t>
              </a:r>
            </a:p>
          </p:txBody>
        </p:sp>
        <p:grpSp>
          <p:nvGrpSpPr>
            <p:cNvPr id="72" name="Grupo 71">
              <a:extLst>
                <a:ext uri="{FF2B5EF4-FFF2-40B4-BE49-F238E27FC236}">
                  <a16:creationId xmlns="" xmlns:a16="http://schemas.microsoft.com/office/drawing/2014/main" id="{083CD8EE-5F7D-466F-B780-EFFFBFC05014}"/>
                </a:ext>
              </a:extLst>
            </p:cNvPr>
            <p:cNvGrpSpPr/>
            <p:nvPr/>
          </p:nvGrpSpPr>
          <p:grpSpPr>
            <a:xfrm>
              <a:off x="240392" y="2345731"/>
              <a:ext cx="7381107" cy="626460"/>
              <a:chOff x="-75901" y="2156819"/>
              <a:chExt cx="7381107" cy="626460"/>
            </a:xfrm>
          </p:grpSpPr>
          <p:grpSp>
            <p:nvGrpSpPr>
              <p:cNvPr id="44" name="Grupo 43">
                <a:extLst>
                  <a:ext uri="{FF2B5EF4-FFF2-40B4-BE49-F238E27FC236}">
                    <a16:creationId xmlns="" xmlns:a16="http://schemas.microsoft.com/office/drawing/2014/main" id="{12E0C998-9197-4DCB-81D4-DAD8211FDB84}"/>
                  </a:ext>
                </a:extLst>
              </p:cNvPr>
              <p:cNvGrpSpPr/>
              <p:nvPr/>
            </p:nvGrpSpPr>
            <p:grpSpPr>
              <a:xfrm>
                <a:off x="-75901" y="2156821"/>
                <a:ext cx="1443895" cy="562832"/>
                <a:chOff x="-169219" y="2121401"/>
                <a:chExt cx="1892685" cy="621799"/>
              </a:xfrm>
            </p:grpSpPr>
            <p:sp>
              <p:nvSpPr>
                <p:cNvPr id="42" name="Rectángulo 41">
                  <a:extLst>
                    <a:ext uri="{FF2B5EF4-FFF2-40B4-BE49-F238E27FC236}">
                      <a16:creationId xmlns="" xmlns:a16="http://schemas.microsoft.com/office/drawing/2014/main" id="{C56CE162-DF76-48EA-B669-0B397B284F1D}"/>
                    </a:ext>
                  </a:extLst>
                </p:cNvPr>
                <p:cNvSpPr/>
                <p:nvPr/>
              </p:nvSpPr>
              <p:spPr>
                <a:xfrm>
                  <a:off x="0" y="2121401"/>
                  <a:ext cx="1483360" cy="621799"/>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43" name="CuadroTexto 42">
                  <a:extLst>
                    <a:ext uri="{FF2B5EF4-FFF2-40B4-BE49-F238E27FC236}">
                      <a16:creationId xmlns="" xmlns:a16="http://schemas.microsoft.com/office/drawing/2014/main" id="{4D7A53C4-2AD3-46FF-A6B4-42DB355C7AEA}"/>
                    </a:ext>
                  </a:extLst>
                </p:cNvPr>
                <p:cNvSpPr txBox="1"/>
                <p:nvPr/>
              </p:nvSpPr>
              <p:spPr>
                <a:xfrm>
                  <a:off x="-169219" y="2139829"/>
                  <a:ext cx="1892685" cy="523220"/>
                </a:xfrm>
                <a:prstGeom prst="rect">
                  <a:avLst/>
                </a:prstGeom>
                <a:noFill/>
              </p:spPr>
              <p:txBody>
                <a:bodyPr wrap="square" rtlCol="0">
                  <a:spAutoFit/>
                </a:bodyPr>
                <a:lstStyle/>
                <a:p>
                  <a:pPr algn="ctr"/>
                  <a:r>
                    <a:rPr lang="es-MX" sz="1400" b="1" dirty="0">
                      <a:solidFill>
                        <a:prstClr val="white"/>
                      </a:solidFill>
                      <a:latin typeface="Comic Sans MS" panose="030F0702030302020204" pitchFamily="66" charset="0"/>
                    </a:rPr>
                    <a:t>Lenguaje y</a:t>
                  </a:r>
                </a:p>
                <a:p>
                  <a:pPr algn="ctr"/>
                  <a:r>
                    <a:rPr lang="es-MX" sz="1400" b="1" dirty="0">
                      <a:solidFill>
                        <a:prstClr val="white"/>
                      </a:solidFill>
                      <a:latin typeface="Comic Sans MS" panose="030F0702030302020204" pitchFamily="66" charset="0"/>
                    </a:rPr>
                    <a:t>comunicación</a:t>
                  </a:r>
                  <a:endParaRPr lang="es-MX" b="1" dirty="0">
                    <a:solidFill>
                      <a:prstClr val="white"/>
                    </a:solidFill>
                    <a:latin typeface="Comic Sans MS" panose="030F0702030302020204" pitchFamily="66" charset="0"/>
                  </a:endParaRPr>
                </a:p>
              </p:txBody>
            </p:sp>
          </p:grpSp>
          <p:grpSp>
            <p:nvGrpSpPr>
              <p:cNvPr id="57" name="Grupo 56">
                <a:extLst>
                  <a:ext uri="{FF2B5EF4-FFF2-40B4-BE49-F238E27FC236}">
                    <a16:creationId xmlns="" xmlns:a16="http://schemas.microsoft.com/office/drawing/2014/main" id="{1E968DB6-DCB7-4FE7-A0A4-1B7F8505EC91}"/>
                  </a:ext>
                </a:extLst>
              </p:cNvPr>
              <p:cNvGrpSpPr/>
              <p:nvPr/>
            </p:nvGrpSpPr>
            <p:grpSpPr>
              <a:xfrm>
                <a:off x="1121597" y="2156821"/>
                <a:ext cx="1443895" cy="562832"/>
                <a:chOff x="-171552" y="2121401"/>
                <a:chExt cx="1892685" cy="621799"/>
              </a:xfrm>
            </p:grpSpPr>
            <p:sp>
              <p:nvSpPr>
                <p:cNvPr id="58" name="Rectángulo 57">
                  <a:extLst>
                    <a:ext uri="{FF2B5EF4-FFF2-40B4-BE49-F238E27FC236}">
                      <a16:creationId xmlns="" xmlns:a16="http://schemas.microsoft.com/office/drawing/2014/main" id="{056A7F68-4482-4BD8-A9D9-2C976EF8C389}"/>
                    </a:ext>
                  </a:extLst>
                </p:cNvPr>
                <p:cNvSpPr/>
                <p:nvPr/>
              </p:nvSpPr>
              <p:spPr>
                <a:xfrm>
                  <a:off x="0" y="2121401"/>
                  <a:ext cx="1483360" cy="621799"/>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59" name="CuadroTexto 58">
                  <a:extLst>
                    <a:ext uri="{FF2B5EF4-FFF2-40B4-BE49-F238E27FC236}">
                      <a16:creationId xmlns="" xmlns:a16="http://schemas.microsoft.com/office/drawing/2014/main" id="{0E5E6861-0F13-4038-B433-32662CD9813E}"/>
                    </a:ext>
                  </a:extLst>
                </p:cNvPr>
                <p:cNvSpPr txBox="1"/>
                <p:nvPr/>
              </p:nvSpPr>
              <p:spPr>
                <a:xfrm>
                  <a:off x="-171552" y="2139829"/>
                  <a:ext cx="1892685" cy="578036"/>
                </a:xfrm>
                <a:prstGeom prst="rect">
                  <a:avLst/>
                </a:prstGeom>
                <a:noFill/>
              </p:spPr>
              <p:txBody>
                <a:bodyPr wrap="square" rtlCol="0">
                  <a:spAutoFit/>
                </a:bodyPr>
                <a:lstStyle/>
                <a:p>
                  <a:pPr algn="ctr"/>
                  <a:r>
                    <a:rPr lang="es-MX" sz="1400" b="1" dirty="0">
                      <a:solidFill>
                        <a:prstClr val="white"/>
                      </a:solidFill>
                      <a:latin typeface="Comic Sans MS" panose="030F0702030302020204" pitchFamily="66" charset="0"/>
                    </a:rPr>
                    <a:t>Pensamiento </a:t>
                  </a:r>
                </a:p>
                <a:p>
                  <a:pPr algn="ctr"/>
                  <a:r>
                    <a:rPr lang="es-MX" sz="1400" b="1" dirty="0">
                      <a:solidFill>
                        <a:prstClr val="white"/>
                      </a:solidFill>
                      <a:latin typeface="Comic Sans MS" panose="030F0702030302020204" pitchFamily="66" charset="0"/>
                    </a:rPr>
                    <a:t>matemático</a:t>
                  </a:r>
                  <a:endParaRPr lang="es-MX" b="1" dirty="0">
                    <a:solidFill>
                      <a:prstClr val="white"/>
                    </a:solidFill>
                    <a:latin typeface="Comic Sans MS" panose="030F0702030302020204" pitchFamily="66" charset="0"/>
                  </a:endParaRPr>
                </a:p>
              </p:txBody>
            </p:sp>
          </p:grpSp>
          <p:grpSp>
            <p:nvGrpSpPr>
              <p:cNvPr id="60" name="Grupo 59">
                <a:extLst>
                  <a:ext uri="{FF2B5EF4-FFF2-40B4-BE49-F238E27FC236}">
                    <a16:creationId xmlns="" xmlns:a16="http://schemas.microsoft.com/office/drawing/2014/main" id="{DE412BE8-0BFB-42DA-A279-3E2C07EC4A7C}"/>
                  </a:ext>
                </a:extLst>
              </p:cNvPr>
              <p:cNvGrpSpPr/>
              <p:nvPr/>
            </p:nvGrpSpPr>
            <p:grpSpPr>
              <a:xfrm>
                <a:off x="2280098" y="2156826"/>
                <a:ext cx="1443895" cy="626453"/>
                <a:chOff x="-204663" y="2121401"/>
                <a:chExt cx="1892685" cy="692084"/>
              </a:xfrm>
            </p:grpSpPr>
            <p:sp>
              <p:nvSpPr>
                <p:cNvPr id="61" name="Rectángulo 60">
                  <a:extLst>
                    <a:ext uri="{FF2B5EF4-FFF2-40B4-BE49-F238E27FC236}">
                      <a16:creationId xmlns="" xmlns:a16="http://schemas.microsoft.com/office/drawing/2014/main" id="{E36C0324-4B51-4ECA-9891-55F658027BAB}"/>
                    </a:ext>
                  </a:extLst>
                </p:cNvPr>
                <p:cNvSpPr/>
                <p:nvPr/>
              </p:nvSpPr>
              <p:spPr>
                <a:xfrm>
                  <a:off x="0" y="2121401"/>
                  <a:ext cx="1483360" cy="621799"/>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62" name="CuadroTexto 61">
                  <a:extLst>
                    <a:ext uri="{FF2B5EF4-FFF2-40B4-BE49-F238E27FC236}">
                      <a16:creationId xmlns="" xmlns:a16="http://schemas.microsoft.com/office/drawing/2014/main" id="{8583341A-D28C-4BAF-AADF-7019A81EC3A9}"/>
                    </a:ext>
                  </a:extLst>
                </p:cNvPr>
                <p:cNvSpPr txBox="1"/>
                <p:nvPr/>
              </p:nvSpPr>
              <p:spPr>
                <a:xfrm>
                  <a:off x="-204663" y="2150444"/>
                  <a:ext cx="1892685" cy="663041"/>
                </a:xfrm>
                <a:prstGeom prst="rect">
                  <a:avLst/>
                </a:prstGeom>
                <a:noFill/>
              </p:spPr>
              <p:txBody>
                <a:bodyPr wrap="square" rtlCol="0">
                  <a:spAutoFit/>
                </a:bodyPr>
                <a:lstStyle/>
                <a:p>
                  <a:pPr algn="ctr"/>
                  <a:r>
                    <a:rPr lang="es-MX" sz="1100" b="1" dirty="0">
                      <a:solidFill>
                        <a:prstClr val="white"/>
                      </a:solidFill>
                      <a:latin typeface="Comic Sans MS" panose="030F0702030302020204" pitchFamily="66" charset="0"/>
                    </a:rPr>
                    <a:t>Exploración del mundo natural y social</a:t>
                  </a:r>
                  <a:endParaRPr lang="es-MX" sz="1400" b="1" dirty="0">
                    <a:solidFill>
                      <a:prstClr val="white"/>
                    </a:solidFill>
                    <a:latin typeface="Comic Sans MS" panose="030F0702030302020204" pitchFamily="66" charset="0"/>
                  </a:endParaRPr>
                </a:p>
              </p:txBody>
            </p:sp>
          </p:grpSp>
          <p:grpSp>
            <p:nvGrpSpPr>
              <p:cNvPr id="63" name="Grupo 62">
                <a:extLst>
                  <a:ext uri="{FF2B5EF4-FFF2-40B4-BE49-F238E27FC236}">
                    <a16:creationId xmlns="" xmlns:a16="http://schemas.microsoft.com/office/drawing/2014/main" id="{E8EB032D-ACCC-40F9-AC96-D4AD28491475}"/>
                  </a:ext>
                </a:extLst>
              </p:cNvPr>
              <p:cNvGrpSpPr/>
              <p:nvPr/>
            </p:nvGrpSpPr>
            <p:grpSpPr>
              <a:xfrm>
                <a:off x="3367730" y="2156821"/>
                <a:ext cx="1443895" cy="562832"/>
                <a:chOff x="-359582" y="2121401"/>
                <a:chExt cx="1892685" cy="621799"/>
              </a:xfrm>
            </p:grpSpPr>
            <p:sp>
              <p:nvSpPr>
                <p:cNvPr id="64" name="Rectángulo 63">
                  <a:extLst>
                    <a:ext uri="{FF2B5EF4-FFF2-40B4-BE49-F238E27FC236}">
                      <a16:creationId xmlns="" xmlns:a16="http://schemas.microsoft.com/office/drawing/2014/main" id="{D258DB9C-57AA-4856-BAE0-1F787B576215}"/>
                    </a:ext>
                  </a:extLst>
                </p:cNvPr>
                <p:cNvSpPr/>
                <p:nvPr/>
              </p:nvSpPr>
              <p:spPr>
                <a:xfrm>
                  <a:off x="0" y="2121401"/>
                  <a:ext cx="1483360" cy="621799"/>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65" name="CuadroTexto 64">
                  <a:extLst>
                    <a:ext uri="{FF2B5EF4-FFF2-40B4-BE49-F238E27FC236}">
                      <a16:creationId xmlns="" xmlns:a16="http://schemas.microsoft.com/office/drawing/2014/main" id="{80935E19-64EA-4D41-9A3C-8E6C14C1C24B}"/>
                    </a:ext>
                  </a:extLst>
                </p:cNvPr>
                <p:cNvSpPr txBox="1"/>
                <p:nvPr/>
              </p:nvSpPr>
              <p:spPr>
                <a:xfrm>
                  <a:off x="-359582" y="2259260"/>
                  <a:ext cx="1892685" cy="340022"/>
                </a:xfrm>
                <a:prstGeom prst="rect">
                  <a:avLst/>
                </a:prstGeom>
                <a:noFill/>
              </p:spPr>
              <p:txBody>
                <a:bodyPr wrap="square" rtlCol="0">
                  <a:spAutoFit/>
                </a:bodyPr>
                <a:lstStyle/>
                <a:p>
                  <a:pPr algn="ctr"/>
                  <a:r>
                    <a:rPr lang="es-MX" sz="1400" b="1" dirty="0">
                      <a:solidFill>
                        <a:prstClr val="white"/>
                      </a:solidFill>
                      <a:latin typeface="Comic Sans MS" panose="030F0702030302020204" pitchFamily="66" charset="0"/>
                    </a:rPr>
                    <a:t>Artes</a:t>
                  </a:r>
                  <a:endParaRPr lang="es-MX" b="1" dirty="0">
                    <a:solidFill>
                      <a:prstClr val="white"/>
                    </a:solidFill>
                    <a:latin typeface="Comic Sans MS" panose="030F0702030302020204" pitchFamily="66" charset="0"/>
                  </a:endParaRPr>
                </a:p>
              </p:txBody>
            </p:sp>
          </p:grpSp>
          <p:grpSp>
            <p:nvGrpSpPr>
              <p:cNvPr id="66" name="Grupo 65">
                <a:extLst>
                  <a:ext uri="{FF2B5EF4-FFF2-40B4-BE49-F238E27FC236}">
                    <a16:creationId xmlns="" xmlns:a16="http://schemas.microsoft.com/office/drawing/2014/main" id="{BFD2444E-F5BD-4D9A-B193-C16DC1378FBA}"/>
                  </a:ext>
                </a:extLst>
              </p:cNvPr>
              <p:cNvGrpSpPr/>
              <p:nvPr/>
            </p:nvGrpSpPr>
            <p:grpSpPr>
              <a:xfrm>
                <a:off x="4676184" y="2156819"/>
                <a:ext cx="1443895" cy="562832"/>
                <a:chOff x="-177539" y="2121399"/>
                <a:chExt cx="1892685" cy="621799"/>
              </a:xfrm>
            </p:grpSpPr>
            <p:sp>
              <p:nvSpPr>
                <p:cNvPr id="67" name="Rectángulo 66">
                  <a:extLst>
                    <a:ext uri="{FF2B5EF4-FFF2-40B4-BE49-F238E27FC236}">
                      <a16:creationId xmlns="" xmlns:a16="http://schemas.microsoft.com/office/drawing/2014/main" id="{7124B3F4-60CA-476B-BC85-C9A19C47FFA8}"/>
                    </a:ext>
                  </a:extLst>
                </p:cNvPr>
                <p:cNvSpPr/>
                <p:nvPr/>
              </p:nvSpPr>
              <p:spPr>
                <a:xfrm>
                  <a:off x="49096" y="2121399"/>
                  <a:ext cx="1483359" cy="621799"/>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68" name="CuadroTexto 67">
                  <a:extLst>
                    <a:ext uri="{FF2B5EF4-FFF2-40B4-BE49-F238E27FC236}">
                      <a16:creationId xmlns="" xmlns:a16="http://schemas.microsoft.com/office/drawing/2014/main" id="{A9F5438C-023C-4607-A434-6E5095D48236}"/>
                    </a:ext>
                  </a:extLst>
                </p:cNvPr>
                <p:cNvSpPr txBox="1"/>
                <p:nvPr/>
              </p:nvSpPr>
              <p:spPr>
                <a:xfrm>
                  <a:off x="-177539" y="2150449"/>
                  <a:ext cx="1892685" cy="578037"/>
                </a:xfrm>
                <a:prstGeom prst="rect">
                  <a:avLst/>
                </a:prstGeom>
                <a:noFill/>
              </p:spPr>
              <p:txBody>
                <a:bodyPr wrap="square" rtlCol="0">
                  <a:spAutoFit/>
                </a:bodyPr>
                <a:lstStyle/>
                <a:p>
                  <a:pPr algn="ctr"/>
                  <a:r>
                    <a:rPr lang="es-MX" sz="1400" b="1" dirty="0">
                      <a:solidFill>
                        <a:prstClr val="white"/>
                      </a:solidFill>
                      <a:latin typeface="Comic Sans MS" panose="030F0702030302020204" pitchFamily="66" charset="0"/>
                    </a:rPr>
                    <a:t>Educación </a:t>
                  </a:r>
                </a:p>
                <a:p>
                  <a:pPr algn="ctr"/>
                  <a:r>
                    <a:rPr lang="es-MX" sz="1400" b="1" dirty="0">
                      <a:solidFill>
                        <a:prstClr val="white"/>
                      </a:solidFill>
                      <a:latin typeface="Comic Sans MS" panose="030F0702030302020204" pitchFamily="66" charset="0"/>
                    </a:rPr>
                    <a:t>Física</a:t>
                  </a:r>
                  <a:endParaRPr lang="es-MX" b="1" dirty="0">
                    <a:solidFill>
                      <a:prstClr val="white"/>
                    </a:solidFill>
                    <a:latin typeface="Comic Sans MS" panose="030F0702030302020204" pitchFamily="66" charset="0"/>
                  </a:endParaRPr>
                </a:p>
              </p:txBody>
            </p:sp>
          </p:grpSp>
          <p:grpSp>
            <p:nvGrpSpPr>
              <p:cNvPr id="69" name="Grupo 68">
                <a:extLst>
                  <a:ext uri="{FF2B5EF4-FFF2-40B4-BE49-F238E27FC236}">
                    <a16:creationId xmlns="" xmlns:a16="http://schemas.microsoft.com/office/drawing/2014/main" id="{17AF4C5C-C2C8-4DED-BAD5-5F76BDE17A81}"/>
                  </a:ext>
                </a:extLst>
              </p:cNvPr>
              <p:cNvGrpSpPr/>
              <p:nvPr/>
            </p:nvGrpSpPr>
            <p:grpSpPr>
              <a:xfrm>
                <a:off x="5861311" y="2164898"/>
                <a:ext cx="1443895" cy="562832"/>
                <a:chOff x="-204658" y="2121401"/>
                <a:chExt cx="1892685" cy="621799"/>
              </a:xfrm>
            </p:grpSpPr>
            <p:sp>
              <p:nvSpPr>
                <p:cNvPr id="70" name="Rectángulo 69">
                  <a:extLst>
                    <a:ext uri="{FF2B5EF4-FFF2-40B4-BE49-F238E27FC236}">
                      <a16:creationId xmlns="" xmlns:a16="http://schemas.microsoft.com/office/drawing/2014/main" id="{5D5778F5-4584-429E-A2A1-9F50E2EFC902}"/>
                    </a:ext>
                  </a:extLst>
                </p:cNvPr>
                <p:cNvSpPr/>
                <p:nvPr/>
              </p:nvSpPr>
              <p:spPr>
                <a:xfrm>
                  <a:off x="0" y="2121401"/>
                  <a:ext cx="1483360" cy="621799"/>
                </a:xfrm>
                <a:prstGeom prst="rect">
                  <a:avLst/>
                </a:prstGeom>
                <a:solidFill>
                  <a:srgbClr val="CC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71" name="CuadroTexto 70">
                  <a:extLst>
                    <a:ext uri="{FF2B5EF4-FFF2-40B4-BE49-F238E27FC236}">
                      <a16:creationId xmlns="" xmlns:a16="http://schemas.microsoft.com/office/drawing/2014/main" id="{2A0E006F-6BFA-4E67-AD34-573EC50C0460}"/>
                    </a:ext>
                  </a:extLst>
                </p:cNvPr>
                <p:cNvSpPr txBox="1"/>
                <p:nvPr/>
              </p:nvSpPr>
              <p:spPr>
                <a:xfrm>
                  <a:off x="-204658" y="2154500"/>
                  <a:ext cx="1892685" cy="476030"/>
                </a:xfrm>
                <a:prstGeom prst="rect">
                  <a:avLst/>
                </a:prstGeom>
                <a:noFill/>
              </p:spPr>
              <p:txBody>
                <a:bodyPr wrap="square" rtlCol="0">
                  <a:spAutoFit/>
                </a:bodyPr>
                <a:lstStyle/>
                <a:p>
                  <a:pPr algn="ctr"/>
                  <a:r>
                    <a:rPr lang="es-MX" sz="1100" b="1" dirty="0">
                      <a:solidFill>
                        <a:prstClr val="white"/>
                      </a:solidFill>
                      <a:latin typeface="Comic Sans MS" panose="030F0702030302020204" pitchFamily="66" charset="0"/>
                    </a:rPr>
                    <a:t>Educación Socioemocional</a:t>
                  </a:r>
                  <a:endParaRPr lang="es-MX" sz="1400" b="1" dirty="0">
                    <a:solidFill>
                      <a:prstClr val="white"/>
                    </a:solidFill>
                    <a:latin typeface="Comic Sans MS" panose="030F0702030302020204" pitchFamily="66" charset="0"/>
                  </a:endParaRPr>
                </a:p>
              </p:txBody>
            </p:sp>
          </p:grpSp>
        </p:grpSp>
        <p:grpSp>
          <p:nvGrpSpPr>
            <p:cNvPr id="170" name="Grupo 169">
              <a:extLst>
                <a:ext uri="{FF2B5EF4-FFF2-40B4-BE49-F238E27FC236}">
                  <a16:creationId xmlns="" xmlns:a16="http://schemas.microsoft.com/office/drawing/2014/main" id="{5B59E4B5-6825-43CA-9212-E5117CC64809}"/>
                </a:ext>
              </a:extLst>
            </p:cNvPr>
            <p:cNvGrpSpPr/>
            <p:nvPr/>
          </p:nvGrpSpPr>
          <p:grpSpPr>
            <a:xfrm>
              <a:off x="166339" y="3077681"/>
              <a:ext cx="7777163" cy="454209"/>
              <a:chOff x="27396" y="2784923"/>
              <a:chExt cx="7777163" cy="454209"/>
            </a:xfrm>
          </p:grpSpPr>
          <p:sp>
            <p:nvSpPr>
              <p:cNvPr id="74" name="CuadroTexto 73">
                <a:extLst>
                  <a:ext uri="{FF2B5EF4-FFF2-40B4-BE49-F238E27FC236}">
                    <a16:creationId xmlns="" xmlns:a16="http://schemas.microsoft.com/office/drawing/2014/main" id="{7B12804B-9A35-41DE-B9A4-27DE69161C79}"/>
                  </a:ext>
                </a:extLst>
              </p:cNvPr>
              <p:cNvSpPr txBox="1"/>
              <p:nvPr/>
            </p:nvSpPr>
            <p:spPr>
              <a:xfrm>
                <a:off x="27396" y="2826030"/>
                <a:ext cx="7777163" cy="369332"/>
              </a:xfrm>
              <a:prstGeom prst="rect">
                <a:avLst/>
              </a:prstGeom>
              <a:noFill/>
            </p:spPr>
            <p:txBody>
              <a:bodyPr wrap="square" rtlCol="0">
                <a:spAutoFit/>
              </a:bodyPr>
              <a:lstStyle/>
              <a:p>
                <a:r>
                  <a:rPr lang="es-MX" sz="1600" dirty="0">
                    <a:solidFill>
                      <a:prstClr val="black"/>
                    </a:solidFill>
                    <a:latin typeface="Comic Sans MS" panose="030F0702030302020204" pitchFamily="66" charset="0"/>
                  </a:rPr>
                  <a:t>La jornada de trabajo fue</a:t>
                </a:r>
                <a:r>
                  <a:rPr lang="es-MX" dirty="0">
                    <a:solidFill>
                      <a:prstClr val="black"/>
                    </a:solidFill>
                  </a:rPr>
                  <a:t>:</a:t>
                </a:r>
              </a:p>
            </p:txBody>
          </p:sp>
          <p:sp>
            <p:nvSpPr>
              <p:cNvPr id="76" name="Paralelogramo 75">
                <a:extLst>
                  <a:ext uri="{FF2B5EF4-FFF2-40B4-BE49-F238E27FC236}">
                    <a16:creationId xmlns="" xmlns:a16="http://schemas.microsoft.com/office/drawing/2014/main" id="{60A599B8-BE07-4BBA-A281-EF28C0090E28}"/>
                  </a:ext>
                </a:extLst>
              </p:cNvPr>
              <p:cNvSpPr/>
              <p:nvPr/>
            </p:nvSpPr>
            <p:spPr>
              <a:xfrm>
                <a:off x="2727259" y="2784923"/>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78" name="Paralelogramo 77">
                <a:extLst>
                  <a:ext uri="{FF2B5EF4-FFF2-40B4-BE49-F238E27FC236}">
                    <a16:creationId xmlns="" xmlns:a16="http://schemas.microsoft.com/office/drawing/2014/main" id="{91849B54-4BCF-4048-99A2-AC8047873550}"/>
                  </a:ext>
                </a:extLst>
              </p:cNvPr>
              <p:cNvSpPr/>
              <p:nvPr/>
            </p:nvSpPr>
            <p:spPr>
              <a:xfrm>
                <a:off x="3783995"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80" name="Paralelogramo 79">
                <a:extLst>
                  <a:ext uri="{FF2B5EF4-FFF2-40B4-BE49-F238E27FC236}">
                    <a16:creationId xmlns="" xmlns:a16="http://schemas.microsoft.com/office/drawing/2014/main" id="{B064F40E-1706-4DE7-BFB7-44057684112C}"/>
                  </a:ext>
                </a:extLst>
              </p:cNvPr>
              <p:cNvSpPr/>
              <p:nvPr/>
            </p:nvSpPr>
            <p:spPr>
              <a:xfrm>
                <a:off x="4936360"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82" name="Paralelogramo 81">
                <a:extLst>
                  <a:ext uri="{FF2B5EF4-FFF2-40B4-BE49-F238E27FC236}">
                    <a16:creationId xmlns="" xmlns:a16="http://schemas.microsoft.com/office/drawing/2014/main" id="{9A495760-0A05-4BBF-A6A0-798DA9FF3403}"/>
                  </a:ext>
                </a:extLst>
              </p:cNvPr>
              <p:cNvSpPr/>
              <p:nvPr/>
            </p:nvSpPr>
            <p:spPr>
              <a:xfrm>
                <a:off x="6135240" y="2812412"/>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83" name="CuadroTexto 82">
                <a:extLst>
                  <a:ext uri="{FF2B5EF4-FFF2-40B4-BE49-F238E27FC236}">
                    <a16:creationId xmlns="" xmlns:a16="http://schemas.microsoft.com/office/drawing/2014/main" id="{967DD3A9-200C-4C55-8BC5-CCE26BA059E2}"/>
                  </a:ext>
                </a:extLst>
              </p:cNvPr>
              <p:cNvSpPr txBox="1"/>
              <p:nvPr/>
            </p:nvSpPr>
            <p:spPr>
              <a:xfrm>
                <a:off x="2788271" y="2881579"/>
                <a:ext cx="914591" cy="307777"/>
              </a:xfrm>
              <a:prstGeom prst="rect">
                <a:avLst/>
              </a:prstGeom>
              <a:noFill/>
            </p:spPr>
            <p:txBody>
              <a:bodyPr wrap="square" rtlCol="0">
                <a:spAutoFit/>
              </a:bodyPr>
              <a:lstStyle/>
              <a:p>
                <a:r>
                  <a:rPr lang="es-MX" sz="1400" dirty="0">
                    <a:solidFill>
                      <a:prstClr val="black"/>
                    </a:solidFill>
                    <a:latin typeface="Comic Sans MS" panose="030F0702030302020204" pitchFamily="66" charset="0"/>
                  </a:rPr>
                  <a:t>Exitosa</a:t>
                </a:r>
              </a:p>
            </p:txBody>
          </p:sp>
          <p:sp>
            <p:nvSpPr>
              <p:cNvPr id="85" name="CuadroTexto 84">
                <a:extLst>
                  <a:ext uri="{FF2B5EF4-FFF2-40B4-BE49-F238E27FC236}">
                    <a16:creationId xmlns="" xmlns:a16="http://schemas.microsoft.com/office/drawing/2014/main" id="{F09B523F-8A7C-480D-8661-5FA4C6F2E91D}"/>
                  </a:ext>
                </a:extLst>
              </p:cNvPr>
              <p:cNvSpPr txBox="1"/>
              <p:nvPr/>
            </p:nvSpPr>
            <p:spPr>
              <a:xfrm>
                <a:off x="3902327" y="2884214"/>
                <a:ext cx="914400" cy="307777"/>
              </a:xfrm>
              <a:prstGeom prst="rect">
                <a:avLst/>
              </a:prstGeom>
              <a:noFill/>
            </p:spPr>
            <p:txBody>
              <a:bodyPr wrap="square" rtlCol="0">
                <a:spAutoFit/>
              </a:bodyPr>
              <a:lstStyle/>
              <a:p>
                <a:r>
                  <a:rPr lang="es-MX" sz="1400" dirty="0">
                    <a:solidFill>
                      <a:prstClr val="black"/>
                    </a:solidFill>
                    <a:latin typeface="Comic Sans MS" panose="030F0702030302020204" pitchFamily="66" charset="0"/>
                  </a:rPr>
                  <a:t>Buena</a:t>
                </a:r>
              </a:p>
            </p:txBody>
          </p:sp>
          <p:sp>
            <p:nvSpPr>
              <p:cNvPr id="87" name="CuadroTexto 86">
                <a:extLst>
                  <a:ext uri="{FF2B5EF4-FFF2-40B4-BE49-F238E27FC236}">
                    <a16:creationId xmlns="" xmlns:a16="http://schemas.microsoft.com/office/drawing/2014/main" id="{738EC69C-9FF1-417C-B72A-2D7D20847ECA}"/>
                  </a:ext>
                </a:extLst>
              </p:cNvPr>
              <p:cNvSpPr txBox="1"/>
              <p:nvPr/>
            </p:nvSpPr>
            <p:spPr>
              <a:xfrm>
                <a:off x="4984176" y="2894967"/>
                <a:ext cx="914400" cy="307777"/>
              </a:xfrm>
              <a:prstGeom prst="rect">
                <a:avLst/>
              </a:prstGeom>
              <a:noFill/>
            </p:spPr>
            <p:txBody>
              <a:bodyPr wrap="square" rtlCol="0">
                <a:spAutoFit/>
              </a:bodyPr>
              <a:lstStyle/>
              <a:p>
                <a:r>
                  <a:rPr lang="es-MX" sz="1400" dirty="0">
                    <a:solidFill>
                      <a:prstClr val="black"/>
                    </a:solidFill>
                    <a:latin typeface="Comic Sans MS" panose="030F0702030302020204" pitchFamily="66" charset="0"/>
                  </a:rPr>
                  <a:t>Regular</a:t>
                </a:r>
                <a:endParaRPr lang="es-MX" sz="1100" dirty="0">
                  <a:solidFill>
                    <a:prstClr val="black"/>
                  </a:solidFill>
                </a:endParaRPr>
              </a:p>
            </p:txBody>
          </p:sp>
          <p:sp>
            <p:nvSpPr>
              <p:cNvPr id="89" name="CuadroTexto 88">
                <a:extLst>
                  <a:ext uri="{FF2B5EF4-FFF2-40B4-BE49-F238E27FC236}">
                    <a16:creationId xmlns="" xmlns:a16="http://schemas.microsoft.com/office/drawing/2014/main" id="{1D108D3C-EB07-407F-9F55-E69D4D110D55}"/>
                  </a:ext>
                </a:extLst>
              </p:cNvPr>
              <p:cNvSpPr txBox="1"/>
              <p:nvPr/>
            </p:nvSpPr>
            <p:spPr>
              <a:xfrm>
                <a:off x="6341522" y="2894967"/>
                <a:ext cx="914400" cy="307777"/>
              </a:xfrm>
              <a:prstGeom prst="rect">
                <a:avLst/>
              </a:prstGeom>
              <a:noFill/>
            </p:spPr>
            <p:txBody>
              <a:bodyPr wrap="square" rtlCol="0">
                <a:spAutoFit/>
              </a:bodyPr>
              <a:lstStyle/>
              <a:p>
                <a:r>
                  <a:rPr lang="es-MX" sz="1400" dirty="0">
                    <a:solidFill>
                      <a:prstClr val="black"/>
                    </a:solidFill>
                    <a:latin typeface="Comic Sans MS" panose="030F0702030302020204" pitchFamily="66" charset="0"/>
                  </a:rPr>
                  <a:t>Mala</a:t>
                </a:r>
                <a:endParaRPr lang="es-MX" sz="1400" dirty="0">
                  <a:solidFill>
                    <a:prstClr val="black"/>
                  </a:solidFill>
                </a:endParaRPr>
              </a:p>
            </p:txBody>
          </p:sp>
        </p:grpSp>
        <p:grpSp>
          <p:nvGrpSpPr>
            <p:cNvPr id="169" name="Grupo 168">
              <a:extLst>
                <a:ext uri="{FF2B5EF4-FFF2-40B4-BE49-F238E27FC236}">
                  <a16:creationId xmlns="" xmlns:a16="http://schemas.microsoft.com/office/drawing/2014/main" id="{F98882BD-1128-4333-AD3C-C99E090A88D9}"/>
                </a:ext>
              </a:extLst>
            </p:cNvPr>
            <p:cNvGrpSpPr/>
            <p:nvPr/>
          </p:nvGrpSpPr>
          <p:grpSpPr>
            <a:xfrm>
              <a:off x="-60113" y="3701185"/>
              <a:ext cx="7866108" cy="1483567"/>
              <a:chOff x="-104586" y="3258293"/>
              <a:chExt cx="7866108" cy="1483567"/>
            </a:xfrm>
          </p:grpSpPr>
          <p:grpSp>
            <p:nvGrpSpPr>
              <p:cNvPr id="90" name="Grupo 89">
                <a:extLst>
                  <a:ext uri="{FF2B5EF4-FFF2-40B4-BE49-F238E27FC236}">
                    <a16:creationId xmlns="" xmlns:a16="http://schemas.microsoft.com/office/drawing/2014/main" id="{F98E8578-A55C-4D5A-B67B-F07061ED95EB}"/>
                  </a:ext>
                </a:extLst>
              </p:cNvPr>
              <p:cNvGrpSpPr/>
              <p:nvPr/>
            </p:nvGrpSpPr>
            <p:grpSpPr>
              <a:xfrm>
                <a:off x="-104586" y="3258293"/>
                <a:ext cx="7866108" cy="369332"/>
                <a:chOff x="-88946" y="1730772"/>
                <a:chExt cx="7866108" cy="369332"/>
              </a:xfrm>
            </p:grpSpPr>
            <p:sp>
              <p:nvSpPr>
                <p:cNvPr id="92" name="Rectángulo 91">
                  <a:extLst>
                    <a:ext uri="{FF2B5EF4-FFF2-40B4-BE49-F238E27FC236}">
                      <a16:creationId xmlns="" xmlns:a16="http://schemas.microsoft.com/office/drawing/2014/main" id="{5D321D22-2312-4122-957D-75CC9CBC1D04}"/>
                    </a:ext>
                  </a:extLst>
                </p:cNvPr>
                <p:cNvSpPr/>
                <p:nvPr/>
              </p:nvSpPr>
              <p:spPr>
                <a:xfrm>
                  <a:off x="0" y="1730772"/>
                  <a:ext cx="7777162" cy="369332"/>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93" name="CuadroTexto 92">
                  <a:extLst>
                    <a:ext uri="{FF2B5EF4-FFF2-40B4-BE49-F238E27FC236}">
                      <a16:creationId xmlns="" xmlns:a16="http://schemas.microsoft.com/office/drawing/2014/main" id="{CB4390D6-35FA-450B-A1D5-337BF7ED9267}"/>
                    </a:ext>
                  </a:extLst>
                </p:cNvPr>
                <p:cNvSpPr txBox="1"/>
                <p:nvPr/>
              </p:nvSpPr>
              <p:spPr>
                <a:xfrm>
                  <a:off x="-88946" y="1737642"/>
                  <a:ext cx="7777162" cy="338554"/>
                </a:xfrm>
                <a:prstGeom prst="rect">
                  <a:avLst/>
                </a:prstGeom>
                <a:noFill/>
              </p:spPr>
              <p:txBody>
                <a:bodyPr wrap="square" rtlCol="0">
                  <a:spAutoFit/>
                </a:bodyPr>
                <a:lstStyle/>
                <a:p>
                  <a:pPr algn="ctr"/>
                  <a:r>
                    <a:rPr lang="es-MX" sz="1600" b="1" dirty="0">
                      <a:solidFill>
                        <a:prstClr val="white"/>
                      </a:solidFill>
                      <a:latin typeface="Comic Sans MS" panose="030F0702030302020204" pitchFamily="66" charset="0"/>
                    </a:rPr>
                    <a:t>Aspectos de la planeación didáctica </a:t>
                  </a:r>
                </a:p>
              </p:txBody>
            </p:sp>
          </p:grpSp>
          <p:sp>
            <p:nvSpPr>
              <p:cNvPr id="99" name="CuadroTexto 98">
                <a:extLst>
                  <a:ext uri="{FF2B5EF4-FFF2-40B4-BE49-F238E27FC236}">
                    <a16:creationId xmlns="" xmlns:a16="http://schemas.microsoft.com/office/drawing/2014/main" id="{2C45F712-0E0F-4056-B8C7-58165A752422}"/>
                  </a:ext>
                </a:extLst>
              </p:cNvPr>
              <p:cNvSpPr txBox="1"/>
              <p:nvPr/>
            </p:nvSpPr>
            <p:spPr>
              <a:xfrm>
                <a:off x="-44436" y="3618476"/>
                <a:ext cx="7777163" cy="1123384"/>
              </a:xfrm>
              <a:prstGeom prst="rect">
                <a:avLst/>
              </a:prstGeom>
              <a:noFill/>
            </p:spPr>
            <p:txBody>
              <a:bodyPr wrap="square" rtlCol="0">
                <a:spAutoFit/>
              </a:bodyPr>
              <a:lstStyle/>
              <a:p>
                <a:r>
                  <a:rPr lang="es-MX" sz="1200" dirty="0">
                    <a:solidFill>
                      <a:prstClr val="black"/>
                    </a:solidFill>
                    <a:latin typeface="Comic Sans MS" panose="030F0702030302020204" pitchFamily="66" charset="0"/>
                  </a:rPr>
                  <a:t>      </a:t>
                </a:r>
                <a:r>
                  <a:rPr lang="es-MX" sz="1100" dirty="0">
                    <a:solidFill>
                      <a:prstClr val="black"/>
                    </a:solidFill>
                    <a:latin typeface="Comic Sans MS" panose="030F0702030302020204" pitchFamily="66" charset="0"/>
                  </a:rPr>
                  <a:t>Logro de los aprendizajes esperados </a:t>
                </a:r>
              </a:p>
              <a:p>
                <a:r>
                  <a:rPr lang="es-MX" sz="1100" dirty="0">
                    <a:solidFill>
                      <a:prstClr val="black"/>
                    </a:solidFill>
                    <a:latin typeface="Comic Sans MS" panose="030F0702030302020204" pitchFamily="66" charset="0"/>
                  </a:rPr>
                  <a:t>      Materiales educativos adecuados</a:t>
                </a:r>
              </a:p>
              <a:p>
                <a:r>
                  <a:rPr lang="es-MX" sz="1100" dirty="0">
                    <a:solidFill>
                      <a:prstClr val="black"/>
                    </a:solidFill>
                    <a:latin typeface="Comic Sans MS" panose="030F0702030302020204" pitchFamily="66" charset="0"/>
                  </a:rPr>
                  <a:t>       Nivel de complejidad adecuado </a:t>
                </a:r>
              </a:p>
              <a:p>
                <a:r>
                  <a:rPr lang="es-MX" sz="1100" dirty="0">
                    <a:solidFill>
                      <a:prstClr val="black"/>
                    </a:solidFill>
                    <a:latin typeface="Comic Sans MS" panose="030F0702030302020204" pitchFamily="66" charset="0"/>
                  </a:rPr>
                  <a:t>       Organización adecuada</a:t>
                </a:r>
              </a:p>
              <a:p>
                <a:r>
                  <a:rPr lang="es-MX" sz="1100" dirty="0">
                    <a:solidFill>
                      <a:prstClr val="black"/>
                    </a:solidFill>
                    <a:latin typeface="Comic Sans MS" panose="030F0702030302020204" pitchFamily="66" charset="0"/>
                  </a:rPr>
                  <a:t>       Tiempo planeado </a:t>
                </a:r>
                <a:r>
                  <a:rPr lang="es-MX" sz="1100" dirty="0" smtClean="0">
                    <a:solidFill>
                      <a:prstClr val="black"/>
                    </a:solidFill>
                    <a:latin typeface="Comic Sans MS" panose="030F0702030302020204" pitchFamily="66" charset="0"/>
                  </a:rPr>
                  <a:t>correctamente</a:t>
                </a:r>
                <a:endParaRPr lang="es-MX" sz="1100" dirty="0">
                  <a:solidFill>
                    <a:prstClr val="black"/>
                  </a:solidFill>
                  <a:latin typeface="Comic Sans MS" panose="030F0702030302020204" pitchFamily="66" charset="0"/>
                </a:endParaRPr>
              </a:p>
              <a:p>
                <a:r>
                  <a:rPr lang="es-MX" sz="1100" dirty="0">
                    <a:solidFill>
                      <a:prstClr val="black"/>
                    </a:solidFill>
                    <a:latin typeface="Comic Sans MS" panose="030F0702030302020204" pitchFamily="66" charset="0"/>
                  </a:rPr>
                  <a:t>       Actividades planeadas conforme a lo planeado </a:t>
                </a:r>
              </a:p>
            </p:txBody>
          </p:sp>
          <p:sp>
            <p:nvSpPr>
              <p:cNvPr id="101" name="Elipse 100">
                <a:extLst>
                  <a:ext uri="{FF2B5EF4-FFF2-40B4-BE49-F238E27FC236}">
                    <a16:creationId xmlns="" xmlns:a16="http://schemas.microsoft.com/office/drawing/2014/main" id="{4A5C0622-884D-49F4-B550-4041500CA3C7}"/>
                  </a:ext>
                </a:extLst>
              </p:cNvPr>
              <p:cNvSpPr/>
              <p:nvPr/>
            </p:nvSpPr>
            <p:spPr>
              <a:xfrm>
                <a:off x="124089" y="3674276"/>
                <a:ext cx="137847" cy="145170"/>
              </a:xfrm>
              <a:prstGeom prst="ellipse">
                <a:avLst/>
              </a:prstGeom>
              <a:solidFill>
                <a:srgbClr val="9966FF"/>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106" name="Elipse 105">
                <a:extLst>
                  <a:ext uri="{FF2B5EF4-FFF2-40B4-BE49-F238E27FC236}">
                    <a16:creationId xmlns="" xmlns:a16="http://schemas.microsoft.com/office/drawing/2014/main" id="{1506E085-6A92-4E7F-8A05-A323A3E5E11A}"/>
                  </a:ext>
                </a:extLst>
              </p:cNvPr>
              <p:cNvSpPr/>
              <p:nvPr/>
            </p:nvSpPr>
            <p:spPr>
              <a:xfrm>
                <a:off x="121868" y="3874872"/>
                <a:ext cx="140069" cy="141874"/>
              </a:xfrm>
              <a:prstGeom prst="ellipse">
                <a:avLst/>
              </a:prstGeom>
              <a:solidFill>
                <a:srgbClr val="9966FF"/>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108" name="Elipse 107">
                <a:extLst>
                  <a:ext uri="{FF2B5EF4-FFF2-40B4-BE49-F238E27FC236}">
                    <a16:creationId xmlns="" xmlns:a16="http://schemas.microsoft.com/office/drawing/2014/main" id="{1212747E-7242-4965-9DA4-929E41C6D9E7}"/>
                  </a:ext>
                </a:extLst>
              </p:cNvPr>
              <p:cNvSpPr/>
              <p:nvPr/>
            </p:nvSpPr>
            <p:spPr>
              <a:xfrm>
                <a:off x="121866" y="4047309"/>
                <a:ext cx="140071" cy="148881"/>
              </a:xfrm>
              <a:prstGeom prst="ellipse">
                <a:avLst/>
              </a:prstGeom>
              <a:solidFill>
                <a:srgbClr val="9966FF"/>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110" name="Elipse 109">
                <a:extLst>
                  <a:ext uri="{FF2B5EF4-FFF2-40B4-BE49-F238E27FC236}">
                    <a16:creationId xmlns="" xmlns:a16="http://schemas.microsoft.com/office/drawing/2014/main" id="{AEEE6733-B8DB-4A76-A1EF-35918716BFAE}"/>
                  </a:ext>
                </a:extLst>
              </p:cNvPr>
              <p:cNvSpPr/>
              <p:nvPr/>
            </p:nvSpPr>
            <p:spPr>
              <a:xfrm>
                <a:off x="121866" y="4261631"/>
                <a:ext cx="140070" cy="135114"/>
              </a:xfrm>
              <a:prstGeom prst="ellipse">
                <a:avLst/>
              </a:prstGeom>
              <a:solidFill>
                <a:srgbClr val="9966FF"/>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112" name="Elipse 111">
                <a:extLst>
                  <a:ext uri="{FF2B5EF4-FFF2-40B4-BE49-F238E27FC236}">
                    <a16:creationId xmlns="" xmlns:a16="http://schemas.microsoft.com/office/drawing/2014/main" id="{049B3706-E439-4954-A6A5-40C7B2714B0B}"/>
                  </a:ext>
                </a:extLst>
              </p:cNvPr>
              <p:cNvSpPr/>
              <p:nvPr/>
            </p:nvSpPr>
            <p:spPr>
              <a:xfrm>
                <a:off x="121867" y="4457564"/>
                <a:ext cx="140070" cy="105343"/>
              </a:xfrm>
              <a:prstGeom prst="ellipse">
                <a:avLst/>
              </a:prstGeom>
              <a:solidFill>
                <a:srgbClr val="9966FF"/>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114" name="Elipse 113">
                <a:extLst>
                  <a:ext uri="{FF2B5EF4-FFF2-40B4-BE49-F238E27FC236}">
                    <a16:creationId xmlns="" xmlns:a16="http://schemas.microsoft.com/office/drawing/2014/main" id="{6324721C-3F31-47D7-9E44-60A4C321DE28}"/>
                  </a:ext>
                </a:extLst>
              </p:cNvPr>
              <p:cNvSpPr/>
              <p:nvPr/>
            </p:nvSpPr>
            <p:spPr>
              <a:xfrm>
                <a:off x="121866" y="4577099"/>
                <a:ext cx="140070" cy="118958"/>
              </a:xfrm>
              <a:prstGeom prst="ellipse">
                <a:avLst/>
              </a:prstGeom>
              <a:solidFill>
                <a:srgbClr val="9966FF"/>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115" name="CuadroTexto 114">
                <a:extLst>
                  <a:ext uri="{FF2B5EF4-FFF2-40B4-BE49-F238E27FC236}">
                    <a16:creationId xmlns="" xmlns:a16="http://schemas.microsoft.com/office/drawing/2014/main" id="{25E92943-3F55-46FD-819B-08C437F114C6}"/>
                  </a:ext>
                </a:extLst>
              </p:cNvPr>
              <p:cNvSpPr txBox="1"/>
              <p:nvPr/>
            </p:nvSpPr>
            <p:spPr>
              <a:xfrm>
                <a:off x="3229959" y="3568503"/>
                <a:ext cx="4531563" cy="261610"/>
              </a:xfrm>
              <a:prstGeom prst="rect">
                <a:avLst/>
              </a:prstGeom>
              <a:noFill/>
            </p:spPr>
            <p:txBody>
              <a:bodyPr wrap="square" rtlCol="0">
                <a:spAutoFit/>
              </a:bodyPr>
              <a:lstStyle/>
              <a:p>
                <a:pPr algn="ctr"/>
                <a:r>
                  <a:rPr lang="es-MX" sz="1100" dirty="0" smtClean="0">
                    <a:solidFill>
                      <a:prstClr val="black"/>
                    </a:solidFill>
                    <a:latin typeface="Comic Sans MS" panose="030F0702030302020204" pitchFamily="66" charset="0"/>
                  </a:rPr>
                  <a:t>Observaciones</a:t>
                </a:r>
              </a:p>
            </p:txBody>
          </p:sp>
        </p:grpSp>
        <p:grpSp>
          <p:nvGrpSpPr>
            <p:cNvPr id="168" name="Grupo 167">
              <a:extLst>
                <a:ext uri="{FF2B5EF4-FFF2-40B4-BE49-F238E27FC236}">
                  <a16:creationId xmlns="" xmlns:a16="http://schemas.microsoft.com/office/drawing/2014/main" id="{BB09A73F-77AD-421C-9A12-1B07E4E28D91}"/>
                </a:ext>
              </a:extLst>
            </p:cNvPr>
            <p:cNvGrpSpPr/>
            <p:nvPr/>
          </p:nvGrpSpPr>
          <p:grpSpPr>
            <a:xfrm>
              <a:off x="0" y="5428607"/>
              <a:ext cx="8142075" cy="1317086"/>
              <a:chOff x="-106905" y="4886929"/>
              <a:chExt cx="8142075" cy="1317086"/>
            </a:xfrm>
          </p:grpSpPr>
          <p:grpSp>
            <p:nvGrpSpPr>
              <p:cNvPr id="116" name="Grupo 115">
                <a:extLst>
                  <a:ext uri="{FF2B5EF4-FFF2-40B4-BE49-F238E27FC236}">
                    <a16:creationId xmlns="" xmlns:a16="http://schemas.microsoft.com/office/drawing/2014/main" id="{86E20A7A-7587-4421-B56B-9A932A9F7109}"/>
                  </a:ext>
                </a:extLst>
              </p:cNvPr>
              <p:cNvGrpSpPr/>
              <p:nvPr/>
            </p:nvGrpSpPr>
            <p:grpSpPr>
              <a:xfrm>
                <a:off x="-106905" y="4886929"/>
                <a:ext cx="8142075" cy="338777"/>
                <a:chOff x="-91265" y="1724979"/>
                <a:chExt cx="8142075" cy="338777"/>
              </a:xfrm>
            </p:grpSpPr>
            <p:sp>
              <p:nvSpPr>
                <p:cNvPr id="117" name="Rectángulo 116">
                  <a:extLst>
                    <a:ext uri="{FF2B5EF4-FFF2-40B4-BE49-F238E27FC236}">
                      <a16:creationId xmlns="" xmlns:a16="http://schemas.microsoft.com/office/drawing/2014/main" id="{811F3B92-D7D1-4EAA-AF61-3E94D18C4AEE}"/>
                    </a:ext>
                  </a:extLst>
                </p:cNvPr>
                <p:cNvSpPr/>
                <p:nvPr/>
              </p:nvSpPr>
              <p:spPr>
                <a:xfrm>
                  <a:off x="-90086" y="1724979"/>
                  <a:ext cx="7777162" cy="293576"/>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118" name="CuadroTexto 117">
                  <a:extLst>
                    <a:ext uri="{FF2B5EF4-FFF2-40B4-BE49-F238E27FC236}">
                      <a16:creationId xmlns="" xmlns:a16="http://schemas.microsoft.com/office/drawing/2014/main" id="{1B9E0E7C-C94D-4D33-90C9-F83AE03AC5F1}"/>
                    </a:ext>
                  </a:extLst>
                </p:cNvPr>
                <p:cNvSpPr txBox="1"/>
                <p:nvPr/>
              </p:nvSpPr>
              <p:spPr>
                <a:xfrm>
                  <a:off x="-91265" y="1725202"/>
                  <a:ext cx="8142075" cy="338554"/>
                </a:xfrm>
                <a:prstGeom prst="rect">
                  <a:avLst/>
                </a:prstGeom>
                <a:noFill/>
              </p:spPr>
              <p:txBody>
                <a:bodyPr wrap="square" rtlCol="0">
                  <a:spAutoFit/>
                </a:bodyPr>
                <a:lstStyle/>
                <a:p>
                  <a:pPr algn="ctr"/>
                  <a:r>
                    <a:rPr lang="es-MX" sz="1600" b="1" dirty="0">
                      <a:solidFill>
                        <a:prstClr val="white"/>
                      </a:solidFill>
                      <a:latin typeface="Comic Sans MS" panose="030F0702030302020204" pitchFamily="66" charset="0"/>
                    </a:rPr>
                    <a:t>Manifestaciones de los alumnos</a:t>
                  </a:r>
                </a:p>
              </p:txBody>
            </p:sp>
          </p:grpSp>
          <p:sp>
            <p:nvSpPr>
              <p:cNvPr id="122" name="CuadroTexto 121">
                <a:extLst>
                  <a:ext uri="{FF2B5EF4-FFF2-40B4-BE49-F238E27FC236}">
                    <a16:creationId xmlns="" xmlns:a16="http://schemas.microsoft.com/office/drawing/2014/main" id="{7C94A14D-3BCC-49E5-BA89-9E2AEF82C62C}"/>
                  </a:ext>
                </a:extLst>
              </p:cNvPr>
              <p:cNvSpPr txBox="1"/>
              <p:nvPr/>
            </p:nvSpPr>
            <p:spPr>
              <a:xfrm>
                <a:off x="-54750" y="5188352"/>
                <a:ext cx="3912051" cy="1015663"/>
              </a:xfrm>
              <a:prstGeom prst="rect">
                <a:avLst/>
              </a:prstGeom>
              <a:noFill/>
            </p:spPr>
            <p:txBody>
              <a:bodyPr wrap="square" rtlCol="0">
                <a:spAutoFit/>
              </a:bodyPr>
              <a:lstStyle/>
              <a:p>
                <a:pPr algn="just"/>
                <a:endParaRPr lang="es-MX" sz="1200" dirty="0">
                  <a:solidFill>
                    <a:prstClr val="black"/>
                  </a:solidFill>
                  <a:latin typeface="Comic Sans MS" panose="030F0702030302020204" pitchFamily="66" charset="0"/>
                </a:endParaRPr>
              </a:p>
              <a:p>
                <a:pPr algn="just"/>
                <a:r>
                  <a:rPr lang="es-MX" sz="1200" dirty="0">
                    <a:solidFill>
                      <a:prstClr val="black"/>
                    </a:solidFill>
                    <a:latin typeface="Comic Sans MS" panose="030F0702030302020204" pitchFamily="66" charset="0"/>
                  </a:rPr>
                  <a:t>Interés en las actividades</a:t>
                </a:r>
                <a:endParaRPr lang="es-MX" sz="1400" dirty="0">
                  <a:solidFill>
                    <a:prstClr val="black"/>
                  </a:solidFill>
                  <a:latin typeface="Comic Sans MS" panose="030F0702030302020204" pitchFamily="66" charset="0"/>
                </a:endParaRPr>
              </a:p>
              <a:p>
                <a:pPr algn="just"/>
                <a:r>
                  <a:rPr lang="es-MX" sz="1200" dirty="0">
                    <a:solidFill>
                      <a:prstClr val="black"/>
                    </a:solidFill>
                    <a:latin typeface="Comic Sans MS" panose="030F0702030302020204" pitchFamily="66" charset="0"/>
                  </a:rPr>
                  <a:t>Participación de la manera esperada</a:t>
                </a:r>
              </a:p>
              <a:p>
                <a:pPr algn="just"/>
                <a:r>
                  <a:rPr lang="es-MX" sz="1200" dirty="0">
                    <a:solidFill>
                      <a:prstClr val="black"/>
                    </a:solidFill>
                    <a:latin typeface="Comic Sans MS" panose="030F0702030302020204" pitchFamily="66" charset="0"/>
                  </a:rPr>
                  <a:t>Adaptación a la organización establecida</a:t>
                </a:r>
              </a:p>
              <a:p>
                <a:pPr algn="just"/>
                <a:r>
                  <a:rPr lang="es-MX" sz="1200" dirty="0">
                    <a:solidFill>
                      <a:prstClr val="black"/>
                    </a:solidFill>
                    <a:latin typeface="Comic Sans MS" panose="030F0702030302020204" pitchFamily="66" charset="0"/>
                  </a:rPr>
                  <a:t>Seguridad y cooperación al realizar las actividades</a:t>
                </a:r>
              </a:p>
            </p:txBody>
          </p:sp>
          <p:sp>
            <p:nvSpPr>
              <p:cNvPr id="126" name="CuadroTexto 125">
                <a:extLst>
                  <a:ext uri="{FF2B5EF4-FFF2-40B4-BE49-F238E27FC236}">
                    <a16:creationId xmlns="" xmlns:a16="http://schemas.microsoft.com/office/drawing/2014/main" id="{06161E3F-EC52-4DE5-966F-0CF0E691332C}"/>
                  </a:ext>
                </a:extLst>
              </p:cNvPr>
              <p:cNvSpPr txBox="1"/>
              <p:nvPr/>
            </p:nvSpPr>
            <p:spPr>
              <a:xfrm>
                <a:off x="3645357" y="5221690"/>
                <a:ext cx="3674654" cy="461665"/>
              </a:xfrm>
              <a:prstGeom prst="rect">
                <a:avLst/>
              </a:prstGeom>
              <a:noFill/>
            </p:spPr>
            <p:txBody>
              <a:bodyPr wrap="square" rtlCol="0">
                <a:spAutoFit/>
              </a:bodyPr>
              <a:lstStyle/>
              <a:p>
                <a:pPr algn="ctr"/>
                <a:r>
                  <a:rPr lang="es-MX" sz="1200" dirty="0">
                    <a:solidFill>
                      <a:prstClr val="black"/>
                    </a:solidFill>
                    <a:latin typeface="Comic Sans MS" panose="030F0702030302020204" pitchFamily="66" charset="0"/>
                  </a:rPr>
                  <a:t>Todos   Algunos  Pocos   Ninguno</a:t>
                </a:r>
              </a:p>
              <a:p>
                <a:pPr algn="ctr"/>
                <a:endParaRPr lang="es-MX" sz="1200" dirty="0">
                  <a:solidFill>
                    <a:prstClr val="black"/>
                  </a:solidFill>
                  <a:latin typeface="Comic Sans MS" panose="030F0702030302020204" pitchFamily="66" charset="0"/>
                </a:endParaRPr>
              </a:p>
            </p:txBody>
          </p:sp>
          <p:grpSp>
            <p:nvGrpSpPr>
              <p:cNvPr id="135" name="Grupo 134">
                <a:extLst>
                  <a:ext uri="{FF2B5EF4-FFF2-40B4-BE49-F238E27FC236}">
                    <a16:creationId xmlns="" xmlns:a16="http://schemas.microsoft.com/office/drawing/2014/main" id="{0B4F29DE-BDD1-4173-913A-6F69F59C290F}"/>
                  </a:ext>
                </a:extLst>
              </p:cNvPr>
              <p:cNvGrpSpPr/>
              <p:nvPr/>
            </p:nvGrpSpPr>
            <p:grpSpPr>
              <a:xfrm>
                <a:off x="4481792" y="5453154"/>
                <a:ext cx="1859730" cy="162160"/>
                <a:chOff x="4481792" y="5453154"/>
                <a:chExt cx="1859730" cy="162160"/>
              </a:xfrm>
            </p:grpSpPr>
            <p:sp>
              <p:nvSpPr>
                <p:cNvPr id="124" name="Elipse 123">
                  <a:extLst>
                    <a:ext uri="{FF2B5EF4-FFF2-40B4-BE49-F238E27FC236}">
                      <a16:creationId xmlns="" xmlns:a16="http://schemas.microsoft.com/office/drawing/2014/main" id="{B36A7C95-12EB-4981-AD16-F8766A33023B}"/>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128" name="Elipse 127">
                  <a:extLst>
                    <a:ext uri="{FF2B5EF4-FFF2-40B4-BE49-F238E27FC236}">
                      <a16:creationId xmlns="" xmlns:a16="http://schemas.microsoft.com/office/drawing/2014/main" id="{04898E7A-EFA5-4C5D-AA3E-E61854C86E67}"/>
                    </a:ext>
                  </a:extLst>
                </p:cNvPr>
                <p:cNvSpPr/>
                <p:nvPr/>
              </p:nvSpPr>
              <p:spPr>
                <a:xfrm>
                  <a:off x="5071405" y="5453154"/>
                  <a:ext cx="140071" cy="148881"/>
                </a:xfrm>
                <a:prstGeom prst="ellipse">
                  <a:avLst/>
                </a:prstGeom>
                <a:solidFill>
                  <a:schemeClr val="bg1"/>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130" name="Elipse 129">
                  <a:extLst>
                    <a:ext uri="{FF2B5EF4-FFF2-40B4-BE49-F238E27FC236}">
                      <a16:creationId xmlns="" xmlns:a16="http://schemas.microsoft.com/office/drawing/2014/main" id="{00F070BD-3F46-4F6C-A422-B589D0DB19D7}"/>
                    </a:ext>
                  </a:extLst>
                </p:cNvPr>
                <p:cNvSpPr/>
                <p:nvPr/>
              </p:nvSpPr>
              <p:spPr>
                <a:xfrm>
                  <a:off x="5590982" y="5466433"/>
                  <a:ext cx="140071" cy="148881"/>
                </a:xfrm>
                <a:prstGeom prst="ellipse">
                  <a:avLst/>
                </a:prstGeom>
                <a:solidFill>
                  <a:srgbClr val="9966FF"/>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132" name="Elipse 131">
                  <a:extLst>
                    <a:ext uri="{FF2B5EF4-FFF2-40B4-BE49-F238E27FC236}">
                      <a16:creationId xmlns="" xmlns:a16="http://schemas.microsoft.com/office/drawing/2014/main" id="{1ADF766A-8C07-4C9C-954F-397B4C518373}"/>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grpSp>
          <p:grpSp>
            <p:nvGrpSpPr>
              <p:cNvPr id="136" name="Grupo 135">
                <a:extLst>
                  <a:ext uri="{FF2B5EF4-FFF2-40B4-BE49-F238E27FC236}">
                    <a16:creationId xmlns="" xmlns:a16="http://schemas.microsoft.com/office/drawing/2014/main" id="{0CAC7643-C6D9-4D4D-8809-A3E27B328AAE}"/>
                  </a:ext>
                </a:extLst>
              </p:cNvPr>
              <p:cNvGrpSpPr/>
              <p:nvPr/>
            </p:nvGrpSpPr>
            <p:grpSpPr>
              <a:xfrm>
                <a:off x="4481792" y="5644382"/>
                <a:ext cx="1859730" cy="162160"/>
                <a:chOff x="4481792" y="5453154"/>
                <a:chExt cx="1859730" cy="162160"/>
              </a:xfrm>
            </p:grpSpPr>
            <p:sp>
              <p:nvSpPr>
                <p:cNvPr id="137" name="Elipse 136">
                  <a:extLst>
                    <a:ext uri="{FF2B5EF4-FFF2-40B4-BE49-F238E27FC236}">
                      <a16:creationId xmlns="" xmlns:a16="http://schemas.microsoft.com/office/drawing/2014/main" id="{D15D9F78-4830-4046-8D9C-7475C18EEACF}"/>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138" name="Elipse 137">
                  <a:extLst>
                    <a:ext uri="{FF2B5EF4-FFF2-40B4-BE49-F238E27FC236}">
                      <a16:creationId xmlns="" xmlns:a16="http://schemas.microsoft.com/office/drawing/2014/main" id="{9106BBF0-3FDA-43EF-82D8-A91CE86F7BCC}"/>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139" name="Elipse 138">
                  <a:extLst>
                    <a:ext uri="{FF2B5EF4-FFF2-40B4-BE49-F238E27FC236}">
                      <a16:creationId xmlns="" xmlns:a16="http://schemas.microsoft.com/office/drawing/2014/main" id="{805C1B3D-B483-4E9A-BC43-3C3A34DCA29C}"/>
                    </a:ext>
                  </a:extLst>
                </p:cNvPr>
                <p:cNvSpPr/>
                <p:nvPr/>
              </p:nvSpPr>
              <p:spPr>
                <a:xfrm>
                  <a:off x="5590982" y="5466433"/>
                  <a:ext cx="140071" cy="148881"/>
                </a:xfrm>
                <a:prstGeom prst="ellipse">
                  <a:avLst/>
                </a:prstGeom>
                <a:solidFill>
                  <a:srgbClr val="9966FF"/>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140" name="Elipse 139">
                  <a:extLst>
                    <a:ext uri="{FF2B5EF4-FFF2-40B4-BE49-F238E27FC236}">
                      <a16:creationId xmlns="" xmlns:a16="http://schemas.microsoft.com/office/drawing/2014/main" id="{5ACBF1CC-D4AC-4C8B-8889-428A29D11D7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grpSp>
          <p:grpSp>
            <p:nvGrpSpPr>
              <p:cNvPr id="141" name="Grupo 140">
                <a:extLst>
                  <a:ext uri="{FF2B5EF4-FFF2-40B4-BE49-F238E27FC236}">
                    <a16:creationId xmlns="" xmlns:a16="http://schemas.microsoft.com/office/drawing/2014/main" id="{7B87E0F1-93A8-4239-876A-2C91F55A3FB3}"/>
                  </a:ext>
                </a:extLst>
              </p:cNvPr>
              <p:cNvGrpSpPr/>
              <p:nvPr/>
            </p:nvGrpSpPr>
            <p:grpSpPr>
              <a:xfrm>
                <a:off x="4482433" y="5835610"/>
                <a:ext cx="1859730" cy="162160"/>
                <a:chOff x="4481792" y="5453154"/>
                <a:chExt cx="1859730" cy="162160"/>
              </a:xfrm>
            </p:grpSpPr>
            <p:sp>
              <p:nvSpPr>
                <p:cNvPr id="142" name="Elipse 141">
                  <a:extLst>
                    <a:ext uri="{FF2B5EF4-FFF2-40B4-BE49-F238E27FC236}">
                      <a16:creationId xmlns="" xmlns:a16="http://schemas.microsoft.com/office/drawing/2014/main" id="{A875E401-1E64-47E4-A54B-900C61A61677}"/>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143" name="Elipse 142">
                  <a:extLst>
                    <a:ext uri="{FF2B5EF4-FFF2-40B4-BE49-F238E27FC236}">
                      <a16:creationId xmlns="" xmlns:a16="http://schemas.microsoft.com/office/drawing/2014/main" id="{3DD59AD9-06DA-4644-919C-E7BC15F6BED6}"/>
                    </a:ext>
                  </a:extLst>
                </p:cNvPr>
                <p:cNvSpPr/>
                <p:nvPr/>
              </p:nvSpPr>
              <p:spPr>
                <a:xfrm>
                  <a:off x="5071405" y="5453154"/>
                  <a:ext cx="140071" cy="148881"/>
                </a:xfrm>
                <a:prstGeom prst="ellipse">
                  <a:avLst/>
                </a:prstGeom>
                <a:solidFill>
                  <a:srgbClr val="9966FF"/>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144" name="Elipse 143">
                  <a:extLst>
                    <a:ext uri="{FF2B5EF4-FFF2-40B4-BE49-F238E27FC236}">
                      <a16:creationId xmlns="" xmlns:a16="http://schemas.microsoft.com/office/drawing/2014/main" id="{6DDE1CF7-489F-47CF-8241-BA4E200CF4FA}"/>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145" name="Elipse 144">
                  <a:extLst>
                    <a:ext uri="{FF2B5EF4-FFF2-40B4-BE49-F238E27FC236}">
                      <a16:creationId xmlns="" xmlns:a16="http://schemas.microsoft.com/office/drawing/2014/main" id="{5B84455B-4FC9-4372-B777-94DDE7FE150E}"/>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grpSp>
          <p:grpSp>
            <p:nvGrpSpPr>
              <p:cNvPr id="146" name="Grupo 145">
                <a:extLst>
                  <a:ext uri="{FF2B5EF4-FFF2-40B4-BE49-F238E27FC236}">
                    <a16:creationId xmlns="" xmlns:a16="http://schemas.microsoft.com/office/drawing/2014/main" id="{77951E04-423C-44AE-A9B2-24095C4C5B28}"/>
                  </a:ext>
                </a:extLst>
              </p:cNvPr>
              <p:cNvGrpSpPr/>
              <p:nvPr/>
            </p:nvGrpSpPr>
            <p:grpSpPr>
              <a:xfrm>
                <a:off x="4482817" y="6023918"/>
                <a:ext cx="1859730" cy="162160"/>
                <a:chOff x="4481792" y="5453154"/>
                <a:chExt cx="1859730" cy="162160"/>
              </a:xfrm>
            </p:grpSpPr>
            <p:sp>
              <p:nvSpPr>
                <p:cNvPr id="147" name="Elipse 146">
                  <a:extLst>
                    <a:ext uri="{FF2B5EF4-FFF2-40B4-BE49-F238E27FC236}">
                      <a16:creationId xmlns="" xmlns:a16="http://schemas.microsoft.com/office/drawing/2014/main" id="{EAE223AD-9981-454B-AC0F-D9BD55EC710C}"/>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148" name="Elipse 147">
                  <a:extLst>
                    <a:ext uri="{FF2B5EF4-FFF2-40B4-BE49-F238E27FC236}">
                      <a16:creationId xmlns="" xmlns:a16="http://schemas.microsoft.com/office/drawing/2014/main" id="{A020B64C-03E0-4C7A-BBB0-B1EB17ACCB9A}"/>
                    </a:ext>
                  </a:extLst>
                </p:cNvPr>
                <p:cNvSpPr/>
                <p:nvPr/>
              </p:nvSpPr>
              <p:spPr>
                <a:xfrm>
                  <a:off x="5071405" y="5453154"/>
                  <a:ext cx="140071" cy="148881"/>
                </a:xfrm>
                <a:prstGeom prst="ellipse">
                  <a:avLst/>
                </a:prstGeom>
                <a:solidFill>
                  <a:srgbClr val="9966FF"/>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149" name="Elipse 148">
                  <a:extLst>
                    <a:ext uri="{FF2B5EF4-FFF2-40B4-BE49-F238E27FC236}">
                      <a16:creationId xmlns="" xmlns:a16="http://schemas.microsoft.com/office/drawing/2014/main" id="{CFEEB593-1C3D-4D7F-A633-27ED6ECE17BF}"/>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150" name="Elipse 149">
                  <a:extLst>
                    <a:ext uri="{FF2B5EF4-FFF2-40B4-BE49-F238E27FC236}">
                      <a16:creationId xmlns="" xmlns:a16="http://schemas.microsoft.com/office/drawing/2014/main" id="{C42090CB-1504-4391-B330-728BEC78AAC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grpSp>
        </p:grpSp>
        <p:grpSp>
          <p:nvGrpSpPr>
            <p:cNvPr id="151" name="Grupo 150">
              <a:extLst>
                <a:ext uri="{FF2B5EF4-FFF2-40B4-BE49-F238E27FC236}">
                  <a16:creationId xmlns="" xmlns:a16="http://schemas.microsoft.com/office/drawing/2014/main" id="{E3FB72F6-392F-40AB-A175-66BC4FD1180C}"/>
                </a:ext>
              </a:extLst>
            </p:cNvPr>
            <p:cNvGrpSpPr/>
            <p:nvPr/>
          </p:nvGrpSpPr>
          <p:grpSpPr>
            <a:xfrm>
              <a:off x="-40004" y="6773416"/>
              <a:ext cx="8066405" cy="358362"/>
              <a:chOff x="-128950" y="1710038"/>
              <a:chExt cx="8066405" cy="358362"/>
            </a:xfrm>
          </p:grpSpPr>
          <p:sp>
            <p:nvSpPr>
              <p:cNvPr id="152" name="Rectángulo 151">
                <a:extLst>
                  <a:ext uri="{FF2B5EF4-FFF2-40B4-BE49-F238E27FC236}">
                    <a16:creationId xmlns="" xmlns:a16="http://schemas.microsoft.com/office/drawing/2014/main" id="{8BFA794B-7B5C-4B21-A452-F05082E198A2}"/>
                  </a:ext>
                </a:extLst>
              </p:cNvPr>
              <p:cNvSpPr/>
              <p:nvPr/>
            </p:nvSpPr>
            <p:spPr>
              <a:xfrm>
                <a:off x="-117778" y="1710038"/>
                <a:ext cx="7844864" cy="358362"/>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153" name="CuadroTexto 152">
                <a:extLst>
                  <a:ext uri="{FF2B5EF4-FFF2-40B4-BE49-F238E27FC236}">
                    <a16:creationId xmlns="" xmlns:a16="http://schemas.microsoft.com/office/drawing/2014/main" id="{B6E65149-4C4C-4DA3-BBD4-37E7A7D3A7A0}"/>
                  </a:ext>
                </a:extLst>
              </p:cNvPr>
              <p:cNvSpPr txBox="1"/>
              <p:nvPr/>
            </p:nvSpPr>
            <p:spPr>
              <a:xfrm>
                <a:off x="-128950" y="1725138"/>
                <a:ext cx="8066405" cy="338554"/>
              </a:xfrm>
              <a:prstGeom prst="rect">
                <a:avLst/>
              </a:prstGeom>
              <a:noFill/>
            </p:spPr>
            <p:txBody>
              <a:bodyPr wrap="square" rtlCol="0">
                <a:spAutoFit/>
              </a:bodyPr>
              <a:lstStyle/>
              <a:p>
                <a:pPr algn="ctr"/>
                <a:r>
                  <a:rPr lang="es-MX" sz="1600" b="1" dirty="0">
                    <a:solidFill>
                      <a:prstClr val="white"/>
                    </a:solidFill>
                    <a:latin typeface="Comic Sans MS" panose="030F0702030302020204" pitchFamily="66" charset="0"/>
                  </a:rPr>
                  <a:t>Autoevaluación</a:t>
                </a:r>
              </a:p>
            </p:txBody>
          </p:sp>
        </p:grpSp>
        <p:sp>
          <p:nvSpPr>
            <p:cNvPr id="155" name="CuadroTexto 154">
              <a:extLst>
                <a:ext uri="{FF2B5EF4-FFF2-40B4-BE49-F238E27FC236}">
                  <a16:creationId xmlns="" xmlns:a16="http://schemas.microsoft.com/office/drawing/2014/main" id="{6718D8D3-202C-4CDB-8F60-21504AA6438C}"/>
                </a:ext>
              </a:extLst>
            </p:cNvPr>
            <p:cNvSpPr txBox="1"/>
            <p:nvPr/>
          </p:nvSpPr>
          <p:spPr>
            <a:xfrm>
              <a:off x="28833" y="7032794"/>
              <a:ext cx="5831687" cy="1384995"/>
            </a:xfrm>
            <a:prstGeom prst="rect">
              <a:avLst/>
            </a:prstGeom>
            <a:noFill/>
          </p:spPr>
          <p:txBody>
            <a:bodyPr wrap="square" rtlCol="0">
              <a:spAutoFit/>
            </a:bodyPr>
            <a:lstStyle/>
            <a:p>
              <a:pPr algn="just"/>
              <a:endParaRPr lang="es-MX" sz="1200" dirty="0">
                <a:solidFill>
                  <a:prstClr val="black"/>
                </a:solidFill>
                <a:latin typeface="Comic Sans MS" panose="030F0702030302020204" pitchFamily="66" charset="0"/>
              </a:endParaRPr>
            </a:p>
            <a:p>
              <a:pPr algn="just"/>
              <a:r>
                <a:rPr lang="es-MX" sz="1200" dirty="0">
                  <a:solidFill>
                    <a:prstClr val="black"/>
                  </a:solidFill>
                  <a:latin typeface="Comic Sans MS" panose="030F0702030302020204" pitchFamily="66" charset="0"/>
                </a:rPr>
                <a:t>Rescato los conocimientos previos</a:t>
              </a:r>
              <a:endParaRPr lang="es-MX" sz="1400" dirty="0">
                <a:solidFill>
                  <a:prstClr val="black"/>
                </a:solidFill>
                <a:latin typeface="Comic Sans MS" panose="030F0702030302020204" pitchFamily="66" charset="0"/>
              </a:endParaRPr>
            </a:p>
            <a:p>
              <a:pPr algn="just"/>
              <a:r>
                <a:rPr lang="es-MX" sz="1200" dirty="0">
                  <a:solidFill>
                    <a:prstClr val="black"/>
                  </a:solidFill>
                  <a:latin typeface="Comic Sans MS" panose="030F0702030302020204" pitchFamily="66" charset="0"/>
                </a:rPr>
                <a:t>Identifico y actúa conforme a las necesidades e intereses de los alumnos  </a:t>
              </a:r>
            </a:p>
            <a:p>
              <a:pPr algn="just"/>
              <a:r>
                <a:rPr lang="es-MX" sz="1200" dirty="0">
                  <a:solidFill>
                    <a:prstClr val="black"/>
                  </a:solidFill>
                  <a:latin typeface="Comic Sans MS" panose="030F0702030302020204" pitchFamily="66" charset="0"/>
                </a:rPr>
                <a:t>Fomento la participación de todos los alumnos </a:t>
              </a:r>
            </a:p>
            <a:p>
              <a:pPr algn="just"/>
              <a:r>
                <a:rPr lang="es-MX" sz="1200" dirty="0">
                  <a:solidFill>
                    <a:prstClr val="black"/>
                  </a:solidFill>
                  <a:latin typeface="Comic Sans MS" panose="030F0702030302020204" pitchFamily="66" charset="0"/>
                </a:rPr>
                <a:t>Otorgo consignas claras</a:t>
              </a:r>
            </a:p>
            <a:p>
              <a:pPr algn="just"/>
              <a:r>
                <a:rPr lang="es-MX" sz="1200" dirty="0">
                  <a:solidFill>
                    <a:prstClr val="black"/>
                  </a:solidFill>
                  <a:latin typeface="Comic Sans MS" panose="030F0702030302020204" pitchFamily="66" charset="0"/>
                </a:rPr>
                <a:t>Intervengo adecuadamente</a:t>
              </a:r>
            </a:p>
            <a:p>
              <a:pPr algn="just"/>
              <a:r>
                <a:rPr lang="es-MX" sz="1200" dirty="0">
                  <a:solidFill>
                    <a:prstClr val="black"/>
                  </a:solidFill>
                  <a:latin typeface="Comic Sans MS" panose="030F0702030302020204" pitchFamily="66" charset="0"/>
                </a:rPr>
                <a:t>Fomento la autonomía de los alumnos </a:t>
              </a:r>
            </a:p>
          </p:txBody>
        </p:sp>
        <p:grpSp>
          <p:nvGrpSpPr>
            <p:cNvPr id="202" name="Grupo 201">
              <a:extLst>
                <a:ext uri="{FF2B5EF4-FFF2-40B4-BE49-F238E27FC236}">
                  <a16:creationId xmlns="" xmlns:a16="http://schemas.microsoft.com/office/drawing/2014/main" id="{F323BF70-7EB4-430E-8E9D-EF851C22D91D}"/>
                </a:ext>
              </a:extLst>
            </p:cNvPr>
            <p:cNvGrpSpPr/>
            <p:nvPr/>
          </p:nvGrpSpPr>
          <p:grpSpPr>
            <a:xfrm>
              <a:off x="5374926" y="7091527"/>
              <a:ext cx="2259440" cy="1333183"/>
              <a:chOff x="5315844" y="7568695"/>
              <a:chExt cx="2259440" cy="1333183"/>
            </a:xfrm>
          </p:grpSpPr>
          <p:sp>
            <p:nvSpPr>
              <p:cNvPr id="161" name="CuadroTexto 160">
                <a:extLst>
                  <a:ext uri="{FF2B5EF4-FFF2-40B4-BE49-F238E27FC236}">
                    <a16:creationId xmlns="" xmlns:a16="http://schemas.microsoft.com/office/drawing/2014/main" id="{101E8FF4-B621-48FA-A3D7-D90BB0502AC4}"/>
                  </a:ext>
                </a:extLst>
              </p:cNvPr>
              <p:cNvSpPr txBox="1"/>
              <p:nvPr/>
            </p:nvSpPr>
            <p:spPr>
              <a:xfrm>
                <a:off x="5319913" y="7568918"/>
                <a:ext cx="2255371" cy="461665"/>
              </a:xfrm>
              <a:prstGeom prst="rect">
                <a:avLst/>
              </a:prstGeom>
              <a:noFill/>
            </p:spPr>
            <p:txBody>
              <a:bodyPr wrap="square" rtlCol="0">
                <a:spAutoFit/>
              </a:bodyPr>
              <a:lstStyle/>
              <a:p>
                <a:pPr algn="ctr"/>
                <a:r>
                  <a:rPr lang="es-MX" sz="1200" dirty="0">
                    <a:solidFill>
                      <a:prstClr val="black"/>
                    </a:solidFill>
                    <a:latin typeface="Comic Sans MS" panose="030F0702030302020204" pitchFamily="66" charset="0"/>
                  </a:rPr>
                  <a:t>   </a:t>
                </a:r>
                <a:r>
                  <a:rPr lang="es-MX" sz="1200" dirty="0" smtClean="0">
                    <a:solidFill>
                      <a:prstClr val="black"/>
                    </a:solidFill>
                    <a:latin typeface="Comic Sans MS" panose="030F0702030302020204" pitchFamily="66" charset="0"/>
                  </a:rPr>
                  <a:t>          </a:t>
                </a:r>
                <a:r>
                  <a:rPr lang="es-MX" sz="1200" dirty="0">
                    <a:solidFill>
                      <a:prstClr val="black"/>
                    </a:solidFill>
                    <a:latin typeface="Comic Sans MS" panose="030F0702030302020204" pitchFamily="66" charset="0"/>
                  </a:rPr>
                  <a:t>Si           </a:t>
                </a:r>
                <a:r>
                  <a:rPr lang="es-MX" sz="1200" dirty="0" smtClean="0">
                    <a:solidFill>
                      <a:prstClr val="black"/>
                    </a:solidFill>
                    <a:latin typeface="Comic Sans MS" panose="030F0702030302020204" pitchFamily="66" charset="0"/>
                  </a:rPr>
                  <a:t>   </a:t>
                </a:r>
                <a:r>
                  <a:rPr lang="es-MX" sz="1200" dirty="0">
                    <a:solidFill>
                      <a:prstClr val="black"/>
                    </a:solidFill>
                    <a:latin typeface="Comic Sans MS" panose="030F0702030302020204" pitchFamily="66" charset="0"/>
                  </a:rPr>
                  <a:t>No  </a:t>
                </a:r>
                <a:r>
                  <a:rPr lang="es-MX" sz="1200" dirty="0" smtClean="0">
                    <a:solidFill>
                      <a:prstClr val="black"/>
                    </a:solidFill>
                    <a:latin typeface="Comic Sans MS" panose="030F0702030302020204" pitchFamily="66" charset="0"/>
                  </a:rPr>
                  <a:t> N/A </a:t>
                </a:r>
                <a:endParaRPr lang="es-MX" sz="1200" dirty="0">
                  <a:solidFill>
                    <a:prstClr val="black"/>
                  </a:solidFill>
                  <a:latin typeface="Comic Sans MS" panose="030F0702030302020204" pitchFamily="66" charset="0"/>
                </a:endParaRPr>
              </a:p>
              <a:p>
                <a:pPr algn="ctr"/>
                <a:endParaRPr lang="es-MX" sz="1200" dirty="0">
                  <a:solidFill>
                    <a:prstClr val="black"/>
                  </a:solidFill>
                  <a:latin typeface="Comic Sans MS" panose="030F0702030302020204" pitchFamily="66" charset="0"/>
                </a:endParaRPr>
              </a:p>
            </p:txBody>
          </p:sp>
          <p:grpSp>
            <p:nvGrpSpPr>
              <p:cNvPr id="201" name="Grupo 200">
                <a:extLst>
                  <a:ext uri="{FF2B5EF4-FFF2-40B4-BE49-F238E27FC236}">
                    <a16:creationId xmlns="" xmlns:a16="http://schemas.microsoft.com/office/drawing/2014/main" id="{6C41977E-8F35-4BB6-9FB6-060C1D447201}"/>
                  </a:ext>
                </a:extLst>
              </p:cNvPr>
              <p:cNvGrpSpPr/>
              <p:nvPr/>
            </p:nvGrpSpPr>
            <p:grpSpPr>
              <a:xfrm>
                <a:off x="6120124" y="7772965"/>
                <a:ext cx="876598" cy="1128913"/>
                <a:chOff x="6128376" y="7763339"/>
                <a:chExt cx="876598" cy="1128913"/>
              </a:xfrm>
            </p:grpSpPr>
            <p:grpSp>
              <p:nvGrpSpPr>
                <p:cNvPr id="171" name="Grupo 170">
                  <a:extLst>
                    <a:ext uri="{FF2B5EF4-FFF2-40B4-BE49-F238E27FC236}">
                      <a16:creationId xmlns="" xmlns:a16="http://schemas.microsoft.com/office/drawing/2014/main" id="{B4DEC5E0-F6BB-4A34-A803-6D536089621A}"/>
                    </a:ext>
                  </a:extLst>
                </p:cNvPr>
                <p:cNvGrpSpPr/>
                <p:nvPr/>
              </p:nvGrpSpPr>
              <p:grpSpPr>
                <a:xfrm>
                  <a:off x="6135240" y="7763339"/>
                  <a:ext cx="860093" cy="166455"/>
                  <a:chOff x="6014569" y="7907624"/>
                  <a:chExt cx="860093" cy="166455"/>
                </a:xfrm>
              </p:grpSpPr>
              <p:sp>
                <p:nvSpPr>
                  <p:cNvPr id="165" name="Elipse 164">
                    <a:extLst>
                      <a:ext uri="{FF2B5EF4-FFF2-40B4-BE49-F238E27FC236}">
                        <a16:creationId xmlns="" xmlns:a16="http://schemas.microsoft.com/office/drawing/2014/main" id="{FE1FD20A-6ED7-4845-8B11-A1EC792790C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166" name="Elipse 165">
                    <a:extLst>
                      <a:ext uri="{FF2B5EF4-FFF2-40B4-BE49-F238E27FC236}">
                        <a16:creationId xmlns="" xmlns:a16="http://schemas.microsoft.com/office/drawing/2014/main" id="{5D71AD41-6D0E-4CDB-B05D-3B103104F30C}"/>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grpSp>
            <p:grpSp>
              <p:nvGrpSpPr>
                <p:cNvPr id="172" name="Grupo 171">
                  <a:extLst>
                    <a:ext uri="{FF2B5EF4-FFF2-40B4-BE49-F238E27FC236}">
                      <a16:creationId xmlns="" xmlns:a16="http://schemas.microsoft.com/office/drawing/2014/main" id="{6D934AB1-45F3-45B0-ADEB-632522282A96}"/>
                    </a:ext>
                  </a:extLst>
                </p:cNvPr>
                <p:cNvGrpSpPr/>
                <p:nvPr/>
              </p:nvGrpSpPr>
              <p:grpSpPr>
                <a:xfrm>
                  <a:off x="6144881" y="7952948"/>
                  <a:ext cx="860093" cy="166455"/>
                  <a:chOff x="6014569" y="7907624"/>
                  <a:chExt cx="860093" cy="166455"/>
                </a:xfrm>
              </p:grpSpPr>
              <p:sp>
                <p:nvSpPr>
                  <p:cNvPr id="173" name="Elipse 172">
                    <a:extLst>
                      <a:ext uri="{FF2B5EF4-FFF2-40B4-BE49-F238E27FC236}">
                        <a16:creationId xmlns="" xmlns:a16="http://schemas.microsoft.com/office/drawing/2014/main" id="{E5A1820A-225E-426C-BB18-42E8BAA0D935}"/>
                      </a:ext>
                    </a:extLst>
                  </p:cNvPr>
                  <p:cNvSpPr/>
                  <p:nvPr/>
                </p:nvSpPr>
                <p:spPr>
                  <a:xfrm>
                    <a:off x="6014569" y="7925198"/>
                    <a:ext cx="140071" cy="148881"/>
                  </a:xfrm>
                  <a:prstGeom prst="ellipse">
                    <a:avLst/>
                  </a:prstGeom>
                  <a:solidFill>
                    <a:srgbClr val="9966FF"/>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174" name="Elipse 173">
                    <a:extLst>
                      <a:ext uri="{FF2B5EF4-FFF2-40B4-BE49-F238E27FC236}">
                        <a16:creationId xmlns="" xmlns:a16="http://schemas.microsoft.com/office/drawing/2014/main" id="{059BFFE8-E129-4AA5-883A-6A52AC975154}"/>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grpSp>
            <p:grpSp>
              <p:nvGrpSpPr>
                <p:cNvPr id="175" name="Grupo 174">
                  <a:extLst>
                    <a:ext uri="{FF2B5EF4-FFF2-40B4-BE49-F238E27FC236}">
                      <a16:creationId xmlns="" xmlns:a16="http://schemas.microsoft.com/office/drawing/2014/main" id="{903AAAAF-062F-4F3F-93D0-FB8734EFD06E}"/>
                    </a:ext>
                  </a:extLst>
                </p:cNvPr>
                <p:cNvGrpSpPr/>
                <p:nvPr/>
              </p:nvGrpSpPr>
              <p:grpSpPr>
                <a:xfrm>
                  <a:off x="6128376" y="8146749"/>
                  <a:ext cx="860093" cy="166455"/>
                  <a:chOff x="6014569" y="7907624"/>
                  <a:chExt cx="860093" cy="166455"/>
                </a:xfrm>
              </p:grpSpPr>
              <p:sp>
                <p:nvSpPr>
                  <p:cNvPr id="176" name="Elipse 175">
                    <a:extLst>
                      <a:ext uri="{FF2B5EF4-FFF2-40B4-BE49-F238E27FC236}">
                        <a16:creationId xmlns="" xmlns:a16="http://schemas.microsoft.com/office/drawing/2014/main" id="{5628CDCD-EA35-4E0D-A852-C8D40DB87C60}"/>
                      </a:ext>
                    </a:extLst>
                  </p:cNvPr>
                  <p:cNvSpPr/>
                  <p:nvPr/>
                </p:nvSpPr>
                <p:spPr>
                  <a:xfrm>
                    <a:off x="6014569" y="7925198"/>
                    <a:ext cx="140071" cy="148881"/>
                  </a:xfrm>
                  <a:prstGeom prst="ellipse">
                    <a:avLst/>
                  </a:prstGeom>
                  <a:solidFill>
                    <a:srgbClr val="9966FF"/>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177" name="Elipse 176">
                    <a:extLst>
                      <a:ext uri="{FF2B5EF4-FFF2-40B4-BE49-F238E27FC236}">
                        <a16:creationId xmlns="" xmlns:a16="http://schemas.microsoft.com/office/drawing/2014/main" id="{95FD5684-4773-460F-A507-B282D920AB05}"/>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grpSp>
            <p:grpSp>
              <p:nvGrpSpPr>
                <p:cNvPr id="178" name="Grupo 177">
                  <a:extLst>
                    <a:ext uri="{FF2B5EF4-FFF2-40B4-BE49-F238E27FC236}">
                      <a16:creationId xmlns="" xmlns:a16="http://schemas.microsoft.com/office/drawing/2014/main" id="{68A79C76-CFC4-46B5-B524-B113AE261797}"/>
                    </a:ext>
                  </a:extLst>
                </p:cNvPr>
                <p:cNvGrpSpPr/>
                <p:nvPr/>
              </p:nvGrpSpPr>
              <p:grpSpPr>
                <a:xfrm>
                  <a:off x="6135240" y="8339765"/>
                  <a:ext cx="860093" cy="166455"/>
                  <a:chOff x="6014569" y="7907624"/>
                  <a:chExt cx="860093" cy="166455"/>
                </a:xfrm>
              </p:grpSpPr>
              <p:sp>
                <p:nvSpPr>
                  <p:cNvPr id="179" name="Elipse 178">
                    <a:extLst>
                      <a:ext uri="{FF2B5EF4-FFF2-40B4-BE49-F238E27FC236}">
                        <a16:creationId xmlns="" xmlns:a16="http://schemas.microsoft.com/office/drawing/2014/main" id="{2CBBDFBE-EB0C-41CC-A88B-D5A807205905}"/>
                      </a:ext>
                    </a:extLst>
                  </p:cNvPr>
                  <p:cNvSpPr/>
                  <p:nvPr/>
                </p:nvSpPr>
                <p:spPr>
                  <a:xfrm>
                    <a:off x="6014569" y="7925198"/>
                    <a:ext cx="140071" cy="148881"/>
                  </a:xfrm>
                  <a:prstGeom prst="ellipse">
                    <a:avLst/>
                  </a:prstGeom>
                  <a:solidFill>
                    <a:srgbClr val="9966FF"/>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180" name="Elipse 179">
                    <a:extLst>
                      <a:ext uri="{FF2B5EF4-FFF2-40B4-BE49-F238E27FC236}">
                        <a16:creationId xmlns="" xmlns:a16="http://schemas.microsoft.com/office/drawing/2014/main" id="{7D157F79-D910-4D52-8F42-75F981207E22}"/>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grpSp>
            <p:grpSp>
              <p:nvGrpSpPr>
                <p:cNvPr id="181" name="Grupo 180">
                  <a:extLst>
                    <a:ext uri="{FF2B5EF4-FFF2-40B4-BE49-F238E27FC236}">
                      <a16:creationId xmlns="" xmlns:a16="http://schemas.microsoft.com/office/drawing/2014/main" id="{1A443DDB-ACFE-4675-ABFF-E3444529CF83}"/>
                    </a:ext>
                  </a:extLst>
                </p:cNvPr>
                <p:cNvGrpSpPr/>
                <p:nvPr/>
              </p:nvGrpSpPr>
              <p:grpSpPr>
                <a:xfrm>
                  <a:off x="6135240" y="8532781"/>
                  <a:ext cx="860093" cy="166455"/>
                  <a:chOff x="6014569" y="7907624"/>
                  <a:chExt cx="860093" cy="166455"/>
                </a:xfrm>
              </p:grpSpPr>
              <p:sp>
                <p:nvSpPr>
                  <p:cNvPr id="182" name="Elipse 181">
                    <a:extLst>
                      <a:ext uri="{FF2B5EF4-FFF2-40B4-BE49-F238E27FC236}">
                        <a16:creationId xmlns="" xmlns:a16="http://schemas.microsoft.com/office/drawing/2014/main" id="{E7A56ADF-EACC-40C7-9184-0E3F0740A45D}"/>
                      </a:ext>
                    </a:extLst>
                  </p:cNvPr>
                  <p:cNvSpPr/>
                  <p:nvPr/>
                </p:nvSpPr>
                <p:spPr>
                  <a:xfrm>
                    <a:off x="6014569" y="7925198"/>
                    <a:ext cx="140071" cy="148881"/>
                  </a:xfrm>
                  <a:prstGeom prst="ellipse">
                    <a:avLst/>
                  </a:prstGeom>
                  <a:solidFill>
                    <a:srgbClr val="9966FF"/>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183" name="Elipse 182">
                    <a:extLst>
                      <a:ext uri="{FF2B5EF4-FFF2-40B4-BE49-F238E27FC236}">
                        <a16:creationId xmlns="" xmlns:a16="http://schemas.microsoft.com/office/drawing/2014/main" id="{1973D5AE-4FF3-41F8-A147-1A0EDB4CCABB}"/>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grpSp>
            <p:grpSp>
              <p:nvGrpSpPr>
                <p:cNvPr id="184" name="Grupo 183">
                  <a:extLst>
                    <a:ext uri="{FF2B5EF4-FFF2-40B4-BE49-F238E27FC236}">
                      <a16:creationId xmlns="" xmlns:a16="http://schemas.microsoft.com/office/drawing/2014/main" id="{A0DD16A7-4851-49C7-AD7E-6396DE84D217}"/>
                    </a:ext>
                  </a:extLst>
                </p:cNvPr>
                <p:cNvGrpSpPr/>
                <p:nvPr/>
              </p:nvGrpSpPr>
              <p:grpSpPr>
                <a:xfrm>
                  <a:off x="6135240" y="8725797"/>
                  <a:ext cx="860093" cy="166455"/>
                  <a:chOff x="6014569" y="7907624"/>
                  <a:chExt cx="860093" cy="166455"/>
                </a:xfrm>
              </p:grpSpPr>
              <p:sp>
                <p:nvSpPr>
                  <p:cNvPr id="185" name="Elipse 184">
                    <a:extLst>
                      <a:ext uri="{FF2B5EF4-FFF2-40B4-BE49-F238E27FC236}">
                        <a16:creationId xmlns="" xmlns:a16="http://schemas.microsoft.com/office/drawing/2014/main" id="{A25605AE-999C-4A5F-B9C0-9B6032B44867}"/>
                      </a:ext>
                    </a:extLst>
                  </p:cNvPr>
                  <p:cNvSpPr/>
                  <p:nvPr/>
                </p:nvSpPr>
                <p:spPr>
                  <a:xfrm>
                    <a:off x="6014569" y="7925198"/>
                    <a:ext cx="140071" cy="148881"/>
                  </a:xfrm>
                  <a:prstGeom prst="ellipse">
                    <a:avLst/>
                  </a:prstGeom>
                  <a:solidFill>
                    <a:srgbClr val="9966FF"/>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186" name="Elipse 185">
                    <a:extLst>
                      <a:ext uri="{FF2B5EF4-FFF2-40B4-BE49-F238E27FC236}">
                        <a16:creationId xmlns="" xmlns:a16="http://schemas.microsoft.com/office/drawing/2014/main" id="{FA69E7DF-4506-4800-9CFD-AB1AC1E70A37}"/>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grpSp>
          </p:grpSp>
          <p:sp>
            <p:nvSpPr>
              <p:cNvPr id="133" name="CuadroTexto 132">
                <a:extLst>
                  <a:ext uri="{FF2B5EF4-FFF2-40B4-BE49-F238E27FC236}">
                    <a16:creationId xmlns="" xmlns:a16="http://schemas.microsoft.com/office/drawing/2014/main" id="{101E8FF4-B621-48FA-A3D7-D90BB0502AC4}"/>
                  </a:ext>
                </a:extLst>
              </p:cNvPr>
              <p:cNvSpPr txBox="1"/>
              <p:nvPr/>
            </p:nvSpPr>
            <p:spPr>
              <a:xfrm>
                <a:off x="5315844" y="7568695"/>
                <a:ext cx="2255371" cy="461665"/>
              </a:xfrm>
              <a:prstGeom prst="rect">
                <a:avLst/>
              </a:prstGeom>
              <a:noFill/>
            </p:spPr>
            <p:txBody>
              <a:bodyPr wrap="square" rtlCol="0">
                <a:spAutoFit/>
              </a:bodyPr>
              <a:lstStyle/>
              <a:p>
                <a:pPr algn="ctr"/>
                <a:r>
                  <a:rPr lang="es-MX" sz="1200" dirty="0">
                    <a:solidFill>
                      <a:prstClr val="black"/>
                    </a:solidFill>
                    <a:latin typeface="Comic Sans MS" panose="030F0702030302020204" pitchFamily="66" charset="0"/>
                  </a:rPr>
                  <a:t>   </a:t>
                </a:r>
                <a:r>
                  <a:rPr lang="es-MX" sz="1200" dirty="0" smtClean="0">
                    <a:solidFill>
                      <a:prstClr val="black"/>
                    </a:solidFill>
                    <a:latin typeface="Comic Sans MS" panose="030F0702030302020204" pitchFamily="66" charset="0"/>
                  </a:rPr>
                  <a:t>          </a:t>
                </a:r>
                <a:r>
                  <a:rPr lang="es-MX" sz="1200" dirty="0">
                    <a:solidFill>
                      <a:prstClr val="black"/>
                    </a:solidFill>
                    <a:latin typeface="Comic Sans MS" panose="030F0702030302020204" pitchFamily="66" charset="0"/>
                  </a:rPr>
                  <a:t>Si           </a:t>
                </a:r>
                <a:r>
                  <a:rPr lang="es-MX" sz="1200" dirty="0" smtClean="0">
                    <a:solidFill>
                      <a:prstClr val="black"/>
                    </a:solidFill>
                    <a:latin typeface="Comic Sans MS" panose="030F0702030302020204" pitchFamily="66" charset="0"/>
                  </a:rPr>
                  <a:t>   </a:t>
                </a:r>
                <a:r>
                  <a:rPr lang="es-MX" sz="1200" dirty="0">
                    <a:solidFill>
                      <a:prstClr val="black"/>
                    </a:solidFill>
                    <a:latin typeface="Comic Sans MS" panose="030F0702030302020204" pitchFamily="66" charset="0"/>
                  </a:rPr>
                  <a:t>No  </a:t>
                </a:r>
                <a:r>
                  <a:rPr lang="es-MX" sz="1200" dirty="0" smtClean="0">
                    <a:solidFill>
                      <a:prstClr val="black"/>
                    </a:solidFill>
                    <a:latin typeface="Comic Sans MS" panose="030F0702030302020204" pitchFamily="66" charset="0"/>
                  </a:rPr>
                  <a:t> N/A </a:t>
                </a:r>
                <a:endParaRPr lang="es-MX" sz="1200" dirty="0">
                  <a:solidFill>
                    <a:prstClr val="black"/>
                  </a:solidFill>
                  <a:latin typeface="Comic Sans MS" panose="030F0702030302020204" pitchFamily="66" charset="0"/>
                </a:endParaRPr>
              </a:p>
              <a:p>
                <a:pPr algn="ctr"/>
                <a:endParaRPr lang="es-MX" sz="1200" dirty="0">
                  <a:solidFill>
                    <a:prstClr val="black"/>
                  </a:solidFill>
                  <a:latin typeface="Comic Sans MS" panose="030F0702030302020204" pitchFamily="66" charset="0"/>
                </a:endParaRPr>
              </a:p>
            </p:txBody>
          </p:sp>
        </p:grpSp>
        <p:sp>
          <p:nvSpPr>
            <p:cNvPr id="187" name="Rectángulo: esquinas redondeadas 186">
              <a:extLst>
                <a:ext uri="{FF2B5EF4-FFF2-40B4-BE49-F238E27FC236}">
                  <a16:creationId xmlns="" xmlns:a16="http://schemas.microsoft.com/office/drawing/2014/main" id="{2C0AD05E-6371-492F-9992-C11F91DAC77B}"/>
                </a:ext>
              </a:extLst>
            </p:cNvPr>
            <p:cNvSpPr/>
            <p:nvPr/>
          </p:nvSpPr>
          <p:spPr>
            <a:xfrm>
              <a:off x="31515" y="8404739"/>
              <a:ext cx="3829905" cy="1485112"/>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solidFill>
                  <a:prstClr val="white"/>
                </a:solidFill>
              </a:endParaRPr>
            </a:p>
          </p:txBody>
        </p:sp>
        <p:sp>
          <p:nvSpPr>
            <p:cNvPr id="190" name="CuadroTexto 189">
              <a:extLst>
                <a:ext uri="{FF2B5EF4-FFF2-40B4-BE49-F238E27FC236}">
                  <a16:creationId xmlns="" xmlns:a16="http://schemas.microsoft.com/office/drawing/2014/main" id="{325B8F71-AFA8-4D1C-8817-B3B06A563118}"/>
                </a:ext>
              </a:extLst>
            </p:cNvPr>
            <p:cNvSpPr txBox="1"/>
            <p:nvPr/>
          </p:nvSpPr>
          <p:spPr>
            <a:xfrm>
              <a:off x="133839" y="8404739"/>
              <a:ext cx="3553735" cy="276999"/>
            </a:xfrm>
            <a:prstGeom prst="rect">
              <a:avLst/>
            </a:prstGeom>
            <a:noFill/>
          </p:spPr>
          <p:txBody>
            <a:bodyPr wrap="square" rtlCol="0">
              <a:spAutoFit/>
            </a:bodyPr>
            <a:lstStyle/>
            <a:p>
              <a:pPr algn="ctr"/>
              <a:r>
                <a:rPr lang="es-MX" sz="1200" dirty="0">
                  <a:solidFill>
                    <a:prstClr val="white"/>
                  </a:solidFill>
                  <a:latin typeface="Comic Sans MS" panose="030F0702030302020204" pitchFamily="66" charset="0"/>
                </a:rPr>
                <a:t>Logros</a:t>
              </a:r>
            </a:p>
          </p:txBody>
        </p:sp>
        <p:sp>
          <p:nvSpPr>
            <p:cNvPr id="192" name="CuadroTexto 191">
              <a:extLst>
                <a:ext uri="{FF2B5EF4-FFF2-40B4-BE49-F238E27FC236}">
                  <a16:creationId xmlns="" xmlns:a16="http://schemas.microsoft.com/office/drawing/2014/main" id="{85E2E26E-9342-4297-B7CB-788C1192AFE7}"/>
                </a:ext>
              </a:extLst>
            </p:cNvPr>
            <p:cNvSpPr txBox="1"/>
            <p:nvPr/>
          </p:nvSpPr>
          <p:spPr>
            <a:xfrm>
              <a:off x="-8572" y="8817512"/>
              <a:ext cx="3901420" cy="430887"/>
            </a:xfrm>
            <a:prstGeom prst="rect">
              <a:avLst/>
            </a:prstGeom>
            <a:noFill/>
          </p:spPr>
          <p:txBody>
            <a:bodyPr wrap="square">
              <a:spAutoFit/>
            </a:bodyPr>
            <a:lstStyle/>
            <a:p>
              <a:pPr algn="ctr"/>
              <a:r>
                <a:rPr lang="es-MX" sz="1100" dirty="0" smtClean="0">
                  <a:solidFill>
                    <a:prstClr val="black"/>
                  </a:solidFill>
                  <a:latin typeface="Comic Sans MS" panose="030F0702030302020204" pitchFamily="66" charset="0"/>
                </a:rPr>
                <a:t>Participación con entusiasmo por parte de los alumnos apoyo de los padres de familia. </a:t>
              </a:r>
              <a:endParaRPr lang="es-MX" sz="1100" dirty="0">
                <a:solidFill>
                  <a:prstClr val="black"/>
                </a:solidFill>
                <a:latin typeface="Comic Sans MS" panose="030F0702030302020204" pitchFamily="66" charset="0"/>
              </a:endParaRPr>
            </a:p>
          </p:txBody>
        </p:sp>
        <p:sp>
          <p:nvSpPr>
            <p:cNvPr id="194" name="Rectángulo: esquinas redondeadas 193">
              <a:extLst>
                <a:ext uri="{FF2B5EF4-FFF2-40B4-BE49-F238E27FC236}">
                  <a16:creationId xmlns="" xmlns:a16="http://schemas.microsoft.com/office/drawing/2014/main" id="{9AB7BEDB-7556-441A-9B5B-EEF117C2E971}"/>
                </a:ext>
              </a:extLst>
            </p:cNvPr>
            <p:cNvSpPr/>
            <p:nvPr/>
          </p:nvSpPr>
          <p:spPr>
            <a:xfrm>
              <a:off x="3896601" y="8451271"/>
              <a:ext cx="3829905" cy="1457700"/>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solidFill>
                  <a:prstClr val="white"/>
                </a:solidFill>
              </a:endParaRPr>
            </a:p>
          </p:txBody>
        </p:sp>
        <p:sp>
          <p:nvSpPr>
            <p:cNvPr id="196" name="CuadroTexto 195">
              <a:extLst>
                <a:ext uri="{FF2B5EF4-FFF2-40B4-BE49-F238E27FC236}">
                  <a16:creationId xmlns="" xmlns:a16="http://schemas.microsoft.com/office/drawing/2014/main" id="{3E8B0A84-AA2E-44B9-9328-AF2D69544E7C}"/>
                </a:ext>
              </a:extLst>
            </p:cNvPr>
            <p:cNvSpPr txBox="1"/>
            <p:nvPr/>
          </p:nvSpPr>
          <p:spPr>
            <a:xfrm>
              <a:off x="4080631" y="8474478"/>
              <a:ext cx="3553735" cy="646331"/>
            </a:xfrm>
            <a:prstGeom prst="rect">
              <a:avLst/>
            </a:prstGeom>
            <a:noFill/>
          </p:spPr>
          <p:txBody>
            <a:bodyPr wrap="square" rtlCol="0">
              <a:spAutoFit/>
            </a:bodyPr>
            <a:lstStyle/>
            <a:p>
              <a:pPr algn="ctr"/>
              <a:r>
                <a:rPr lang="es-MX" sz="1200" dirty="0" smtClean="0">
                  <a:solidFill>
                    <a:prstClr val="white"/>
                  </a:solidFill>
                  <a:latin typeface="Comic Sans MS" panose="030F0702030302020204" pitchFamily="66" charset="0"/>
                </a:rPr>
                <a:t>Dificultades</a:t>
              </a:r>
            </a:p>
            <a:p>
              <a:pPr algn="ctr"/>
              <a:endParaRPr lang="es-MX" sz="1200" dirty="0">
                <a:solidFill>
                  <a:prstClr val="white"/>
                </a:solidFill>
                <a:latin typeface="Comic Sans MS" panose="030F0702030302020204" pitchFamily="66" charset="0"/>
              </a:endParaRPr>
            </a:p>
            <a:p>
              <a:pPr algn="ctr"/>
              <a:r>
                <a:rPr lang="es-MX" sz="1200" dirty="0" smtClean="0">
                  <a:latin typeface="Comic Sans MS" panose="030F0702030302020204" pitchFamily="66" charset="0"/>
                </a:rPr>
                <a:t>Considero que este día no se presentaron. </a:t>
              </a:r>
              <a:endParaRPr lang="es-MX" sz="1200" dirty="0">
                <a:latin typeface="Comic Sans MS" panose="030F0702030302020204" pitchFamily="66" charset="0"/>
              </a:endParaRPr>
            </a:p>
          </p:txBody>
        </p:sp>
      </p:grpSp>
      <p:pic>
        <p:nvPicPr>
          <p:cNvPr id="4" name="Imagen 3" descr="Imagen que contiene muñeca, juguete, dibujo&#10;&#10;Descripción generada automáticamente">
            <a:extLst>
              <a:ext uri="{FF2B5EF4-FFF2-40B4-BE49-F238E27FC236}">
                <a16:creationId xmlns="" xmlns:a16="http://schemas.microsoft.com/office/drawing/2014/main" id="{E22C5A1D-3DD3-4491-BA78-9B902ABAC39F}"/>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6755877" y="57424"/>
            <a:ext cx="637841" cy="1214826"/>
          </a:xfrm>
          <a:prstGeom prst="rect">
            <a:avLst/>
          </a:prstGeom>
        </p:spPr>
      </p:pic>
      <p:sp>
        <p:nvSpPr>
          <p:cNvPr id="3" name="CuadroTexto 2"/>
          <p:cNvSpPr txBox="1"/>
          <p:nvPr/>
        </p:nvSpPr>
        <p:spPr>
          <a:xfrm>
            <a:off x="620492" y="216558"/>
            <a:ext cx="462337" cy="369332"/>
          </a:xfrm>
          <a:prstGeom prst="rect">
            <a:avLst/>
          </a:prstGeom>
          <a:noFill/>
        </p:spPr>
        <p:txBody>
          <a:bodyPr wrap="square" rtlCol="0">
            <a:spAutoFit/>
          </a:bodyPr>
          <a:lstStyle/>
          <a:p>
            <a:r>
              <a:rPr lang="es-MX" dirty="0" smtClean="0">
                <a:solidFill>
                  <a:prstClr val="black"/>
                </a:solidFill>
              </a:rPr>
              <a:t>18</a:t>
            </a:r>
            <a:endParaRPr lang="es-MX" dirty="0">
              <a:solidFill>
                <a:prstClr val="black"/>
              </a:solidFill>
            </a:endParaRPr>
          </a:p>
        </p:txBody>
      </p:sp>
      <p:sp>
        <p:nvSpPr>
          <p:cNvPr id="7" name="CuadroTexto 6"/>
          <p:cNvSpPr txBox="1"/>
          <p:nvPr/>
        </p:nvSpPr>
        <p:spPr>
          <a:xfrm>
            <a:off x="1384086" y="208970"/>
            <a:ext cx="491371" cy="369332"/>
          </a:xfrm>
          <a:prstGeom prst="rect">
            <a:avLst/>
          </a:prstGeom>
          <a:noFill/>
        </p:spPr>
        <p:txBody>
          <a:bodyPr wrap="square" rtlCol="0">
            <a:spAutoFit/>
          </a:bodyPr>
          <a:lstStyle/>
          <a:p>
            <a:r>
              <a:rPr lang="es-MX" dirty="0" smtClean="0">
                <a:solidFill>
                  <a:prstClr val="black"/>
                </a:solidFill>
              </a:rPr>
              <a:t>06</a:t>
            </a:r>
            <a:endParaRPr lang="es-MX" dirty="0">
              <a:solidFill>
                <a:prstClr val="black"/>
              </a:solidFill>
            </a:endParaRPr>
          </a:p>
        </p:txBody>
      </p:sp>
      <p:sp>
        <p:nvSpPr>
          <p:cNvPr id="9" name="CuadroTexto 8"/>
          <p:cNvSpPr txBox="1"/>
          <p:nvPr/>
        </p:nvSpPr>
        <p:spPr>
          <a:xfrm>
            <a:off x="2039663" y="240433"/>
            <a:ext cx="784141" cy="369332"/>
          </a:xfrm>
          <a:prstGeom prst="rect">
            <a:avLst/>
          </a:prstGeom>
          <a:noFill/>
        </p:spPr>
        <p:txBody>
          <a:bodyPr wrap="square" rtlCol="0">
            <a:spAutoFit/>
          </a:bodyPr>
          <a:lstStyle/>
          <a:p>
            <a:r>
              <a:rPr lang="es-MX" dirty="0" smtClean="0">
                <a:solidFill>
                  <a:prstClr val="black"/>
                </a:solidFill>
              </a:rPr>
              <a:t>2021</a:t>
            </a:r>
            <a:endParaRPr lang="es-MX" dirty="0">
              <a:solidFill>
                <a:prstClr val="black"/>
              </a:solidFill>
            </a:endParaRPr>
          </a:p>
        </p:txBody>
      </p:sp>
      <p:pic>
        <p:nvPicPr>
          <p:cNvPr id="17" name="Imagen 16"/>
          <p:cNvPicPr>
            <a:picLocks noChangeAspect="1"/>
          </p:cNvPicPr>
          <p:nvPr/>
        </p:nvPicPr>
        <p:blipFill>
          <a:blip r:embed="rId8"/>
          <a:stretch>
            <a:fillRect/>
          </a:stretch>
        </p:blipFill>
        <p:spPr>
          <a:xfrm>
            <a:off x="4173139" y="3150016"/>
            <a:ext cx="280440" cy="262151"/>
          </a:xfrm>
          <a:prstGeom prst="rect">
            <a:avLst/>
          </a:prstGeom>
        </p:spPr>
      </p:pic>
      <p:sp>
        <p:nvSpPr>
          <p:cNvPr id="131" name="Elipse 130">
            <a:extLst>
              <a:ext uri="{FF2B5EF4-FFF2-40B4-BE49-F238E27FC236}">
                <a16:creationId xmlns="" xmlns:a16="http://schemas.microsoft.com/office/drawing/2014/main" id="{2CBBDFBE-EB0C-41CC-A88B-D5A807205905}"/>
              </a:ext>
            </a:extLst>
          </p:cNvPr>
          <p:cNvSpPr/>
          <p:nvPr/>
        </p:nvSpPr>
        <p:spPr>
          <a:xfrm>
            <a:off x="7323682" y="7313370"/>
            <a:ext cx="140071" cy="148881"/>
          </a:xfrm>
          <a:prstGeom prst="ellipse">
            <a:avLst/>
          </a:prstGeom>
          <a:solidFill>
            <a:srgbClr val="9966FF"/>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14" name="CuadroTexto 13"/>
          <p:cNvSpPr txBox="1"/>
          <p:nvPr/>
        </p:nvSpPr>
        <p:spPr>
          <a:xfrm>
            <a:off x="3684023" y="4229231"/>
            <a:ext cx="3999976" cy="276999"/>
          </a:xfrm>
          <a:prstGeom prst="rect">
            <a:avLst/>
          </a:prstGeom>
          <a:noFill/>
        </p:spPr>
        <p:txBody>
          <a:bodyPr wrap="square" rtlCol="0">
            <a:spAutoFit/>
          </a:bodyPr>
          <a:lstStyle/>
          <a:p>
            <a:endParaRPr lang="es-MX" sz="1200" dirty="0">
              <a:solidFill>
                <a:prstClr val="black"/>
              </a:solidFill>
            </a:endParaRPr>
          </a:p>
        </p:txBody>
      </p:sp>
      <p:pic>
        <p:nvPicPr>
          <p:cNvPr id="23" name="Imagen 22"/>
          <p:cNvPicPr>
            <a:picLocks noChangeAspect="1"/>
          </p:cNvPicPr>
          <p:nvPr/>
        </p:nvPicPr>
        <p:blipFill>
          <a:blip r:embed="rId9"/>
          <a:stretch>
            <a:fillRect/>
          </a:stretch>
        </p:blipFill>
        <p:spPr>
          <a:xfrm>
            <a:off x="3138737" y="2445226"/>
            <a:ext cx="280440" cy="262151"/>
          </a:xfrm>
          <a:prstGeom prst="rect">
            <a:avLst/>
          </a:prstGeom>
        </p:spPr>
      </p:pic>
      <p:sp>
        <p:nvSpPr>
          <p:cNvPr id="26" name="CuadroTexto 25"/>
          <p:cNvSpPr txBox="1"/>
          <p:nvPr/>
        </p:nvSpPr>
        <p:spPr>
          <a:xfrm>
            <a:off x="3241382" y="4116586"/>
            <a:ext cx="4487089" cy="1446550"/>
          </a:xfrm>
          <a:prstGeom prst="rect">
            <a:avLst/>
          </a:prstGeom>
          <a:noFill/>
        </p:spPr>
        <p:txBody>
          <a:bodyPr wrap="square" rtlCol="0">
            <a:spAutoFit/>
          </a:bodyPr>
          <a:lstStyle/>
          <a:p>
            <a:r>
              <a:rPr lang="es-MX" sz="1100" dirty="0" smtClean="0">
                <a:solidFill>
                  <a:prstClr val="black"/>
                </a:solidFill>
              </a:rPr>
              <a:t>En la </a:t>
            </a:r>
            <a:r>
              <a:rPr lang="es-MX" sz="1100" dirty="0" smtClean="0">
                <a:solidFill>
                  <a:prstClr val="black"/>
                </a:solidFill>
              </a:rPr>
              <a:t>actividad de exploración, el logro de aprendizajes se dio muy bien gracias al apoyo de los padres de familia y a la motivación que ellos le brindan a sus hijos, </a:t>
            </a:r>
            <a:r>
              <a:rPr lang="es-ES" sz="1100" dirty="0" smtClean="0">
                <a:solidFill>
                  <a:prstClr val="black"/>
                </a:solidFill>
              </a:rPr>
              <a:t>tal </a:t>
            </a:r>
            <a:r>
              <a:rPr lang="es-ES" sz="1100" dirty="0">
                <a:solidFill>
                  <a:prstClr val="black"/>
                </a:solidFill>
              </a:rPr>
              <a:t>como señala Bolívar (2006), que </a:t>
            </a:r>
            <a:r>
              <a:rPr lang="es-ES" sz="1100" dirty="0" smtClean="0">
                <a:solidFill>
                  <a:prstClr val="black"/>
                </a:solidFill>
              </a:rPr>
              <a:t>cuando las </a:t>
            </a:r>
            <a:r>
              <a:rPr lang="es-ES" sz="1100" dirty="0">
                <a:solidFill>
                  <a:prstClr val="black"/>
                </a:solidFill>
              </a:rPr>
              <a:t>escuelas trabajan conjuntamente con las familias, los hijos incrementan el rendimiento </a:t>
            </a:r>
            <a:r>
              <a:rPr lang="es-ES" sz="1100" dirty="0" smtClean="0">
                <a:solidFill>
                  <a:prstClr val="black"/>
                </a:solidFill>
              </a:rPr>
              <a:t>académico, de esta forma se vio reflejado con los vídeos, cuando los alumnos ya no sabía que más explicar los padres de familia les hacían preguntas para que fuera mayor su intervención. (Referencia abajo))</a:t>
            </a:r>
            <a:endParaRPr lang="es-ES" sz="1100" dirty="0">
              <a:solidFill>
                <a:prstClr val="black"/>
              </a:solidFill>
            </a:endParaRPr>
          </a:p>
          <a:p>
            <a:r>
              <a:rPr lang="es-MX" sz="1100" dirty="0" smtClean="0">
                <a:solidFill>
                  <a:prstClr val="black"/>
                </a:solidFill>
              </a:rPr>
              <a:t>  </a:t>
            </a:r>
            <a:endParaRPr lang="es-MX" sz="1100" dirty="0">
              <a:solidFill>
                <a:prstClr val="black"/>
              </a:solidFill>
            </a:endParaRPr>
          </a:p>
        </p:txBody>
      </p:sp>
      <p:sp>
        <p:nvSpPr>
          <p:cNvPr id="27" name="CuadroTexto 26"/>
          <p:cNvSpPr txBox="1"/>
          <p:nvPr/>
        </p:nvSpPr>
        <p:spPr>
          <a:xfrm>
            <a:off x="705661" y="9073237"/>
            <a:ext cx="6027102" cy="707886"/>
          </a:xfrm>
          <a:prstGeom prst="rect">
            <a:avLst/>
          </a:prstGeom>
          <a:noFill/>
        </p:spPr>
        <p:txBody>
          <a:bodyPr wrap="square" rtlCol="0">
            <a:spAutoFit/>
          </a:bodyPr>
          <a:lstStyle/>
          <a:p>
            <a:r>
              <a:rPr lang="es-ES" sz="1100" dirty="0" smtClean="0">
                <a:latin typeface="Calibri" panose="020F0502020204030204" pitchFamily="34" charset="0"/>
              </a:rPr>
              <a:t>Referencia: Bolívar</a:t>
            </a:r>
            <a:r>
              <a:rPr lang="es-ES" sz="1100" dirty="0">
                <a:latin typeface="Calibri" panose="020F0502020204030204" pitchFamily="34" charset="0"/>
              </a:rPr>
              <a:t>, A. (2006): </a:t>
            </a:r>
            <a:r>
              <a:rPr lang="es-ES" sz="1100" i="1" dirty="0">
                <a:latin typeface="Calibri" panose="020F0502020204030204" pitchFamily="34" charset="0"/>
              </a:rPr>
              <a:t>Familia y escuela : dos mundos llamados a trabajar en común</a:t>
            </a:r>
            <a:r>
              <a:rPr lang="es-ES" sz="1100" dirty="0">
                <a:latin typeface="Calibri" panose="020F0502020204030204" pitchFamily="34" charset="0"/>
              </a:rPr>
              <a:t>, Revista de Educación, 339, 119-146.</a:t>
            </a:r>
            <a:endParaRPr lang="es-MX" sz="1100" dirty="0">
              <a:latin typeface="Calibri" panose="020F0502020204030204" pitchFamily="34" charset="0"/>
            </a:endParaRPr>
          </a:p>
          <a:p>
            <a:endParaRPr lang="es-MX" dirty="0"/>
          </a:p>
        </p:txBody>
      </p:sp>
    </p:spTree>
    <p:extLst>
      <p:ext uri="{BB962C8B-B14F-4D97-AF65-F5344CB8AC3E}">
        <p14:creationId xmlns:p14="http://schemas.microsoft.com/office/powerpoint/2010/main" val="836682886"/>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711</TotalTime>
  <Words>2223</Words>
  <Application>Microsoft Office PowerPoint</Application>
  <PresentationFormat>Personalizado</PresentationFormat>
  <Paragraphs>326</Paragraphs>
  <Slides>9</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9</vt:i4>
      </vt:variant>
    </vt:vector>
  </HeadingPairs>
  <TitlesOfParts>
    <vt:vector size="14" baseType="lpstr">
      <vt:lpstr>Arial</vt:lpstr>
      <vt:lpstr>Calibri</vt:lpstr>
      <vt:lpstr>Calibri Light</vt:lpstr>
      <vt:lpstr>Comic Sans MS</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Patricia Segovia Gomez</dc:creator>
  <cp:lastModifiedBy>ADANARY</cp:lastModifiedBy>
  <cp:revision>45</cp:revision>
  <dcterms:created xsi:type="dcterms:W3CDTF">2020-11-09T23:20:30Z</dcterms:created>
  <dcterms:modified xsi:type="dcterms:W3CDTF">2021-06-19T00:34:41Z</dcterms:modified>
</cp:coreProperties>
</file>