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2" r:id="rId5"/>
    <p:sldId id="264" r:id="rId6"/>
    <p:sldId id="266" r:id="rId7"/>
    <p:sldId id="268" r:id="rId8"/>
    <p:sldId id="270" r:id="rId9"/>
    <p:sldId id="272" r:id="rId10"/>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79DC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87" d="100"/>
          <a:sy n="87" d="100"/>
        </p:scale>
        <p:origin x="1056" y="-23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hyperlink" Target="http://dx.doi.org/10.24215/23468866e029"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hyperlink" Target="https://doi.org/10.37954/se.v2i1.20"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81005"/>
              <a:ext cx="417395" cy="523220"/>
              <a:chOff x="325120" y="938218"/>
              <a:chExt cx="417395"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20000"/>
                  <a:lumOff val="8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60679" y="938218"/>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t>Situación de </a:t>
              </a:r>
              <a:r>
                <a:rPr lang="es-MX" dirty="0" smtClean="0"/>
                <a:t>Aprendizaje: Aprende en casa</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622067"/>
              <a:chOff x="-104586" y="3258293"/>
              <a:chExt cx="7866108"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38801"/>
              </a:xfrm>
              <a:prstGeom prst="rect">
                <a:avLst/>
              </a:prstGeom>
              <a:noFill/>
            </p:spPr>
            <p:txBody>
              <a:bodyPr wrap="square" rtlCol="0">
                <a:spAutoFit/>
              </a:bodyPr>
              <a:lstStyle/>
              <a:p>
                <a:pPr algn="ctr"/>
                <a:r>
                  <a:rPr lang="es-MX" sz="1100" dirty="0" smtClean="0">
                    <a:latin typeface="Comic Sans MS" panose="030F0702030302020204" pitchFamily="66" charset="0"/>
                  </a:rPr>
                  <a:t>Observaciones</a:t>
                </a:r>
              </a:p>
              <a:p>
                <a:pPr algn="ctr"/>
                <a:r>
                  <a:rPr lang="es-MX" sz="1050" dirty="0" smtClean="0">
                    <a:latin typeface="Comic Sans MS" panose="030F0702030302020204" pitchFamily="66" charset="0"/>
                  </a:rPr>
                  <a:t>La actividad planeada iba acorde al aprendizaje y al nivel de complejidad, sin embargo no fue conforme a lo planeado porque algunos padres de familia no leyeron bien las instrucciones y una actividad que sólo era comentar, ellos lo hicieron en el cuaderno, y el infante escribió, aunque esto les ayuda a practicar, tal vez para el infante fue aburrido escribir mucho</a:t>
                </a:r>
                <a:r>
                  <a:rPr lang="es-MX" sz="1100" dirty="0" smtClean="0">
                    <a:latin typeface="Comic Sans MS" panose="030F0702030302020204" pitchFamily="66" charset="0"/>
                  </a:rPr>
                  <a:t>.</a:t>
                </a:r>
                <a:endParaRPr lang="es-MX" sz="1100" dirty="0">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a:t>
                </a:r>
                <a:r>
                  <a:rPr lang="es-MX" sz="1200" dirty="0" smtClean="0">
                    <a:latin typeface="Comic Sans MS" panose="030F0702030302020204" pitchFamily="66" charset="0"/>
                  </a:rPr>
                  <a:t>          </a:t>
                </a:r>
                <a:r>
                  <a:rPr lang="es-MX" sz="1200" dirty="0">
                    <a:latin typeface="Comic Sans MS" panose="030F0702030302020204" pitchFamily="66" charset="0"/>
                  </a:rPr>
                  <a:t>Si           </a:t>
                </a:r>
                <a:r>
                  <a:rPr lang="es-MX" sz="1200" dirty="0" smtClean="0">
                    <a:latin typeface="Comic Sans MS" panose="030F0702030302020204" pitchFamily="66" charset="0"/>
                  </a:rPr>
                  <a:t>   </a:t>
                </a:r>
                <a:r>
                  <a:rPr lang="es-MX" sz="1200" dirty="0">
                    <a:latin typeface="Comic Sans MS" panose="030F0702030302020204" pitchFamily="66" charset="0"/>
                  </a:rPr>
                  <a:t>No  </a:t>
                </a:r>
                <a:r>
                  <a:rPr lang="es-MX" sz="1200" dirty="0" smtClean="0">
                    <a:latin typeface="Comic Sans MS" panose="030F0702030302020204" pitchFamily="66" charset="0"/>
                  </a:rPr>
                  <a:t> N/A </a:t>
                </a:r>
                <a:endParaRPr lang="es-MX" sz="1200" dirty="0">
                  <a:latin typeface="Comic Sans MS" panose="030F0702030302020204" pitchFamily="66" charset="0"/>
                </a:endParaRP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latin typeface="Comic Sans MS" panose="030F0702030302020204" pitchFamily="66" charset="0"/>
                  </a:rPr>
                  <a:t>   </a:t>
                </a:r>
                <a:r>
                  <a:rPr lang="es-MX" sz="1200" dirty="0" smtClean="0">
                    <a:latin typeface="Comic Sans MS" panose="030F0702030302020204" pitchFamily="66" charset="0"/>
                  </a:rPr>
                  <a:t>          </a:t>
                </a:r>
                <a:r>
                  <a:rPr lang="es-MX" sz="1200" dirty="0">
                    <a:latin typeface="Comic Sans MS" panose="030F0702030302020204" pitchFamily="66" charset="0"/>
                  </a:rPr>
                  <a:t>Si           </a:t>
                </a:r>
                <a:r>
                  <a:rPr lang="es-MX" sz="1200" dirty="0" smtClean="0">
                    <a:latin typeface="Comic Sans MS" panose="030F0702030302020204" pitchFamily="66" charset="0"/>
                  </a:rPr>
                  <a:t>   </a:t>
                </a:r>
                <a:r>
                  <a:rPr lang="es-MX" sz="1200" dirty="0">
                    <a:latin typeface="Comic Sans MS" panose="030F0702030302020204" pitchFamily="66" charset="0"/>
                  </a:rPr>
                  <a:t>No  </a:t>
                </a:r>
                <a:r>
                  <a:rPr lang="es-MX" sz="1200" dirty="0" smtClean="0">
                    <a:latin typeface="Comic Sans MS" panose="030F0702030302020204" pitchFamily="66" charset="0"/>
                  </a:rPr>
                  <a:t> N/A </a:t>
                </a:r>
                <a:endParaRPr lang="es-MX" sz="1200" dirty="0">
                  <a:latin typeface="Comic Sans MS" panose="030F0702030302020204" pitchFamily="66" charset="0"/>
                </a:endParaRPr>
              </a:p>
              <a:p>
                <a:pPr algn="ctr"/>
                <a:endParaRPr lang="es-MX" sz="1200" dirty="0">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8572" y="8817512"/>
              <a:ext cx="3901420" cy="600164"/>
            </a:xfrm>
            <a:prstGeom prst="rect">
              <a:avLst/>
            </a:prstGeom>
            <a:noFill/>
          </p:spPr>
          <p:txBody>
            <a:bodyPr wrap="square">
              <a:spAutoFit/>
            </a:bodyPr>
            <a:lstStyle/>
            <a:p>
              <a:pPr algn="ctr"/>
              <a:r>
                <a:rPr lang="es-MX" sz="1100" dirty="0" smtClean="0">
                  <a:latin typeface="Comic Sans MS" panose="030F0702030302020204" pitchFamily="66" charset="0"/>
                </a:rPr>
                <a:t>Las actividades que me llegaron estaban correctas, hubo más comunicación con algunos alumnos por volver a practicar con ellos de nuevo.  </a:t>
              </a:r>
              <a:endParaRPr lang="es-MX" sz="1100" dirty="0">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7735" y="8807278"/>
              <a:ext cx="3901420" cy="461665"/>
            </a:xfrm>
            <a:prstGeom prst="rect">
              <a:avLst/>
            </a:prstGeom>
            <a:noFill/>
          </p:spPr>
          <p:txBody>
            <a:bodyPr wrap="square">
              <a:spAutoFit/>
            </a:bodyPr>
            <a:lstStyle/>
            <a:p>
              <a:pPr algn="ctr"/>
              <a:r>
                <a:rPr lang="es-MX" sz="1200" dirty="0" smtClean="0">
                  <a:latin typeface="Comic Sans MS" panose="030F0702030302020204" pitchFamily="66" charset="0"/>
                </a:rPr>
                <a:t>Poco entusiasmo por parte de los alumnos, se recibió muy poca evidencia.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t>14</a:t>
            </a:r>
            <a:endParaRPr lang="es-MX" dirty="0"/>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t>06</a:t>
            </a:r>
            <a:endParaRPr lang="es-MX" dirty="0"/>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t>2021</a:t>
            </a:r>
            <a:endParaRPr lang="es-MX" dirty="0"/>
          </a:p>
        </p:txBody>
      </p:sp>
      <p:sp>
        <p:nvSpPr>
          <p:cNvPr id="14" name="Multiplicar 13"/>
          <p:cNvSpPr/>
          <p:nvPr/>
        </p:nvSpPr>
        <p:spPr>
          <a:xfrm>
            <a:off x="6663637" y="2444972"/>
            <a:ext cx="392167" cy="3322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8"/>
          <a:stretch>
            <a:fillRect/>
          </a:stretch>
        </p:blipFill>
        <p:spPr>
          <a:xfrm>
            <a:off x="5392283" y="3174050"/>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4616648"/>
          </a:xfrm>
          <a:prstGeom prst="rect">
            <a:avLst/>
          </a:prstGeom>
          <a:noFill/>
        </p:spPr>
        <p:txBody>
          <a:bodyPr wrap="square" rtlCol="0">
            <a:spAutoFit/>
          </a:bodyPr>
          <a:lstStyle/>
          <a:p>
            <a:pPr algn="ctr"/>
            <a:r>
              <a:rPr lang="es-MX" b="1" dirty="0" smtClean="0">
                <a:latin typeface="Comic Sans MS" panose="030F0702030302020204" pitchFamily="66" charset="0"/>
              </a:rPr>
              <a:t>Observaciones</a:t>
            </a:r>
          </a:p>
          <a:p>
            <a:r>
              <a:rPr lang="es-MX" sz="1200" dirty="0" smtClean="0">
                <a:latin typeface="Comic Sans MS" panose="030F0702030302020204" pitchFamily="66" charset="0"/>
              </a:rPr>
              <a:t>La actividad planeada iba acorde al aprendizaje y al nivel de complejidad, sin embargo no fue conforme a lo planeado porque algunos padres de familia no leyeron bien las instrucciones y una actividad que sólo era comentar, ellos lo hicieron en el cuaderno, y el infante escribió, aunque esto les ayuda a practicar, tal vez para el infante fue aburrido escribir mucho.</a:t>
            </a:r>
          </a:p>
          <a:p>
            <a:r>
              <a:rPr lang="es-ES" sz="1200" dirty="0" smtClean="0">
                <a:latin typeface="Comic Sans MS" panose="030F0702030302020204" pitchFamily="66" charset="0"/>
              </a:rPr>
              <a:t>Según </a:t>
            </a:r>
            <a:r>
              <a:rPr lang="es-ES" sz="1200" dirty="0">
                <a:latin typeface="Comic Sans MS" panose="030F0702030302020204" pitchFamily="66" charset="0"/>
              </a:rPr>
              <a:t>Rodríguez-Herrera, M. (2021),menciona que  “El poco valor que se le da a la opinión y participación de los  padres  dentro  de  la  escuela  puede  estar  afectando  el  potencial  de  aprendizaje  de  las  niñas  y niños”  (p. 164</a:t>
            </a:r>
            <a:r>
              <a:rPr lang="es-ES" sz="1200" dirty="0" smtClean="0">
                <a:latin typeface="Comic Sans MS" panose="030F0702030302020204" pitchFamily="66" charset="0"/>
              </a:rPr>
              <a:t>), en vista a esto, y con lo sucedido el día de hoy lo que menos se pretende es excluir a los padres de familia ya que son ellos los que apoyan con esta nueva modalidad de aprende en casa, por tanto la actividad se aceptó, sólo les hice la aclaración de que ellos hicieron cosas de más, pero que estaba bien, que eso les servía de reforzamiento en la escritura al alumno. </a:t>
            </a:r>
          </a:p>
          <a:p>
            <a:endParaRPr lang="es-ES" sz="1200" dirty="0">
              <a:latin typeface="Comic Sans MS" panose="030F0702030302020204" pitchFamily="66" charset="0"/>
            </a:endParaRPr>
          </a:p>
          <a:p>
            <a:endParaRPr lang="es-ES" sz="1200" dirty="0" smtClean="0">
              <a:latin typeface="Comic Sans MS" panose="030F0702030302020204" pitchFamily="66" charset="0"/>
            </a:endParaRPr>
          </a:p>
          <a:p>
            <a:endParaRPr lang="es-ES" sz="1200" dirty="0">
              <a:latin typeface="Comic Sans MS" panose="030F0702030302020204" pitchFamily="66" charset="0"/>
            </a:endParaRPr>
          </a:p>
          <a:p>
            <a:endParaRPr lang="es-ES" sz="1200" dirty="0" smtClean="0">
              <a:latin typeface="Comic Sans MS" panose="030F0702030302020204" pitchFamily="66" charset="0"/>
            </a:endParaRPr>
          </a:p>
          <a:p>
            <a:r>
              <a:rPr lang="es-ES" sz="1200" b="1" dirty="0" smtClean="0">
                <a:latin typeface="Comic Sans MS" panose="030F0702030302020204" pitchFamily="66" charset="0"/>
              </a:rPr>
              <a:t>Referencia bibliográfica:</a:t>
            </a:r>
          </a:p>
          <a:p>
            <a:r>
              <a:rPr lang="es-ES" sz="1200" dirty="0">
                <a:latin typeface="Comic Sans MS" panose="030F0702030302020204" pitchFamily="66" charset="0"/>
              </a:rPr>
              <a:t>Rodríguez-Herrera, M. (2021). El papel de las creencias de los maestros en la participación familiar. Revista Innova Educación, 3(1), 160-174.  DOI: https://doi.org/10.35622/j.rie.2021.01.008</a:t>
            </a:r>
            <a:endParaRPr lang="es-MX" sz="1200" dirty="0">
              <a:latin typeface="Comic Sans MS" panose="030F0702030302020204" pitchFamily="66" charset="0"/>
            </a:endParaRPr>
          </a:p>
        </p:txBody>
      </p:sp>
    </p:spTree>
    <p:extLst>
      <p:ext uri="{BB962C8B-B14F-4D97-AF65-F5344CB8AC3E}">
        <p14:creationId xmlns:p14="http://schemas.microsoft.com/office/powerpoint/2010/main" val="127634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33787" cy="525661"/>
              <a:chOff x="325120" y="975360"/>
              <a:chExt cx="433787" cy="525661"/>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77071" y="977801"/>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chemeClr val="accent4">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97728" y="648209"/>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76145" cy="1622067"/>
              <a:chOff x="-104586" y="3258293"/>
              <a:chExt cx="7876145"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239996" y="3600993"/>
                <a:ext cx="4531563" cy="1277273"/>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a:p>
                <a:pPr algn="ctr"/>
                <a:r>
                  <a:rPr lang="es-MX" sz="1100" dirty="0" smtClean="0">
                    <a:solidFill>
                      <a:prstClr val="black"/>
                    </a:solidFill>
                    <a:latin typeface="Comic Sans MS" panose="030F0702030302020204" pitchFamily="66" charset="0"/>
                  </a:rPr>
                  <a:t>En esta ocasión las actividades se realizaron bien, la respuesta de los padres de familia fue buena, además el logro de aprendizaje del campo de pensamiento se logró significativamente en los alumnos. Anteriormente en la jornada pasada ya se habían tratado las unidades de medida no convencionales por tanto el alumno le encontró sentido a la actividad.  (Sig. Diapositiva).  </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8572" y="8817512"/>
              <a:ext cx="3901420" cy="600164"/>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Las actividades fueron interesantes para los alumnos, hubo más participación que el día anterior y más involucramiento por parte de los padres de familia.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7735" y="8807278"/>
              <a:ext cx="3901420" cy="1015663"/>
            </a:xfrm>
            <a:prstGeom prst="rect">
              <a:avLst/>
            </a:prstGeom>
            <a:noFill/>
          </p:spPr>
          <p:txBody>
            <a:bodyPr wrap="square">
              <a:spAutoFit/>
            </a:bodyPr>
            <a:lstStyle/>
            <a:p>
              <a:pPr algn="ctr"/>
              <a:r>
                <a:rPr lang="es-MX" sz="1200" dirty="0" smtClean="0">
                  <a:solidFill>
                    <a:prstClr val="black"/>
                  </a:solidFill>
                  <a:latin typeface="Comic Sans MS" panose="030F0702030302020204" pitchFamily="66" charset="0"/>
                </a:rPr>
                <a:t>Por un momento presenté problemas de conexión, aunque la practica sea por WhatsApp tengo que estar al pendiente del grupo, me preocupé por perder contacto con los alumnos, pero sólo fueron unos minutos, fuera de eso todo estuvo bien. </a:t>
              </a:r>
              <a:endParaRPr lang="es-MX" sz="12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15</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sp>
        <p:nvSpPr>
          <p:cNvPr id="14" name="Multiplicar 13"/>
          <p:cNvSpPr/>
          <p:nvPr/>
        </p:nvSpPr>
        <p:spPr>
          <a:xfrm>
            <a:off x="3066852" y="2426130"/>
            <a:ext cx="392167" cy="3322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7" name="Imagen 16"/>
          <p:cNvPicPr>
            <a:picLocks noChangeAspect="1"/>
          </p:cNvPicPr>
          <p:nvPr/>
        </p:nvPicPr>
        <p:blipFill>
          <a:blip r:embed="rId8"/>
          <a:stretch>
            <a:fillRect/>
          </a:stretch>
        </p:blipFill>
        <p:spPr>
          <a:xfrm>
            <a:off x="4227980" y="321269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1980076" y="2480187"/>
            <a:ext cx="280440" cy="262151"/>
          </a:xfrm>
          <a:prstGeom prst="rect">
            <a:avLst/>
          </a:prstGeom>
        </p:spPr>
      </p:pic>
    </p:spTree>
    <p:extLst>
      <p:ext uri="{BB962C8B-B14F-4D97-AF65-F5344CB8AC3E}">
        <p14:creationId xmlns:p14="http://schemas.microsoft.com/office/powerpoint/2010/main" val="30667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4801314"/>
          </a:xfrm>
          <a:prstGeom prst="rect">
            <a:avLst/>
          </a:prstGeom>
          <a:noFill/>
        </p:spPr>
        <p:txBody>
          <a:bodyPr wrap="square" rtlCol="0">
            <a:spAutoFit/>
          </a:bodyPr>
          <a:lstStyle/>
          <a:p>
            <a:pPr algn="ctr"/>
            <a:r>
              <a:rPr lang="es-MX" b="1" dirty="0" smtClean="0">
                <a:solidFill>
                  <a:prstClr val="black"/>
                </a:solidFill>
                <a:latin typeface="Comic Sans MS" panose="030F0702030302020204" pitchFamily="66" charset="0"/>
              </a:rPr>
              <a:t>Observaciones</a:t>
            </a:r>
          </a:p>
          <a:p>
            <a:endParaRPr lang="es-ES" sz="1200" dirty="0">
              <a:solidFill>
                <a:prstClr val="black"/>
              </a:solidFill>
              <a:latin typeface="Comic Sans MS" panose="030F0702030302020204" pitchFamily="66" charset="0"/>
            </a:endParaRPr>
          </a:p>
          <a:p>
            <a:r>
              <a:rPr lang="es-MX" sz="1200" dirty="0">
                <a:solidFill>
                  <a:prstClr val="black"/>
                </a:solidFill>
                <a:latin typeface="Comic Sans MS" panose="030F0702030302020204" pitchFamily="66" charset="0"/>
              </a:rPr>
              <a:t>En esta ocasión las actividades se realizaron bien, la respuesta de los padres de </a:t>
            </a:r>
            <a:r>
              <a:rPr lang="es-MX" sz="1200" dirty="0" smtClean="0">
                <a:solidFill>
                  <a:prstClr val="black"/>
                </a:solidFill>
                <a:latin typeface="Comic Sans MS" panose="030F0702030302020204" pitchFamily="66" charset="0"/>
              </a:rPr>
              <a:t>familia fue </a:t>
            </a:r>
            <a:r>
              <a:rPr lang="es-MX" sz="1200" dirty="0">
                <a:solidFill>
                  <a:prstClr val="black"/>
                </a:solidFill>
                <a:latin typeface="Comic Sans MS" panose="030F0702030302020204" pitchFamily="66" charset="0"/>
              </a:rPr>
              <a:t>buena, además el logro de aprendizaje del campo de pensamiento se logró significativamente en los alumnos. Anteriormente en la jornada pasada ya se habían tratado las unidades de medida no convencionales por tanto el alumno le encontró sentido a la actividad</a:t>
            </a:r>
            <a:r>
              <a:rPr lang="es-MX" sz="1200" dirty="0" smtClean="0">
                <a:solidFill>
                  <a:prstClr val="black"/>
                </a:solidFill>
                <a:latin typeface="Comic Sans MS" panose="030F0702030302020204" pitchFamily="66" charset="0"/>
              </a:rPr>
              <a:t>.</a:t>
            </a:r>
          </a:p>
          <a:p>
            <a:endParaRPr lang="es-ES" sz="1200" dirty="0" smtClean="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Como </a:t>
            </a:r>
            <a:r>
              <a:rPr lang="es-ES" sz="1200" dirty="0">
                <a:solidFill>
                  <a:prstClr val="black"/>
                </a:solidFill>
                <a:latin typeface="Comic Sans MS" panose="030F0702030302020204" pitchFamily="66" charset="0"/>
              </a:rPr>
              <a:t>bien afirma Moreira (2017), “Los nuevos conocimientos son perturbaciones que en el aprendizaje significativo recibirán significado, y al mismo tiempo, a través de una interacción perturbadora modificarán en alguna medida la estructura de los conocimientos previos sin alterar su organización” (p. 10). </a:t>
            </a:r>
            <a:endParaRPr lang="es-ES" sz="1200" dirty="0" smtClean="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Sin duda alguna me di cuenta que la actividad fue de interés y la pudieron comprender. </a:t>
            </a:r>
            <a:endParaRPr lang="es-MX" sz="1200" dirty="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MX" sz="1200" dirty="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ES" sz="1200" dirty="0" smtClean="0">
              <a:solidFill>
                <a:prstClr val="black"/>
              </a:solidFill>
              <a:latin typeface="Comic Sans MS" panose="030F0702030302020204" pitchFamily="66" charset="0"/>
            </a:endParaRPr>
          </a:p>
          <a:p>
            <a:r>
              <a:rPr lang="es-ES" sz="1200" b="1" dirty="0" smtClean="0">
                <a:solidFill>
                  <a:prstClr val="black"/>
                </a:solidFill>
                <a:latin typeface="Comic Sans MS" panose="030F0702030302020204" pitchFamily="66" charset="0"/>
              </a:rPr>
              <a:t>Referencia bibliográfica:</a:t>
            </a:r>
          </a:p>
          <a:p>
            <a:r>
              <a:rPr lang="es-MX" sz="1200" dirty="0">
                <a:latin typeface="Comic Sans MS" panose="030F0702030302020204" pitchFamily="66" charset="0"/>
              </a:rPr>
              <a:t>Moreira, Marco Antonio. (2017). </a:t>
            </a:r>
            <a:r>
              <a:rPr lang="es-MX" sz="1200" i="1" dirty="0">
                <a:latin typeface="Comic Sans MS" panose="030F0702030302020204" pitchFamily="66" charset="0"/>
              </a:rPr>
              <a:t>Aprendizaje significativo como un referente para la organización de la enseñanza. </a:t>
            </a:r>
            <a:r>
              <a:rPr lang="es-MX" sz="1200" dirty="0">
                <a:latin typeface="Comic Sans MS" panose="030F0702030302020204" pitchFamily="66" charset="0"/>
              </a:rPr>
              <a:t>Archivos de Ciencias de la Educación, 11 (12): e29. DOI: </a:t>
            </a:r>
            <a:r>
              <a:rPr lang="es-MX" sz="1200" u="sng" dirty="0">
                <a:latin typeface="Comic Sans MS" panose="030F0702030302020204" pitchFamily="66" charset="0"/>
                <a:hlinkClick r:id="rId2"/>
              </a:rPr>
              <a:t>http://dx.doi.org/10.24215/23468866e029</a:t>
            </a:r>
            <a:endParaRPr lang="es-MX" sz="1200" dirty="0">
              <a:latin typeface="Comic Sans MS" panose="030F0702030302020204" pitchFamily="66" charset="0"/>
            </a:endParaRPr>
          </a:p>
          <a:p>
            <a:endParaRPr lang="es-ES" sz="1200" b="1"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212717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93163" y="62300"/>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33787" cy="525661"/>
              <a:chOff x="325120" y="975360"/>
              <a:chExt cx="433787" cy="525661"/>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77071" y="977801"/>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9159" y="66915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solidFill>
              <a:schemeClr val="accent4">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91644" y="650674"/>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76145" cy="1622067"/>
              <a:chOff x="-104586" y="3258293"/>
              <a:chExt cx="7876145"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239996" y="3600993"/>
                <a:ext cx="4531563" cy="261610"/>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8572" y="8817512"/>
              <a:ext cx="3901420" cy="769441"/>
            </a:xfrm>
            <a:prstGeom prst="rect">
              <a:avLst/>
            </a:prstGeom>
            <a:noFill/>
          </p:spPr>
          <p:txBody>
            <a:bodyPr wrap="square">
              <a:spAutoFit/>
            </a:bodyPr>
            <a:lstStyle/>
            <a:p>
              <a:pPr algn="ctr"/>
              <a:r>
                <a:rPr lang="es-MX" sz="1100" dirty="0">
                  <a:solidFill>
                    <a:prstClr val="black"/>
                  </a:solidFill>
                  <a:latin typeface="Comic Sans MS" panose="030F0702030302020204" pitchFamily="66" charset="0"/>
                </a:rPr>
                <a:t>H</a:t>
              </a:r>
              <a:r>
                <a:rPr lang="es-MX" sz="1100" dirty="0" smtClean="0">
                  <a:solidFill>
                    <a:prstClr val="black"/>
                  </a:solidFill>
                  <a:latin typeface="Comic Sans MS" panose="030F0702030302020204" pitchFamily="66" charset="0"/>
                </a:rPr>
                <a:t>ubo más participación y más involucramiento por parte de los padres de familia, asimismo la interacción con los alumnos aumento más, por medio de un cuento que se aplicó.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7735" y="8807278"/>
              <a:ext cx="3901420" cy="1015663"/>
            </a:xfrm>
            <a:prstGeom prst="rect">
              <a:avLst/>
            </a:prstGeom>
            <a:noFill/>
          </p:spPr>
          <p:txBody>
            <a:bodyPr wrap="square">
              <a:spAutoFit/>
            </a:bodyPr>
            <a:lstStyle/>
            <a:p>
              <a:pPr algn="ctr"/>
              <a:r>
                <a:rPr lang="es-MX" sz="1200" dirty="0" smtClean="0">
                  <a:solidFill>
                    <a:prstClr val="black"/>
                  </a:solidFill>
                  <a:latin typeface="Comic Sans MS" panose="030F0702030302020204" pitchFamily="66" charset="0"/>
                </a:rPr>
                <a:t>Apliqué una actividad para el día del padre, como tarea por parte de indicaciones de la educadora, al momento de que la enviaron algunos les faltaban algún dato, pero se les hizo la observación y lo volvieron </a:t>
              </a:r>
              <a:r>
                <a:rPr lang="es-MX" sz="1200" smtClean="0">
                  <a:solidFill>
                    <a:prstClr val="black"/>
                  </a:solidFill>
                  <a:latin typeface="Comic Sans MS" panose="030F0702030302020204" pitchFamily="66" charset="0"/>
                </a:rPr>
                <a:t>a mandar. </a:t>
              </a:r>
              <a:endParaRPr lang="es-MX" sz="12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16</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pic>
        <p:nvPicPr>
          <p:cNvPr id="17" name="Imagen 16"/>
          <p:cNvPicPr>
            <a:picLocks noChangeAspect="1"/>
          </p:cNvPicPr>
          <p:nvPr/>
        </p:nvPicPr>
        <p:blipFill>
          <a:blip r:embed="rId8"/>
          <a:stretch>
            <a:fillRect/>
          </a:stretch>
        </p:blipFill>
        <p:spPr>
          <a:xfrm>
            <a:off x="4227980" y="321269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851660" y="2519141"/>
            <a:ext cx="280440" cy="262151"/>
          </a:xfrm>
          <a:prstGeom prst="rect">
            <a:avLst/>
          </a:prstGeom>
        </p:spPr>
      </p:pic>
      <p:sp>
        <p:nvSpPr>
          <p:cNvPr id="14" name="CuadroTexto 13"/>
          <p:cNvSpPr txBox="1"/>
          <p:nvPr/>
        </p:nvSpPr>
        <p:spPr>
          <a:xfrm>
            <a:off x="3684023" y="4229231"/>
            <a:ext cx="3999976" cy="1015663"/>
          </a:xfrm>
          <a:prstGeom prst="rect">
            <a:avLst/>
          </a:prstGeom>
          <a:noFill/>
        </p:spPr>
        <p:txBody>
          <a:bodyPr wrap="square" rtlCol="0">
            <a:spAutoFit/>
          </a:bodyPr>
          <a:lstStyle/>
          <a:p>
            <a:r>
              <a:rPr lang="es-MX" sz="1200" dirty="0" smtClean="0"/>
              <a:t>El tiempo que asigne para la actividad fue correcto, por tanto los alumnos no se tardaron tanto en realizar la actividad, las evidencias las recibí en un horario más temprano y aproveché en el grupo para interactuar con ellos y motivarlos.  (Sig. diapositiva).</a:t>
            </a:r>
            <a:endParaRPr lang="es-MX" sz="1200" dirty="0"/>
          </a:p>
        </p:txBody>
      </p:sp>
    </p:spTree>
    <p:extLst>
      <p:ext uri="{BB962C8B-B14F-4D97-AF65-F5344CB8AC3E}">
        <p14:creationId xmlns:p14="http://schemas.microsoft.com/office/powerpoint/2010/main" val="76275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4616648"/>
          </a:xfrm>
          <a:prstGeom prst="rect">
            <a:avLst/>
          </a:prstGeom>
          <a:noFill/>
        </p:spPr>
        <p:txBody>
          <a:bodyPr wrap="square" rtlCol="0">
            <a:spAutoFit/>
          </a:bodyPr>
          <a:lstStyle/>
          <a:p>
            <a:pPr algn="ctr"/>
            <a:r>
              <a:rPr lang="es-MX" b="1" dirty="0" smtClean="0">
                <a:solidFill>
                  <a:prstClr val="black"/>
                </a:solidFill>
                <a:latin typeface="Comic Sans MS" panose="030F0702030302020204" pitchFamily="66" charset="0"/>
              </a:rPr>
              <a:t>Observaciones</a:t>
            </a:r>
          </a:p>
          <a:p>
            <a:endParaRPr lang="es-ES" sz="1200" dirty="0">
              <a:solidFill>
                <a:prstClr val="black"/>
              </a:solidFill>
              <a:latin typeface="Comic Sans MS" panose="030F0702030302020204" pitchFamily="66" charset="0"/>
            </a:endParaRPr>
          </a:p>
          <a:p>
            <a:r>
              <a:rPr lang="es-ES" sz="1200" dirty="0">
                <a:solidFill>
                  <a:prstClr val="black"/>
                </a:solidFill>
                <a:latin typeface="Comic Sans MS" panose="030F0702030302020204" pitchFamily="66" charset="0"/>
              </a:rPr>
              <a:t>El tiempo que asigne para la actividad fue correcto, por tanto los alumnos no se tardaron tanto en realizar la actividad, las evidencias las recibí en un horario más temprano y aproveché en el grupo para interactuar con ellos y motivarlos. </a:t>
            </a:r>
            <a:endParaRPr lang="es-ES" sz="1200" dirty="0" smtClean="0">
              <a:solidFill>
                <a:prstClr val="black"/>
              </a:solidFill>
              <a:latin typeface="Comic Sans MS" panose="030F0702030302020204" pitchFamily="66" charset="0"/>
            </a:endParaRPr>
          </a:p>
          <a:p>
            <a:endParaRPr lang="es-ES" sz="1200" dirty="0" smtClean="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De </a:t>
            </a:r>
            <a:r>
              <a:rPr lang="es-ES" sz="1200" dirty="0">
                <a:solidFill>
                  <a:prstClr val="black"/>
                </a:solidFill>
                <a:latin typeface="Comic Sans MS" panose="030F0702030302020204" pitchFamily="66" charset="0"/>
              </a:rPr>
              <a:t>acuerdo con Sellan </a:t>
            </a:r>
            <a:r>
              <a:rPr lang="es-ES" sz="1200" dirty="0" err="1">
                <a:solidFill>
                  <a:prstClr val="black"/>
                </a:solidFill>
                <a:latin typeface="Comic Sans MS" panose="030F0702030302020204" pitchFamily="66" charset="0"/>
              </a:rPr>
              <a:t>Naula</a:t>
            </a:r>
            <a:r>
              <a:rPr lang="es-ES" sz="1200" dirty="0">
                <a:solidFill>
                  <a:prstClr val="black"/>
                </a:solidFill>
                <a:latin typeface="Comic Sans MS" panose="030F0702030302020204" pitchFamily="66" charset="0"/>
              </a:rPr>
              <a:t> (2017),  menciona que  “La  motivación  en  el  aprendizaje  es  importante  dado  que  sin  ella  no existirá  el  interés  del  estudiante  por  realizar  las  tareas  que  implica el  aprendizaje” (p.4), </a:t>
            </a:r>
            <a:r>
              <a:rPr lang="es-ES" sz="1200" dirty="0" smtClean="0">
                <a:solidFill>
                  <a:prstClr val="black"/>
                </a:solidFill>
                <a:latin typeface="Comic Sans MS" panose="030F0702030302020204" pitchFamily="66" charset="0"/>
              </a:rPr>
              <a:t>por tal motivo les envíe un cuento y algunas preguntas mediante un audio, por lo que pude obtener respuestas e interacción entre ellos mismos. </a:t>
            </a:r>
          </a:p>
          <a:p>
            <a:endParaRPr lang="es-ES" sz="1200" dirty="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Al realizar y tener momentos de este tipo me ayuda a saber más de alumnos y que haya más confianza en la participación. </a:t>
            </a:r>
            <a:endParaRPr lang="es-ES" sz="1200" dirty="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MX" sz="1200" dirty="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ES" sz="1200" dirty="0" smtClean="0">
              <a:solidFill>
                <a:prstClr val="black"/>
              </a:solidFill>
              <a:latin typeface="Comic Sans MS" panose="030F0702030302020204" pitchFamily="66" charset="0"/>
            </a:endParaRPr>
          </a:p>
          <a:p>
            <a:r>
              <a:rPr lang="es-ES" sz="1200" b="1" dirty="0" smtClean="0">
                <a:solidFill>
                  <a:prstClr val="black"/>
                </a:solidFill>
                <a:latin typeface="Comic Sans MS" panose="030F0702030302020204" pitchFamily="66" charset="0"/>
              </a:rPr>
              <a:t>Referencia bibliográfica:</a:t>
            </a:r>
          </a:p>
          <a:p>
            <a:r>
              <a:rPr lang="es-MX" sz="1200" dirty="0"/>
              <a:t>Sellan </a:t>
            </a:r>
            <a:r>
              <a:rPr lang="es-MX" sz="1200" dirty="0" err="1"/>
              <a:t>Naula</a:t>
            </a:r>
            <a:r>
              <a:rPr lang="es-MX" sz="1200" dirty="0"/>
              <a:t>, M. E. (2017). IMPORTANCIA DE LA MOTIVACIÓN EN EL APRENDIZAJE. </a:t>
            </a:r>
            <a:r>
              <a:rPr lang="es-MX" sz="1200" i="1" dirty="0"/>
              <a:t>Sinergias Educativas</a:t>
            </a:r>
            <a:r>
              <a:rPr lang="es-MX" sz="1200" dirty="0"/>
              <a:t>, </a:t>
            </a:r>
            <a:r>
              <a:rPr lang="es-MX" sz="1200" i="1" dirty="0"/>
              <a:t>2</a:t>
            </a:r>
            <a:r>
              <a:rPr lang="es-MX" sz="1200" dirty="0"/>
              <a:t>(1), 13–19. DOI: </a:t>
            </a:r>
            <a:r>
              <a:rPr lang="es-MX" sz="1200" u="sng" dirty="0">
                <a:hlinkClick r:id="rId2"/>
              </a:rPr>
              <a:t>https://doi.org/10.37954/se.v2i1.20</a:t>
            </a:r>
            <a:r>
              <a:rPr lang="es-MX" sz="1200" dirty="0"/>
              <a:t> </a:t>
            </a:r>
          </a:p>
          <a:p>
            <a:endParaRPr lang="es-ES" sz="1200" b="1"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261947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93163" y="62300"/>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33787" cy="525661"/>
              <a:chOff x="325120" y="975360"/>
              <a:chExt cx="433787" cy="525661"/>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77071" y="977801"/>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9159" y="66915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90794" y="63899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solidFill>
              <a:schemeClr val="accent4">
                <a:lumMod val="20000"/>
                <a:lumOff val="80000"/>
              </a:schemeClr>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08659" y="659999"/>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76145" cy="1622067"/>
              <a:chOff x="-104586" y="3258293"/>
              <a:chExt cx="7876145"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239996" y="3600993"/>
                <a:ext cx="4531563" cy="261610"/>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8572" y="8817512"/>
              <a:ext cx="3901420" cy="769441"/>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Buena respuesta en la ejecución de la actividad más comunicación e interacción con niños y padres de familia, hubo comunicación con niños que no habían enviado actividades en el transcurso de la semana.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61420" y="8751477"/>
              <a:ext cx="3901420" cy="1015663"/>
            </a:xfrm>
            <a:prstGeom prst="rect">
              <a:avLst/>
            </a:prstGeom>
            <a:noFill/>
          </p:spPr>
          <p:txBody>
            <a:bodyPr wrap="square">
              <a:spAutoFit/>
            </a:bodyPr>
            <a:lstStyle/>
            <a:p>
              <a:pPr algn="ctr"/>
              <a:r>
                <a:rPr lang="es-MX" sz="1200" dirty="0" smtClean="0">
                  <a:solidFill>
                    <a:prstClr val="black"/>
                  </a:solidFill>
                  <a:latin typeface="Comic Sans MS" panose="030F0702030302020204" pitchFamily="66" charset="0"/>
                </a:rPr>
                <a:t>Al finalizar la jornada apliqué una actividad de adivinanzas y sólo una niña participo, no lo veo como dificultad, sino más bien área de oportunidad en cuanto a saber en que horario los niños y papás están disponibles. </a:t>
              </a:r>
              <a:endParaRPr lang="es-MX" sz="12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17</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pic>
        <p:nvPicPr>
          <p:cNvPr id="17" name="Imagen 16"/>
          <p:cNvPicPr>
            <a:picLocks noChangeAspect="1"/>
          </p:cNvPicPr>
          <p:nvPr/>
        </p:nvPicPr>
        <p:blipFill>
          <a:blip r:embed="rId8"/>
          <a:stretch>
            <a:fillRect/>
          </a:stretch>
        </p:blipFill>
        <p:spPr>
          <a:xfrm>
            <a:off x="4173139" y="315001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851660" y="2519141"/>
            <a:ext cx="280440" cy="262151"/>
          </a:xfrm>
          <a:prstGeom prst="rect">
            <a:avLst/>
          </a:prstGeom>
        </p:spPr>
      </p:pic>
      <p:sp>
        <p:nvSpPr>
          <p:cNvPr id="14" name="CuadroTexto 13"/>
          <p:cNvSpPr txBox="1"/>
          <p:nvPr/>
        </p:nvSpPr>
        <p:spPr>
          <a:xfrm>
            <a:off x="3684023" y="4229231"/>
            <a:ext cx="3999976" cy="276999"/>
          </a:xfrm>
          <a:prstGeom prst="rect">
            <a:avLst/>
          </a:prstGeom>
          <a:noFill/>
        </p:spPr>
        <p:txBody>
          <a:bodyPr wrap="square" rtlCol="0">
            <a:spAutoFit/>
          </a:bodyPr>
          <a:lstStyle/>
          <a:p>
            <a:endParaRPr lang="es-MX" sz="1200" dirty="0">
              <a:solidFill>
                <a:prstClr val="black"/>
              </a:solidFill>
            </a:endParaRPr>
          </a:p>
        </p:txBody>
      </p:sp>
      <p:pic>
        <p:nvPicPr>
          <p:cNvPr id="23" name="Imagen 22"/>
          <p:cNvPicPr>
            <a:picLocks noChangeAspect="1"/>
          </p:cNvPicPr>
          <p:nvPr/>
        </p:nvPicPr>
        <p:blipFill>
          <a:blip r:embed="rId9"/>
          <a:stretch>
            <a:fillRect/>
          </a:stretch>
        </p:blipFill>
        <p:spPr>
          <a:xfrm>
            <a:off x="1930193" y="2425652"/>
            <a:ext cx="280440" cy="262151"/>
          </a:xfrm>
          <a:prstGeom prst="rect">
            <a:avLst/>
          </a:prstGeom>
        </p:spPr>
      </p:pic>
      <p:sp>
        <p:nvSpPr>
          <p:cNvPr id="26" name="CuadroTexto 25"/>
          <p:cNvSpPr txBox="1"/>
          <p:nvPr/>
        </p:nvSpPr>
        <p:spPr>
          <a:xfrm>
            <a:off x="3595297" y="4136897"/>
            <a:ext cx="4001950" cy="1015663"/>
          </a:xfrm>
          <a:prstGeom prst="rect">
            <a:avLst/>
          </a:prstGeom>
          <a:noFill/>
        </p:spPr>
        <p:txBody>
          <a:bodyPr wrap="square" rtlCol="0">
            <a:spAutoFit/>
          </a:bodyPr>
          <a:lstStyle/>
          <a:p>
            <a:r>
              <a:rPr lang="es-MX" sz="1200" dirty="0" smtClean="0"/>
              <a:t>En la actividad de pensamiento matemático fue muy bueno y de gran apoyo para los alumnos, me di cuenta por la creación de modelos que hicieron, realmente les sirvió mucho el ejemplo y ellos crearon algo más sorprendente. (Sig. diapositiva).</a:t>
            </a:r>
            <a:endParaRPr lang="es-MX" sz="1200" dirty="0"/>
          </a:p>
        </p:txBody>
      </p:sp>
    </p:spTree>
    <p:extLst>
      <p:ext uri="{BB962C8B-B14F-4D97-AF65-F5344CB8AC3E}">
        <p14:creationId xmlns:p14="http://schemas.microsoft.com/office/powerpoint/2010/main" val="410557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5355312"/>
          </a:xfrm>
          <a:prstGeom prst="rect">
            <a:avLst/>
          </a:prstGeom>
          <a:noFill/>
        </p:spPr>
        <p:txBody>
          <a:bodyPr wrap="square" rtlCol="0">
            <a:spAutoFit/>
          </a:bodyPr>
          <a:lstStyle/>
          <a:p>
            <a:pPr algn="ctr"/>
            <a:r>
              <a:rPr lang="es-MX" b="1" dirty="0" smtClean="0">
                <a:solidFill>
                  <a:prstClr val="black"/>
                </a:solidFill>
                <a:latin typeface="Comic Sans MS" panose="030F0702030302020204" pitchFamily="66" charset="0"/>
              </a:rPr>
              <a:t>Observaciones</a:t>
            </a:r>
          </a:p>
          <a:p>
            <a:endParaRPr lang="es-ES" sz="1200" dirty="0" smtClean="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En la actividad de pensamiento matemático fue muy bueno y de gran apoyo para los alumnos, me di cuenta por la creación de modelos que hicieron, realmente les sirvió mucho el ejemplo de imágenes visuales y ellos crearon algo más sorprendente. </a:t>
            </a:r>
          </a:p>
          <a:p>
            <a:endParaRPr lang="es-ES" sz="1200" dirty="0" smtClean="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Según Llorente (1998),</a:t>
            </a:r>
            <a:r>
              <a:rPr lang="es-ES" sz="1200" dirty="0">
                <a:solidFill>
                  <a:prstClr val="black"/>
                </a:solidFill>
                <a:latin typeface="Comic Sans MS" panose="030F0702030302020204" pitchFamily="66" charset="0"/>
              </a:rPr>
              <a:t> </a:t>
            </a:r>
            <a:r>
              <a:rPr lang="es-ES" sz="1200" dirty="0" smtClean="0">
                <a:solidFill>
                  <a:prstClr val="black"/>
                </a:solidFill>
                <a:latin typeface="Comic Sans MS" panose="030F0702030302020204" pitchFamily="66" charset="0"/>
              </a:rPr>
              <a:t>menciona que uno de los rasgos comunes que más llaman la atención en la mayoría de los materiales utilizados en la enseñanza, es que están hechos para ser mirados; no es extraño, por tanto, que uno de los primeros criterios de clasificación de los medios de enseñanza se basara en el órgano sensorial necesario para su percepción.</a:t>
            </a:r>
          </a:p>
          <a:p>
            <a:r>
              <a:rPr lang="es-ES" sz="1200" dirty="0" smtClean="0">
                <a:solidFill>
                  <a:prstClr val="black"/>
                </a:solidFill>
                <a:latin typeface="Comic Sans MS" panose="030F0702030302020204" pitchFamily="66" charset="0"/>
              </a:rPr>
              <a:t>En este caso puede notar que es verdad, los alumnos observaron tuvieron la percepción del ejemplo brindado y después crearon su modelo y lo mejoraron. </a:t>
            </a:r>
          </a:p>
          <a:p>
            <a:endParaRPr lang="es-ES" sz="1200" dirty="0">
              <a:solidFill>
                <a:prstClr val="black"/>
              </a:solidFill>
              <a:latin typeface="Comic Sans MS" panose="030F0702030302020204" pitchFamily="66" charset="0"/>
            </a:endParaRPr>
          </a:p>
          <a:p>
            <a:r>
              <a:rPr lang="es-ES" sz="1200" dirty="0" smtClean="0">
                <a:solidFill>
                  <a:prstClr val="black"/>
                </a:solidFill>
                <a:latin typeface="Comic Sans MS" panose="030F0702030302020204" pitchFamily="66" charset="0"/>
              </a:rPr>
              <a:t>Brindarles diversidad de material les ayuda a realizar la actividad, y a que tengan un mejor aprendizaje. </a:t>
            </a:r>
          </a:p>
          <a:p>
            <a:endParaRPr lang="es-MX" sz="1200" dirty="0" smtClean="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MX" sz="1200" dirty="0" smtClean="0">
              <a:solidFill>
                <a:prstClr val="black"/>
              </a:solidFill>
              <a:latin typeface="Comic Sans MS" panose="030F0702030302020204" pitchFamily="66" charset="0"/>
            </a:endParaRPr>
          </a:p>
          <a:p>
            <a:endParaRPr lang="es-ES" sz="1200" dirty="0" smtClean="0">
              <a:solidFill>
                <a:prstClr val="black"/>
              </a:solidFill>
              <a:latin typeface="Comic Sans MS" panose="030F0702030302020204" pitchFamily="66" charset="0"/>
            </a:endParaRPr>
          </a:p>
          <a:p>
            <a:r>
              <a:rPr lang="es-ES" sz="1200" b="1" dirty="0" smtClean="0">
                <a:solidFill>
                  <a:prstClr val="black"/>
                </a:solidFill>
                <a:latin typeface="Comic Sans MS" panose="030F0702030302020204" pitchFamily="66" charset="0"/>
              </a:rPr>
              <a:t>Referencia bibliográfica:</a:t>
            </a:r>
          </a:p>
          <a:p>
            <a:r>
              <a:rPr lang="es-ES" sz="1200" dirty="0">
                <a:solidFill>
                  <a:prstClr val="black"/>
                </a:solidFill>
                <a:latin typeface="Comic Sans MS" panose="030F0702030302020204" pitchFamily="66" charset="0"/>
              </a:rPr>
              <a:t>Llorente Cámara, Enrique (1998). Medios visuales y educación visual. Revista de </a:t>
            </a:r>
            <a:r>
              <a:rPr lang="es-ES" sz="1200" dirty="0" err="1">
                <a:solidFill>
                  <a:prstClr val="black"/>
                </a:solidFill>
                <a:latin typeface="Comic Sans MS" panose="030F0702030302020204" pitchFamily="66" charset="0"/>
              </a:rPr>
              <a:t>Psicodidáctica</a:t>
            </a:r>
            <a:r>
              <a:rPr lang="es-ES" sz="1200" dirty="0">
                <a:solidFill>
                  <a:prstClr val="black"/>
                </a:solidFill>
                <a:latin typeface="Comic Sans MS" panose="030F0702030302020204" pitchFamily="66" charset="0"/>
              </a:rPr>
              <a:t>,  (5),69-82.[fecha de Consulta 17 de Junio de 2021]. ISSN: 1136-1034. Disponible en:   https://www.redalyc.org/articulo.oa?id=17517803008</a:t>
            </a:r>
          </a:p>
          <a:p>
            <a:endParaRPr lang="es-ES" sz="1200" b="1"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311778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93163" y="62300"/>
            <a:ext cx="8202188" cy="9807304"/>
            <a:chOff x="-60113" y="101667"/>
            <a:chExt cx="820218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33787" cy="525661"/>
              <a:chOff x="325120" y="975360"/>
              <a:chExt cx="433787" cy="525661"/>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77071" y="977801"/>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9159" y="66915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90794" y="63899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solidFill>
              <a:schemeClr val="bg1"/>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9603" y="678878"/>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solidFill>
              <a:schemeClr val="accent4">
                <a:lumMod val="20000"/>
                <a:lumOff val="80000"/>
              </a:schemeClr>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415342" y="75219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483567"/>
              <a:chOff x="-104586" y="3258293"/>
              <a:chExt cx="7866108" cy="14835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123384"/>
              </a:xfrm>
              <a:prstGeom prst="rect">
                <a:avLst/>
              </a:prstGeom>
              <a:noFill/>
            </p:spPr>
            <p:txBody>
              <a:bodyPr wrap="square" rtlCol="0">
                <a:spAutoFit/>
              </a:bodyPr>
              <a:lstStyle/>
              <a:p>
                <a:r>
                  <a:rPr lang="es-MX" sz="1200" dirty="0">
                    <a:solidFill>
                      <a:prstClr val="black"/>
                    </a:solidFill>
                    <a:latin typeface="Comic Sans MS" panose="030F0702030302020204" pitchFamily="66" charset="0"/>
                  </a:rPr>
                  <a:t>      </a:t>
                </a:r>
                <a:r>
                  <a:rPr lang="es-MX" sz="1100" dirty="0">
                    <a:solidFill>
                      <a:prstClr val="black"/>
                    </a:solidFill>
                    <a:latin typeface="Comic Sans MS" panose="030F0702030302020204" pitchFamily="66" charset="0"/>
                  </a:rPr>
                  <a:t>Logro de los aprendizajes esperados </a:t>
                </a:r>
              </a:p>
              <a:p>
                <a:r>
                  <a:rPr lang="es-MX" sz="1100" dirty="0">
                    <a:solidFill>
                      <a:prstClr val="black"/>
                    </a:solidFill>
                    <a:latin typeface="Comic Sans MS" panose="030F0702030302020204" pitchFamily="66" charset="0"/>
                  </a:rPr>
                  <a:t>      Materiales educativos adecuados</a:t>
                </a:r>
              </a:p>
              <a:p>
                <a:r>
                  <a:rPr lang="es-MX" sz="1100" dirty="0">
                    <a:solidFill>
                      <a:prstClr val="black"/>
                    </a:solidFill>
                    <a:latin typeface="Comic Sans MS" panose="030F0702030302020204" pitchFamily="66" charset="0"/>
                  </a:rPr>
                  <a:t>       Nivel de complejidad adecuado </a:t>
                </a:r>
              </a:p>
              <a:p>
                <a:r>
                  <a:rPr lang="es-MX" sz="1100" dirty="0">
                    <a:solidFill>
                      <a:prstClr val="black"/>
                    </a:solidFill>
                    <a:latin typeface="Comic Sans MS" panose="030F0702030302020204" pitchFamily="66" charset="0"/>
                  </a:rPr>
                  <a:t>       Organización adecuada</a:t>
                </a:r>
              </a:p>
              <a:p>
                <a:r>
                  <a:rPr lang="es-MX" sz="1100" dirty="0">
                    <a:solidFill>
                      <a:prstClr val="black"/>
                    </a:solidFill>
                    <a:latin typeface="Comic Sans MS" panose="030F0702030302020204" pitchFamily="66" charset="0"/>
                  </a:rPr>
                  <a:t>       Tiempo planeado </a:t>
                </a:r>
                <a:r>
                  <a:rPr lang="es-MX" sz="1100" dirty="0" smtClean="0">
                    <a:solidFill>
                      <a:prstClr val="black"/>
                    </a:solidFill>
                    <a:latin typeface="Comic Sans MS" panose="030F0702030302020204" pitchFamily="66" charset="0"/>
                  </a:rPr>
                  <a:t>correctamente</a:t>
                </a:r>
                <a:endParaRPr lang="es-MX" sz="1100" dirty="0">
                  <a:solidFill>
                    <a:prstClr val="black"/>
                  </a:solidFill>
                  <a:latin typeface="Comic Sans MS" panose="030F0702030302020204" pitchFamily="66" charset="0"/>
                </a:endParaRPr>
              </a:p>
              <a:p>
                <a:r>
                  <a:rPr lang="es-MX" sz="11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6"/>
                <a:ext cx="137847" cy="145170"/>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874872"/>
                <a:ext cx="140069" cy="141874"/>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6" y="4047309"/>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6" y="4261631"/>
                <a:ext cx="140070" cy="135114"/>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57564"/>
                <a:ext cx="140070" cy="105343"/>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577099"/>
                <a:ext cx="140070" cy="118958"/>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229959" y="3568503"/>
                <a:ext cx="4531563" cy="261610"/>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428607"/>
              <a:ext cx="8142075" cy="1317086"/>
              <a:chOff x="-106905" y="4886929"/>
              <a:chExt cx="8142075" cy="1317086"/>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86929"/>
                <a:ext cx="8142075" cy="338777"/>
                <a:chOff x="-91265" y="1724979"/>
                <a:chExt cx="8142075" cy="338777"/>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724979"/>
                  <a:ext cx="7777162" cy="293576"/>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8572" y="8817512"/>
              <a:ext cx="3901420" cy="430887"/>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Participación con entusiasmo por parte de los alumnos apoyo de los padres de familia.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646331"/>
            </a:xfrm>
            <a:prstGeom prst="rect">
              <a:avLst/>
            </a:prstGeom>
            <a:noFill/>
          </p:spPr>
          <p:txBody>
            <a:bodyPr wrap="square" rtlCol="0">
              <a:spAutoFit/>
            </a:bodyPr>
            <a:lstStyle/>
            <a:p>
              <a:pPr algn="ctr"/>
              <a:r>
                <a:rPr lang="es-MX" sz="1200" dirty="0" smtClean="0">
                  <a:solidFill>
                    <a:prstClr val="white"/>
                  </a:solidFill>
                  <a:latin typeface="Comic Sans MS" panose="030F0702030302020204" pitchFamily="66" charset="0"/>
                </a:rPr>
                <a:t>Dificultades</a:t>
              </a:r>
            </a:p>
            <a:p>
              <a:pPr algn="ctr"/>
              <a:endParaRPr lang="es-MX" sz="1200" dirty="0">
                <a:solidFill>
                  <a:prstClr val="white"/>
                </a:solidFill>
                <a:latin typeface="Comic Sans MS" panose="030F0702030302020204" pitchFamily="66" charset="0"/>
              </a:endParaRPr>
            </a:p>
            <a:p>
              <a:pPr algn="ctr"/>
              <a:r>
                <a:rPr lang="es-MX" sz="1200" dirty="0" smtClean="0">
                  <a:latin typeface="Comic Sans MS" panose="030F0702030302020204" pitchFamily="66" charset="0"/>
                </a:rPr>
                <a:t>Considero que este día no se presentaron.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18</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pic>
        <p:nvPicPr>
          <p:cNvPr id="17" name="Imagen 16"/>
          <p:cNvPicPr>
            <a:picLocks noChangeAspect="1"/>
          </p:cNvPicPr>
          <p:nvPr/>
        </p:nvPicPr>
        <p:blipFill>
          <a:blip r:embed="rId8"/>
          <a:stretch>
            <a:fillRect/>
          </a:stretch>
        </p:blipFill>
        <p:spPr>
          <a:xfrm>
            <a:off x="4173139" y="315001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 name="CuadroTexto 13"/>
          <p:cNvSpPr txBox="1"/>
          <p:nvPr/>
        </p:nvSpPr>
        <p:spPr>
          <a:xfrm>
            <a:off x="3684023" y="4229231"/>
            <a:ext cx="3999976" cy="276999"/>
          </a:xfrm>
          <a:prstGeom prst="rect">
            <a:avLst/>
          </a:prstGeom>
          <a:noFill/>
        </p:spPr>
        <p:txBody>
          <a:bodyPr wrap="square" rtlCol="0">
            <a:spAutoFit/>
          </a:bodyPr>
          <a:lstStyle/>
          <a:p>
            <a:endParaRPr lang="es-MX" sz="1200" dirty="0">
              <a:solidFill>
                <a:prstClr val="black"/>
              </a:solidFill>
            </a:endParaRPr>
          </a:p>
        </p:txBody>
      </p:sp>
      <p:pic>
        <p:nvPicPr>
          <p:cNvPr id="23" name="Imagen 22"/>
          <p:cNvPicPr>
            <a:picLocks noChangeAspect="1"/>
          </p:cNvPicPr>
          <p:nvPr/>
        </p:nvPicPr>
        <p:blipFill>
          <a:blip r:embed="rId9"/>
          <a:stretch>
            <a:fillRect/>
          </a:stretch>
        </p:blipFill>
        <p:spPr>
          <a:xfrm>
            <a:off x="3138737" y="2445226"/>
            <a:ext cx="280440" cy="262151"/>
          </a:xfrm>
          <a:prstGeom prst="rect">
            <a:avLst/>
          </a:prstGeom>
        </p:spPr>
      </p:pic>
      <p:sp>
        <p:nvSpPr>
          <p:cNvPr id="26" name="CuadroTexto 25"/>
          <p:cNvSpPr txBox="1"/>
          <p:nvPr/>
        </p:nvSpPr>
        <p:spPr>
          <a:xfrm>
            <a:off x="3241382" y="4116586"/>
            <a:ext cx="4487089" cy="1446550"/>
          </a:xfrm>
          <a:prstGeom prst="rect">
            <a:avLst/>
          </a:prstGeom>
          <a:noFill/>
        </p:spPr>
        <p:txBody>
          <a:bodyPr wrap="square" rtlCol="0">
            <a:spAutoFit/>
          </a:bodyPr>
          <a:lstStyle/>
          <a:p>
            <a:r>
              <a:rPr lang="es-MX" sz="1100" dirty="0" smtClean="0">
                <a:solidFill>
                  <a:prstClr val="black"/>
                </a:solidFill>
              </a:rPr>
              <a:t>En la </a:t>
            </a:r>
            <a:r>
              <a:rPr lang="es-MX" sz="1100" dirty="0" smtClean="0">
                <a:solidFill>
                  <a:prstClr val="black"/>
                </a:solidFill>
              </a:rPr>
              <a:t>actividad de exploración, el logro de aprendizajes se dio muy bien gracias al apoyo de los padres de familia y a la motivación que ellos le brindan a sus hijos, </a:t>
            </a:r>
            <a:r>
              <a:rPr lang="es-ES" sz="1100" dirty="0" smtClean="0">
                <a:solidFill>
                  <a:prstClr val="black"/>
                </a:solidFill>
              </a:rPr>
              <a:t>tal </a:t>
            </a:r>
            <a:r>
              <a:rPr lang="es-ES" sz="1100" dirty="0">
                <a:solidFill>
                  <a:prstClr val="black"/>
                </a:solidFill>
              </a:rPr>
              <a:t>como señala Bolívar (2006), que </a:t>
            </a:r>
            <a:r>
              <a:rPr lang="es-ES" sz="1100" dirty="0" smtClean="0">
                <a:solidFill>
                  <a:prstClr val="black"/>
                </a:solidFill>
              </a:rPr>
              <a:t>cuando las </a:t>
            </a:r>
            <a:r>
              <a:rPr lang="es-ES" sz="1100" dirty="0">
                <a:solidFill>
                  <a:prstClr val="black"/>
                </a:solidFill>
              </a:rPr>
              <a:t>escuelas trabajan conjuntamente con las familias, los hijos incrementan el rendimiento </a:t>
            </a:r>
            <a:r>
              <a:rPr lang="es-ES" sz="1100" dirty="0" smtClean="0">
                <a:solidFill>
                  <a:prstClr val="black"/>
                </a:solidFill>
              </a:rPr>
              <a:t>académico, de esta forma se vio reflejado con los vídeos, cuando los alumnos ya no sabía que más explicar los padres de familia les hacían preguntas para que fuera mayor su intervención. (Referencia abajo))</a:t>
            </a:r>
            <a:endParaRPr lang="es-ES" sz="1100" dirty="0">
              <a:solidFill>
                <a:prstClr val="black"/>
              </a:solidFill>
            </a:endParaRPr>
          </a:p>
          <a:p>
            <a:r>
              <a:rPr lang="es-MX" sz="1100" dirty="0" smtClean="0">
                <a:solidFill>
                  <a:prstClr val="black"/>
                </a:solidFill>
              </a:rPr>
              <a:t>  </a:t>
            </a:r>
            <a:endParaRPr lang="es-MX" sz="1100" dirty="0">
              <a:solidFill>
                <a:prstClr val="black"/>
              </a:solidFill>
            </a:endParaRPr>
          </a:p>
        </p:txBody>
      </p:sp>
      <p:sp>
        <p:nvSpPr>
          <p:cNvPr id="27" name="CuadroTexto 26"/>
          <p:cNvSpPr txBox="1"/>
          <p:nvPr/>
        </p:nvSpPr>
        <p:spPr>
          <a:xfrm>
            <a:off x="705661" y="9073237"/>
            <a:ext cx="6027102" cy="707886"/>
          </a:xfrm>
          <a:prstGeom prst="rect">
            <a:avLst/>
          </a:prstGeom>
          <a:noFill/>
        </p:spPr>
        <p:txBody>
          <a:bodyPr wrap="square" rtlCol="0">
            <a:spAutoFit/>
          </a:bodyPr>
          <a:lstStyle/>
          <a:p>
            <a:r>
              <a:rPr lang="es-ES" sz="1100" dirty="0" smtClean="0">
                <a:latin typeface="Calibri" panose="020F0502020204030204" pitchFamily="34" charset="0"/>
              </a:rPr>
              <a:t>Referencia: Bolívar</a:t>
            </a:r>
            <a:r>
              <a:rPr lang="es-ES" sz="1100" dirty="0">
                <a:latin typeface="Calibri" panose="020F0502020204030204" pitchFamily="34" charset="0"/>
              </a:rPr>
              <a:t>, A. (2006): </a:t>
            </a:r>
            <a:r>
              <a:rPr lang="es-ES" sz="1100" i="1" dirty="0">
                <a:latin typeface="Calibri" panose="020F0502020204030204" pitchFamily="34" charset="0"/>
              </a:rPr>
              <a:t>Familia y escuela : dos mundos llamados a trabajar en común</a:t>
            </a:r>
            <a:r>
              <a:rPr lang="es-ES" sz="1100" dirty="0">
                <a:latin typeface="Calibri" panose="020F0502020204030204" pitchFamily="34" charset="0"/>
              </a:rPr>
              <a:t>, Revista de Educación, 339, 119-146.</a:t>
            </a:r>
            <a:endParaRPr lang="es-MX" sz="1100" dirty="0">
              <a:latin typeface="Calibri" panose="020F0502020204030204" pitchFamily="34" charset="0"/>
            </a:endParaRPr>
          </a:p>
          <a:p>
            <a:endParaRPr lang="es-MX" dirty="0"/>
          </a:p>
        </p:txBody>
      </p:sp>
    </p:spTree>
    <p:extLst>
      <p:ext uri="{BB962C8B-B14F-4D97-AF65-F5344CB8AC3E}">
        <p14:creationId xmlns:p14="http://schemas.microsoft.com/office/powerpoint/2010/main" val="8366828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TotalTime>
  <Words>2223</Words>
  <Application>Microsoft Office PowerPoint</Application>
  <PresentationFormat>Personalizado</PresentationFormat>
  <Paragraphs>326</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ADANARY</cp:lastModifiedBy>
  <cp:revision>45</cp:revision>
  <dcterms:created xsi:type="dcterms:W3CDTF">2020-11-09T23:20:30Z</dcterms:created>
  <dcterms:modified xsi:type="dcterms:W3CDTF">2021-06-19T00:34:41Z</dcterms:modified>
</cp:coreProperties>
</file>