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57" r:id="rId4"/>
    <p:sldId id="259" r:id="rId5"/>
    <p:sldId id="260"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249" autoAdjust="0"/>
  </p:normalViewPr>
  <p:slideViewPr>
    <p:cSldViewPr snapToGrid="0">
      <p:cViewPr>
        <p:scale>
          <a:sx n="125" d="100"/>
          <a:sy n="125" d="100"/>
        </p:scale>
        <p:origin x="150" y="-49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16/06/2021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16/06/2021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16/06/2021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16/06/2021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a7/d6/0f/a7d60fcf1a3372a8af9c7a7ee41b49f3.jpg"/>
          <p:cNvPicPr>
            <a:picLocks noChangeAspect="1" noChangeArrowheads="1"/>
          </p:cNvPicPr>
          <p:nvPr/>
        </p:nvPicPr>
        <p:blipFill rotWithShape="1">
          <a:blip r:embed="rId2">
            <a:extLst>
              <a:ext uri="{28A0092B-C50C-407E-A947-70E740481C1C}">
                <a14:useLocalDpi xmlns:a14="http://schemas.microsoft.com/office/drawing/2010/main" val="0"/>
              </a:ext>
            </a:extLst>
          </a:blip>
          <a:srcRect l="1584"/>
          <a:stretch/>
        </p:blipFill>
        <p:spPr bwMode="auto">
          <a:xfrm rot="16200000">
            <a:off x="-1212275" y="1221360"/>
            <a:ext cx="10210802" cy="7768078"/>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4"/>
          <p:cNvSpPr txBox="1">
            <a:spLocks noGrp="1"/>
          </p:cNvSpPr>
          <p:nvPr>
            <p:ph idx="1"/>
          </p:nvPr>
        </p:nvSpPr>
        <p:spPr>
          <a:xfrm>
            <a:off x="439429" y="2407503"/>
            <a:ext cx="6875771" cy="7354321"/>
          </a:xfrm>
          <a:prstGeom prst="rect">
            <a:avLst/>
          </a:prstGeom>
          <a:noFill/>
        </p:spPr>
        <p:txBody>
          <a:bodyPr wrap="square" rtlCol="0">
            <a:spAutoFit/>
          </a:bodyPr>
          <a:lstStyle/>
          <a:p>
            <a:pPr marL="0" indent="0" algn="ctr">
              <a:buNone/>
            </a:pP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marL="0" indent="0" algn="ctr">
              <a:buNone/>
            </a:pP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marL="0" indent="0" algn="ctr">
              <a:buNone/>
            </a:pPr>
            <a:r>
              <a:rPr lang="es-MX" sz="1600" b="1" dirty="0">
                <a:latin typeface="Arial" panose="020B0604020202020204" pitchFamily="34" charset="0"/>
                <a:cs typeface="Arial" panose="020B0604020202020204" pitchFamily="34" charset="0"/>
              </a:rPr>
              <a:t>Diario </a:t>
            </a:r>
          </a:p>
          <a:p>
            <a:pPr marL="0" indent="0" algn="ctr">
              <a:buNone/>
            </a:pPr>
            <a:r>
              <a:rPr lang="es-MX" sz="1600" b="1" dirty="0">
                <a:latin typeface="Arial" panose="020B0604020202020204" pitchFamily="34" charset="0"/>
                <a:cs typeface="Arial" panose="020B0604020202020204" pitchFamily="34" charset="0"/>
              </a:rPr>
              <a:t>Competencias: </a:t>
            </a:r>
          </a:p>
          <a:p>
            <a:pPr algn="just"/>
            <a:r>
              <a:rPr lang="es-MX" sz="1600" dirty="0" smtClean="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Detecta los procesos de aprendizaje de sus alumnos para favorecer su desarrollo cognitivo y socioemocional.</a:t>
            </a:r>
          </a:p>
          <a:p>
            <a:pPr algn="just"/>
            <a:r>
              <a:rPr lang="es-MX" sz="1600" dirty="0" smtClean="0">
                <a:latin typeface="Arial" panose="020B0604020202020204" pitchFamily="34" charset="0"/>
                <a:cs typeface="Arial" panose="020B0604020202020204" pitchFamily="34" charset="0"/>
              </a:rPr>
              <a:t>Aplica </a:t>
            </a:r>
            <a:r>
              <a:rPr lang="es-MX" sz="1600" dirty="0">
                <a:latin typeface="Arial" panose="020B0604020202020204" pitchFamily="34" charset="0"/>
                <a:cs typeface="Arial" panose="020B0604020202020204" pitchFamily="34" charset="0"/>
              </a:rPr>
              <a:t>el plan y programa de estudio para alcanzar los propósitos educativos y contribuir al pleno desenvolvimiento de las capacidades de sus alumnos.</a:t>
            </a:r>
          </a:p>
          <a:p>
            <a:pPr algn="just"/>
            <a:r>
              <a:rPr lang="es-MX" sz="1600" dirty="0" smtClean="0">
                <a:latin typeface="Arial" panose="020B0604020202020204" pitchFamily="34" charset="0"/>
                <a:cs typeface="Arial" panose="020B0604020202020204" pitchFamily="34" charset="0"/>
              </a:rPr>
              <a:t>Diseña </a:t>
            </a:r>
            <a:r>
              <a:rPr lang="es-MX" sz="1600" dirty="0">
                <a:latin typeface="Arial" panose="020B0604020202020204" pitchFamily="34" charset="0"/>
                <a:cs typeface="Arial" panose="020B0604020202020204" pitchFamily="34" charset="0"/>
              </a:rPr>
              <a:t>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smtClean="0">
                <a:latin typeface="Arial" panose="020B0604020202020204" pitchFamily="34" charset="0"/>
                <a:cs typeface="Arial" panose="020B0604020202020204" pitchFamily="34" charset="0"/>
              </a:rPr>
              <a:t>Emplea </a:t>
            </a:r>
            <a:r>
              <a:rPr lang="es-MX" sz="1600" dirty="0">
                <a:latin typeface="Arial" panose="020B0604020202020204" pitchFamily="34" charset="0"/>
                <a:cs typeface="Arial" panose="020B0604020202020204" pitchFamily="34" charset="0"/>
              </a:rPr>
              <a:t>la evaluación para intervenir en los diferentes ámbitos y momentos de la tarea educativa para mejorar los aprendizajes de sus alumnos.</a:t>
            </a:r>
          </a:p>
          <a:p>
            <a:pPr algn="just"/>
            <a:r>
              <a:rPr lang="es-MX" sz="1600" dirty="0" smtClean="0">
                <a:latin typeface="Arial" panose="020B0604020202020204" pitchFamily="34" charset="0"/>
                <a:cs typeface="Arial" panose="020B0604020202020204" pitchFamily="34" charset="0"/>
              </a:rPr>
              <a:t>Integra </a:t>
            </a:r>
            <a:r>
              <a:rPr lang="es-MX" sz="1600" dirty="0">
                <a:latin typeface="Arial" panose="020B0604020202020204" pitchFamily="34" charset="0"/>
                <a:cs typeface="Arial" panose="020B0604020202020204" pitchFamily="34" charset="0"/>
              </a:rPr>
              <a:t>recursos de la investigación educativa para enriquecer su práctica profesional, expresando su interés por el conocimiento, la ciencia y la mejora de la educación.</a:t>
            </a:r>
          </a:p>
          <a:p>
            <a:pPr algn="just"/>
            <a:r>
              <a:rPr lang="es-MX" sz="1600" dirty="0" smtClean="0">
                <a:latin typeface="Arial" panose="020B0604020202020204" pitchFamily="34" charset="0"/>
                <a:cs typeface="Arial" panose="020B0604020202020204" pitchFamily="34" charset="0"/>
              </a:rPr>
              <a:t>Actúa </a:t>
            </a:r>
            <a:r>
              <a:rPr lang="es-MX" sz="1600" dirty="0">
                <a:latin typeface="Arial" panose="020B0604020202020204" pitchFamily="34" charset="0"/>
                <a:cs typeface="Arial" panose="020B0604020202020204" pitchFamily="34" charset="0"/>
              </a:rPr>
              <a:t>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marL="0" indent="0" algn="ctr">
              <a:buNone/>
            </a:pPr>
            <a:r>
              <a:rPr lang="es-MX" sz="1600" dirty="0">
                <a:latin typeface="Arial" panose="020B0604020202020204" pitchFamily="34" charset="0"/>
                <a:cs typeface="Arial" panose="020B0604020202020204" pitchFamily="34" charset="0"/>
              </a:rPr>
              <a:t>Alumna: Paulina Guerrero Sánchez #9. </a:t>
            </a:r>
          </a:p>
          <a:p>
            <a:pPr marL="0" indent="0" algn="ctr">
              <a:buNone/>
            </a:pPr>
            <a:r>
              <a:rPr lang="es-MX" sz="1600" dirty="0">
                <a:latin typeface="Arial" panose="020B0604020202020204" pitchFamily="34" charset="0"/>
                <a:cs typeface="Arial" panose="020B0604020202020204" pitchFamily="34" charset="0"/>
              </a:rPr>
              <a:t>3° “A”</a:t>
            </a:r>
          </a:p>
          <a:p>
            <a:pPr marL="0" indent="0" algn="ctr">
              <a:buNone/>
            </a:pPr>
            <a:r>
              <a:rPr lang="es-MX" sz="1600" dirty="0">
                <a:latin typeface="Arial" panose="020B0604020202020204" pitchFamily="34" charset="0"/>
                <a:cs typeface="Arial" panose="020B0604020202020204" pitchFamily="34" charset="0"/>
              </a:rPr>
              <a:t>Saltillo Coahuila, a Mayo del 2021                                                                                                                                                                                        </a:t>
            </a:r>
            <a:endParaRPr lang="es-MX" sz="1600" dirty="0"/>
          </a:p>
        </p:txBody>
      </p:sp>
      <p:pic>
        <p:nvPicPr>
          <p:cNvPr id="6" name="Marcador de contenido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2707" y="896392"/>
            <a:ext cx="1231746" cy="1511111"/>
          </a:xfrm>
          <a:prstGeom prst="rect">
            <a:avLst/>
          </a:prstGeom>
        </p:spPr>
      </p:pic>
      <p:sp>
        <p:nvSpPr>
          <p:cNvPr id="7" name="CuadroTexto 6"/>
          <p:cNvSpPr txBox="1"/>
          <p:nvPr/>
        </p:nvSpPr>
        <p:spPr>
          <a:xfrm>
            <a:off x="878680" y="250061"/>
            <a:ext cx="6019800" cy="646331"/>
          </a:xfrm>
          <a:prstGeom prst="rect">
            <a:avLst/>
          </a:prstGeom>
          <a:noFill/>
        </p:spPr>
        <p:txBody>
          <a:bodyPr wrap="square" rtlCol="0">
            <a:spAutoFit/>
          </a:bodyPr>
          <a:lstStyle/>
          <a:p>
            <a:pPr algn="ctr"/>
            <a:r>
              <a:rPr lang="es-MX" b="1" dirty="0" smtClean="0"/>
              <a:t>Licenciatura en Educación Preescolar </a:t>
            </a:r>
          </a:p>
          <a:p>
            <a:pPr algn="ctr"/>
            <a:r>
              <a:rPr lang="es-MX" b="1" dirty="0" smtClean="0"/>
              <a:t>Escuela Normal de Educación Preescolar </a:t>
            </a:r>
            <a:endParaRPr lang="es-MX" b="1" dirty="0"/>
          </a:p>
        </p:txBody>
      </p:sp>
    </p:spTree>
    <p:extLst>
      <p:ext uri="{BB962C8B-B14F-4D97-AF65-F5344CB8AC3E}">
        <p14:creationId xmlns:p14="http://schemas.microsoft.com/office/powerpoint/2010/main" val="1166791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pinimg.com/564x/53/43/c7/5343c7d9ca7fd07bab98fa4c6351765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7777163" cy="1005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096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1277273"/>
            </a:xfrm>
            <a:prstGeom prst="rect">
              <a:avLst/>
            </a:prstGeom>
            <a:noFill/>
          </p:spPr>
          <p:txBody>
            <a:bodyPr wrap="square">
              <a:spAutoFit/>
            </a:bodyPr>
            <a:lstStyle/>
            <a:p>
              <a:pPr algn="ctr"/>
              <a:r>
                <a:rPr lang="es-MX" sz="1100" dirty="0" smtClean="0">
                  <a:latin typeface="Comic Sans MS" panose="030F0702030302020204" pitchFamily="66" charset="0"/>
                </a:rPr>
                <a:t>Este día </a:t>
              </a:r>
              <a:r>
                <a:rPr lang="es-MX" sz="1100" dirty="0" smtClean="0">
                  <a:latin typeface="Comic Sans MS" panose="030F0702030302020204" pitchFamily="66" charset="0"/>
                </a:rPr>
                <a:t>hubo muy poca participación por parte de los alumnos, y solo tenían que realizar una actividad. Es necesario que motivemos a los niños de alguna manera a realizar las actividades</a:t>
              </a:r>
              <a:r>
                <a:rPr lang="es-MX" sz="1100" dirty="0">
                  <a:latin typeface="Comic Sans MS" panose="030F0702030302020204" pitchFamily="66" charset="0"/>
                </a:rPr>
                <a:t>. </a:t>
              </a:r>
              <a:endParaRPr lang="es-MX" sz="1100" dirty="0" smtClean="0">
                <a:latin typeface="Comic Sans MS" panose="030F0702030302020204" pitchFamily="66" charset="0"/>
              </a:endParaRPr>
            </a:p>
            <a:p>
              <a:pPr algn="ctr"/>
              <a:r>
                <a:rPr lang="es-MX" sz="1100" dirty="0" smtClean="0">
                  <a:latin typeface="Comic Sans MS" panose="030F0702030302020204" pitchFamily="66" charset="0"/>
                </a:rPr>
                <a:t>La motivación </a:t>
              </a:r>
              <a:r>
                <a:rPr lang="es-MX" sz="1100" dirty="0">
                  <a:latin typeface="Comic Sans MS" panose="030F0702030302020204" pitchFamily="66" charset="0"/>
                </a:rPr>
                <a:t>es la clave del aprendizaje. Es fundamental trabajarla desde casa y, </a:t>
              </a:r>
              <a:r>
                <a:rPr lang="es-MX" sz="1100" dirty="0" smtClean="0">
                  <a:latin typeface="Comic Sans MS" panose="030F0702030302020204" pitchFamily="66" charset="0"/>
                </a:rPr>
                <a:t>así́</a:t>
              </a:r>
              <a:r>
                <a:rPr lang="es-MX" sz="1100" dirty="0">
                  <a:latin typeface="Comic Sans MS" panose="030F0702030302020204" pitchFamily="66" charset="0"/>
                </a:rPr>
                <a:t>, la puedan ir desarrollando a partir de actividades </a:t>
              </a:r>
              <a:r>
                <a:rPr lang="es-MX" sz="1100" dirty="0" smtClean="0">
                  <a:latin typeface="Comic Sans MS" panose="030F0702030302020204" pitchFamily="66" charset="0"/>
                </a:rPr>
                <a:t>cotidianas. Quicios (2021).</a:t>
              </a:r>
              <a:endParaRPr lang="es-MX" sz="11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13141" y="8671858"/>
              <a:ext cx="3901420" cy="830997"/>
            </a:xfrm>
            <a:prstGeom prst="rect">
              <a:avLst/>
            </a:prstGeom>
            <a:noFill/>
          </p:spPr>
          <p:txBody>
            <a:bodyPr wrap="square">
              <a:spAutoFit/>
            </a:bodyPr>
            <a:lstStyle/>
            <a:p>
              <a:pPr algn="ctr"/>
              <a:r>
                <a:rPr lang="es-MX" sz="1200" dirty="0" smtClean="0">
                  <a:latin typeface="Comic Sans MS" panose="030F0702030302020204" pitchFamily="66" charset="0"/>
                </a:rPr>
                <a:t>Cuando planeamos la actividad de este </a:t>
              </a:r>
              <a:r>
                <a:rPr lang="es-MX" sz="1200" dirty="0" smtClean="0">
                  <a:latin typeface="Comic Sans MS" panose="030F0702030302020204" pitchFamily="66" charset="0"/>
                </a:rPr>
                <a:t>día </a:t>
              </a:r>
              <a:r>
                <a:rPr lang="es-MX" sz="1200" dirty="0" smtClean="0">
                  <a:latin typeface="Comic Sans MS" panose="030F0702030302020204" pitchFamily="66" charset="0"/>
                </a:rPr>
                <a:t>pensamos que a la mayoría si no es que a todos los niños les gustaría </a:t>
              </a:r>
              <a:r>
                <a:rPr lang="es-MX" sz="1200" dirty="0" smtClean="0">
                  <a:latin typeface="Comic Sans MS" panose="030F0702030302020204" pitchFamily="66" charset="0"/>
                </a:rPr>
                <a:t>realizarla, </a:t>
              </a:r>
              <a:r>
                <a:rPr lang="es-MX" sz="1200" dirty="0" smtClean="0">
                  <a:latin typeface="Comic Sans MS" panose="030F0702030302020204" pitchFamily="66" charset="0"/>
                </a:rPr>
                <a:t>teníamos la confianza que serian mas y no fue así.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smtClean="0"/>
              <a:t>junio</a:t>
            </a:r>
            <a:endParaRPr lang="es-MX" dirty="0"/>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14</a:t>
            </a:r>
            <a:endParaRPr lang="es-MX" dirty="0"/>
          </a:p>
        </p:txBody>
      </p:sp>
      <p:sp>
        <p:nvSpPr>
          <p:cNvPr id="133" name="Multiplicar 132"/>
          <p:cNvSpPr/>
          <p:nvPr/>
        </p:nvSpPr>
        <p:spPr>
          <a:xfrm>
            <a:off x="319488" y="679746"/>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6530687" y="2296194"/>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075247" y="3001716"/>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63467" y="600183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61034" y="61831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61035" y="636467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171596" y="656324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619416"/>
              <a:ext cx="3901420" cy="1200329"/>
            </a:xfrm>
            <a:prstGeom prst="rect">
              <a:avLst/>
            </a:prstGeom>
            <a:noFill/>
          </p:spPr>
          <p:txBody>
            <a:bodyPr wrap="square">
              <a:spAutoFit/>
            </a:bodyPr>
            <a:lstStyle/>
            <a:p>
              <a:pPr algn="ctr"/>
              <a:r>
                <a:rPr lang="es-MX" sz="1200" dirty="0" smtClean="0">
                  <a:latin typeface="Comic Sans MS" panose="030F0702030302020204" pitchFamily="66" charset="0"/>
                </a:rPr>
                <a:t>Este día planeamos actividades un poco largas, debido a que los aprendizajes que se presentaban en el programa  requerían de actividades con un gran de complejidad alto, adecuamos las actividades para que fueran acordes al nivel del grado de los niños, </a:t>
              </a:r>
              <a:r>
                <a:rPr lang="es-MX" sz="1200" dirty="0" smtClean="0">
                  <a:latin typeface="Comic Sans MS" panose="030F0702030302020204" pitchFamily="66" charset="0"/>
                </a:rPr>
                <a:t>sin embargo hubo mas evidencias que el lunes.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smtClean="0"/>
              <a:t>junio</a:t>
            </a:r>
            <a:endParaRPr lang="es-MX" dirty="0"/>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15</a:t>
            </a:r>
            <a:endParaRPr lang="es-MX" dirty="0"/>
          </a:p>
        </p:txBody>
      </p:sp>
      <p:sp>
        <p:nvSpPr>
          <p:cNvPr id="133" name="Multiplicar 132"/>
          <p:cNvSpPr/>
          <p:nvPr/>
        </p:nvSpPr>
        <p:spPr>
          <a:xfrm>
            <a:off x="870193" y="651968"/>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1743607" y="2260239"/>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6" name="Multiplicar 155"/>
          <p:cNvSpPr/>
          <p:nvPr/>
        </p:nvSpPr>
        <p:spPr>
          <a:xfrm>
            <a:off x="2926773" y="2250080"/>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4075247" y="3001716"/>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163467" y="600183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161034" y="61831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161035" y="636467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171596" y="6563243"/>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0" name="CuadroTexto 199">
            <a:extLst>
              <a:ext uri="{FF2B5EF4-FFF2-40B4-BE49-F238E27FC236}">
                <a16:creationId xmlns:a16="http://schemas.microsoft.com/office/drawing/2014/main" id="{8EA301CD-1810-4DA1-96E7-490B3EEE9E43}"/>
              </a:ext>
            </a:extLst>
          </p:cNvPr>
          <p:cNvSpPr txBox="1"/>
          <p:nvPr/>
        </p:nvSpPr>
        <p:spPr>
          <a:xfrm>
            <a:off x="4598" y="8603167"/>
            <a:ext cx="3812216" cy="1277273"/>
          </a:xfrm>
          <a:prstGeom prst="rect">
            <a:avLst/>
          </a:prstGeom>
          <a:noFill/>
        </p:spPr>
        <p:txBody>
          <a:bodyPr wrap="square">
            <a:spAutoFit/>
          </a:bodyPr>
          <a:lstStyle/>
          <a:p>
            <a:pPr algn="ctr"/>
            <a:r>
              <a:rPr lang="es-MX" sz="1100" dirty="0" smtClean="0">
                <a:latin typeface="Comic Sans MS" panose="030F0702030302020204" pitchFamily="66" charset="0"/>
              </a:rPr>
              <a:t>A pesar de que los aprendizajes y las actividades que presentaba el programa </a:t>
            </a:r>
            <a:r>
              <a:rPr lang="es-MX" sz="1100" dirty="0" smtClean="0">
                <a:latin typeface="Comic Sans MS" panose="030F0702030302020204" pitchFamily="66" charset="0"/>
              </a:rPr>
              <a:t>eran un tanto confusas, las adecuamos al grado y si hubo comprensión en las actividades</a:t>
            </a:r>
            <a:r>
              <a:rPr lang="es-MX" sz="1100" dirty="0">
                <a:latin typeface="Comic Sans MS" panose="030F0702030302020204" pitchFamily="66" charset="0"/>
              </a:rPr>
              <a:t>. La adecuación tiene como objetivo principal atender la diversidad existente en el grupo y la inclusión de todos en el proceso de enseñanza y aprendizaje. Corredor Ponce, Z. (2016). </a:t>
            </a:r>
            <a:endParaRPr lang="es-MX" sz="1100" dirty="0">
              <a:latin typeface="Comic Sans MS" panose="030F0702030302020204" pitchFamily="66" charset="0"/>
            </a:endParaRPr>
          </a:p>
        </p:txBody>
      </p:sp>
    </p:spTree>
    <p:extLst>
      <p:ext uri="{BB962C8B-B14F-4D97-AF65-F5344CB8AC3E}">
        <p14:creationId xmlns:p14="http://schemas.microsoft.com/office/powerpoint/2010/main" val="236503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635515"/>
                <a:ext cx="4114277" cy="1200329"/>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Las actividades que se planearon el día de hoy fueron acordes al programa en casa y basándonos en el material adecuado para los niños, la organización fue la más adecuada y se realizaron conforme a lo que se pretendía en la planeación</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307777"/>
            </a:xfrm>
            <a:prstGeom prst="rect">
              <a:avLst/>
            </a:prstGeom>
            <a:noFill/>
          </p:spPr>
          <p:txBody>
            <a:bodyPr wrap="square" rtlCol="0">
              <a:spAutoFit/>
            </a:bodyPr>
            <a:lstStyle/>
            <a:p>
              <a:pPr algn="ctr"/>
              <a:r>
                <a:rPr lang="es-MX" sz="1400" b="1" dirty="0">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243" y="8612977"/>
              <a:ext cx="3901420" cy="276999"/>
            </a:xfrm>
            <a:prstGeom prst="rect">
              <a:avLst/>
            </a:prstGeom>
            <a:noFill/>
          </p:spPr>
          <p:txBody>
            <a:bodyPr wrap="square">
              <a:spAutoFit/>
            </a:bodyPr>
            <a:lstStyle/>
            <a:p>
              <a:pPr algn="ctr"/>
              <a:endParaRPr lang="es-MX" sz="1200" dirty="0">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b="1" dirty="0">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11418" y="8664985"/>
              <a:ext cx="3901420" cy="646331"/>
            </a:xfrm>
            <a:prstGeom prst="rect">
              <a:avLst/>
            </a:prstGeom>
            <a:noFill/>
          </p:spPr>
          <p:txBody>
            <a:bodyPr wrap="square">
              <a:spAutoFit/>
            </a:bodyPr>
            <a:lstStyle/>
            <a:p>
              <a:pPr algn="ctr"/>
              <a:r>
                <a:rPr lang="es-MX" sz="1200" dirty="0" smtClean="0">
                  <a:latin typeface="Comic Sans MS" panose="030F0702030302020204" pitchFamily="66" charset="0"/>
                </a:rPr>
                <a:t>Los niños a pesar de que fue poca carga de trabajo el día de hoy, casi no hubo respuesta con la realización de las actividades planeadas.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127" name="CuadroTexto 126"/>
          <p:cNvSpPr txBox="1"/>
          <p:nvPr/>
        </p:nvSpPr>
        <p:spPr>
          <a:xfrm>
            <a:off x="1277161" y="271545"/>
            <a:ext cx="723744" cy="369332"/>
          </a:xfrm>
          <a:prstGeom prst="rect">
            <a:avLst/>
          </a:prstGeom>
          <a:noFill/>
        </p:spPr>
        <p:txBody>
          <a:bodyPr wrap="square" rtlCol="0">
            <a:spAutoFit/>
          </a:bodyPr>
          <a:lstStyle/>
          <a:p>
            <a:r>
              <a:rPr lang="es-MX" dirty="0" smtClean="0"/>
              <a:t>Junio </a:t>
            </a:r>
            <a:endParaRPr lang="es-MX" dirty="0"/>
          </a:p>
        </p:txBody>
      </p:sp>
      <p:sp>
        <p:nvSpPr>
          <p:cNvPr id="129" name="CuadroTexto 128"/>
          <p:cNvSpPr txBox="1"/>
          <p:nvPr/>
        </p:nvSpPr>
        <p:spPr>
          <a:xfrm>
            <a:off x="2113908" y="272841"/>
            <a:ext cx="689080" cy="369332"/>
          </a:xfrm>
          <a:prstGeom prst="rect">
            <a:avLst/>
          </a:prstGeom>
          <a:noFill/>
        </p:spPr>
        <p:txBody>
          <a:bodyPr wrap="square" rtlCol="0">
            <a:spAutoFit/>
          </a:bodyPr>
          <a:lstStyle/>
          <a:p>
            <a:r>
              <a:rPr lang="es-MX" dirty="0"/>
              <a:t>2021</a:t>
            </a:r>
          </a:p>
        </p:txBody>
      </p:sp>
      <p:sp>
        <p:nvSpPr>
          <p:cNvPr id="131" name="CuadroTexto 130"/>
          <p:cNvSpPr txBox="1"/>
          <p:nvPr/>
        </p:nvSpPr>
        <p:spPr>
          <a:xfrm>
            <a:off x="615807" y="272079"/>
            <a:ext cx="417362" cy="369332"/>
          </a:xfrm>
          <a:prstGeom prst="rect">
            <a:avLst/>
          </a:prstGeom>
          <a:noFill/>
        </p:spPr>
        <p:txBody>
          <a:bodyPr wrap="square" rtlCol="0">
            <a:spAutoFit/>
          </a:bodyPr>
          <a:lstStyle/>
          <a:p>
            <a:r>
              <a:rPr lang="es-MX" dirty="0" smtClean="0"/>
              <a:t>16</a:t>
            </a:r>
            <a:endParaRPr lang="es-MX" dirty="0"/>
          </a:p>
        </p:txBody>
      </p:sp>
      <p:sp>
        <p:nvSpPr>
          <p:cNvPr id="133" name="Multiplicar 132"/>
          <p:cNvSpPr/>
          <p:nvPr/>
        </p:nvSpPr>
        <p:spPr>
          <a:xfrm>
            <a:off x="1365001" y="668600"/>
            <a:ext cx="488049" cy="50590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34" name="CuadroTexto 133">
            <a:extLst>
              <a:ext uri="{FF2B5EF4-FFF2-40B4-BE49-F238E27FC236}">
                <a16:creationId xmlns:a16="http://schemas.microsoft.com/office/drawing/2014/main" id="{C0070B9A-B372-4799-9461-A579B3A946DE}"/>
              </a:ext>
            </a:extLst>
          </p:cNvPr>
          <p:cNvSpPr txBox="1"/>
          <p:nvPr/>
        </p:nvSpPr>
        <p:spPr>
          <a:xfrm>
            <a:off x="53133" y="1318700"/>
            <a:ext cx="7777163" cy="369332"/>
          </a:xfrm>
          <a:prstGeom prst="rect">
            <a:avLst/>
          </a:prstGeom>
          <a:noFill/>
        </p:spPr>
        <p:txBody>
          <a:bodyPr wrap="square" rtlCol="0">
            <a:spAutoFit/>
          </a:bodyPr>
          <a:lstStyle/>
          <a:p>
            <a:r>
              <a:rPr lang="es-MX" dirty="0"/>
              <a:t>Situación de Aprendizaje: </a:t>
            </a:r>
            <a:r>
              <a:rPr lang="es-MX" u="sng" dirty="0" smtClean="0"/>
              <a:t>Trabajando </a:t>
            </a:r>
            <a:r>
              <a:rPr lang="es-MX" u="sng" dirty="0"/>
              <a:t>en </a:t>
            </a:r>
            <a:r>
              <a:rPr lang="es-MX" u="sng" dirty="0" smtClean="0"/>
              <a:t>casa</a:t>
            </a:r>
            <a:endParaRPr lang="es-MX" u="sng" dirty="0"/>
          </a:p>
        </p:txBody>
      </p:sp>
      <p:sp>
        <p:nvSpPr>
          <p:cNvPr id="154" name="Multiplicar 153"/>
          <p:cNvSpPr/>
          <p:nvPr/>
        </p:nvSpPr>
        <p:spPr>
          <a:xfrm>
            <a:off x="542823" y="2317272"/>
            <a:ext cx="700074" cy="624056"/>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7" name="Multiplicar 156"/>
          <p:cNvSpPr/>
          <p:nvPr/>
        </p:nvSpPr>
        <p:spPr>
          <a:xfrm>
            <a:off x="5300709" y="2982972"/>
            <a:ext cx="609781" cy="58855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8" name="Multiplicar 157"/>
          <p:cNvSpPr/>
          <p:nvPr/>
        </p:nvSpPr>
        <p:spPr>
          <a:xfrm>
            <a:off x="141563" y="4342118"/>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59" name="Multiplicar 158"/>
          <p:cNvSpPr/>
          <p:nvPr/>
        </p:nvSpPr>
        <p:spPr>
          <a:xfrm>
            <a:off x="154641" y="453980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0" name="Multiplicar 159"/>
          <p:cNvSpPr/>
          <p:nvPr/>
        </p:nvSpPr>
        <p:spPr>
          <a:xfrm>
            <a:off x="146746" y="472806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2" name="Multiplicar 161"/>
          <p:cNvSpPr/>
          <p:nvPr/>
        </p:nvSpPr>
        <p:spPr>
          <a:xfrm>
            <a:off x="154641" y="490029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3" name="Multiplicar 162"/>
          <p:cNvSpPr/>
          <p:nvPr/>
        </p:nvSpPr>
        <p:spPr>
          <a:xfrm>
            <a:off x="153950" y="5098119"/>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4" name="Multiplicar 163"/>
          <p:cNvSpPr/>
          <p:nvPr/>
        </p:nvSpPr>
        <p:spPr>
          <a:xfrm>
            <a:off x="5692817" y="6005640"/>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67" name="Multiplicar 166"/>
          <p:cNvSpPr/>
          <p:nvPr/>
        </p:nvSpPr>
        <p:spPr>
          <a:xfrm>
            <a:off x="5682327" y="6191686"/>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8" name="Multiplicar 187"/>
          <p:cNvSpPr/>
          <p:nvPr/>
        </p:nvSpPr>
        <p:spPr>
          <a:xfrm>
            <a:off x="5690871" y="6390311"/>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89" name="Multiplicar 188"/>
          <p:cNvSpPr/>
          <p:nvPr/>
        </p:nvSpPr>
        <p:spPr>
          <a:xfrm>
            <a:off x="5684342" y="658033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1" name="Multiplicar 190"/>
          <p:cNvSpPr/>
          <p:nvPr/>
        </p:nvSpPr>
        <p:spPr>
          <a:xfrm>
            <a:off x="6182706" y="74965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3" name="Multiplicar 192"/>
          <p:cNvSpPr/>
          <p:nvPr/>
        </p:nvSpPr>
        <p:spPr>
          <a:xfrm>
            <a:off x="6173681" y="769484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5" name="Multiplicar 194"/>
          <p:cNvSpPr/>
          <p:nvPr/>
        </p:nvSpPr>
        <p:spPr>
          <a:xfrm>
            <a:off x="6163654" y="7877927"/>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7" name="Multiplicar 196"/>
          <p:cNvSpPr/>
          <p:nvPr/>
        </p:nvSpPr>
        <p:spPr>
          <a:xfrm>
            <a:off x="6162106" y="8074945"/>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199" name="Multiplicar 198"/>
          <p:cNvSpPr/>
          <p:nvPr/>
        </p:nvSpPr>
        <p:spPr>
          <a:xfrm>
            <a:off x="6161294" y="8271772"/>
            <a:ext cx="164847" cy="159873"/>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200" name="CuadroTexto 199">
            <a:extLst>
              <a:ext uri="{FF2B5EF4-FFF2-40B4-BE49-F238E27FC236}">
                <a16:creationId xmlns:a16="http://schemas.microsoft.com/office/drawing/2014/main" id="{8EA301CD-1810-4DA1-96E7-490B3EEE9E43}"/>
              </a:ext>
            </a:extLst>
          </p:cNvPr>
          <p:cNvSpPr txBox="1"/>
          <p:nvPr/>
        </p:nvSpPr>
        <p:spPr>
          <a:xfrm>
            <a:off x="-78330" y="8634558"/>
            <a:ext cx="4036672" cy="1538883"/>
          </a:xfrm>
          <a:prstGeom prst="rect">
            <a:avLst/>
          </a:prstGeom>
          <a:noFill/>
        </p:spPr>
        <p:txBody>
          <a:bodyPr wrap="square">
            <a:spAutoFit/>
          </a:bodyPr>
          <a:lstStyle/>
          <a:p>
            <a:pPr algn="ctr"/>
            <a:r>
              <a:rPr lang="es-MX" sz="900" dirty="0" smtClean="0">
                <a:latin typeface="Comic Sans MS" panose="030F0702030302020204" pitchFamily="66" charset="0"/>
              </a:rPr>
              <a:t>El día de hoy </a:t>
            </a:r>
            <a:r>
              <a:rPr lang="es-MX" sz="900" dirty="0" smtClean="0">
                <a:latin typeface="Comic Sans MS" panose="030F0702030302020204" pitchFamily="66" charset="0"/>
              </a:rPr>
              <a:t>fue una actividad </a:t>
            </a:r>
            <a:r>
              <a:rPr lang="es-MX" sz="900" dirty="0" smtClean="0">
                <a:latin typeface="Comic Sans MS" panose="030F0702030302020204" pitchFamily="66" charset="0"/>
              </a:rPr>
              <a:t>lo que se planeo para los </a:t>
            </a:r>
            <a:r>
              <a:rPr lang="es-MX" sz="900" dirty="0" smtClean="0">
                <a:latin typeface="Comic Sans MS" panose="030F0702030302020204" pitchFamily="66" charset="0"/>
              </a:rPr>
              <a:t>niños, según el programa, los niños tenían que escribir su nombre y el de un compañero según la segunda letra de su nombre. Esta actividad es importante según: Sanchez-Romero (2010). </a:t>
            </a:r>
            <a:r>
              <a:rPr lang="es-MX" sz="900" dirty="0" smtClean="0">
                <a:latin typeface="Comic Sans MS" panose="030F0702030302020204" pitchFamily="66" charset="0"/>
              </a:rPr>
              <a:t>El </a:t>
            </a:r>
            <a:r>
              <a:rPr lang="es-MX" sz="900" dirty="0">
                <a:latin typeface="Comic Sans MS" panose="030F0702030302020204" pitchFamily="66" charset="0"/>
              </a:rPr>
              <a:t>nombre propio tiene gran importancia para el niño ya que forma parte de su identidad. Tiene un gran sentido emocional para los niños, su nombre es éste y sólo éste. </a:t>
            </a:r>
            <a:r>
              <a:rPr lang="es-MX" sz="900" dirty="0" smtClean="0">
                <a:latin typeface="Comic Sans MS" panose="030F0702030302020204" pitchFamily="66" charset="0"/>
              </a:rPr>
              <a:t>La </a:t>
            </a:r>
            <a:r>
              <a:rPr lang="es-MX" sz="900" dirty="0">
                <a:latin typeface="Comic Sans MS" panose="030F0702030302020204" pitchFamily="66" charset="0"/>
              </a:rPr>
              <a:t>inicial del nombre se estabiliza, se convierte en “la de mi nombre” y sirve para conocer el nombre y la forma convencional de las letras.</a:t>
            </a:r>
            <a:endParaRPr lang="es-MX" sz="900" dirty="0">
              <a:latin typeface="Comic Sans MS" panose="030F0702030302020204" pitchFamily="66" charset="0"/>
            </a:endParaRPr>
          </a:p>
          <a:p>
            <a:pPr algn="ctr"/>
            <a:r>
              <a:rPr lang="es-MX" sz="1000" dirty="0">
                <a:latin typeface="Comic Sans MS" panose="030F0702030302020204" pitchFamily="66" charset="0"/>
              </a:rPr>
              <a:t/>
            </a:r>
            <a:br>
              <a:rPr lang="es-MX" sz="1000" dirty="0">
                <a:latin typeface="Comic Sans MS" panose="030F0702030302020204" pitchFamily="66" charset="0"/>
              </a:rPr>
            </a:br>
            <a:r>
              <a:rPr lang="es-MX" sz="1200" dirty="0" smtClean="0">
                <a:latin typeface="Comic Sans MS" panose="030F0702030302020204" pitchFamily="66" charset="0"/>
              </a:rPr>
              <a:t> </a:t>
            </a:r>
            <a:endParaRPr lang="es-MX" sz="1200" dirty="0">
              <a:latin typeface="Comic Sans MS" panose="030F0702030302020204" pitchFamily="66" charset="0"/>
            </a:endParaRPr>
          </a:p>
        </p:txBody>
      </p:sp>
    </p:spTree>
    <p:extLst>
      <p:ext uri="{BB962C8B-B14F-4D97-AF65-F5344CB8AC3E}">
        <p14:creationId xmlns:p14="http://schemas.microsoft.com/office/powerpoint/2010/main" val="157660601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TotalTime>
  <Words>1161</Words>
  <Application>Microsoft Office PowerPoint</Application>
  <PresentationFormat>Personalizado</PresentationFormat>
  <Paragraphs>180</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paulina guerrero sanchez</cp:lastModifiedBy>
  <cp:revision>29</cp:revision>
  <dcterms:created xsi:type="dcterms:W3CDTF">2020-11-09T23:20:30Z</dcterms:created>
  <dcterms:modified xsi:type="dcterms:W3CDTF">2021-06-17T04:40:33Z</dcterms:modified>
</cp:coreProperties>
</file>