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58" r:id="rId5"/>
    <p:sldId id="261" r:id="rId6"/>
    <p:sldId id="265" r:id="rId7"/>
    <p:sldId id="268" r:id="rId8"/>
    <p:sldId id="266" r:id="rId9"/>
    <p:sldId id="269" r:id="rId10"/>
    <p:sldId id="267" r:id="rId11"/>
    <p:sldId id="270" r:id="rId12"/>
  </p:sldIdLst>
  <p:sldSz cx="7777163" cy="1032351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8" d="100"/>
          <a:sy n="78" d="100"/>
        </p:scale>
        <p:origin x="153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89520"/>
            <a:ext cx="6610589" cy="3594112"/>
          </a:xfrm>
        </p:spPr>
        <p:txBody>
          <a:bodyPr anchor="b"/>
          <a:lstStyle>
            <a:lvl1pPr algn="ctr">
              <a:defRPr sz="5103"/>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72146" y="5422235"/>
            <a:ext cx="5832872" cy="2492459"/>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54798A-1D89-4599-885A-C119A65BD03F}"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286109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54798A-1D89-4599-885A-C119A65BD03F}"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348938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49632"/>
            <a:ext cx="1676951" cy="87487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34680" y="549632"/>
            <a:ext cx="4933638" cy="87487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54798A-1D89-4599-885A-C119A65BD03F}"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170348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54798A-1D89-4599-885A-C119A65BD03F}"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291895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73712"/>
            <a:ext cx="6707803" cy="4294294"/>
          </a:xfrm>
        </p:spPr>
        <p:txBody>
          <a:bodyPr anchor="b"/>
          <a:lstStyle>
            <a:lvl1pPr>
              <a:defRPr sz="5103"/>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0630" y="6908632"/>
            <a:ext cx="6707803" cy="2258268"/>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54798A-1D89-4599-885A-C119A65BD03F}"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305083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34680"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937189"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554798A-1D89-4599-885A-C119A65BD03F}"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67270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49634"/>
            <a:ext cx="6707803" cy="19954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5694" y="2530695"/>
            <a:ext cx="3290104"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4" name="Content Placeholder 3"/>
          <p:cNvSpPr>
            <a:spLocks noGrp="1"/>
          </p:cNvSpPr>
          <p:nvPr>
            <p:ph sz="half" idx="2"/>
          </p:nvPr>
        </p:nvSpPr>
        <p:spPr>
          <a:xfrm>
            <a:off x="535694" y="3770950"/>
            <a:ext cx="3290104"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937189" y="2530695"/>
            <a:ext cx="3306307"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937189" y="3770950"/>
            <a:ext cx="3306307"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54798A-1D89-4599-885A-C119A65BD03F}"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260826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554798A-1D89-4599-885A-C119A65BD03F}"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266749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4798A-1D89-4599-885A-C119A65BD03F}"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105580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306307" y="1486397"/>
            <a:ext cx="3937189" cy="7336385"/>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554798A-1D89-4599-885A-C119A65BD03F}"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2002943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306307" y="1486397"/>
            <a:ext cx="3937189" cy="7336385"/>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554798A-1D89-4599-885A-C119A65BD03F}"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C77C9F-B731-4B6D-AC78-94DD354C5997}" type="slidenum">
              <a:rPr lang="es-MX" smtClean="0"/>
              <a:t>‹Nº›</a:t>
            </a:fld>
            <a:endParaRPr lang="es-MX"/>
          </a:p>
        </p:txBody>
      </p:sp>
    </p:spTree>
    <p:extLst>
      <p:ext uri="{BB962C8B-B14F-4D97-AF65-F5344CB8AC3E}">
        <p14:creationId xmlns:p14="http://schemas.microsoft.com/office/powerpoint/2010/main" val="45869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49634"/>
            <a:ext cx="6707803" cy="19954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4680" y="2748157"/>
            <a:ext cx="6707803" cy="655017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34680" y="9568370"/>
            <a:ext cx="1749862" cy="549631"/>
          </a:xfrm>
          <a:prstGeom prst="rect">
            <a:avLst/>
          </a:prstGeom>
        </p:spPr>
        <p:txBody>
          <a:bodyPr vert="horz" lIns="91440" tIns="45720" rIns="91440" bIns="45720" rtlCol="0" anchor="ctr"/>
          <a:lstStyle>
            <a:lvl1pPr algn="l">
              <a:defRPr sz="1021">
                <a:solidFill>
                  <a:schemeClr val="tx1">
                    <a:tint val="75000"/>
                  </a:schemeClr>
                </a:solidFill>
              </a:defRPr>
            </a:lvl1pPr>
          </a:lstStyle>
          <a:p>
            <a:fld id="{5554798A-1D89-4599-885A-C119A65BD03F}" type="datetimeFigureOut">
              <a:rPr lang="es-MX" smtClean="0"/>
              <a:t>18/06/2021</a:t>
            </a:fld>
            <a:endParaRPr lang="es-MX"/>
          </a:p>
        </p:txBody>
      </p:sp>
      <p:sp>
        <p:nvSpPr>
          <p:cNvPr id="5" name="Footer Placeholder 4"/>
          <p:cNvSpPr>
            <a:spLocks noGrp="1"/>
          </p:cNvSpPr>
          <p:nvPr>
            <p:ph type="ftr" sz="quarter" idx="3"/>
          </p:nvPr>
        </p:nvSpPr>
        <p:spPr>
          <a:xfrm>
            <a:off x="2576185" y="9568370"/>
            <a:ext cx="2624793" cy="54963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568370"/>
            <a:ext cx="1749862" cy="549631"/>
          </a:xfrm>
          <a:prstGeom prst="rect">
            <a:avLst/>
          </a:prstGeom>
        </p:spPr>
        <p:txBody>
          <a:bodyPr vert="horz" lIns="91440" tIns="45720" rIns="91440" bIns="45720" rtlCol="0" anchor="ctr"/>
          <a:lstStyle>
            <a:lvl1pPr algn="r">
              <a:defRPr sz="1021">
                <a:solidFill>
                  <a:schemeClr val="tx1">
                    <a:tint val="75000"/>
                  </a:schemeClr>
                </a:solidFill>
              </a:defRPr>
            </a:lvl1pPr>
          </a:lstStyle>
          <a:p>
            <a:fld id="{C2C77C9F-B731-4B6D-AC78-94DD354C5997}" type="slidenum">
              <a:rPr lang="es-MX" smtClean="0"/>
              <a:t>‹Nº›</a:t>
            </a:fld>
            <a:endParaRPr lang="es-MX"/>
          </a:p>
        </p:txBody>
      </p:sp>
    </p:spTree>
    <p:extLst>
      <p:ext uri="{BB962C8B-B14F-4D97-AF65-F5344CB8AC3E}">
        <p14:creationId xmlns:p14="http://schemas.microsoft.com/office/powerpoint/2010/main" val="2977494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20838" y="917099"/>
            <a:ext cx="4551362" cy="1200329"/>
          </a:xfrm>
          <a:prstGeom prst="rect">
            <a:avLst/>
          </a:prstGeom>
        </p:spPr>
        <p:txBody>
          <a:bodyPr wrap="square">
            <a:spAutoFit/>
          </a:bodyPr>
          <a:lstStyle/>
          <a:p>
            <a:pPr algn="ctr"/>
            <a:r>
              <a:rPr lang="es-MX" b="1" dirty="0" smtClean="0">
                <a:latin typeface="Arial" panose="020B0604020202020204" pitchFamily="34" charset="0"/>
                <a:cs typeface="Arial" panose="020B0604020202020204" pitchFamily="34" charset="0"/>
              </a:rPr>
              <a:t>Escuela Normal de Educación Preescolar del Estado de Coahuila</a:t>
            </a:r>
            <a:br>
              <a:rPr lang="es-MX" b="1" dirty="0" smtClean="0">
                <a:latin typeface="Arial" panose="020B0604020202020204" pitchFamily="34" charset="0"/>
                <a:cs typeface="Arial" panose="020B0604020202020204" pitchFamily="34" charset="0"/>
              </a:rPr>
            </a:br>
            <a:r>
              <a:rPr lang="es-MX" b="1" dirty="0" smtClean="0">
                <a:latin typeface="Arial" panose="020B0604020202020204" pitchFamily="34" charset="0"/>
                <a:cs typeface="Arial" panose="020B0604020202020204" pitchFamily="34" charset="0"/>
              </a:rPr>
              <a:t>2020 – 2021</a:t>
            </a:r>
            <a:r>
              <a:rPr lang="es-MX" sz="2800" b="1" dirty="0" smtClean="0">
                <a:latin typeface="Arial" panose="020B0604020202020204" pitchFamily="34" charset="0"/>
                <a:cs typeface="Arial" panose="020B0604020202020204" pitchFamily="34" charset="0"/>
              </a:rPr>
              <a:t/>
            </a:r>
            <a:br>
              <a:rPr lang="es-MX" sz="2800" b="1" dirty="0" smtClean="0">
                <a:latin typeface="Arial" panose="020B0604020202020204" pitchFamily="34" charset="0"/>
                <a:cs typeface="Arial" panose="020B0604020202020204" pitchFamily="34" charset="0"/>
              </a:rPr>
            </a:br>
            <a:endParaRPr lang="es-MX" dirty="0"/>
          </a:p>
        </p:txBody>
      </p:sp>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5030" y="1929806"/>
            <a:ext cx="1042975" cy="1279525"/>
          </a:xfrm>
          <a:prstGeom prst="rect">
            <a:avLst/>
          </a:prstGeom>
        </p:spPr>
      </p:pic>
      <p:sp>
        <p:nvSpPr>
          <p:cNvPr id="6" name="Rectángulo 5"/>
          <p:cNvSpPr/>
          <p:nvPr/>
        </p:nvSpPr>
        <p:spPr>
          <a:xfrm>
            <a:off x="429418" y="3342681"/>
            <a:ext cx="6934200" cy="6494085"/>
          </a:xfrm>
          <a:prstGeom prst="rect">
            <a:avLst/>
          </a:prstGeom>
        </p:spPr>
        <p:txBody>
          <a:bodyPr wrap="square">
            <a:spAutoFit/>
          </a:bodyPr>
          <a:lstStyle/>
          <a:p>
            <a:pPr algn="ctr"/>
            <a:r>
              <a:rPr lang="es-MX" sz="1600" b="1" dirty="0" smtClean="0">
                <a:latin typeface="Arial" panose="020B0604020202020204" pitchFamily="34" charset="0"/>
                <a:cs typeface="Arial" panose="020B0604020202020204" pitchFamily="34" charset="0"/>
              </a:rPr>
              <a:t>Docente: </a:t>
            </a:r>
            <a:r>
              <a:rPr lang="es-MX" sz="1600" dirty="0" smtClean="0">
                <a:latin typeface="Arial" panose="020B0604020202020204" pitchFamily="34" charset="0"/>
                <a:cs typeface="Arial" panose="020B0604020202020204" pitchFamily="34" charset="0"/>
              </a:rPr>
              <a:t>Dolores Patricia Segovia Gómez. </a:t>
            </a:r>
          </a:p>
          <a:p>
            <a:pPr algn="ctr"/>
            <a:r>
              <a:rPr lang="es-MX" sz="1600" b="1" dirty="0" smtClean="0">
                <a:latin typeface="Arial" panose="020B0604020202020204" pitchFamily="34" charset="0"/>
                <a:cs typeface="Arial" panose="020B0604020202020204" pitchFamily="34" charset="0"/>
              </a:rPr>
              <a:t>Asignatura: </a:t>
            </a:r>
            <a:r>
              <a:rPr lang="es-MX" sz="1600" dirty="0" smtClean="0">
                <a:latin typeface="Arial" panose="020B0604020202020204" pitchFamily="34" charset="0"/>
                <a:cs typeface="Arial" panose="020B0604020202020204" pitchFamily="34" charset="0"/>
              </a:rPr>
              <a:t>Trabajo docente y proyectos de mejora escolar.</a:t>
            </a:r>
          </a:p>
          <a:p>
            <a:pPr algn="ctr"/>
            <a:r>
              <a:rPr lang="es-MX" sz="1600" b="1" dirty="0" smtClean="0">
                <a:latin typeface="Arial" panose="020B0604020202020204" pitchFamily="34" charset="0"/>
                <a:cs typeface="Arial" panose="020B0604020202020204" pitchFamily="34" charset="0"/>
              </a:rPr>
              <a:t>Diario </a:t>
            </a:r>
          </a:p>
          <a:p>
            <a:pPr algn="ctr"/>
            <a:r>
              <a:rPr lang="es-MX" sz="1600" b="1" dirty="0" smtClean="0">
                <a:latin typeface="Arial" panose="020B0604020202020204" pitchFamily="34" charset="0"/>
                <a:cs typeface="Arial" panose="020B0604020202020204" pitchFamily="34" charset="0"/>
              </a:rPr>
              <a:t>Competencias: </a:t>
            </a:r>
          </a:p>
          <a:p>
            <a:pPr algn="just"/>
            <a:r>
              <a:rPr lang="es-MX" sz="1600" dirty="0" smtClean="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smtClean="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smtClean="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smtClean="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smtClean="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smtClean="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smtClean="0">
              <a:latin typeface="Arial" panose="020B0604020202020204" pitchFamily="34" charset="0"/>
              <a:cs typeface="Arial" panose="020B0604020202020204" pitchFamily="34" charset="0"/>
            </a:endParaRPr>
          </a:p>
          <a:p>
            <a:pPr algn="ctr"/>
            <a:r>
              <a:rPr lang="es-MX" sz="1600" dirty="0" smtClean="0">
                <a:latin typeface="Arial" panose="020B0604020202020204" pitchFamily="34" charset="0"/>
                <a:cs typeface="Arial" panose="020B0604020202020204" pitchFamily="34" charset="0"/>
              </a:rPr>
              <a:t>Alumna: Midori Karely Arias Sosa  #1</a:t>
            </a:r>
          </a:p>
          <a:p>
            <a:pPr algn="ctr"/>
            <a:endParaRPr lang="es-MX" sz="1600" dirty="0" smtClean="0">
              <a:latin typeface="Arial" panose="020B0604020202020204" pitchFamily="34" charset="0"/>
              <a:cs typeface="Arial" panose="020B0604020202020204" pitchFamily="34" charset="0"/>
            </a:endParaRPr>
          </a:p>
          <a:p>
            <a:pPr algn="ctr"/>
            <a:r>
              <a:rPr lang="es-MX" sz="1600" dirty="0" smtClean="0">
                <a:latin typeface="Arial" panose="020B0604020202020204" pitchFamily="34" charset="0"/>
                <a:cs typeface="Arial" panose="020B0604020202020204" pitchFamily="34" charset="0"/>
              </a:rPr>
              <a:t>3° “A”</a:t>
            </a:r>
          </a:p>
          <a:p>
            <a:pPr algn="ctr"/>
            <a:r>
              <a:rPr lang="es-MX" sz="1600" dirty="0" smtClean="0">
                <a:latin typeface="Arial" panose="020B0604020202020204" pitchFamily="34" charset="0"/>
                <a:cs typeface="Arial" panose="020B0604020202020204" pitchFamily="34" charset="0"/>
              </a:rPr>
              <a:t>Saltillo Coahuila, a Mayo del 2021 </a:t>
            </a:r>
            <a:endParaRPr lang="es-MX" sz="1600" dirty="0"/>
          </a:p>
        </p:txBody>
      </p:sp>
    </p:spTree>
    <p:extLst>
      <p:ext uri="{BB962C8B-B14F-4D97-AF65-F5344CB8AC3E}">
        <p14:creationId xmlns:p14="http://schemas.microsoft.com/office/powerpoint/2010/main" val="2670924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ordes Decorativos Png - B **de Artifex, Transparent Png (#2584749), PNG  Images on Png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676721" y="1915297"/>
            <a:ext cx="4423719" cy="5632311"/>
          </a:xfrm>
          <a:prstGeom prst="rect">
            <a:avLst/>
          </a:prstGeom>
          <a:noFill/>
        </p:spPr>
        <p:txBody>
          <a:bodyPr wrap="square" rtlCol="0">
            <a:spAutoFit/>
          </a:bodyPr>
          <a:lstStyle/>
          <a:p>
            <a:r>
              <a:rPr lang="es-MX" dirty="0" smtClean="0">
                <a:latin typeface="Century Gothic" panose="020B0502020202020204" pitchFamily="34" charset="0"/>
              </a:rPr>
              <a:t>El día de hoy los alumnos enviaron como pase de lista su estación favorita del año, para posteriormente a las 9 de la mañana mandar las actividades. Este trabajo consistía en que debían buscar semejanzas y diferencias de los insectos, para consiguientemente realizar un dibujo de su insecto favorito con productos reciclables y finalmente mandar un video presentándose como el animal. Yo mande un vídeo como ejemplo y así fue de la manera en la que logré más participación en el grupo, además de que tuve más acercamiento con los padres de familia. Considero que fue una semana muy exitosa y la termine muy contenta porque ya me gané a los papás. </a:t>
            </a:r>
            <a:endParaRPr lang="es-MX" dirty="0">
              <a:latin typeface="Century Gothic" panose="020B0502020202020204" pitchFamily="34" charset="0"/>
            </a:endParaRPr>
          </a:p>
        </p:txBody>
      </p:sp>
      <p:sp>
        <p:nvSpPr>
          <p:cNvPr id="3" name="CuadroTexto 2"/>
          <p:cNvSpPr txBox="1"/>
          <p:nvPr/>
        </p:nvSpPr>
        <p:spPr>
          <a:xfrm>
            <a:off x="2273643" y="1223319"/>
            <a:ext cx="3880022" cy="369332"/>
          </a:xfrm>
          <a:prstGeom prst="rect">
            <a:avLst/>
          </a:prstGeom>
          <a:noFill/>
        </p:spPr>
        <p:txBody>
          <a:bodyPr wrap="square" rtlCol="0">
            <a:spAutoFit/>
          </a:bodyPr>
          <a:lstStyle/>
          <a:p>
            <a:r>
              <a:rPr lang="es-MX" dirty="0" smtClean="0">
                <a:latin typeface="Lucida Handwriting" panose="03010101010101010101" pitchFamily="66" charset="0"/>
              </a:rPr>
              <a:t>Viernes 18 de Junio de 2021 </a:t>
            </a:r>
            <a:endParaRPr lang="es-MX" dirty="0">
              <a:latin typeface="Lucida Handwriting" panose="03010101010101010101" pitchFamily="66" charset="0"/>
            </a:endParaRPr>
          </a:p>
        </p:txBody>
      </p:sp>
    </p:spTree>
    <p:extLst>
      <p:ext uri="{BB962C8B-B14F-4D97-AF65-F5344CB8AC3E}">
        <p14:creationId xmlns:p14="http://schemas.microsoft.com/office/powerpoint/2010/main" val="3499820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0" y="0"/>
            <a:ext cx="8202188" cy="9968624"/>
            <a:chOff x="-60113" y="101667"/>
            <a:chExt cx="8202188" cy="996862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639550" y="3590250"/>
                <a:ext cx="4114277" cy="646331"/>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Más participación por parte de los alumnos, además de que mostraron gusto por cada una de las actividades. </a:t>
                </a:r>
                <a:endParaRPr lang="es-MX" sz="1200" dirty="0">
                  <a:latin typeface="Comic Sans MS" panose="030F0702030302020204" pitchFamily="66" charset="0"/>
                </a:endParaRP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35264" y="427678"/>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4258" y="7149429"/>
            <a:ext cx="308750" cy="308750"/>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326970"/>
            <a:ext cx="308750" cy="308750"/>
          </a:xfrm>
          <a:prstGeom prst="rect">
            <a:avLst/>
          </a:prstGeom>
        </p:spPr>
      </p:pic>
      <p:pic>
        <p:nvPicPr>
          <p:cNvPr id="129" name="Imagen 1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2531" y="7523945"/>
            <a:ext cx="308750" cy="308750"/>
          </a:xfrm>
          <a:prstGeom prst="rect">
            <a:avLst/>
          </a:prstGeom>
        </p:spPr>
      </p:pic>
      <p:pic>
        <p:nvPicPr>
          <p:cNvPr id="130" name="Imagen 1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723119"/>
            <a:ext cx="308750" cy="308750"/>
          </a:xfrm>
          <a:prstGeom prst="rect">
            <a:avLst/>
          </a:prstGeom>
        </p:spPr>
      </p:pic>
      <p:pic>
        <p:nvPicPr>
          <p:cNvPr id="131" name="Imagen 1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6543" y="7894939"/>
            <a:ext cx="308750" cy="308750"/>
          </a:xfrm>
          <a:prstGeom prst="rect">
            <a:avLst/>
          </a:prstGeom>
        </p:spPr>
      </p:pic>
      <p:pic>
        <p:nvPicPr>
          <p:cNvPr id="132" name="Imagen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29754" y="8092734"/>
            <a:ext cx="308750" cy="308750"/>
          </a:xfrm>
          <a:prstGeom prst="rect">
            <a:avLst/>
          </a:prstGeom>
        </p:spPr>
      </p:pic>
      <p:pic>
        <p:nvPicPr>
          <p:cNvPr id="133" name="Imagen 1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0099" y="5844086"/>
            <a:ext cx="308750" cy="308750"/>
          </a:xfrm>
          <a:prstGeom prst="rect">
            <a:avLst/>
          </a:prstGeom>
        </p:spPr>
      </p:pic>
      <p:pic>
        <p:nvPicPr>
          <p:cNvPr id="134" name="Imagen 1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3264" y="6034361"/>
            <a:ext cx="308750" cy="308750"/>
          </a:xfrm>
          <a:prstGeom prst="rect">
            <a:avLst/>
          </a:prstGeom>
        </p:spPr>
      </p:pic>
      <p:pic>
        <p:nvPicPr>
          <p:cNvPr id="135" name="Imagen 1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5099" y="6208086"/>
            <a:ext cx="308750" cy="308750"/>
          </a:xfrm>
          <a:prstGeom prst="rect">
            <a:avLst/>
          </a:prstGeom>
        </p:spPr>
      </p:pic>
      <p:pic>
        <p:nvPicPr>
          <p:cNvPr id="136" name="Imagen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8507" y="6393042"/>
            <a:ext cx="308750" cy="308750"/>
          </a:xfrm>
          <a:prstGeom prst="rect">
            <a:avLst/>
          </a:prstGeom>
        </p:spPr>
      </p:pic>
      <p:pic>
        <p:nvPicPr>
          <p:cNvPr id="137" name="Imagen 1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788" y="3932910"/>
            <a:ext cx="308750" cy="308750"/>
          </a:xfrm>
          <a:prstGeom prst="rect">
            <a:avLst/>
          </a:prstGeom>
        </p:spPr>
      </p:pic>
      <p:pic>
        <p:nvPicPr>
          <p:cNvPr id="138" name="Imagen 1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159453"/>
            <a:ext cx="308750" cy="308750"/>
          </a:xfrm>
          <a:prstGeom prst="rect">
            <a:avLst/>
          </a:prstGeom>
        </p:spPr>
      </p:pic>
      <p:pic>
        <p:nvPicPr>
          <p:cNvPr id="139" name="Imagen 1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521" y="4330911"/>
            <a:ext cx="308750" cy="308750"/>
          </a:xfrm>
          <a:prstGeom prst="rect">
            <a:avLst/>
          </a:prstGeom>
        </p:spPr>
      </p:pic>
      <p:pic>
        <p:nvPicPr>
          <p:cNvPr id="140" name="Imagen 1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543990"/>
            <a:ext cx="308750" cy="308750"/>
          </a:xfrm>
          <a:prstGeom prst="rect">
            <a:avLst/>
          </a:prstGeom>
        </p:spPr>
      </p:pic>
      <p:pic>
        <p:nvPicPr>
          <p:cNvPr id="141" name="Imagen 1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112" y="4714986"/>
            <a:ext cx="308750" cy="308750"/>
          </a:xfrm>
          <a:prstGeom prst="rect">
            <a:avLst/>
          </a:prstGeom>
        </p:spPr>
      </p:pic>
      <p:pic>
        <p:nvPicPr>
          <p:cNvPr id="142" name="Imagen 1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913155"/>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05092" y="2832395"/>
            <a:ext cx="685791" cy="685791"/>
          </a:xfrm>
          <a:prstGeom prst="rect">
            <a:avLst/>
          </a:prstGeom>
        </p:spPr>
      </p:pic>
      <p:pic>
        <p:nvPicPr>
          <p:cNvPr id="145" name="Imagen 1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23443" y="2224335"/>
            <a:ext cx="685791" cy="685791"/>
          </a:xfrm>
          <a:prstGeom prst="rect">
            <a:avLst/>
          </a:prstGeom>
        </p:spPr>
      </p:pic>
    </p:spTree>
    <p:extLst>
      <p:ext uri="{BB962C8B-B14F-4D97-AF65-F5344CB8AC3E}">
        <p14:creationId xmlns:p14="http://schemas.microsoft.com/office/powerpoint/2010/main" val="282093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ordes Decorativos Png - B **de Artifex, Transparent Png (#2584749), PNG  Images on Png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501947" y="2012674"/>
            <a:ext cx="4972050" cy="5632311"/>
          </a:xfrm>
          <a:prstGeom prst="rect">
            <a:avLst/>
          </a:prstGeom>
          <a:noFill/>
        </p:spPr>
        <p:txBody>
          <a:bodyPr wrap="square" rtlCol="0">
            <a:spAutoFit/>
          </a:bodyPr>
          <a:lstStyle/>
          <a:p>
            <a:r>
              <a:rPr lang="es-MX" sz="2000" dirty="0" smtClean="0">
                <a:latin typeface="Century Gothic" panose="020B0502020202020204" pitchFamily="34" charset="0"/>
              </a:rPr>
              <a:t>En este día comencé dando los buenos días y diciendo que estaba muy feliz de poder seguir trabajando con ellos una vez más, posteriormente hice el pase de lista de una manera dinámica, tenían que mandar un </a:t>
            </a:r>
            <a:r>
              <a:rPr lang="es-MX" sz="2000" dirty="0" err="1" smtClean="0">
                <a:latin typeface="Century Gothic" panose="020B0502020202020204" pitchFamily="34" charset="0"/>
              </a:rPr>
              <a:t>sticker</a:t>
            </a:r>
            <a:r>
              <a:rPr lang="es-MX" sz="2000" dirty="0" smtClean="0">
                <a:latin typeface="Century Gothic" panose="020B0502020202020204" pitchFamily="34" charset="0"/>
              </a:rPr>
              <a:t> o </a:t>
            </a:r>
            <a:r>
              <a:rPr lang="es-MX" sz="2000" dirty="0" err="1" smtClean="0">
                <a:latin typeface="Century Gothic" panose="020B0502020202020204" pitchFamily="34" charset="0"/>
              </a:rPr>
              <a:t>emoji</a:t>
            </a:r>
            <a:r>
              <a:rPr lang="es-MX" sz="2000" dirty="0" smtClean="0">
                <a:latin typeface="Century Gothic" panose="020B0502020202020204" pitchFamily="34" charset="0"/>
              </a:rPr>
              <a:t> de su animal favorito. Después, a las 9:02 de la mañana, mande las actividades del día que consistía en que explicaran como se sentían en diferentes situaciones y que solución le daban. Más tarde comenzaron a llegar las evidencias, a diferencia de la semana de practica anterior a esta, es que ya me mandan más trabajos los alumnos  y se ven más comprometidos los padres de familia. </a:t>
            </a:r>
            <a:endParaRPr lang="es-MX" sz="2000" dirty="0">
              <a:latin typeface="Century Gothic" panose="020B0502020202020204" pitchFamily="34" charset="0"/>
            </a:endParaRPr>
          </a:p>
        </p:txBody>
      </p:sp>
      <p:sp>
        <p:nvSpPr>
          <p:cNvPr id="3" name="CuadroTexto 2"/>
          <p:cNvSpPr txBox="1"/>
          <p:nvPr/>
        </p:nvSpPr>
        <p:spPr>
          <a:xfrm>
            <a:off x="2653748" y="1073426"/>
            <a:ext cx="3720858" cy="369332"/>
          </a:xfrm>
          <a:prstGeom prst="rect">
            <a:avLst/>
          </a:prstGeom>
          <a:noFill/>
        </p:spPr>
        <p:txBody>
          <a:bodyPr wrap="square" rtlCol="0">
            <a:spAutoFit/>
          </a:bodyPr>
          <a:lstStyle/>
          <a:p>
            <a:r>
              <a:rPr lang="es-MX" dirty="0" smtClean="0">
                <a:latin typeface="Lucida Handwriting" panose="03010101010101010101" pitchFamily="66" charset="0"/>
              </a:rPr>
              <a:t>Lunes 14 de junio de 2021</a:t>
            </a:r>
            <a:endParaRPr lang="es-MX" dirty="0">
              <a:latin typeface="Lucida Handwriting" panose="03010101010101010101" pitchFamily="66" charset="0"/>
            </a:endParaRPr>
          </a:p>
        </p:txBody>
      </p:sp>
    </p:spTree>
    <p:extLst>
      <p:ext uri="{BB962C8B-B14F-4D97-AF65-F5344CB8AC3E}">
        <p14:creationId xmlns:p14="http://schemas.microsoft.com/office/powerpoint/2010/main" val="76581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13462" y="0"/>
            <a:ext cx="8215650" cy="9807304"/>
            <a:chOff x="-73575" y="101667"/>
            <a:chExt cx="8215650" cy="980730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639550" y="3590250"/>
                <a:ext cx="4114277" cy="646331"/>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Me doy cuenta que ya me tienen más confianza a la hora de trabajar con ellos. </a:t>
                </a:r>
                <a:endParaRPr lang="es-MX" sz="1200" dirty="0">
                  <a:latin typeface="Comic Sans MS" panose="030F0702030302020204" pitchFamily="66" charset="0"/>
                </a:endParaRP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400110"/>
            </a:xfrm>
            <a:prstGeom prst="rect">
              <a:avLst/>
            </a:prstGeom>
            <a:noFill/>
          </p:spPr>
          <p:txBody>
            <a:bodyPr wrap="square" rtlCol="0">
              <a:spAutoFit/>
            </a:bodyPr>
            <a:lstStyle/>
            <a:p>
              <a:pPr algn="ctr"/>
              <a:r>
                <a:rPr lang="es-MX" sz="20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73575" y="8709702"/>
              <a:ext cx="3901420" cy="646331"/>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Ya son más participativos los alumnos y se nota su autonomía.  </a:t>
              </a:r>
              <a:endParaRPr lang="es-MX" sz="1800" dirty="0">
                <a:solidFill>
                  <a:schemeClr val="bg1"/>
                </a:solidFill>
                <a:latin typeface="Comic Sans MS" panose="030F0702030302020204" pitchFamily="66" charset="0"/>
              </a:endParaRP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369332"/>
            </a:xfrm>
            <a:prstGeom prst="rect">
              <a:avLst/>
            </a:prstGeom>
            <a:noFill/>
          </p:spPr>
          <p:txBody>
            <a:bodyPr wrap="square">
              <a:spAutoFit/>
            </a:bodyPr>
            <a:lstStyle/>
            <a:p>
              <a:pPr algn="ctr"/>
              <a:endParaRPr lang="es-MX" sz="1800" dirty="0">
                <a:solidFill>
                  <a:schemeClr val="bg1"/>
                </a:solidFill>
                <a:latin typeface="Comic Sans MS" panose="030F0702030302020204" pitchFamily="66" charset="0"/>
              </a:endParaRP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203079" y="377742"/>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86480" y="2164199"/>
            <a:ext cx="685791" cy="685791"/>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47550" y="2906994"/>
            <a:ext cx="685791" cy="685791"/>
          </a:xfrm>
          <a:prstGeom prst="rect">
            <a:avLst/>
          </a:prstGeom>
        </p:spPr>
      </p:pic>
      <p:pic>
        <p:nvPicPr>
          <p:cNvPr id="129" name="Imagen 12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0849" y="3938284"/>
            <a:ext cx="308750" cy="308750"/>
          </a:xfrm>
          <a:prstGeom prst="rect">
            <a:avLst/>
          </a:prstGeom>
        </p:spPr>
      </p:pic>
      <p:pic>
        <p:nvPicPr>
          <p:cNvPr id="130" name="Imagen 12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112" y="4169221"/>
            <a:ext cx="308750" cy="308750"/>
          </a:xfrm>
          <a:prstGeom prst="rect">
            <a:avLst/>
          </a:prstGeom>
        </p:spPr>
      </p:pic>
      <p:pic>
        <p:nvPicPr>
          <p:cNvPr id="131" name="Imagen 1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4417" y="4380174"/>
            <a:ext cx="308750" cy="308750"/>
          </a:xfrm>
          <a:prstGeom prst="rect">
            <a:avLst/>
          </a:prstGeom>
        </p:spPr>
      </p:pic>
      <p:pic>
        <p:nvPicPr>
          <p:cNvPr id="132" name="Imagen 13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3469" y="4547878"/>
            <a:ext cx="308750" cy="308750"/>
          </a:xfrm>
          <a:prstGeom prst="rect">
            <a:avLst/>
          </a:prstGeom>
        </p:spPr>
      </p:pic>
      <p:pic>
        <p:nvPicPr>
          <p:cNvPr id="133" name="Imagen 1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4417" y="4728229"/>
            <a:ext cx="308750" cy="308750"/>
          </a:xfrm>
          <a:prstGeom prst="rect">
            <a:avLst/>
          </a:prstGeom>
        </p:spPr>
      </p:pic>
      <p:pic>
        <p:nvPicPr>
          <p:cNvPr id="134" name="Imagen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112" y="4916080"/>
            <a:ext cx="308750" cy="308750"/>
          </a:xfrm>
          <a:prstGeom prst="rect">
            <a:avLst/>
          </a:prstGeom>
        </p:spPr>
      </p:pic>
      <p:pic>
        <p:nvPicPr>
          <p:cNvPr id="135" name="Imagen 1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50167" y="5824019"/>
            <a:ext cx="308750" cy="308750"/>
          </a:xfrm>
          <a:prstGeom prst="rect">
            <a:avLst/>
          </a:prstGeom>
        </p:spPr>
      </p:pic>
      <p:pic>
        <p:nvPicPr>
          <p:cNvPr id="136" name="Imagen 13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84269" y="5997160"/>
            <a:ext cx="308750" cy="308750"/>
          </a:xfrm>
          <a:prstGeom prst="rect">
            <a:avLst/>
          </a:prstGeom>
        </p:spPr>
      </p:pic>
      <p:pic>
        <p:nvPicPr>
          <p:cNvPr id="137" name="Imagen 1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83005" y="6204697"/>
            <a:ext cx="308750" cy="308750"/>
          </a:xfrm>
          <a:prstGeom prst="rect">
            <a:avLst/>
          </a:prstGeom>
        </p:spPr>
      </p:pic>
      <p:pic>
        <p:nvPicPr>
          <p:cNvPr id="138" name="Imagen 13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53675" y="6381511"/>
            <a:ext cx="308750" cy="308750"/>
          </a:xfrm>
          <a:prstGeom prst="rect">
            <a:avLst/>
          </a:prstGeom>
        </p:spPr>
      </p:pic>
      <p:pic>
        <p:nvPicPr>
          <p:cNvPr id="139" name="Imagen 1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4258" y="7149429"/>
            <a:ext cx="308750" cy="308750"/>
          </a:xfrm>
          <a:prstGeom prst="rect">
            <a:avLst/>
          </a:prstGeom>
        </p:spPr>
      </p:pic>
      <p:pic>
        <p:nvPicPr>
          <p:cNvPr id="140" name="Imagen 1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47654" y="7320580"/>
            <a:ext cx="308750" cy="308750"/>
          </a:xfrm>
          <a:prstGeom prst="rect">
            <a:avLst/>
          </a:prstGeom>
        </p:spPr>
      </p:pic>
      <p:pic>
        <p:nvPicPr>
          <p:cNvPr id="141" name="Imagen 14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4258" y="7510704"/>
            <a:ext cx="308750" cy="308750"/>
          </a:xfrm>
          <a:prstGeom prst="rect">
            <a:avLst/>
          </a:prstGeom>
        </p:spPr>
      </p:pic>
      <p:pic>
        <p:nvPicPr>
          <p:cNvPr id="142" name="Imagen 14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679579"/>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4979" y="7867436"/>
            <a:ext cx="308750" cy="308750"/>
          </a:xfrm>
          <a:prstGeom prst="rect">
            <a:avLst/>
          </a:prstGeom>
        </p:spPr>
      </p:pic>
      <p:pic>
        <p:nvPicPr>
          <p:cNvPr id="144" name="Imagen 1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8853" y="8077300"/>
            <a:ext cx="308750" cy="308750"/>
          </a:xfrm>
          <a:prstGeom prst="rect">
            <a:avLst/>
          </a:prstGeom>
        </p:spPr>
      </p:pic>
    </p:spTree>
    <p:extLst>
      <p:ext uri="{BB962C8B-B14F-4D97-AF65-F5344CB8AC3E}">
        <p14:creationId xmlns:p14="http://schemas.microsoft.com/office/powerpoint/2010/main" val="2888656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ordes Decorativos Png - B **de Artifex, Transparent Png (#2584749), PNG  Images on Png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466656" y="1804086"/>
            <a:ext cx="4843849" cy="5355312"/>
          </a:xfrm>
          <a:prstGeom prst="rect">
            <a:avLst/>
          </a:prstGeom>
          <a:noFill/>
        </p:spPr>
        <p:txBody>
          <a:bodyPr wrap="square" rtlCol="0">
            <a:spAutoFit/>
          </a:bodyPr>
          <a:lstStyle/>
          <a:p>
            <a:r>
              <a:rPr lang="es-MX" dirty="0" smtClean="0">
                <a:latin typeface="Century Gothic" panose="020B0502020202020204" pitchFamily="34" charset="0"/>
              </a:rPr>
              <a:t>El día de hoy el pase de lista fue un que prefieres si vivir en la playa o en el bosque, así como también mande una imagen motivacional, posteriormente mande las actividades, una consistía en que me dijeran adivinanzas sobre insectos y que describieran semejanzas y diferencias de algunos animales, así como también vimos las medidas no convencionales, en esta ocasión me sentí muy feliz porque los alumnos fueron muy participativos, lo único malo es que no mandaban las tareas completas, solo enviaban las adivinanzas y los dibujos de los insectos. Pero fuera de eso, los note más entusiasmados con las actividades, además de que me involucre mucho en esta estrategia. </a:t>
            </a:r>
          </a:p>
          <a:p>
            <a:endParaRPr lang="es-MX" dirty="0"/>
          </a:p>
        </p:txBody>
      </p:sp>
      <p:sp>
        <p:nvSpPr>
          <p:cNvPr id="3" name="CuadroTexto 2"/>
          <p:cNvSpPr txBox="1"/>
          <p:nvPr/>
        </p:nvSpPr>
        <p:spPr>
          <a:xfrm>
            <a:off x="2693773" y="1099751"/>
            <a:ext cx="3978876" cy="369332"/>
          </a:xfrm>
          <a:prstGeom prst="rect">
            <a:avLst/>
          </a:prstGeom>
          <a:noFill/>
        </p:spPr>
        <p:txBody>
          <a:bodyPr wrap="square" rtlCol="0">
            <a:spAutoFit/>
          </a:bodyPr>
          <a:lstStyle/>
          <a:p>
            <a:r>
              <a:rPr lang="es-MX" dirty="0" smtClean="0">
                <a:latin typeface="Lucida Handwriting" panose="03010101010101010101" pitchFamily="66" charset="0"/>
              </a:rPr>
              <a:t>Martes 15 de Junio de 2021 </a:t>
            </a:r>
            <a:endParaRPr lang="es-MX" dirty="0">
              <a:latin typeface="Lucida Handwriting" panose="03010101010101010101" pitchFamily="66" charset="0"/>
            </a:endParaRPr>
          </a:p>
        </p:txBody>
      </p:sp>
    </p:spTree>
    <p:extLst>
      <p:ext uri="{BB962C8B-B14F-4D97-AF65-F5344CB8AC3E}">
        <p14:creationId xmlns:p14="http://schemas.microsoft.com/office/powerpoint/2010/main" val="703356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0" y="0"/>
            <a:ext cx="8202188" cy="9968624"/>
            <a:chOff x="-60113" y="101667"/>
            <a:chExt cx="8202188" cy="996862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35264" y="427678"/>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4258" y="7149429"/>
            <a:ext cx="308750" cy="308750"/>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326970"/>
            <a:ext cx="308750" cy="308750"/>
          </a:xfrm>
          <a:prstGeom prst="rect">
            <a:avLst/>
          </a:prstGeom>
        </p:spPr>
      </p:pic>
      <p:pic>
        <p:nvPicPr>
          <p:cNvPr id="129" name="Imagen 1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2531" y="7523945"/>
            <a:ext cx="308750" cy="308750"/>
          </a:xfrm>
          <a:prstGeom prst="rect">
            <a:avLst/>
          </a:prstGeom>
        </p:spPr>
      </p:pic>
      <p:pic>
        <p:nvPicPr>
          <p:cNvPr id="130" name="Imagen 1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723119"/>
            <a:ext cx="308750" cy="308750"/>
          </a:xfrm>
          <a:prstGeom prst="rect">
            <a:avLst/>
          </a:prstGeom>
        </p:spPr>
      </p:pic>
      <p:pic>
        <p:nvPicPr>
          <p:cNvPr id="131" name="Imagen 1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6543" y="7894939"/>
            <a:ext cx="308750" cy="308750"/>
          </a:xfrm>
          <a:prstGeom prst="rect">
            <a:avLst/>
          </a:prstGeom>
        </p:spPr>
      </p:pic>
      <p:pic>
        <p:nvPicPr>
          <p:cNvPr id="132" name="Imagen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29754" y="8092734"/>
            <a:ext cx="308750" cy="308750"/>
          </a:xfrm>
          <a:prstGeom prst="rect">
            <a:avLst/>
          </a:prstGeom>
        </p:spPr>
      </p:pic>
      <p:pic>
        <p:nvPicPr>
          <p:cNvPr id="133" name="Imagen 1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0099" y="5844086"/>
            <a:ext cx="308750" cy="308750"/>
          </a:xfrm>
          <a:prstGeom prst="rect">
            <a:avLst/>
          </a:prstGeom>
        </p:spPr>
      </p:pic>
      <p:pic>
        <p:nvPicPr>
          <p:cNvPr id="134" name="Imagen 1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3264" y="6034361"/>
            <a:ext cx="308750" cy="308750"/>
          </a:xfrm>
          <a:prstGeom prst="rect">
            <a:avLst/>
          </a:prstGeom>
        </p:spPr>
      </p:pic>
      <p:pic>
        <p:nvPicPr>
          <p:cNvPr id="135" name="Imagen 1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5099" y="6208086"/>
            <a:ext cx="308750" cy="308750"/>
          </a:xfrm>
          <a:prstGeom prst="rect">
            <a:avLst/>
          </a:prstGeom>
        </p:spPr>
      </p:pic>
      <p:pic>
        <p:nvPicPr>
          <p:cNvPr id="136" name="Imagen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8507" y="6393042"/>
            <a:ext cx="308750" cy="308750"/>
          </a:xfrm>
          <a:prstGeom prst="rect">
            <a:avLst/>
          </a:prstGeom>
        </p:spPr>
      </p:pic>
      <p:pic>
        <p:nvPicPr>
          <p:cNvPr id="137" name="Imagen 1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788" y="3932910"/>
            <a:ext cx="308750" cy="308750"/>
          </a:xfrm>
          <a:prstGeom prst="rect">
            <a:avLst/>
          </a:prstGeom>
        </p:spPr>
      </p:pic>
      <p:pic>
        <p:nvPicPr>
          <p:cNvPr id="138" name="Imagen 1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159453"/>
            <a:ext cx="308750" cy="308750"/>
          </a:xfrm>
          <a:prstGeom prst="rect">
            <a:avLst/>
          </a:prstGeom>
        </p:spPr>
      </p:pic>
      <p:pic>
        <p:nvPicPr>
          <p:cNvPr id="139" name="Imagen 1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521" y="4330911"/>
            <a:ext cx="308750" cy="308750"/>
          </a:xfrm>
          <a:prstGeom prst="rect">
            <a:avLst/>
          </a:prstGeom>
        </p:spPr>
      </p:pic>
      <p:pic>
        <p:nvPicPr>
          <p:cNvPr id="140" name="Imagen 1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543990"/>
            <a:ext cx="308750" cy="308750"/>
          </a:xfrm>
          <a:prstGeom prst="rect">
            <a:avLst/>
          </a:prstGeom>
        </p:spPr>
      </p:pic>
      <p:pic>
        <p:nvPicPr>
          <p:cNvPr id="141" name="Imagen 1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112" y="4714986"/>
            <a:ext cx="308750" cy="308750"/>
          </a:xfrm>
          <a:prstGeom prst="rect">
            <a:avLst/>
          </a:prstGeom>
        </p:spPr>
      </p:pic>
      <p:pic>
        <p:nvPicPr>
          <p:cNvPr id="142" name="Imagen 1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913155"/>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08200" y="2832191"/>
            <a:ext cx="685791" cy="685791"/>
          </a:xfrm>
          <a:prstGeom prst="rect">
            <a:avLst/>
          </a:prstGeom>
        </p:spPr>
      </p:pic>
      <p:pic>
        <p:nvPicPr>
          <p:cNvPr id="144" name="Imagen 1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25700" y="2189073"/>
            <a:ext cx="685791" cy="685791"/>
          </a:xfrm>
          <a:prstGeom prst="rect">
            <a:avLst/>
          </a:prstGeom>
        </p:spPr>
      </p:pic>
      <p:pic>
        <p:nvPicPr>
          <p:cNvPr id="145" name="Imagen 1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99437" y="2189554"/>
            <a:ext cx="685791" cy="685791"/>
          </a:xfrm>
          <a:prstGeom prst="rect">
            <a:avLst/>
          </a:prstGeom>
        </p:spPr>
      </p:pic>
    </p:spTree>
    <p:extLst>
      <p:ext uri="{BB962C8B-B14F-4D97-AF65-F5344CB8AC3E}">
        <p14:creationId xmlns:p14="http://schemas.microsoft.com/office/powerpoint/2010/main" val="3630664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ordes Decorativos Png - B **de Artifex, Transparent Png (#2584749), PNG  Images on Png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779373" y="1050324"/>
            <a:ext cx="4188941" cy="369332"/>
          </a:xfrm>
          <a:prstGeom prst="rect">
            <a:avLst/>
          </a:prstGeom>
          <a:noFill/>
        </p:spPr>
        <p:txBody>
          <a:bodyPr wrap="square" rtlCol="0">
            <a:spAutoFit/>
          </a:bodyPr>
          <a:lstStyle/>
          <a:p>
            <a:r>
              <a:rPr lang="es-MX" dirty="0" smtClean="0">
                <a:latin typeface="Lucida Handwriting" panose="03010101010101010101" pitchFamily="66" charset="0"/>
              </a:rPr>
              <a:t>Miércoles 16 de Junio de 2021 </a:t>
            </a:r>
            <a:endParaRPr lang="es-MX" dirty="0">
              <a:latin typeface="Lucida Handwriting" panose="03010101010101010101" pitchFamily="66" charset="0"/>
            </a:endParaRPr>
          </a:p>
        </p:txBody>
      </p:sp>
      <p:sp>
        <p:nvSpPr>
          <p:cNvPr id="3" name="CuadroTexto 2"/>
          <p:cNvSpPr txBox="1"/>
          <p:nvPr/>
        </p:nvSpPr>
        <p:spPr>
          <a:xfrm>
            <a:off x="1448121" y="1841157"/>
            <a:ext cx="4880919" cy="5355312"/>
          </a:xfrm>
          <a:prstGeom prst="rect">
            <a:avLst/>
          </a:prstGeom>
          <a:noFill/>
        </p:spPr>
        <p:txBody>
          <a:bodyPr wrap="square" rtlCol="0">
            <a:spAutoFit/>
          </a:bodyPr>
          <a:lstStyle/>
          <a:p>
            <a:r>
              <a:rPr lang="es-MX" dirty="0" smtClean="0">
                <a:latin typeface="Century Gothic" panose="020B0502020202020204" pitchFamily="34" charset="0"/>
              </a:rPr>
              <a:t>En este día puse como pase de lista que me dijeran su nombre y alguna cosa u animal que empezara con su inicial, esto lo hice con la finalidad de tener más interacción con los pequeños, posteriormente mande las actividades que consistían en hacer un acróstico e identificar que palabras se pueden formar con su nombre, este trabajo me hizo darme cuenta que los algunos alumnos aún no saben escribir muy bien, pero si identifican la letra de su nombre. También se les hablo a los padres de familia de la independencia que le deben de dar a sus hijos, ya que al enviar las evidencias se notaba que eran hechos por los papás, después de eso se hablo </a:t>
            </a:r>
            <a:r>
              <a:rPr lang="es-MX" dirty="0">
                <a:latin typeface="Century Gothic" panose="020B0502020202020204" pitchFamily="34" charset="0"/>
              </a:rPr>
              <a:t>s</a:t>
            </a:r>
            <a:r>
              <a:rPr lang="es-MX" dirty="0" smtClean="0">
                <a:latin typeface="Century Gothic" panose="020B0502020202020204" pitchFamily="34" charset="0"/>
              </a:rPr>
              <a:t>obre la fotografía del día del padre y así finalizo el día. </a:t>
            </a:r>
            <a:endParaRPr lang="es-MX" dirty="0">
              <a:latin typeface="Century Gothic" panose="020B0502020202020204" pitchFamily="34" charset="0"/>
            </a:endParaRPr>
          </a:p>
        </p:txBody>
      </p:sp>
    </p:spTree>
    <p:extLst>
      <p:ext uri="{BB962C8B-B14F-4D97-AF65-F5344CB8AC3E}">
        <p14:creationId xmlns:p14="http://schemas.microsoft.com/office/powerpoint/2010/main" val="314289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0" y="0"/>
            <a:ext cx="8202188" cy="9968624"/>
            <a:chOff x="-60113" y="101667"/>
            <a:chExt cx="8202188" cy="996862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462749" y="3640803"/>
                <a:ext cx="4114277" cy="646331"/>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Los padres de familia estaban realizando la actividad, en lugar de los niños. </a:t>
                </a:r>
                <a:endParaRPr lang="es-MX" sz="1200" dirty="0">
                  <a:latin typeface="Comic Sans MS" panose="030F0702030302020204" pitchFamily="66" charset="0"/>
                </a:endParaRP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242444" y="391404"/>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4258" y="7149429"/>
            <a:ext cx="308750" cy="308750"/>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326970"/>
            <a:ext cx="308750" cy="308750"/>
          </a:xfrm>
          <a:prstGeom prst="rect">
            <a:avLst/>
          </a:prstGeom>
        </p:spPr>
      </p:pic>
      <p:pic>
        <p:nvPicPr>
          <p:cNvPr id="129" name="Imagen 1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2531" y="7523945"/>
            <a:ext cx="308750" cy="308750"/>
          </a:xfrm>
          <a:prstGeom prst="rect">
            <a:avLst/>
          </a:prstGeom>
        </p:spPr>
      </p:pic>
      <p:pic>
        <p:nvPicPr>
          <p:cNvPr id="130" name="Imagen 1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723119"/>
            <a:ext cx="308750" cy="308750"/>
          </a:xfrm>
          <a:prstGeom prst="rect">
            <a:avLst/>
          </a:prstGeom>
        </p:spPr>
      </p:pic>
      <p:pic>
        <p:nvPicPr>
          <p:cNvPr id="131" name="Imagen 1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6543" y="7894939"/>
            <a:ext cx="308750" cy="308750"/>
          </a:xfrm>
          <a:prstGeom prst="rect">
            <a:avLst/>
          </a:prstGeom>
        </p:spPr>
      </p:pic>
      <p:pic>
        <p:nvPicPr>
          <p:cNvPr id="132" name="Imagen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29754" y="8092734"/>
            <a:ext cx="308750" cy="308750"/>
          </a:xfrm>
          <a:prstGeom prst="rect">
            <a:avLst/>
          </a:prstGeom>
        </p:spPr>
      </p:pic>
      <p:pic>
        <p:nvPicPr>
          <p:cNvPr id="133" name="Imagen 1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0099" y="5844086"/>
            <a:ext cx="308750" cy="308750"/>
          </a:xfrm>
          <a:prstGeom prst="rect">
            <a:avLst/>
          </a:prstGeom>
        </p:spPr>
      </p:pic>
      <p:pic>
        <p:nvPicPr>
          <p:cNvPr id="134" name="Imagen 1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3264" y="6034361"/>
            <a:ext cx="308750" cy="308750"/>
          </a:xfrm>
          <a:prstGeom prst="rect">
            <a:avLst/>
          </a:prstGeom>
        </p:spPr>
      </p:pic>
      <p:pic>
        <p:nvPicPr>
          <p:cNvPr id="135" name="Imagen 1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5099" y="6208086"/>
            <a:ext cx="308750" cy="308750"/>
          </a:xfrm>
          <a:prstGeom prst="rect">
            <a:avLst/>
          </a:prstGeom>
        </p:spPr>
      </p:pic>
      <p:pic>
        <p:nvPicPr>
          <p:cNvPr id="136" name="Imagen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8507" y="6393042"/>
            <a:ext cx="308750" cy="308750"/>
          </a:xfrm>
          <a:prstGeom prst="rect">
            <a:avLst/>
          </a:prstGeom>
        </p:spPr>
      </p:pic>
      <p:pic>
        <p:nvPicPr>
          <p:cNvPr id="137" name="Imagen 1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788" y="3932910"/>
            <a:ext cx="308750" cy="308750"/>
          </a:xfrm>
          <a:prstGeom prst="rect">
            <a:avLst/>
          </a:prstGeom>
        </p:spPr>
      </p:pic>
      <p:pic>
        <p:nvPicPr>
          <p:cNvPr id="138" name="Imagen 1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159453"/>
            <a:ext cx="308750" cy="308750"/>
          </a:xfrm>
          <a:prstGeom prst="rect">
            <a:avLst/>
          </a:prstGeom>
        </p:spPr>
      </p:pic>
      <p:pic>
        <p:nvPicPr>
          <p:cNvPr id="139" name="Imagen 1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521" y="4330911"/>
            <a:ext cx="308750" cy="308750"/>
          </a:xfrm>
          <a:prstGeom prst="rect">
            <a:avLst/>
          </a:prstGeom>
        </p:spPr>
      </p:pic>
      <p:pic>
        <p:nvPicPr>
          <p:cNvPr id="140" name="Imagen 1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543990"/>
            <a:ext cx="308750" cy="308750"/>
          </a:xfrm>
          <a:prstGeom prst="rect">
            <a:avLst/>
          </a:prstGeom>
        </p:spPr>
      </p:pic>
      <p:pic>
        <p:nvPicPr>
          <p:cNvPr id="141" name="Imagen 1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112" y="4714986"/>
            <a:ext cx="308750" cy="308750"/>
          </a:xfrm>
          <a:prstGeom prst="rect">
            <a:avLst/>
          </a:prstGeom>
        </p:spPr>
      </p:pic>
      <p:pic>
        <p:nvPicPr>
          <p:cNvPr id="142" name="Imagen 1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913155"/>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06820" y="2844298"/>
            <a:ext cx="685791" cy="685791"/>
          </a:xfrm>
          <a:prstGeom prst="rect">
            <a:avLst/>
          </a:prstGeom>
        </p:spPr>
      </p:pic>
      <p:pic>
        <p:nvPicPr>
          <p:cNvPr id="144" name="Imagen 1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76686" y="2114864"/>
            <a:ext cx="685791" cy="685791"/>
          </a:xfrm>
          <a:prstGeom prst="rect">
            <a:avLst/>
          </a:prstGeom>
        </p:spPr>
      </p:pic>
    </p:spTree>
    <p:extLst>
      <p:ext uri="{BB962C8B-B14F-4D97-AF65-F5344CB8AC3E}">
        <p14:creationId xmlns:p14="http://schemas.microsoft.com/office/powerpoint/2010/main" val="381705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ordes Decorativos Png - B **de Artifex, Transparent Png (#2584749), PNG  Images on Png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77163" cy="1032351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495168" y="1915297"/>
            <a:ext cx="5140411" cy="4801314"/>
          </a:xfrm>
          <a:prstGeom prst="rect">
            <a:avLst/>
          </a:prstGeom>
          <a:noFill/>
        </p:spPr>
        <p:txBody>
          <a:bodyPr wrap="square" rtlCol="0">
            <a:spAutoFit/>
          </a:bodyPr>
          <a:lstStyle/>
          <a:p>
            <a:r>
              <a:rPr lang="es-MX" dirty="0" smtClean="0">
                <a:latin typeface="Century Gothic" panose="020B0502020202020204" pitchFamily="34" charset="0"/>
              </a:rPr>
              <a:t>Esta mañana, utilice como estrategia para el pase de lista, su película favorita, además de que tenían que enviarme una imagen, nuevamente tuve mucha interacción con los alumnos, gracias a eso. Después mande las actividades, la de pensamiento matemático y la de lenguaje y comunicación, en este apartado tenían que observar un cuento y decirme de que se trataba y en matemáticas, tenían que identificar las figuras como lo es el cuadrado, rectángulo, triangulo y circulo, así como también hacer un camión con las mismas. El grupo se mostro participativo durante toda la mañana y enviaron tareas completas, solamente que a veces no contestaban las preguntas que hacía. </a:t>
            </a:r>
            <a:endParaRPr lang="es-MX" dirty="0">
              <a:latin typeface="Century Gothic" panose="020B0502020202020204" pitchFamily="34" charset="0"/>
            </a:endParaRPr>
          </a:p>
        </p:txBody>
      </p:sp>
      <p:sp>
        <p:nvSpPr>
          <p:cNvPr id="3" name="CuadroTexto 2"/>
          <p:cNvSpPr txBox="1"/>
          <p:nvPr/>
        </p:nvSpPr>
        <p:spPr>
          <a:xfrm>
            <a:off x="2248930" y="1235676"/>
            <a:ext cx="4028302" cy="369332"/>
          </a:xfrm>
          <a:prstGeom prst="rect">
            <a:avLst/>
          </a:prstGeom>
          <a:noFill/>
        </p:spPr>
        <p:txBody>
          <a:bodyPr wrap="square" rtlCol="0">
            <a:spAutoFit/>
          </a:bodyPr>
          <a:lstStyle/>
          <a:p>
            <a:r>
              <a:rPr lang="es-MX" dirty="0" smtClean="0">
                <a:latin typeface="Lucida Handwriting" panose="03010101010101010101" pitchFamily="66" charset="0"/>
              </a:rPr>
              <a:t>Jueves 17 de Junio de 2021 </a:t>
            </a:r>
            <a:endParaRPr lang="es-MX" dirty="0">
              <a:latin typeface="Lucida Handwriting" panose="03010101010101010101" pitchFamily="66" charset="0"/>
            </a:endParaRPr>
          </a:p>
        </p:txBody>
      </p:sp>
    </p:spTree>
    <p:extLst>
      <p:ext uri="{BB962C8B-B14F-4D97-AF65-F5344CB8AC3E}">
        <p14:creationId xmlns:p14="http://schemas.microsoft.com/office/powerpoint/2010/main" val="157396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 xmlns:a16="http://schemas.microsoft.com/office/drawing/2014/main" id="{BA74D494-408A-4E9A-8CBA-796030CBE8BE}"/>
              </a:ext>
            </a:extLst>
          </p:cNvPr>
          <p:cNvGrpSpPr/>
          <p:nvPr/>
        </p:nvGrpSpPr>
        <p:grpSpPr>
          <a:xfrm>
            <a:off x="0" y="0"/>
            <a:ext cx="8202188" cy="9968624"/>
            <a:chOff x="-60113" y="101667"/>
            <a:chExt cx="8202188" cy="9968624"/>
          </a:xfrm>
        </p:grpSpPr>
        <p:sp>
          <p:nvSpPr>
            <p:cNvPr id="5" name="Paralelogramo 4">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24" name="Elipse 123">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19" name="Rectángulo 1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1" name="Grupo 80">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 xmlns:a16="http://schemas.microsoft.com/office/drawing/2014/main" id="{25E92943-3F55-46FD-819B-08C437F114C6}"/>
                  </a:ext>
                </a:extLst>
              </p:cNvPr>
              <p:cNvSpPr txBox="1"/>
              <p:nvPr/>
            </p:nvSpPr>
            <p:spPr>
              <a:xfrm>
                <a:off x="3639550" y="3590250"/>
                <a:ext cx="4114277" cy="646331"/>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No se mostraron con muchas ganas de contestar preguntas que hacía en el transcurso de la mañana. </a:t>
                </a:r>
                <a:endParaRPr lang="es-MX" sz="1200" dirty="0">
                  <a:latin typeface="Comic Sans MS" panose="030F0702030302020204" pitchFamily="66" charset="0"/>
                </a:endParaRPr>
              </a:p>
            </p:txBody>
          </p:sp>
        </p:grpSp>
        <p:grpSp>
          <p:nvGrpSpPr>
            <p:cNvPr id="24" name="Grupo 23">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31"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127" name="Picture 2" descr="Flores png: vectores, gráficos, imágenes vectoriales | Depositphoto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748587" y="441549"/>
            <a:ext cx="845006" cy="845006"/>
          </a:xfrm>
          <a:prstGeom prst="rect">
            <a:avLst/>
          </a:prstGeom>
          <a:noFill/>
          <a:extLst>
            <a:ext uri="{909E8E84-426E-40DD-AFC4-6F175D3DCCD1}">
              <a14:hiddenFill xmlns:a14="http://schemas.microsoft.com/office/drawing/2010/main">
                <a:solidFill>
                  <a:srgbClr val="FFFFFF"/>
                </a:solidFill>
              </a14:hiddenFill>
            </a:ext>
          </a:extLst>
        </p:spPr>
      </p:pic>
      <p:pic>
        <p:nvPicPr>
          <p:cNvPr id="126" name="Imagen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4258" y="7149429"/>
            <a:ext cx="308750" cy="308750"/>
          </a:xfrm>
          <a:prstGeom prst="rect">
            <a:avLst/>
          </a:prstGeom>
        </p:spPr>
      </p:pic>
      <p:pic>
        <p:nvPicPr>
          <p:cNvPr id="128" name="Imagen 12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326970"/>
            <a:ext cx="308750" cy="308750"/>
          </a:xfrm>
          <a:prstGeom prst="rect">
            <a:avLst/>
          </a:prstGeom>
        </p:spPr>
      </p:pic>
      <p:pic>
        <p:nvPicPr>
          <p:cNvPr id="129" name="Imagen 1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42531" y="7523945"/>
            <a:ext cx="308750" cy="308750"/>
          </a:xfrm>
          <a:prstGeom prst="rect">
            <a:avLst/>
          </a:prstGeom>
        </p:spPr>
      </p:pic>
      <p:pic>
        <p:nvPicPr>
          <p:cNvPr id="130" name="Imagen 1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4979" y="7723119"/>
            <a:ext cx="308750" cy="308750"/>
          </a:xfrm>
          <a:prstGeom prst="rect">
            <a:avLst/>
          </a:prstGeom>
        </p:spPr>
      </p:pic>
      <p:pic>
        <p:nvPicPr>
          <p:cNvPr id="131" name="Imagen 1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6543" y="7894939"/>
            <a:ext cx="308750" cy="308750"/>
          </a:xfrm>
          <a:prstGeom prst="rect">
            <a:avLst/>
          </a:prstGeom>
        </p:spPr>
      </p:pic>
      <p:pic>
        <p:nvPicPr>
          <p:cNvPr id="132" name="Imagen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29754" y="8092734"/>
            <a:ext cx="308750" cy="308750"/>
          </a:xfrm>
          <a:prstGeom prst="rect">
            <a:avLst/>
          </a:prstGeom>
        </p:spPr>
      </p:pic>
      <p:pic>
        <p:nvPicPr>
          <p:cNvPr id="133" name="Imagen 1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0099" y="5844086"/>
            <a:ext cx="308750" cy="308750"/>
          </a:xfrm>
          <a:prstGeom prst="rect">
            <a:avLst/>
          </a:prstGeom>
        </p:spPr>
      </p:pic>
      <p:pic>
        <p:nvPicPr>
          <p:cNvPr id="134" name="Imagen 1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42546" y="5973728"/>
            <a:ext cx="308750" cy="308750"/>
          </a:xfrm>
          <a:prstGeom prst="rect">
            <a:avLst/>
          </a:prstGeom>
        </p:spPr>
      </p:pic>
      <p:pic>
        <p:nvPicPr>
          <p:cNvPr id="135" name="Imagen 1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5099" y="6208086"/>
            <a:ext cx="308750" cy="308750"/>
          </a:xfrm>
          <a:prstGeom prst="rect">
            <a:avLst/>
          </a:prstGeom>
        </p:spPr>
      </p:pic>
      <p:pic>
        <p:nvPicPr>
          <p:cNvPr id="136" name="Imagen 1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58507" y="6393042"/>
            <a:ext cx="308750" cy="308750"/>
          </a:xfrm>
          <a:prstGeom prst="rect">
            <a:avLst/>
          </a:prstGeom>
        </p:spPr>
      </p:pic>
      <p:pic>
        <p:nvPicPr>
          <p:cNvPr id="137" name="Imagen 1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788" y="3932910"/>
            <a:ext cx="308750" cy="308750"/>
          </a:xfrm>
          <a:prstGeom prst="rect">
            <a:avLst/>
          </a:prstGeom>
        </p:spPr>
      </p:pic>
      <p:pic>
        <p:nvPicPr>
          <p:cNvPr id="138" name="Imagen 1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159453"/>
            <a:ext cx="308750" cy="308750"/>
          </a:xfrm>
          <a:prstGeom prst="rect">
            <a:avLst/>
          </a:prstGeom>
        </p:spPr>
      </p:pic>
      <p:pic>
        <p:nvPicPr>
          <p:cNvPr id="139" name="Imagen 1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521" y="4330911"/>
            <a:ext cx="308750" cy="308750"/>
          </a:xfrm>
          <a:prstGeom prst="rect">
            <a:avLst/>
          </a:prstGeom>
        </p:spPr>
      </p:pic>
      <p:pic>
        <p:nvPicPr>
          <p:cNvPr id="140" name="Imagen 1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543990"/>
            <a:ext cx="308750" cy="308750"/>
          </a:xfrm>
          <a:prstGeom prst="rect">
            <a:avLst/>
          </a:prstGeom>
        </p:spPr>
      </p:pic>
      <p:pic>
        <p:nvPicPr>
          <p:cNvPr id="141" name="Imagen 1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112" y="4714986"/>
            <a:ext cx="308750" cy="308750"/>
          </a:xfrm>
          <a:prstGeom prst="rect">
            <a:avLst/>
          </a:prstGeom>
        </p:spPr>
      </p:pic>
      <p:pic>
        <p:nvPicPr>
          <p:cNvPr id="142" name="Imagen 1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0849" y="4913155"/>
            <a:ext cx="308750" cy="308750"/>
          </a:xfrm>
          <a:prstGeom prst="rect">
            <a:avLst/>
          </a:prstGeom>
        </p:spPr>
      </p:pic>
      <p:pic>
        <p:nvPicPr>
          <p:cNvPr id="143" name="Imagen 1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08200" y="2832191"/>
            <a:ext cx="685791" cy="685791"/>
          </a:xfrm>
          <a:prstGeom prst="rect">
            <a:avLst/>
          </a:prstGeom>
        </p:spPr>
      </p:pic>
      <p:pic>
        <p:nvPicPr>
          <p:cNvPr id="144" name="Imagen 1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25700" y="2189073"/>
            <a:ext cx="685791" cy="685791"/>
          </a:xfrm>
          <a:prstGeom prst="rect">
            <a:avLst/>
          </a:prstGeom>
        </p:spPr>
      </p:pic>
      <p:pic>
        <p:nvPicPr>
          <p:cNvPr id="145" name="Imagen 1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8283" y="2164508"/>
            <a:ext cx="685791" cy="685791"/>
          </a:xfrm>
          <a:prstGeom prst="rect">
            <a:avLst/>
          </a:prstGeom>
        </p:spPr>
      </p:pic>
    </p:spTree>
    <p:extLst>
      <p:ext uri="{BB962C8B-B14F-4D97-AF65-F5344CB8AC3E}">
        <p14:creationId xmlns:p14="http://schemas.microsoft.com/office/powerpoint/2010/main" val="135056691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1712</Words>
  <Application>Microsoft Office PowerPoint</Application>
  <PresentationFormat>Personalizado</PresentationFormat>
  <Paragraphs>285</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Calibri Light</vt:lpstr>
      <vt:lpstr>Century Gothic</vt:lpstr>
      <vt:lpstr>Comic Sans MS</vt:lpstr>
      <vt:lpstr>Lucida Handwriting</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compensa1</cp:lastModifiedBy>
  <cp:revision>5</cp:revision>
  <dcterms:created xsi:type="dcterms:W3CDTF">2021-06-19T03:17:56Z</dcterms:created>
  <dcterms:modified xsi:type="dcterms:W3CDTF">2021-06-19T04:01:32Z</dcterms:modified>
</cp:coreProperties>
</file>