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0" r:id="rId4"/>
    <p:sldId id="261" r:id="rId5"/>
    <p:sldId id="264" r:id="rId6"/>
    <p:sldId id="265" r:id="rId7"/>
    <p:sldId id="262" r:id="rId8"/>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9966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49" autoAdjust="0"/>
  </p:normalViewPr>
  <p:slideViewPr>
    <p:cSldViewPr snapToGrid="0">
      <p:cViewPr>
        <p:scale>
          <a:sx n="84" d="100"/>
          <a:sy n="84" d="100"/>
        </p:scale>
        <p:origin x="1218" y="-19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16/06/2021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16/06/2021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16/06/2021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16/06/2021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16/06/2021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16/06/2021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16/06/2021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16/06/2021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16/06/2021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16/06/2021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16/06/2021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16/06/2021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rodin.uca.es/xmlui/bitstream/handle/10498/19324/TFG%20EVALUACI%C3%93N%20EI.pdf?sequence=1&amp;isAllowed=y" TargetMode="External"/><Relationship Id="rId2" Type="http://schemas.openxmlformats.org/officeDocument/2006/relationships/hyperlink" Target="https://www.redalyc.org/pdf/1701/170118447007.pdf" TargetMode="External"/><Relationship Id="rId1" Type="http://schemas.openxmlformats.org/officeDocument/2006/relationships/slideLayout" Target="../slideLayouts/slideLayout2.xml"/><Relationship Id="rId5" Type="http://schemas.openxmlformats.org/officeDocument/2006/relationships/hyperlink" Target="https://core.ac.uk/download/pdf/186617177.pdf" TargetMode="External"/><Relationship Id="rId4" Type="http://schemas.openxmlformats.org/officeDocument/2006/relationships/hyperlink" Target="https://rieoei.org/historico/deloslectores/1538Escobed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Texto&#10;&#10;Descripción generada automáticamente">
            <a:extLst>
              <a:ext uri="{FF2B5EF4-FFF2-40B4-BE49-F238E27FC236}">
                <a16:creationId xmlns:a16="http://schemas.microsoft.com/office/drawing/2014/main" id="{1252D7A2-831B-4E9A-9D04-0422E9D3DB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7276"/>
            <a:ext cx="7777164" cy="10142976"/>
          </a:xfrm>
        </p:spPr>
      </p:pic>
    </p:spTree>
    <p:extLst>
      <p:ext uri="{BB962C8B-B14F-4D97-AF65-F5344CB8AC3E}">
        <p14:creationId xmlns:p14="http://schemas.microsoft.com/office/powerpoint/2010/main" val="258874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76145" cy="1837511"/>
              <a:chOff x="-104586" y="3258293"/>
              <a:chExt cx="7876145"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32009"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r>
                  <a:rPr lang="es-MX" sz="1200" dirty="0">
                    <a:latin typeface="Arial" panose="020B0604020202020204" pitchFamily="34" charset="0"/>
                    <a:cs typeface="Arial" panose="020B0604020202020204" pitchFamily="34" charset="0"/>
                  </a:rPr>
                  <a:t>Se implemento nueva estrategia para la comunicación con los padres de familia. Según el autor Thompson (2012) un factor importante de la participación es la comunicación, que para estos últimos se ha desarrollado de forma considerable con la incorporación de las nuevas tecnologías.</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937" y="8441457"/>
              <a:ext cx="3901420" cy="923330"/>
            </a:xfrm>
            <a:prstGeom prst="rect">
              <a:avLst/>
            </a:prstGeom>
            <a:noFill/>
          </p:spPr>
          <p:txBody>
            <a:bodyPr wrap="square">
              <a:spAutoFit/>
            </a:bodyPr>
            <a:lstStyle/>
            <a:p>
              <a:pPr algn="ctr"/>
              <a:endParaRPr lang="es-MX" sz="1800" dirty="0">
                <a:solidFill>
                  <a:schemeClr val="bg1"/>
                </a:solidFill>
                <a:latin typeface="Comic Sans MS" panose="030F0702030302020204" pitchFamily="66" charset="0"/>
              </a:endParaRPr>
            </a:p>
            <a:p>
              <a:pPr algn="ctr"/>
              <a:r>
                <a:rPr lang="es-MX" dirty="0">
                  <a:solidFill>
                    <a:schemeClr val="bg1"/>
                  </a:solidFill>
                  <a:latin typeface="Comic Sans MS" panose="030F0702030302020204" pitchFamily="66" charset="0"/>
                </a:rPr>
                <a:t>Se logro mas participación de los padres de familia  </a:t>
              </a:r>
              <a:endParaRPr lang="es-MX" sz="18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923330"/>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No todos los alumno han realizado las actividades y no se han conectado por vía Zoom</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DA394C1-F1FB-448F-BD93-763F3B5938E7}"/>
              </a:ext>
            </a:extLst>
          </p:cNvPr>
          <p:cNvSpPr txBox="1"/>
          <p:nvPr/>
        </p:nvSpPr>
        <p:spPr>
          <a:xfrm>
            <a:off x="583660" y="210147"/>
            <a:ext cx="506064" cy="369332"/>
          </a:xfrm>
          <a:prstGeom prst="rect">
            <a:avLst/>
          </a:prstGeom>
          <a:noFill/>
        </p:spPr>
        <p:txBody>
          <a:bodyPr wrap="square" rtlCol="0">
            <a:spAutoFit/>
          </a:bodyPr>
          <a:lstStyle/>
          <a:p>
            <a:r>
              <a:rPr lang="es-MX" dirty="0"/>
              <a:t>14</a:t>
            </a:r>
          </a:p>
        </p:txBody>
      </p:sp>
      <p:sp>
        <p:nvSpPr>
          <p:cNvPr id="7" name="CuadroTexto 6">
            <a:extLst>
              <a:ext uri="{FF2B5EF4-FFF2-40B4-BE49-F238E27FC236}">
                <a16:creationId xmlns:a16="http://schemas.microsoft.com/office/drawing/2014/main" id="{0DB26A36-9769-459A-A60A-786802FE4169}"/>
              </a:ext>
            </a:extLst>
          </p:cNvPr>
          <p:cNvSpPr txBox="1"/>
          <p:nvPr/>
        </p:nvSpPr>
        <p:spPr>
          <a:xfrm>
            <a:off x="1421207" y="248260"/>
            <a:ext cx="833120" cy="369332"/>
          </a:xfrm>
          <a:prstGeom prst="rect">
            <a:avLst/>
          </a:prstGeom>
          <a:noFill/>
        </p:spPr>
        <p:txBody>
          <a:bodyPr wrap="square" rtlCol="0">
            <a:spAutoFit/>
          </a:bodyPr>
          <a:lstStyle/>
          <a:p>
            <a:r>
              <a:rPr lang="es-MX" dirty="0"/>
              <a:t>Jun</a:t>
            </a:r>
          </a:p>
        </p:txBody>
      </p:sp>
      <p:sp>
        <p:nvSpPr>
          <p:cNvPr id="9" name="CuadroTexto 8">
            <a:extLst>
              <a:ext uri="{FF2B5EF4-FFF2-40B4-BE49-F238E27FC236}">
                <a16:creationId xmlns:a16="http://schemas.microsoft.com/office/drawing/2014/main" id="{8DFAF9BD-2057-4E03-BBF6-29CEA8D52A1B}"/>
              </a:ext>
            </a:extLst>
          </p:cNvPr>
          <p:cNvSpPr txBox="1"/>
          <p:nvPr/>
        </p:nvSpPr>
        <p:spPr>
          <a:xfrm>
            <a:off x="2159194" y="230740"/>
            <a:ext cx="500619" cy="369332"/>
          </a:xfrm>
          <a:prstGeom prst="rect">
            <a:avLst/>
          </a:prstGeom>
          <a:noFill/>
        </p:spPr>
        <p:txBody>
          <a:bodyPr wrap="square" rtlCol="0">
            <a:spAutoFit/>
          </a:bodyPr>
          <a:lstStyle/>
          <a:p>
            <a:r>
              <a:rPr lang="es-MX" dirty="0"/>
              <a:t>21</a:t>
            </a:r>
          </a:p>
        </p:txBody>
      </p:sp>
      <p:cxnSp>
        <p:nvCxnSpPr>
          <p:cNvPr id="17" name="Conector recto 16">
            <a:extLst>
              <a:ext uri="{FF2B5EF4-FFF2-40B4-BE49-F238E27FC236}">
                <a16:creationId xmlns:a16="http://schemas.microsoft.com/office/drawing/2014/main" id="{2A3B66A3-586D-4622-9A24-B84B4C8CBC02}"/>
              </a:ext>
            </a:extLst>
          </p:cNvPr>
          <p:cNvCxnSpPr/>
          <p:nvPr/>
        </p:nvCxnSpPr>
        <p:spPr>
          <a:xfrm flipV="1">
            <a:off x="533847" y="797664"/>
            <a:ext cx="156838" cy="2717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4412A4-026E-4781-A25C-3FEB115D651F}"/>
              </a:ext>
            </a:extLst>
          </p:cNvPr>
          <p:cNvCxnSpPr/>
          <p:nvPr/>
        </p:nvCxnSpPr>
        <p:spPr>
          <a:xfrm flipV="1">
            <a:off x="3993198" y="2383770"/>
            <a:ext cx="1015392" cy="452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FCEFFC1-41CC-411A-9F25-1BE924AA64F1}"/>
              </a:ext>
            </a:extLst>
          </p:cNvPr>
          <p:cNvCxnSpPr/>
          <p:nvPr/>
        </p:nvCxnSpPr>
        <p:spPr>
          <a:xfrm flipV="1">
            <a:off x="4080631" y="3090094"/>
            <a:ext cx="756707" cy="392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8AC289FB-40B3-42B7-9271-B5D313E2C074}"/>
              </a:ext>
            </a:extLst>
          </p:cNvPr>
          <p:cNvSpPr/>
          <p:nvPr/>
        </p:nvSpPr>
        <p:spPr>
          <a:xfrm>
            <a:off x="5178310" y="5997152"/>
            <a:ext cx="140071" cy="144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7351BB74-79EC-42A0-917A-560AE6872BDF}"/>
              </a:ext>
            </a:extLst>
          </p:cNvPr>
          <p:cNvSpPr/>
          <p:nvPr/>
        </p:nvSpPr>
        <p:spPr>
          <a:xfrm>
            <a:off x="5178310" y="6202056"/>
            <a:ext cx="123753" cy="109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8FC4D3CC-DFDC-497E-9FF8-4504DC4D295C}"/>
              </a:ext>
            </a:extLst>
          </p:cNvPr>
          <p:cNvSpPr/>
          <p:nvPr/>
        </p:nvSpPr>
        <p:spPr>
          <a:xfrm>
            <a:off x="5178309" y="6367263"/>
            <a:ext cx="140071" cy="14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EFF328C1-5B2B-4421-94DD-4A0FCC6DEC6A}"/>
              </a:ext>
            </a:extLst>
          </p:cNvPr>
          <p:cNvSpPr/>
          <p:nvPr/>
        </p:nvSpPr>
        <p:spPr>
          <a:xfrm>
            <a:off x="5189058" y="6574513"/>
            <a:ext cx="118574" cy="101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B365EEAD-D8B2-4245-AC16-75751D53E57D}"/>
              </a:ext>
            </a:extLst>
          </p:cNvPr>
          <p:cNvSpPr/>
          <p:nvPr/>
        </p:nvSpPr>
        <p:spPr>
          <a:xfrm>
            <a:off x="6195711" y="7300841"/>
            <a:ext cx="122178" cy="15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a:extLst>
              <a:ext uri="{FF2B5EF4-FFF2-40B4-BE49-F238E27FC236}">
                <a16:creationId xmlns:a16="http://schemas.microsoft.com/office/drawing/2014/main" id="{D0054595-5EC3-428C-9151-259FA084080A}"/>
              </a:ext>
            </a:extLst>
          </p:cNvPr>
          <p:cNvSpPr/>
          <p:nvPr/>
        </p:nvSpPr>
        <p:spPr>
          <a:xfrm>
            <a:off x="6186070" y="7490928"/>
            <a:ext cx="147664" cy="1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a:extLst>
              <a:ext uri="{FF2B5EF4-FFF2-40B4-BE49-F238E27FC236}">
                <a16:creationId xmlns:a16="http://schemas.microsoft.com/office/drawing/2014/main" id="{EC413669-5C3A-4334-BFC2-4127531732CB}"/>
              </a:ext>
            </a:extLst>
          </p:cNvPr>
          <p:cNvSpPr/>
          <p:nvPr/>
        </p:nvSpPr>
        <p:spPr>
          <a:xfrm>
            <a:off x="6185141" y="7685343"/>
            <a:ext cx="138023" cy="137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id="{9751C198-A7C1-4479-AA80-209DC28C1CD8}"/>
              </a:ext>
            </a:extLst>
          </p:cNvPr>
          <p:cNvSpPr/>
          <p:nvPr/>
        </p:nvSpPr>
        <p:spPr>
          <a:xfrm>
            <a:off x="6195711" y="7885881"/>
            <a:ext cx="138023" cy="133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a:extLst>
              <a:ext uri="{FF2B5EF4-FFF2-40B4-BE49-F238E27FC236}">
                <a16:creationId xmlns:a16="http://schemas.microsoft.com/office/drawing/2014/main" id="{41B3E859-42CC-47D7-B4BB-134051AF072D}"/>
              </a:ext>
            </a:extLst>
          </p:cNvPr>
          <p:cNvSpPr/>
          <p:nvPr/>
        </p:nvSpPr>
        <p:spPr>
          <a:xfrm>
            <a:off x="6193663" y="8094117"/>
            <a:ext cx="124226" cy="9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a:extLst>
              <a:ext uri="{FF2B5EF4-FFF2-40B4-BE49-F238E27FC236}">
                <a16:creationId xmlns:a16="http://schemas.microsoft.com/office/drawing/2014/main" id="{CA149B7B-76BE-41D3-8214-051CCE53EAC7}"/>
              </a:ext>
            </a:extLst>
          </p:cNvPr>
          <p:cNvSpPr/>
          <p:nvPr/>
        </p:nvSpPr>
        <p:spPr>
          <a:xfrm>
            <a:off x="6195711" y="8291354"/>
            <a:ext cx="122178"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2632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84952"/>
            <a:chOff x="-60113" y="101667"/>
            <a:chExt cx="8202188" cy="9884952"/>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Usa unidades no convencionales para medir la capacidad con distintos propósitos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76145" cy="1837511"/>
              <a:chOff x="-104586" y="3258293"/>
              <a:chExt cx="7876145"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32009" cy="1015663"/>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r>
                  <a:rPr lang="es-MX" sz="1200" dirty="0">
                    <a:latin typeface="Arial" panose="020B0604020202020204" pitchFamily="34" charset="0"/>
                    <a:cs typeface="Arial" panose="020B0604020202020204" pitchFamily="34" charset="0"/>
                  </a:rPr>
                  <a:t>Se implemento nueva estrategias para el control de grupo, según los autores Beltrán, </a:t>
                </a:r>
                <a:r>
                  <a:rPr lang="es-MX" sz="1200" dirty="0" err="1">
                    <a:latin typeface="Arial" panose="020B0604020202020204" pitchFamily="34" charset="0"/>
                    <a:cs typeface="Arial" panose="020B0604020202020204" pitchFamily="34" charset="0"/>
                  </a:rPr>
                  <a:t>Santrock</a:t>
                </a:r>
                <a:r>
                  <a:rPr lang="es-MX" sz="1200" dirty="0">
                    <a:latin typeface="Arial" panose="020B0604020202020204" pitchFamily="34" charset="0"/>
                    <a:cs typeface="Arial" panose="020B0604020202020204" pitchFamily="34" charset="0"/>
                  </a:rPr>
                  <a:t> (2002) permite establecer las condiciones óptimas para que se desarrolle una disciplina positiva en clase</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937" y="8509291"/>
              <a:ext cx="3856483"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Se logro mayor control de grupo utilizando material como imágenes de micrófono encendido y apagado, así mismo pedir a cada uno que participe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200329"/>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No todos los alumnos se han conectado por vía Zoom </a:t>
              </a:r>
            </a:p>
            <a:p>
              <a:pPr algn="ctr"/>
              <a:r>
                <a:rPr lang="es-MX" dirty="0">
                  <a:solidFill>
                    <a:schemeClr val="bg1"/>
                  </a:solidFill>
                  <a:latin typeface="Comic Sans MS" panose="030F0702030302020204" pitchFamily="66" charset="0"/>
                </a:rPr>
                <a:t>Y no se recato muy bien las preguntas previas </a:t>
              </a:r>
              <a:endParaRPr lang="es-MX" sz="18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DA394C1-F1FB-448F-BD93-763F3B5938E7}"/>
              </a:ext>
            </a:extLst>
          </p:cNvPr>
          <p:cNvSpPr txBox="1"/>
          <p:nvPr/>
        </p:nvSpPr>
        <p:spPr>
          <a:xfrm>
            <a:off x="583660" y="210147"/>
            <a:ext cx="506064" cy="369332"/>
          </a:xfrm>
          <a:prstGeom prst="rect">
            <a:avLst/>
          </a:prstGeom>
          <a:noFill/>
        </p:spPr>
        <p:txBody>
          <a:bodyPr wrap="square" rtlCol="0">
            <a:spAutoFit/>
          </a:bodyPr>
          <a:lstStyle/>
          <a:p>
            <a:r>
              <a:rPr lang="es-MX" dirty="0"/>
              <a:t>15</a:t>
            </a:r>
          </a:p>
        </p:txBody>
      </p:sp>
      <p:sp>
        <p:nvSpPr>
          <p:cNvPr id="7" name="CuadroTexto 6">
            <a:extLst>
              <a:ext uri="{FF2B5EF4-FFF2-40B4-BE49-F238E27FC236}">
                <a16:creationId xmlns:a16="http://schemas.microsoft.com/office/drawing/2014/main" id="{0DB26A36-9769-459A-A60A-786802FE4169}"/>
              </a:ext>
            </a:extLst>
          </p:cNvPr>
          <p:cNvSpPr txBox="1"/>
          <p:nvPr/>
        </p:nvSpPr>
        <p:spPr>
          <a:xfrm>
            <a:off x="1421207" y="248260"/>
            <a:ext cx="833120" cy="369332"/>
          </a:xfrm>
          <a:prstGeom prst="rect">
            <a:avLst/>
          </a:prstGeom>
          <a:noFill/>
        </p:spPr>
        <p:txBody>
          <a:bodyPr wrap="square" rtlCol="0">
            <a:spAutoFit/>
          </a:bodyPr>
          <a:lstStyle/>
          <a:p>
            <a:r>
              <a:rPr lang="es-MX" dirty="0"/>
              <a:t>Jun</a:t>
            </a:r>
          </a:p>
        </p:txBody>
      </p:sp>
      <p:sp>
        <p:nvSpPr>
          <p:cNvPr id="9" name="CuadroTexto 8">
            <a:extLst>
              <a:ext uri="{FF2B5EF4-FFF2-40B4-BE49-F238E27FC236}">
                <a16:creationId xmlns:a16="http://schemas.microsoft.com/office/drawing/2014/main" id="{8DFAF9BD-2057-4E03-BBF6-29CEA8D52A1B}"/>
              </a:ext>
            </a:extLst>
          </p:cNvPr>
          <p:cNvSpPr txBox="1"/>
          <p:nvPr/>
        </p:nvSpPr>
        <p:spPr>
          <a:xfrm>
            <a:off x="2159194" y="230740"/>
            <a:ext cx="500619" cy="369332"/>
          </a:xfrm>
          <a:prstGeom prst="rect">
            <a:avLst/>
          </a:prstGeom>
          <a:noFill/>
        </p:spPr>
        <p:txBody>
          <a:bodyPr wrap="square" rtlCol="0">
            <a:spAutoFit/>
          </a:bodyPr>
          <a:lstStyle/>
          <a:p>
            <a:r>
              <a:rPr lang="es-MX" dirty="0"/>
              <a:t>21</a:t>
            </a:r>
          </a:p>
        </p:txBody>
      </p:sp>
      <p:cxnSp>
        <p:nvCxnSpPr>
          <p:cNvPr id="17" name="Conector recto 16">
            <a:extLst>
              <a:ext uri="{FF2B5EF4-FFF2-40B4-BE49-F238E27FC236}">
                <a16:creationId xmlns:a16="http://schemas.microsoft.com/office/drawing/2014/main" id="{2A3B66A3-586D-4622-9A24-B84B4C8CBC02}"/>
              </a:ext>
            </a:extLst>
          </p:cNvPr>
          <p:cNvCxnSpPr/>
          <p:nvPr/>
        </p:nvCxnSpPr>
        <p:spPr>
          <a:xfrm flipV="1">
            <a:off x="990993" y="763635"/>
            <a:ext cx="156838" cy="2717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4412A4-026E-4781-A25C-3FEB115D651F}"/>
              </a:ext>
            </a:extLst>
          </p:cNvPr>
          <p:cNvCxnSpPr/>
          <p:nvPr/>
        </p:nvCxnSpPr>
        <p:spPr>
          <a:xfrm flipV="1">
            <a:off x="1593699" y="2394943"/>
            <a:ext cx="1015392" cy="452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FCEFFC1-41CC-411A-9F25-1BE924AA64F1}"/>
              </a:ext>
            </a:extLst>
          </p:cNvPr>
          <p:cNvCxnSpPr/>
          <p:nvPr/>
        </p:nvCxnSpPr>
        <p:spPr>
          <a:xfrm flipV="1">
            <a:off x="3978463" y="3125148"/>
            <a:ext cx="756707" cy="392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8AC289FB-40B3-42B7-9271-B5D313E2C074}"/>
              </a:ext>
            </a:extLst>
          </p:cNvPr>
          <p:cNvSpPr/>
          <p:nvPr/>
        </p:nvSpPr>
        <p:spPr>
          <a:xfrm>
            <a:off x="5178310" y="5997152"/>
            <a:ext cx="140071" cy="144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7351BB74-79EC-42A0-917A-560AE6872BDF}"/>
              </a:ext>
            </a:extLst>
          </p:cNvPr>
          <p:cNvSpPr/>
          <p:nvPr/>
        </p:nvSpPr>
        <p:spPr>
          <a:xfrm>
            <a:off x="5178310" y="6202056"/>
            <a:ext cx="123753" cy="109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8FC4D3CC-DFDC-497E-9FF8-4504DC4D295C}"/>
              </a:ext>
            </a:extLst>
          </p:cNvPr>
          <p:cNvSpPr/>
          <p:nvPr/>
        </p:nvSpPr>
        <p:spPr>
          <a:xfrm>
            <a:off x="5178309" y="6367263"/>
            <a:ext cx="140071" cy="14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EFF328C1-5B2B-4421-94DD-4A0FCC6DEC6A}"/>
              </a:ext>
            </a:extLst>
          </p:cNvPr>
          <p:cNvSpPr/>
          <p:nvPr/>
        </p:nvSpPr>
        <p:spPr>
          <a:xfrm>
            <a:off x="5189058" y="6574513"/>
            <a:ext cx="118574" cy="101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B365EEAD-D8B2-4245-AC16-75751D53E57D}"/>
              </a:ext>
            </a:extLst>
          </p:cNvPr>
          <p:cNvSpPr/>
          <p:nvPr/>
        </p:nvSpPr>
        <p:spPr>
          <a:xfrm>
            <a:off x="6924679" y="7243652"/>
            <a:ext cx="122178" cy="15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a:extLst>
              <a:ext uri="{FF2B5EF4-FFF2-40B4-BE49-F238E27FC236}">
                <a16:creationId xmlns:a16="http://schemas.microsoft.com/office/drawing/2014/main" id="{D0054595-5EC3-428C-9151-259FA084080A}"/>
              </a:ext>
            </a:extLst>
          </p:cNvPr>
          <p:cNvSpPr/>
          <p:nvPr/>
        </p:nvSpPr>
        <p:spPr>
          <a:xfrm>
            <a:off x="6186070" y="7490928"/>
            <a:ext cx="147664" cy="1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a:extLst>
              <a:ext uri="{FF2B5EF4-FFF2-40B4-BE49-F238E27FC236}">
                <a16:creationId xmlns:a16="http://schemas.microsoft.com/office/drawing/2014/main" id="{EC413669-5C3A-4334-BFC2-4127531732CB}"/>
              </a:ext>
            </a:extLst>
          </p:cNvPr>
          <p:cNvSpPr/>
          <p:nvPr/>
        </p:nvSpPr>
        <p:spPr>
          <a:xfrm>
            <a:off x="6185141" y="7685343"/>
            <a:ext cx="138023" cy="137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id="{9751C198-A7C1-4479-AA80-209DC28C1CD8}"/>
              </a:ext>
            </a:extLst>
          </p:cNvPr>
          <p:cNvSpPr/>
          <p:nvPr/>
        </p:nvSpPr>
        <p:spPr>
          <a:xfrm>
            <a:off x="6195711" y="7885881"/>
            <a:ext cx="138023" cy="133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a:extLst>
              <a:ext uri="{FF2B5EF4-FFF2-40B4-BE49-F238E27FC236}">
                <a16:creationId xmlns:a16="http://schemas.microsoft.com/office/drawing/2014/main" id="{41B3E859-42CC-47D7-B4BB-134051AF072D}"/>
              </a:ext>
            </a:extLst>
          </p:cNvPr>
          <p:cNvSpPr/>
          <p:nvPr/>
        </p:nvSpPr>
        <p:spPr>
          <a:xfrm>
            <a:off x="6193663" y="8094117"/>
            <a:ext cx="124226" cy="9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a:extLst>
              <a:ext uri="{FF2B5EF4-FFF2-40B4-BE49-F238E27FC236}">
                <a16:creationId xmlns:a16="http://schemas.microsoft.com/office/drawing/2014/main" id="{CA149B7B-76BE-41D3-8214-051CCE53EAC7}"/>
              </a:ext>
            </a:extLst>
          </p:cNvPr>
          <p:cNvSpPr/>
          <p:nvPr/>
        </p:nvSpPr>
        <p:spPr>
          <a:xfrm>
            <a:off x="6195711" y="8291354"/>
            <a:ext cx="122178"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5577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76145" cy="1837511"/>
              <a:chOff x="-104586" y="3258293"/>
              <a:chExt cx="7876145"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32009" cy="12464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050" dirty="0">
                    <a:latin typeface="Arial" panose="020B0604020202020204" pitchFamily="34" charset="0"/>
                    <a:cs typeface="Arial" panose="020B0604020202020204" pitchFamily="34" charset="0"/>
                  </a:rPr>
                  <a:t>Se realizo el registro de actividades para tener una evaluación, las actuaciones que nos den información acerca de lo que ocurre en el aula, han de tenerse en cuenta desde el primer momento; ya que permiten detectar las ideas previas, así como en el momento final, puesto que permiten saber lo que han evolucionado a lo largo del proceso de enseñanza-aprendizaje. (Cáceres, 2005)</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937" y="8509291"/>
              <a:ext cx="3856483" cy="646331"/>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Se obtuvo respuesta en la asistencia de los alumnos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646331"/>
            </a:xfrm>
            <a:prstGeom prst="rect">
              <a:avLst/>
            </a:prstGeom>
            <a:noFill/>
          </p:spPr>
          <p:txBody>
            <a:bodyPr wrap="square">
              <a:spAutoFit/>
            </a:bodyPr>
            <a:lstStyle/>
            <a:p>
              <a:pPr algn="ctr"/>
              <a:r>
                <a:rPr lang="es-MX" dirty="0">
                  <a:solidFill>
                    <a:schemeClr val="bg1"/>
                  </a:solidFill>
                  <a:latin typeface="Comic Sans MS" panose="030F0702030302020204" pitchFamily="66" charset="0"/>
                </a:rPr>
                <a:t>La mayoría de los alumnos no han realizado actividades </a:t>
              </a:r>
              <a:endParaRPr lang="es-MX" sz="18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DA394C1-F1FB-448F-BD93-763F3B5938E7}"/>
              </a:ext>
            </a:extLst>
          </p:cNvPr>
          <p:cNvSpPr txBox="1"/>
          <p:nvPr/>
        </p:nvSpPr>
        <p:spPr>
          <a:xfrm>
            <a:off x="583660" y="210147"/>
            <a:ext cx="506064" cy="369332"/>
          </a:xfrm>
          <a:prstGeom prst="rect">
            <a:avLst/>
          </a:prstGeom>
          <a:noFill/>
        </p:spPr>
        <p:txBody>
          <a:bodyPr wrap="square" rtlCol="0">
            <a:spAutoFit/>
          </a:bodyPr>
          <a:lstStyle/>
          <a:p>
            <a:r>
              <a:rPr lang="es-MX" dirty="0"/>
              <a:t>16</a:t>
            </a:r>
          </a:p>
        </p:txBody>
      </p:sp>
      <p:sp>
        <p:nvSpPr>
          <p:cNvPr id="7" name="CuadroTexto 6">
            <a:extLst>
              <a:ext uri="{FF2B5EF4-FFF2-40B4-BE49-F238E27FC236}">
                <a16:creationId xmlns:a16="http://schemas.microsoft.com/office/drawing/2014/main" id="{0DB26A36-9769-459A-A60A-786802FE4169}"/>
              </a:ext>
            </a:extLst>
          </p:cNvPr>
          <p:cNvSpPr txBox="1"/>
          <p:nvPr/>
        </p:nvSpPr>
        <p:spPr>
          <a:xfrm>
            <a:off x="1421207" y="248260"/>
            <a:ext cx="833120" cy="369332"/>
          </a:xfrm>
          <a:prstGeom prst="rect">
            <a:avLst/>
          </a:prstGeom>
          <a:noFill/>
        </p:spPr>
        <p:txBody>
          <a:bodyPr wrap="square" rtlCol="0">
            <a:spAutoFit/>
          </a:bodyPr>
          <a:lstStyle/>
          <a:p>
            <a:r>
              <a:rPr lang="es-MX" dirty="0"/>
              <a:t>Jun</a:t>
            </a:r>
          </a:p>
        </p:txBody>
      </p:sp>
      <p:sp>
        <p:nvSpPr>
          <p:cNvPr id="9" name="CuadroTexto 8">
            <a:extLst>
              <a:ext uri="{FF2B5EF4-FFF2-40B4-BE49-F238E27FC236}">
                <a16:creationId xmlns:a16="http://schemas.microsoft.com/office/drawing/2014/main" id="{8DFAF9BD-2057-4E03-BBF6-29CEA8D52A1B}"/>
              </a:ext>
            </a:extLst>
          </p:cNvPr>
          <p:cNvSpPr txBox="1"/>
          <p:nvPr/>
        </p:nvSpPr>
        <p:spPr>
          <a:xfrm>
            <a:off x="2159194" y="230740"/>
            <a:ext cx="500619" cy="369332"/>
          </a:xfrm>
          <a:prstGeom prst="rect">
            <a:avLst/>
          </a:prstGeom>
          <a:noFill/>
        </p:spPr>
        <p:txBody>
          <a:bodyPr wrap="square" rtlCol="0">
            <a:spAutoFit/>
          </a:bodyPr>
          <a:lstStyle/>
          <a:p>
            <a:r>
              <a:rPr lang="es-MX" dirty="0"/>
              <a:t>21</a:t>
            </a:r>
          </a:p>
        </p:txBody>
      </p:sp>
      <p:cxnSp>
        <p:nvCxnSpPr>
          <p:cNvPr id="17" name="Conector recto 16">
            <a:extLst>
              <a:ext uri="{FF2B5EF4-FFF2-40B4-BE49-F238E27FC236}">
                <a16:creationId xmlns:a16="http://schemas.microsoft.com/office/drawing/2014/main" id="{2A3B66A3-586D-4622-9A24-B84B4C8CBC02}"/>
              </a:ext>
            </a:extLst>
          </p:cNvPr>
          <p:cNvCxnSpPr/>
          <p:nvPr/>
        </p:nvCxnSpPr>
        <p:spPr>
          <a:xfrm flipV="1">
            <a:off x="1506112" y="741788"/>
            <a:ext cx="156838" cy="2717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4412A4-026E-4781-A25C-3FEB115D651F}"/>
              </a:ext>
            </a:extLst>
          </p:cNvPr>
          <p:cNvCxnSpPr/>
          <p:nvPr/>
        </p:nvCxnSpPr>
        <p:spPr>
          <a:xfrm flipV="1">
            <a:off x="5193007" y="2418349"/>
            <a:ext cx="1015392" cy="452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FCEFFC1-41CC-411A-9F25-1BE924AA64F1}"/>
              </a:ext>
            </a:extLst>
          </p:cNvPr>
          <p:cNvCxnSpPr/>
          <p:nvPr/>
        </p:nvCxnSpPr>
        <p:spPr>
          <a:xfrm flipV="1">
            <a:off x="3978463" y="3125148"/>
            <a:ext cx="756707" cy="392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8AC289FB-40B3-42B7-9271-B5D313E2C074}"/>
              </a:ext>
            </a:extLst>
          </p:cNvPr>
          <p:cNvSpPr/>
          <p:nvPr/>
        </p:nvSpPr>
        <p:spPr>
          <a:xfrm>
            <a:off x="5178310" y="5997152"/>
            <a:ext cx="140071" cy="144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7351BB74-79EC-42A0-917A-560AE6872BDF}"/>
              </a:ext>
            </a:extLst>
          </p:cNvPr>
          <p:cNvSpPr/>
          <p:nvPr/>
        </p:nvSpPr>
        <p:spPr>
          <a:xfrm>
            <a:off x="5178310" y="6202056"/>
            <a:ext cx="123753" cy="109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8FC4D3CC-DFDC-497E-9FF8-4504DC4D295C}"/>
              </a:ext>
            </a:extLst>
          </p:cNvPr>
          <p:cNvSpPr/>
          <p:nvPr/>
        </p:nvSpPr>
        <p:spPr>
          <a:xfrm>
            <a:off x="5178309" y="6367263"/>
            <a:ext cx="140071" cy="14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EFF328C1-5B2B-4421-94DD-4A0FCC6DEC6A}"/>
              </a:ext>
            </a:extLst>
          </p:cNvPr>
          <p:cNvSpPr/>
          <p:nvPr/>
        </p:nvSpPr>
        <p:spPr>
          <a:xfrm>
            <a:off x="5189058" y="6574513"/>
            <a:ext cx="118574" cy="101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B365EEAD-D8B2-4245-AC16-75751D53E57D}"/>
              </a:ext>
            </a:extLst>
          </p:cNvPr>
          <p:cNvSpPr/>
          <p:nvPr/>
        </p:nvSpPr>
        <p:spPr>
          <a:xfrm>
            <a:off x="6184271" y="7300841"/>
            <a:ext cx="122178" cy="15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a:extLst>
              <a:ext uri="{FF2B5EF4-FFF2-40B4-BE49-F238E27FC236}">
                <a16:creationId xmlns:a16="http://schemas.microsoft.com/office/drawing/2014/main" id="{D0054595-5EC3-428C-9151-259FA084080A}"/>
              </a:ext>
            </a:extLst>
          </p:cNvPr>
          <p:cNvSpPr/>
          <p:nvPr/>
        </p:nvSpPr>
        <p:spPr>
          <a:xfrm>
            <a:off x="6186070" y="7490928"/>
            <a:ext cx="147664" cy="1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a:extLst>
              <a:ext uri="{FF2B5EF4-FFF2-40B4-BE49-F238E27FC236}">
                <a16:creationId xmlns:a16="http://schemas.microsoft.com/office/drawing/2014/main" id="{EC413669-5C3A-4334-BFC2-4127531732CB}"/>
              </a:ext>
            </a:extLst>
          </p:cNvPr>
          <p:cNvSpPr/>
          <p:nvPr/>
        </p:nvSpPr>
        <p:spPr>
          <a:xfrm>
            <a:off x="6185141" y="7685343"/>
            <a:ext cx="138023" cy="137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id="{9751C198-A7C1-4479-AA80-209DC28C1CD8}"/>
              </a:ext>
            </a:extLst>
          </p:cNvPr>
          <p:cNvSpPr/>
          <p:nvPr/>
        </p:nvSpPr>
        <p:spPr>
          <a:xfrm>
            <a:off x="6195711" y="7885881"/>
            <a:ext cx="138023" cy="133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a:extLst>
              <a:ext uri="{FF2B5EF4-FFF2-40B4-BE49-F238E27FC236}">
                <a16:creationId xmlns:a16="http://schemas.microsoft.com/office/drawing/2014/main" id="{41B3E859-42CC-47D7-B4BB-134051AF072D}"/>
              </a:ext>
            </a:extLst>
          </p:cNvPr>
          <p:cNvSpPr/>
          <p:nvPr/>
        </p:nvSpPr>
        <p:spPr>
          <a:xfrm>
            <a:off x="6193663" y="8094117"/>
            <a:ext cx="124226" cy="9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a:extLst>
              <a:ext uri="{FF2B5EF4-FFF2-40B4-BE49-F238E27FC236}">
                <a16:creationId xmlns:a16="http://schemas.microsoft.com/office/drawing/2014/main" id="{CA149B7B-76BE-41D3-8214-051CCE53EAC7}"/>
              </a:ext>
            </a:extLst>
          </p:cNvPr>
          <p:cNvSpPr/>
          <p:nvPr/>
        </p:nvSpPr>
        <p:spPr>
          <a:xfrm>
            <a:off x="6195711" y="8291354"/>
            <a:ext cx="122178"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9016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Expresa con eficacia sus ideas acerca de diversos temas y atiende lo que se dice en interacciones con otras personas.</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76145" cy="1837511"/>
              <a:chOff x="-104586" y="3258293"/>
              <a:chExt cx="7876145"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32009"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r>
                  <a:rPr lang="es-MX" sz="1200" dirty="0">
                    <a:latin typeface="Arial" panose="020B0604020202020204" pitchFamily="34" charset="0"/>
                    <a:cs typeface="Arial" panose="020B0604020202020204" pitchFamily="34" charset="0"/>
                  </a:rPr>
                  <a:t>Se aclaro dudas a los padres de familia con ejemplos y fuera mas eficaz el aprendizaje.  los padres proveen experiencias que pueden influir en el crecimiento y desarrollo del niño e influir, positiva o negativamente, en el proceso de aprendizaje (</a:t>
                </a:r>
                <a:r>
                  <a:rPr lang="es-MX" sz="1200" dirty="0" err="1">
                    <a:latin typeface="Arial" panose="020B0604020202020204" pitchFamily="34" charset="0"/>
                    <a:cs typeface="Arial" panose="020B0604020202020204" pitchFamily="34" charset="0"/>
                  </a:rPr>
                  <a:t>KorkastchGroszko</a:t>
                </a:r>
                <a:r>
                  <a:rPr lang="es-MX" sz="1200" dirty="0">
                    <a:latin typeface="Arial" panose="020B0604020202020204" pitchFamily="34" charset="0"/>
                    <a:cs typeface="Arial" panose="020B0604020202020204" pitchFamily="34" charset="0"/>
                  </a:rPr>
                  <a:t>, 1998)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937" y="8509291"/>
              <a:ext cx="3856483" cy="646331"/>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Se Obtuvo mayor cercanía con los padres de familia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646331"/>
            </a:xfrm>
            <a:prstGeom prst="rect">
              <a:avLst/>
            </a:prstGeom>
            <a:noFill/>
          </p:spPr>
          <p:txBody>
            <a:bodyPr wrap="square">
              <a:spAutoFit/>
            </a:bodyPr>
            <a:lstStyle/>
            <a:p>
              <a:pPr algn="ctr"/>
              <a:r>
                <a:rPr lang="es-MX" dirty="0">
                  <a:solidFill>
                    <a:schemeClr val="bg1"/>
                  </a:solidFill>
                  <a:latin typeface="Comic Sans MS" panose="030F0702030302020204" pitchFamily="66" charset="0"/>
                </a:rPr>
                <a:t>La mayoría de los alumnos no han realizado actividades </a:t>
              </a:r>
              <a:endParaRPr lang="es-MX" sz="18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DA394C1-F1FB-448F-BD93-763F3B5938E7}"/>
              </a:ext>
            </a:extLst>
          </p:cNvPr>
          <p:cNvSpPr txBox="1"/>
          <p:nvPr/>
        </p:nvSpPr>
        <p:spPr>
          <a:xfrm>
            <a:off x="583660" y="210147"/>
            <a:ext cx="506064" cy="369332"/>
          </a:xfrm>
          <a:prstGeom prst="rect">
            <a:avLst/>
          </a:prstGeom>
          <a:noFill/>
        </p:spPr>
        <p:txBody>
          <a:bodyPr wrap="square" rtlCol="0">
            <a:spAutoFit/>
          </a:bodyPr>
          <a:lstStyle/>
          <a:p>
            <a:r>
              <a:rPr lang="es-MX" dirty="0"/>
              <a:t>17</a:t>
            </a:r>
          </a:p>
        </p:txBody>
      </p:sp>
      <p:sp>
        <p:nvSpPr>
          <p:cNvPr id="7" name="CuadroTexto 6">
            <a:extLst>
              <a:ext uri="{FF2B5EF4-FFF2-40B4-BE49-F238E27FC236}">
                <a16:creationId xmlns:a16="http://schemas.microsoft.com/office/drawing/2014/main" id="{0DB26A36-9769-459A-A60A-786802FE4169}"/>
              </a:ext>
            </a:extLst>
          </p:cNvPr>
          <p:cNvSpPr txBox="1"/>
          <p:nvPr/>
        </p:nvSpPr>
        <p:spPr>
          <a:xfrm>
            <a:off x="1421207" y="248260"/>
            <a:ext cx="833120" cy="369332"/>
          </a:xfrm>
          <a:prstGeom prst="rect">
            <a:avLst/>
          </a:prstGeom>
          <a:noFill/>
        </p:spPr>
        <p:txBody>
          <a:bodyPr wrap="square" rtlCol="0">
            <a:spAutoFit/>
          </a:bodyPr>
          <a:lstStyle/>
          <a:p>
            <a:r>
              <a:rPr lang="es-MX" dirty="0"/>
              <a:t>Jun</a:t>
            </a:r>
          </a:p>
        </p:txBody>
      </p:sp>
      <p:sp>
        <p:nvSpPr>
          <p:cNvPr id="9" name="CuadroTexto 8">
            <a:extLst>
              <a:ext uri="{FF2B5EF4-FFF2-40B4-BE49-F238E27FC236}">
                <a16:creationId xmlns:a16="http://schemas.microsoft.com/office/drawing/2014/main" id="{8DFAF9BD-2057-4E03-BBF6-29CEA8D52A1B}"/>
              </a:ext>
            </a:extLst>
          </p:cNvPr>
          <p:cNvSpPr txBox="1"/>
          <p:nvPr/>
        </p:nvSpPr>
        <p:spPr>
          <a:xfrm>
            <a:off x="2159194" y="230740"/>
            <a:ext cx="500619" cy="369332"/>
          </a:xfrm>
          <a:prstGeom prst="rect">
            <a:avLst/>
          </a:prstGeom>
          <a:noFill/>
        </p:spPr>
        <p:txBody>
          <a:bodyPr wrap="square" rtlCol="0">
            <a:spAutoFit/>
          </a:bodyPr>
          <a:lstStyle/>
          <a:p>
            <a:r>
              <a:rPr lang="es-MX" dirty="0"/>
              <a:t>21</a:t>
            </a:r>
          </a:p>
        </p:txBody>
      </p:sp>
      <p:cxnSp>
        <p:nvCxnSpPr>
          <p:cNvPr id="17" name="Conector recto 16">
            <a:extLst>
              <a:ext uri="{FF2B5EF4-FFF2-40B4-BE49-F238E27FC236}">
                <a16:creationId xmlns:a16="http://schemas.microsoft.com/office/drawing/2014/main" id="{2A3B66A3-586D-4622-9A24-B84B4C8CBC02}"/>
              </a:ext>
            </a:extLst>
          </p:cNvPr>
          <p:cNvCxnSpPr/>
          <p:nvPr/>
        </p:nvCxnSpPr>
        <p:spPr>
          <a:xfrm flipV="1">
            <a:off x="2055176" y="773539"/>
            <a:ext cx="156838" cy="2717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4412A4-026E-4781-A25C-3FEB115D651F}"/>
              </a:ext>
            </a:extLst>
          </p:cNvPr>
          <p:cNvCxnSpPr/>
          <p:nvPr/>
        </p:nvCxnSpPr>
        <p:spPr>
          <a:xfrm flipV="1">
            <a:off x="395992" y="2395126"/>
            <a:ext cx="1015392" cy="452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FCEFFC1-41CC-411A-9F25-1BE924AA64F1}"/>
              </a:ext>
            </a:extLst>
          </p:cNvPr>
          <p:cNvCxnSpPr/>
          <p:nvPr/>
        </p:nvCxnSpPr>
        <p:spPr>
          <a:xfrm flipV="1">
            <a:off x="3978463" y="3125148"/>
            <a:ext cx="756707" cy="392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8AC289FB-40B3-42B7-9271-B5D313E2C074}"/>
              </a:ext>
            </a:extLst>
          </p:cNvPr>
          <p:cNvSpPr/>
          <p:nvPr/>
        </p:nvSpPr>
        <p:spPr>
          <a:xfrm>
            <a:off x="5178310" y="5997152"/>
            <a:ext cx="140071" cy="144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7351BB74-79EC-42A0-917A-560AE6872BDF}"/>
              </a:ext>
            </a:extLst>
          </p:cNvPr>
          <p:cNvSpPr/>
          <p:nvPr/>
        </p:nvSpPr>
        <p:spPr>
          <a:xfrm>
            <a:off x="5178310" y="6202056"/>
            <a:ext cx="123753" cy="109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8FC4D3CC-DFDC-497E-9FF8-4504DC4D295C}"/>
              </a:ext>
            </a:extLst>
          </p:cNvPr>
          <p:cNvSpPr/>
          <p:nvPr/>
        </p:nvSpPr>
        <p:spPr>
          <a:xfrm>
            <a:off x="5178309" y="6367263"/>
            <a:ext cx="140071" cy="14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EFF328C1-5B2B-4421-94DD-4A0FCC6DEC6A}"/>
              </a:ext>
            </a:extLst>
          </p:cNvPr>
          <p:cNvSpPr/>
          <p:nvPr/>
        </p:nvSpPr>
        <p:spPr>
          <a:xfrm>
            <a:off x="5189058" y="6574513"/>
            <a:ext cx="118574" cy="101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B365EEAD-D8B2-4245-AC16-75751D53E57D}"/>
              </a:ext>
            </a:extLst>
          </p:cNvPr>
          <p:cNvSpPr/>
          <p:nvPr/>
        </p:nvSpPr>
        <p:spPr>
          <a:xfrm>
            <a:off x="6184271" y="7300841"/>
            <a:ext cx="122178" cy="15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a:extLst>
              <a:ext uri="{FF2B5EF4-FFF2-40B4-BE49-F238E27FC236}">
                <a16:creationId xmlns:a16="http://schemas.microsoft.com/office/drawing/2014/main" id="{D0054595-5EC3-428C-9151-259FA084080A}"/>
              </a:ext>
            </a:extLst>
          </p:cNvPr>
          <p:cNvSpPr/>
          <p:nvPr/>
        </p:nvSpPr>
        <p:spPr>
          <a:xfrm>
            <a:off x="6186070" y="7490928"/>
            <a:ext cx="147664" cy="1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a:extLst>
              <a:ext uri="{FF2B5EF4-FFF2-40B4-BE49-F238E27FC236}">
                <a16:creationId xmlns:a16="http://schemas.microsoft.com/office/drawing/2014/main" id="{EC413669-5C3A-4334-BFC2-4127531732CB}"/>
              </a:ext>
            </a:extLst>
          </p:cNvPr>
          <p:cNvSpPr/>
          <p:nvPr/>
        </p:nvSpPr>
        <p:spPr>
          <a:xfrm>
            <a:off x="6185141" y="7685343"/>
            <a:ext cx="138023" cy="137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id="{9751C198-A7C1-4479-AA80-209DC28C1CD8}"/>
              </a:ext>
            </a:extLst>
          </p:cNvPr>
          <p:cNvSpPr/>
          <p:nvPr/>
        </p:nvSpPr>
        <p:spPr>
          <a:xfrm>
            <a:off x="6195711" y="7885881"/>
            <a:ext cx="138023" cy="133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a:extLst>
              <a:ext uri="{FF2B5EF4-FFF2-40B4-BE49-F238E27FC236}">
                <a16:creationId xmlns:a16="http://schemas.microsoft.com/office/drawing/2014/main" id="{41B3E859-42CC-47D7-B4BB-134051AF072D}"/>
              </a:ext>
            </a:extLst>
          </p:cNvPr>
          <p:cNvSpPr/>
          <p:nvPr/>
        </p:nvSpPr>
        <p:spPr>
          <a:xfrm>
            <a:off x="6193663" y="8094117"/>
            <a:ext cx="124226" cy="9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a:extLst>
              <a:ext uri="{FF2B5EF4-FFF2-40B4-BE49-F238E27FC236}">
                <a16:creationId xmlns:a16="http://schemas.microsoft.com/office/drawing/2014/main" id="{CA149B7B-76BE-41D3-8214-051CCE53EAC7}"/>
              </a:ext>
            </a:extLst>
          </p:cNvPr>
          <p:cNvSpPr/>
          <p:nvPr/>
        </p:nvSpPr>
        <p:spPr>
          <a:xfrm>
            <a:off x="6195711" y="8291354"/>
            <a:ext cx="122178"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5031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Expresa con eficacia sus ideas acerca de diversos temas y atiende lo que se dice en interacciones con otras personas.</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8032410" cy="1837511"/>
              <a:chOff x="-104586" y="3258293"/>
              <a:chExt cx="8032410"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288274" cy="1354217"/>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r>
                  <a:rPr lang="es-MX" sz="1400" dirty="0">
                    <a:latin typeface="Arial" panose="020B0604020202020204" pitchFamily="34" charset="0"/>
                    <a:cs typeface="Arial" panose="020B0604020202020204" pitchFamily="34" charset="0"/>
                  </a:rPr>
                  <a:t>Se motivo para la realización de actividades, según el autor </a:t>
                </a:r>
                <a:r>
                  <a:rPr lang="es-MX" sz="1400" dirty="0" err="1">
                    <a:latin typeface="Arial" panose="020B0604020202020204" pitchFamily="34" charset="0"/>
                    <a:cs typeface="Arial" panose="020B0604020202020204" pitchFamily="34" charset="0"/>
                  </a:rPr>
                  <a:t>Heckhausen</a:t>
                </a:r>
                <a:r>
                  <a:rPr lang="es-MX" sz="1400" dirty="0">
                    <a:latin typeface="Arial" panose="020B0604020202020204" pitchFamily="34" charset="0"/>
                    <a:cs typeface="Arial" panose="020B0604020202020204" pitchFamily="34" charset="0"/>
                  </a:rPr>
                  <a:t> (1980), el motivo de rendimiento, junto con su estímulo correspondiente, es lo que más determina en la motivación del aprendizaje</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937" y="8655485"/>
              <a:ext cx="3856483" cy="646331"/>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Se presento atención a dudas sobre las actividades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646331"/>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Baja participación de los alumno y padres de familia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DA394C1-F1FB-448F-BD93-763F3B5938E7}"/>
              </a:ext>
            </a:extLst>
          </p:cNvPr>
          <p:cNvSpPr txBox="1"/>
          <p:nvPr/>
        </p:nvSpPr>
        <p:spPr>
          <a:xfrm>
            <a:off x="583660" y="210147"/>
            <a:ext cx="506064" cy="369332"/>
          </a:xfrm>
          <a:prstGeom prst="rect">
            <a:avLst/>
          </a:prstGeom>
          <a:noFill/>
        </p:spPr>
        <p:txBody>
          <a:bodyPr wrap="square" rtlCol="0">
            <a:spAutoFit/>
          </a:bodyPr>
          <a:lstStyle/>
          <a:p>
            <a:r>
              <a:rPr lang="es-MX" dirty="0"/>
              <a:t>18</a:t>
            </a:r>
          </a:p>
        </p:txBody>
      </p:sp>
      <p:sp>
        <p:nvSpPr>
          <p:cNvPr id="7" name="CuadroTexto 6">
            <a:extLst>
              <a:ext uri="{FF2B5EF4-FFF2-40B4-BE49-F238E27FC236}">
                <a16:creationId xmlns:a16="http://schemas.microsoft.com/office/drawing/2014/main" id="{0DB26A36-9769-459A-A60A-786802FE4169}"/>
              </a:ext>
            </a:extLst>
          </p:cNvPr>
          <p:cNvSpPr txBox="1"/>
          <p:nvPr/>
        </p:nvSpPr>
        <p:spPr>
          <a:xfrm>
            <a:off x="1421207" y="248260"/>
            <a:ext cx="833120" cy="369332"/>
          </a:xfrm>
          <a:prstGeom prst="rect">
            <a:avLst/>
          </a:prstGeom>
          <a:noFill/>
        </p:spPr>
        <p:txBody>
          <a:bodyPr wrap="square" rtlCol="0">
            <a:spAutoFit/>
          </a:bodyPr>
          <a:lstStyle/>
          <a:p>
            <a:r>
              <a:rPr lang="es-MX" dirty="0"/>
              <a:t>Jun</a:t>
            </a:r>
          </a:p>
        </p:txBody>
      </p:sp>
      <p:sp>
        <p:nvSpPr>
          <p:cNvPr id="9" name="CuadroTexto 8">
            <a:extLst>
              <a:ext uri="{FF2B5EF4-FFF2-40B4-BE49-F238E27FC236}">
                <a16:creationId xmlns:a16="http://schemas.microsoft.com/office/drawing/2014/main" id="{8DFAF9BD-2057-4E03-BBF6-29CEA8D52A1B}"/>
              </a:ext>
            </a:extLst>
          </p:cNvPr>
          <p:cNvSpPr txBox="1"/>
          <p:nvPr/>
        </p:nvSpPr>
        <p:spPr>
          <a:xfrm>
            <a:off x="2159194" y="230740"/>
            <a:ext cx="500619" cy="369332"/>
          </a:xfrm>
          <a:prstGeom prst="rect">
            <a:avLst/>
          </a:prstGeom>
          <a:noFill/>
        </p:spPr>
        <p:txBody>
          <a:bodyPr wrap="square" rtlCol="0">
            <a:spAutoFit/>
          </a:bodyPr>
          <a:lstStyle/>
          <a:p>
            <a:r>
              <a:rPr lang="es-MX" dirty="0"/>
              <a:t>21</a:t>
            </a:r>
          </a:p>
        </p:txBody>
      </p:sp>
      <p:cxnSp>
        <p:nvCxnSpPr>
          <p:cNvPr id="17" name="Conector recto 16">
            <a:extLst>
              <a:ext uri="{FF2B5EF4-FFF2-40B4-BE49-F238E27FC236}">
                <a16:creationId xmlns:a16="http://schemas.microsoft.com/office/drawing/2014/main" id="{2A3B66A3-586D-4622-9A24-B84B4C8CBC02}"/>
              </a:ext>
            </a:extLst>
          </p:cNvPr>
          <p:cNvCxnSpPr/>
          <p:nvPr/>
        </p:nvCxnSpPr>
        <p:spPr>
          <a:xfrm flipV="1">
            <a:off x="2513822" y="796304"/>
            <a:ext cx="156838" cy="2717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B4412A4-026E-4781-A25C-3FEB115D651F}"/>
              </a:ext>
            </a:extLst>
          </p:cNvPr>
          <p:cNvCxnSpPr/>
          <p:nvPr/>
        </p:nvCxnSpPr>
        <p:spPr>
          <a:xfrm flipV="1">
            <a:off x="395992" y="2395126"/>
            <a:ext cx="1015392" cy="452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FCEFFC1-41CC-411A-9F25-1BE924AA64F1}"/>
              </a:ext>
            </a:extLst>
          </p:cNvPr>
          <p:cNvCxnSpPr/>
          <p:nvPr/>
        </p:nvCxnSpPr>
        <p:spPr>
          <a:xfrm flipV="1">
            <a:off x="3978463" y="3125148"/>
            <a:ext cx="756707" cy="392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8AC289FB-40B3-42B7-9271-B5D313E2C074}"/>
              </a:ext>
            </a:extLst>
          </p:cNvPr>
          <p:cNvSpPr/>
          <p:nvPr/>
        </p:nvSpPr>
        <p:spPr>
          <a:xfrm>
            <a:off x="5178310" y="5997152"/>
            <a:ext cx="140071" cy="144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7351BB74-79EC-42A0-917A-560AE6872BDF}"/>
              </a:ext>
            </a:extLst>
          </p:cNvPr>
          <p:cNvSpPr/>
          <p:nvPr/>
        </p:nvSpPr>
        <p:spPr>
          <a:xfrm>
            <a:off x="5178310" y="6202056"/>
            <a:ext cx="123753" cy="109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8FC4D3CC-DFDC-497E-9FF8-4504DC4D295C}"/>
              </a:ext>
            </a:extLst>
          </p:cNvPr>
          <p:cNvSpPr/>
          <p:nvPr/>
        </p:nvSpPr>
        <p:spPr>
          <a:xfrm>
            <a:off x="5178309" y="6367263"/>
            <a:ext cx="140071" cy="14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EFF328C1-5B2B-4421-94DD-4A0FCC6DEC6A}"/>
              </a:ext>
            </a:extLst>
          </p:cNvPr>
          <p:cNvSpPr/>
          <p:nvPr/>
        </p:nvSpPr>
        <p:spPr>
          <a:xfrm>
            <a:off x="5189058" y="6574513"/>
            <a:ext cx="118574" cy="101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B365EEAD-D8B2-4245-AC16-75751D53E57D}"/>
              </a:ext>
            </a:extLst>
          </p:cNvPr>
          <p:cNvSpPr/>
          <p:nvPr/>
        </p:nvSpPr>
        <p:spPr>
          <a:xfrm>
            <a:off x="6184271" y="7300841"/>
            <a:ext cx="122178" cy="15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a:extLst>
              <a:ext uri="{FF2B5EF4-FFF2-40B4-BE49-F238E27FC236}">
                <a16:creationId xmlns:a16="http://schemas.microsoft.com/office/drawing/2014/main" id="{D0054595-5EC3-428C-9151-259FA084080A}"/>
              </a:ext>
            </a:extLst>
          </p:cNvPr>
          <p:cNvSpPr/>
          <p:nvPr/>
        </p:nvSpPr>
        <p:spPr>
          <a:xfrm>
            <a:off x="6186070" y="7490928"/>
            <a:ext cx="147664" cy="1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a:extLst>
              <a:ext uri="{FF2B5EF4-FFF2-40B4-BE49-F238E27FC236}">
                <a16:creationId xmlns:a16="http://schemas.microsoft.com/office/drawing/2014/main" id="{EC413669-5C3A-4334-BFC2-4127531732CB}"/>
              </a:ext>
            </a:extLst>
          </p:cNvPr>
          <p:cNvSpPr/>
          <p:nvPr/>
        </p:nvSpPr>
        <p:spPr>
          <a:xfrm>
            <a:off x="6185141" y="7685343"/>
            <a:ext cx="138023" cy="137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id="{9751C198-A7C1-4479-AA80-209DC28C1CD8}"/>
              </a:ext>
            </a:extLst>
          </p:cNvPr>
          <p:cNvSpPr/>
          <p:nvPr/>
        </p:nvSpPr>
        <p:spPr>
          <a:xfrm>
            <a:off x="6195711" y="7885881"/>
            <a:ext cx="138023" cy="133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a:extLst>
              <a:ext uri="{FF2B5EF4-FFF2-40B4-BE49-F238E27FC236}">
                <a16:creationId xmlns:a16="http://schemas.microsoft.com/office/drawing/2014/main" id="{41B3E859-42CC-47D7-B4BB-134051AF072D}"/>
              </a:ext>
            </a:extLst>
          </p:cNvPr>
          <p:cNvSpPr/>
          <p:nvPr/>
        </p:nvSpPr>
        <p:spPr>
          <a:xfrm>
            <a:off x="6193663" y="8094117"/>
            <a:ext cx="124226" cy="9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a:extLst>
              <a:ext uri="{FF2B5EF4-FFF2-40B4-BE49-F238E27FC236}">
                <a16:creationId xmlns:a16="http://schemas.microsoft.com/office/drawing/2014/main" id="{CA149B7B-76BE-41D3-8214-051CCE53EAC7}"/>
              </a:ext>
            </a:extLst>
          </p:cNvPr>
          <p:cNvSpPr/>
          <p:nvPr/>
        </p:nvSpPr>
        <p:spPr>
          <a:xfrm>
            <a:off x="6195711" y="8291354"/>
            <a:ext cx="122178"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939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BBE29-66C7-409F-AED6-D1232ECCA9D2}"/>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27F81805-CEDD-4B51-838E-D5D9ECB79CA9}"/>
              </a:ext>
            </a:extLst>
          </p:cNvPr>
          <p:cNvSpPr>
            <a:spLocks noGrp="1"/>
          </p:cNvSpPr>
          <p:nvPr>
            <p:ph idx="1"/>
          </p:nvPr>
        </p:nvSpPr>
        <p:spPr/>
        <p:txBody>
          <a:bodyPr/>
          <a:lstStyle/>
          <a:p>
            <a:endParaRPr lang="es-MX" dirty="0">
              <a:hlinkClick r:id="rId2"/>
            </a:endParaRPr>
          </a:p>
          <a:p>
            <a:r>
              <a:rPr lang="es-MX" dirty="0">
                <a:hlinkClick r:id="rId2"/>
              </a:rPr>
              <a:t>file:///C:/Users/brism/Downloads/Dialnet-LaComunicacionFamiliaescuelaEnEducacionInfantilYPr-4993813.pdf </a:t>
            </a:r>
          </a:p>
          <a:p>
            <a:r>
              <a:rPr lang="es-MX" dirty="0">
                <a:hlinkClick r:id="rId2"/>
              </a:rPr>
              <a:t>https://www.redalyc.org/pdf/1701/170118447007.pdf</a:t>
            </a:r>
            <a:r>
              <a:rPr lang="es-MX" dirty="0"/>
              <a:t> </a:t>
            </a:r>
          </a:p>
          <a:p>
            <a:r>
              <a:rPr lang="es-MX" dirty="0">
                <a:hlinkClick r:id="rId3"/>
              </a:rPr>
              <a:t>https://rodin.uca.es/xmlui/bitstream/handle/10498/19324/TFG%20EVALUACI%C3%93N%20EI.pdf?sequence=1&amp;isAllowed=y</a:t>
            </a:r>
            <a:r>
              <a:rPr lang="es-MX" dirty="0"/>
              <a:t> </a:t>
            </a:r>
          </a:p>
          <a:p>
            <a:r>
              <a:rPr lang="es-MX" dirty="0">
                <a:hlinkClick r:id="rId4"/>
              </a:rPr>
              <a:t>https://rieoei.org/historico/deloslectores/1538Escobedo.pdf</a:t>
            </a:r>
            <a:r>
              <a:rPr lang="es-MX" dirty="0"/>
              <a:t> </a:t>
            </a:r>
          </a:p>
          <a:p>
            <a:r>
              <a:rPr lang="es-MX" dirty="0">
                <a:hlinkClick r:id="rId5"/>
              </a:rPr>
              <a:t>https://core.ac.uk/download/pdf/186617177.pdf</a:t>
            </a:r>
            <a:r>
              <a:rPr lang="es-MX" dirty="0"/>
              <a:t> </a:t>
            </a:r>
          </a:p>
        </p:txBody>
      </p:sp>
    </p:spTree>
    <p:extLst>
      <p:ext uri="{BB962C8B-B14F-4D97-AF65-F5344CB8AC3E}">
        <p14:creationId xmlns:p14="http://schemas.microsoft.com/office/powerpoint/2010/main" val="183947363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2775</TotalTime>
  <Words>1291</Words>
  <Application>Microsoft Office PowerPoint</Application>
  <PresentationFormat>Personalizado</PresentationFormat>
  <Paragraphs>281</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bris medrano</cp:lastModifiedBy>
  <cp:revision>26</cp:revision>
  <dcterms:created xsi:type="dcterms:W3CDTF">2020-11-09T23:20:30Z</dcterms:created>
  <dcterms:modified xsi:type="dcterms:W3CDTF">2021-06-18T21:54:34Z</dcterms:modified>
</cp:coreProperties>
</file>