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62" r:id="rId5"/>
    <p:sldId id="265" r:id="rId6"/>
    <p:sldId id="266" r:id="rId7"/>
    <p:sldId id="267" r:id="rId8"/>
    <p:sldId id="268" r:id="rId9"/>
    <p:sldId id="269" r:id="rId10"/>
    <p:sldId id="270" r:id="rId11"/>
    <p:sldId id="271" r:id="rId12"/>
    <p:sldId id="272" r:id="rId13"/>
    <p:sldId id="263" r:id="rId14"/>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12" autoAdjust="0"/>
    <p:restoredTop sz="94249" autoAdjust="0"/>
  </p:normalViewPr>
  <p:slideViewPr>
    <p:cSldViewPr snapToGrid="0">
      <p:cViewPr>
        <p:scale>
          <a:sx n="82" d="100"/>
          <a:sy n="82" d="100"/>
        </p:scale>
        <p:origin x="1248" y="-19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18/06/2021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i.org/10.35622/j.rie.2021.01.00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2000" b="1" dirty="0">
                <a:solidFill>
                  <a:prstClr val="black"/>
                </a:solidFill>
                <a:latin typeface="Arial" panose="020B0604020202020204" pitchFamily="34" charset="0"/>
                <a:cs typeface="Arial" panose="020B0604020202020204" pitchFamily="34" charset="0"/>
              </a:rPr>
              <a:t>Escuela Normal de Educación </a:t>
            </a:r>
            <a:r>
              <a:rPr lang="es-MX" sz="2000" b="1" dirty="0" smtClean="0">
                <a:solidFill>
                  <a:prstClr val="black"/>
                </a:solidFill>
                <a:latin typeface="Arial" panose="020B0604020202020204" pitchFamily="34" charset="0"/>
                <a:cs typeface="Arial" panose="020B0604020202020204" pitchFamily="34" charset="0"/>
              </a:rPr>
              <a:t>Preescolar</a:t>
            </a:r>
            <a:r>
              <a:rPr lang="es-MX" sz="2000" b="1" dirty="0">
                <a:solidFill>
                  <a:prstClr val="black"/>
                </a:solidFill>
                <a:latin typeface="Arial" panose="020B0604020202020204" pitchFamily="34" charset="0"/>
                <a:cs typeface="Arial" panose="020B0604020202020204" pitchFamily="34" charset="0"/>
              </a:rPr>
              <a:t/>
            </a:r>
            <a:br>
              <a:rPr lang="es-MX" sz="2000" b="1" dirty="0">
                <a:solidFill>
                  <a:prstClr val="black"/>
                </a:solidFill>
                <a:latin typeface="Arial" panose="020B0604020202020204" pitchFamily="34" charset="0"/>
                <a:cs typeface="Arial" panose="020B0604020202020204" pitchFamily="34" charset="0"/>
              </a:rPr>
            </a:br>
            <a:r>
              <a:rPr lang="es-MX" sz="2000" b="1" dirty="0" smtClean="0">
                <a:solidFill>
                  <a:prstClr val="black"/>
                </a:solidFill>
                <a:latin typeface="Arial" panose="020B0604020202020204" pitchFamily="34" charset="0"/>
                <a:cs typeface="Arial" panose="020B0604020202020204" pitchFamily="34" charset="0"/>
              </a:rPr>
              <a:t>ciclo escolar 2020 </a:t>
            </a:r>
            <a:r>
              <a:rPr lang="es-MX" sz="2000" b="1" dirty="0">
                <a:solidFill>
                  <a:prstClr val="black"/>
                </a:solidFill>
                <a:latin typeface="Arial" panose="020B0604020202020204" pitchFamily="34" charset="0"/>
                <a:cs typeface="Arial" panose="020B0604020202020204" pitchFamily="34" charset="0"/>
              </a:rPr>
              <a:t>– </a:t>
            </a:r>
            <a:r>
              <a:rPr lang="es-MX" sz="2000" b="1" dirty="0" smtClean="0">
                <a:solidFill>
                  <a:prstClr val="black"/>
                </a:solidFill>
                <a:latin typeface="Arial" panose="020B0604020202020204" pitchFamily="34" charset="0"/>
                <a:cs typeface="Arial" panose="020B0604020202020204" pitchFamily="34" charset="0"/>
              </a:rPr>
              <a:t>2021</a:t>
            </a:r>
            <a:br>
              <a:rPr lang="es-MX" sz="2000" b="1" dirty="0" smtClean="0">
                <a:solidFill>
                  <a:prstClr val="black"/>
                </a:solidFill>
                <a:latin typeface="Arial" panose="020B0604020202020204" pitchFamily="34" charset="0"/>
                <a:cs typeface="Arial" panose="020B0604020202020204" pitchFamily="34" charset="0"/>
              </a:rPr>
            </a:br>
            <a:r>
              <a:rPr lang="es-MX" sz="2800" b="1" dirty="0">
                <a:solidFill>
                  <a:prstClr val="black"/>
                </a:solidFill>
                <a:latin typeface="Arial" panose="020B0604020202020204" pitchFamily="34" charset="0"/>
                <a:cs typeface="Arial" panose="020B0604020202020204" pitchFamily="34" charset="0"/>
              </a:rPr>
              <a:t/>
            </a:r>
            <a:br>
              <a:rPr lang="es-MX" sz="2800"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534677" y="2998053"/>
            <a:ext cx="6707803" cy="6373904"/>
          </a:xfrm>
        </p:spPr>
        <p:txBody>
          <a:bodyPr>
            <a:normAutofit lnSpcReduction="10000"/>
          </a:bodyPr>
          <a:lstStyle/>
          <a:p>
            <a:pPr marL="0" lvl="0" indent="0" algn="ctr" defTabSz="457200">
              <a:lnSpc>
                <a:spcPct val="100000"/>
              </a:lnSpc>
              <a:spcBef>
                <a:spcPts val="0"/>
              </a:spcBef>
              <a:buNone/>
            </a:pPr>
            <a:r>
              <a:rPr lang="es-MX" sz="1600" b="1" dirty="0">
                <a:solidFill>
                  <a:prstClr val="black"/>
                </a:solidFill>
                <a:latin typeface="Arial" panose="020B0604020202020204" pitchFamily="34" charset="0"/>
                <a:cs typeface="Arial" panose="020B0604020202020204" pitchFamily="34" charset="0"/>
              </a:rPr>
              <a:t>Docente: </a:t>
            </a:r>
            <a:r>
              <a:rPr lang="es-MX" sz="1600" dirty="0">
                <a:solidFill>
                  <a:prstClr val="black"/>
                </a:solidFill>
                <a:latin typeface="Arial" panose="020B0604020202020204" pitchFamily="34" charset="0"/>
                <a:cs typeface="Arial" panose="020B0604020202020204" pitchFamily="34" charset="0"/>
              </a:rPr>
              <a:t>Dolores Patricia Segovia Gómez. </a:t>
            </a:r>
          </a:p>
          <a:p>
            <a:pPr marL="0" lvl="0" indent="0" algn="ctr" defTabSz="457200">
              <a:lnSpc>
                <a:spcPct val="100000"/>
              </a:lnSpc>
              <a:spcBef>
                <a:spcPts val="0"/>
              </a:spcBef>
              <a:buNone/>
            </a:pPr>
            <a:r>
              <a:rPr lang="es-MX" sz="1600" b="1" dirty="0">
                <a:solidFill>
                  <a:prstClr val="black"/>
                </a:solidFill>
                <a:latin typeface="Arial" panose="020B0604020202020204" pitchFamily="34" charset="0"/>
                <a:cs typeface="Arial" panose="020B0604020202020204" pitchFamily="34" charset="0"/>
              </a:rPr>
              <a:t>Asignatura: </a:t>
            </a:r>
            <a:r>
              <a:rPr lang="es-MX" sz="1600" dirty="0">
                <a:solidFill>
                  <a:prstClr val="black"/>
                </a:solidFill>
                <a:latin typeface="Arial" panose="020B0604020202020204" pitchFamily="34" charset="0"/>
                <a:cs typeface="Arial" panose="020B0604020202020204" pitchFamily="34" charset="0"/>
              </a:rPr>
              <a:t>Trabajo docente y proyectos de mejora escolar.</a:t>
            </a:r>
          </a:p>
          <a:p>
            <a:pPr marL="0" lvl="0" indent="0" algn="ctr" defTabSz="457200">
              <a:lnSpc>
                <a:spcPct val="100000"/>
              </a:lnSpc>
              <a:spcBef>
                <a:spcPts val="0"/>
              </a:spcBef>
              <a:buNone/>
            </a:pPr>
            <a:r>
              <a:rPr lang="es-MX" sz="1600" b="1" dirty="0" smtClean="0">
                <a:solidFill>
                  <a:prstClr val="black"/>
                </a:solidFill>
                <a:latin typeface="Arial" panose="020B0604020202020204" pitchFamily="34" charset="0"/>
                <a:cs typeface="Arial" panose="020B0604020202020204" pitchFamily="34" charset="0"/>
              </a:rPr>
              <a:t>Diario </a:t>
            </a:r>
            <a:endParaRPr lang="es-MX" sz="1600" b="1"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r>
              <a:rPr lang="es-MX" sz="1600" b="1" dirty="0">
                <a:solidFill>
                  <a:prstClr val="black"/>
                </a:solidFill>
                <a:latin typeface="Arial" panose="020B0604020202020204" pitchFamily="34" charset="0"/>
                <a:cs typeface="Arial" panose="020B0604020202020204" pitchFamily="34" charset="0"/>
              </a:rPr>
              <a:t>Competencias: </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lvl="0" indent="0" defTabSz="457200">
              <a:lnSpc>
                <a:spcPct val="100000"/>
              </a:lnSpc>
              <a:spcBef>
                <a:spcPts val="0"/>
              </a:spcBef>
              <a:buNone/>
            </a:pPr>
            <a:endParaRPr lang="es-MX" sz="1600"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Alumna: </a:t>
            </a:r>
            <a:r>
              <a:rPr lang="es-MX" sz="1600" dirty="0" smtClean="0">
                <a:solidFill>
                  <a:prstClr val="black"/>
                </a:solidFill>
                <a:latin typeface="Arial" panose="020B0604020202020204" pitchFamily="34" charset="0"/>
                <a:cs typeface="Arial" panose="020B0604020202020204" pitchFamily="34" charset="0"/>
              </a:rPr>
              <a:t>Mariana Guadalupe Gaona Montes #6. </a:t>
            </a:r>
            <a:endParaRPr lang="es-MX" sz="1600"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endParaRPr lang="es-MX" sz="1600"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3° “A</a:t>
            </a:r>
            <a:r>
              <a:rPr lang="es-MX" sz="1600" dirty="0" smtClean="0">
                <a:solidFill>
                  <a:prstClr val="black"/>
                </a:solidFill>
                <a:latin typeface="Arial" panose="020B0604020202020204" pitchFamily="34" charset="0"/>
                <a:cs typeface="Arial" panose="020B0604020202020204" pitchFamily="34" charset="0"/>
              </a:rPr>
              <a:t>”</a:t>
            </a:r>
          </a:p>
          <a:p>
            <a:pPr marL="0" lvl="0" indent="0" algn="ctr" defTabSz="457200">
              <a:lnSpc>
                <a:spcPct val="100000"/>
              </a:lnSpc>
              <a:spcBef>
                <a:spcPts val="0"/>
              </a:spcBef>
              <a:buNone/>
            </a:pPr>
            <a:r>
              <a:rPr lang="es-MX" sz="1600" dirty="0" smtClean="0">
                <a:solidFill>
                  <a:prstClr val="black"/>
                </a:solidFill>
                <a:latin typeface="Arial" panose="020B0604020202020204" pitchFamily="34" charset="0"/>
                <a:cs typeface="Arial" panose="020B0604020202020204" pitchFamily="34" charset="0"/>
              </a:rPr>
              <a:t> </a:t>
            </a:r>
          </a:p>
          <a:p>
            <a:pPr marL="0" lvl="0" indent="0" defTabSz="457200">
              <a:lnSpc>
                <a:spcPct val="100000"/>
              </a:lnSpc>
              <a:spcBef>
                <a:spcPts val="0"/>
              </a:spcBef>
              <a:buNone/>
            </a:pPr>
            <a:r>
              <a:rPr lang="es-MX" sz="1600" dirty="0" smtClean="0">
                <a:solidFill>
                  <a:prstClr val="black"/>
                </a:solidFill>
                <a:latin typeface="Arial" panose="020B0604020202020204" pitchFamily="34" charset="0"/>
                <a:cs typeface="Arial" panose="020B0604020202020204" pitchFamily="34" charset="0"/>
              </a:rPr>
              <a:t>Saltillo Coahuila.                                                           Junio </a:t>
            </a:r>
            <a:r>
              <a:rPr lang="es-MX" sz="1600" dirty="0">
                <a:solidFill>
                  <a:prstClr val="black"/>
                </a:solidFill>
                <a:latin typeface="Arial" panose="020B0604020202020204" pitchFamily="34" charset="0"/>
                <a:cs typeface="Arial" panose="020B0604020202020204" pitchFamily="34" charset="0"/>
              </a:rPr>
              <a:t>del 2021</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2705" y="1486942"/>
            <a:ext cx="1231746" cy="1511111"/>
          </a:xfrm>
          <a:prstGeom prst="rect">
            <a:avLst/>
          </a:prstGeom>
        </p:spPr>
      </p:pic>
    </p:spTree>
    <p:extLst>
      <p:ext uri="{BB962C8B-B14F-4D97-AF65-F5344CB8AC3E}">
        <p14:creationId xmlns:p14="http://schemas.microsoft.com/office/powerpoint/2010/main" val="468143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743594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6186309"/>
          </a:xfrm>
          <a:prstGeom prst="rect">
            <a:avLst/>
          </a:prstGeom>
          <a:noFill/>
        </p:spPr>
        <p:txBody>
          <a:bodyPr wrap="square" rtlCol="0">
            <a:spAutoFit/>
          </a:bodyPr>
          <a:lstStyle/>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noProof="0" dirty="0" smtClean="0">
                <a:solidFill>
                  <a:prstClr val="black"/>
                </a:solidFill>
                <a:latin typeface="Comic Sans MS" panose="030F0702030302020204" pitchFamily="66" charset="0"/>
              </a:rPr>
              <a:t>Lograron identificar y relacionar los objetos que tenían en casa y eran similares a algunas figuras geométricas, desarrollando en ellos la habilidad de observación y pensamiento critico.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noProof="0" dirty="0" smtClean="0">
                <a:solidFill>
                  <a:prstClr val="black"/>
                </a:solidFill>
                <a:latin typeface="Comic Sans MS" panose="030F0702030302020204" pitchFamily="66" charset="0"/>
              </a:rPr>
              <a:t>Realizaron modelos hechos de figuras geométricas, con diversos materiales como hojas de papel, plastilina, foami o pintura, de acuerdo a esto González at el. (2016) menciona que por medio de estas situaciones se cumple el propósito de que los alumnos obtengan experiencias de aprendizaje para el desarrollo de la percepción geométrica, al observar las diferentes características de las figuras y resolver problemas específicos.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Mediante las actividades sobre las figuras geométricas se incluyó el juego, tomada como una estrategia didáctica para el desarrollo integral del alumno.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Por otro lado, en el campo de lenguaje y comunicación se logró que los niños favorecieran la habilidad de observación y expresión oral, al describir dos imágenes con situaciones diferentes, algunos niños realizaron la descripción muy detalladamente, lo cual es mucho mejor. El lenguaje oral es muy importante, puesto que por este medio los niños resuelven necesidades y hablen sobre diferentes temas, facilitando así los reflexión y realización de contenidos escolares (Barradas, G., 2019).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1384995"/>
          </a:xfrm>
          <a:prstGeom prst="rect">
            <a:avLst/>
          </a:prstGeom>
          <a:noFill/>
        </p:spPr>
        <p:txBody>
          <a:bodyPr wrap="square">
            <a:spAutoFit/>
          </a:bodyPr>
          <a:lstStyle/>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Geométricas no fue favorecido completamente, no se realizó observación en el momento para que no fuera evidenciado ante el grupo, sin embargo se hizo por medio del chat personal para contribuir a un aprendizaje significativo en la niña.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MX" sz="1200" dirty="0" smtClean="0">
              <a:solidFill>
                <a:prstClr val="black"/>
              </a:solidFill>
              <a:latin typeface="Comic Sans MS" panose="030F0702030302020204" pitchFamily="66" charset="0"/>
            </a:endParaRPr>
          </a:p>
        </p:txBody>
      </p:sp>
    </p:spTree>
    <p:extLst>
      <p:ext uri="{BB962C8B-B14F-4D97-AF65-F5344CB8AC3E}">
        <p14:creationId xmlns:p14="http://schemas.microsoft.com/office/powerpoint/2010/main" val="69615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184940"/>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Las actividades aplicadas favorecieron los aprendizajes esperados, los materiales usados eran al alcance de los niños para su aprendizaje en casa, en cuanto al nivel de complejidad</a:t>
                </a: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fue adecuado a la edad de los alumnos y a sus aprendizajes previos. Hubo buena organización y las actividades aplicadas fueron conforme a lo planeado.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Hoy viernes se logró que la mayor parte de los niños participaran en la realización de las actividades.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Realizaron un cartel con el animal que decidieron exponer,</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mencionando características mas importantes del mismo. </a:t>
              </a: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01566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noProof="0" dirty="0" smtClean="0">
                  <a:latin typeface="Comic Sans MS" panose="030F0702030302020204" pitchFamily="66" charset="0"/>
                </a:rPr>
                <a:t>Algunos niños olvidaban lo que tenían que decir en su exposición y las mamás les recordaban o les repetían lo que tenían que decir.</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20" name="Imagen 19"/>
          <p:cNvPicPr>
            <a:picLocks noChangeAspect="1"/>
          </p:cNvPicPr>
          <p:nvPr/>
        </p:nvPicPr>
        <p:blipFill>
          <a:blip r:embed="rId8"/>
          <a:stretch>
            <a:fillRect/>
          </a:stretch>
        </p:blipFill>
        <p:spPr>
          <a:xfrm>
            <a:off x="2171402" y="560530"/>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77483" y="6460342"/>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78804" y="6262349"/>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80397" y="6099147"/>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18     06       2021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4013663" y="3063940"/>
            <a:ext cx="547308" cy="547308"/>
          </a:xfrm>
          <a:prstGeom prst="rect">
            <a:avLst/>
          </a:prstGeom>
        </p:spPr>
      </p:pic>
      <p:pic>
        <p:nvPicPr>
          <p:cNvPr id="14" name="Imagen 13"/>
          <p:cNvPicPr>
            <a:picLocks noChangeAspect="1"/>
          </p:cNvPicPr>
          <p:nvPr/>
        </p:nvPicPr>
        <p:blipFill>
          <a:blip r:embed="rId10"/>
          <a:stretch>
            <a:fillRect/>
          </a:stretch>
        </p:blipFill>
        <p:spPr>
          <a:xfrm>
            <a:off x="61378" y="4981468"/>
            <a:ext cx="359695" cy="359695"/>
          </a:xfrm>
          <a:prstGeom prst="rect">
            <a:avLst/>
          </a:prstGeom>
        </p:spPr>
      </p:pic>
      <p:pic>
        <p:nvPicPr>
          <p:cNvPr id="154" name="Imagen 153"/>
          <p:cNvPicPr>
            <a:picLocks noChangeAspect="1"/>
          </p:cNvPicPr>
          <p:nvPr/>
        </p:nvPicPr>
        <p:blipFill>
          <a:blip r:embed="rId9"/>
          <a:stretch>
            <a:fillRect/>
          </a:stretch>
        </p:blipFill>
        <p:spPr>
          <a:xfrm>
            <a:off x="2716325" y="2135889"/>
            <a:ext cx="1103472" cy="1103472"/>
          </a:xfrm>
          <a:prstGeom prst="rect">
            <a:avLst/>
          </a:prstGeom>
        </p:spPr>
      </p:pic>
    </p:spTree>
    <p:extLst>
      <p:ext uri="{BB962C8B-B14F-4D97-AF65-F5344CB8AC3E}">
        <p14:creationId xmlns:p14="http://schemas.microsoft.com/office/powerpoint/2010/main" val="84473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743594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38084" y="436015"/>
            <a:ext cx="3553735" cy="3970318"/>
          </a:xfrm>
          <a:prstGeom prst="rect">
            <a:avLst/>
          </a:prstGeom>
          <a:noFill/>
        </p:spPr>
        <p:txBody>
          <a:bodyPr wrap="square" rtlCol="0">
            <a:spAutoFit/>
          </a:bodyPr>
          <a:lstStyle/>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Lograron </a:t>
            </a:r>
            <a:r>
              <a:rPr lang="es-MX" sz="1200" dirty="0" smtClean="0">
                <a:solidFill>
                  <a:prstClr val="black"/>
                </a:solidFill>
                <a:latin typeface="Comic Sans MS" panose="030F0702030302020204" pitchFamily="66" charset="0"/>
              </a:rPr>
              <a:t>una expresión oral fluida, identificaron las características mas comunes de los algunos animales, todos los animales fueron diferente, propiciando así un aprendizaje significativo y enriquecedor, puesto que los demás compañeros pudieron conocer las características de animales que no conocían al observar las exposiciones de sus compañeros. De acuerdo con el libro de Aprendizajes Clave (2017) en la edad preescolar comienzan a reconocer lo que se encuentra en su naturaleza, por su curiosidad y disposición a maravillarse y aprender sobre el mundo que les rodea.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Lograron mostrar interés por el mundo que los rodea, al observar y describir a los seres vivos de la naturaleza. </a:t>
            </a:r>
            <a:endParaRPr lang="es-MX" sz="1200" dirty="0">
              <a:solidFill>
                <a:prstClr val="black"/>
              </a:solidFill>
              <a:latin typeface="Comic Sans MS" panose="030F0702030302020204" pitchFamily="66" charset="0"/>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Se logró llamar la atención de los niños por la actividad que se les planteó, mostraron confianza al hablar frente al video, con un lenguaje </a:t>
            </a:r>
            <a:r>
              <a:rPr lang="es-MX" sz="1200" dirty="0" smtClean="0">
                <a:solidFill>
                  <a:prstClr val="black"/>
                </a:solidFill>
                <a:latin typeface="Comic Sans MS" panose="030F0702030302020204" pitchFamily="66" charset="0"/>
              </a:rPr>
              <a:t>amplio y motivados. </a:t>
            </a:r>
            <a:endParaRPr lang="es-MX" sz="1200" dirty="0" smtClean="0">
              <a:solidFill>
                <a:prstClr val="black"/>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830997"/>
          </a:xfrm>
          <a:prstGeom prst="rect">
            <a:avLst/>
          </a:prstGeom>
          <a:noFill/>
        </p:spPr>
        <p:txBody>
          <a:bodyPr wrap="square">
            <a:spAutoFit/>
          </a:bodyPr>
          <a:lstStyle/>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Que</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no se les diera un tiempo aproximado para la duración del video, ya que algunos estaban muy completos pero otros no, solo decían una cuantas palabras.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3432738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64204" y="301557"/>
            <a:ext cx="6871312" cy="5663089"/>
          </a:xfrm>
          <a:prstGeom prst="rect">
            <a:avLst/>
          </a:prstGeom>
          <a:noFill/>
        </p:spPr>
        <p:txBody>
          <a:bodyPr wrap="square" rtlCol="0">
            <a:spAutoFit/>
          </a:bodyPr>
          <a:lstStyle/>
          <a:p>
            <a:pPr algn="ctr"/>
            <a:r>
              <a:rPr lang="es-MX" sz="2000" b="1" dirty="0" smtClean="0"/>
              <a:t>Referencias </a:t>
            </a:r>
          </a:p>
          <a:p>
            <a:endParaRPr lang="es-MX" dirty="0"/>
          </a:p>
          <a:p>
            <a:r>
              <a:rPr lang="es-MX" sz="1200" dirty="0"/>
              <a:t>Barradas González, B. J. (2019). Desarrollo de habilidades de comunicación oral en preescolar a través del método de proyectos enriquecidos con herramientas de la pedagogía por proyectos (Doctoral dissertation, Universidad Veracruzana. Facultad de Pedagogía. Región Poza Rica-Tuxpan</a:t>
            </a:r>
            <a:r>
              <a:rPr lang="es-MX" sz="1200" dirty="0" smtClean="0"/>
              <a:t>).</a:t>
            </a:r>
          </a:p>
          <a:p>
            <a:endParaRPr lang="es-MX" sz="1200" dirty="0"/>
          </a:p>
          <a:p>
            <a:r>
              <a:rPr lang="es-MX" sz="1200" dirty="0" smtClean="0"/>
              <a:t>Cacón</a:t>
            </a:r>
            <a:r>
              <a:rPr lang="es-MX" sz="1200" dirty="0"/>
              <a:t>, O. E. B. (2001). Actividades de Ciencias Para la </a:t>
            </a:r>
            <a:r>
              <a:rPr lang="es-MX" sz="1200" dirty="0" smtClean="0"/>
              <a:t>Educación </a:t>
            </a:r>
            <a:r>
              <a:rPr lang="es-MX" sz="1200" dirty="0"/>
              <a:t>Preescolar. Editorial Universidad de Costa Rica</a:t>
            </a:r>
            <a:r>
              <a:rPr lang="es-MX" sz="1200" dirty="0" smtClean="0"/>
              <a:t>.</a:t>
            </a:r>
          </a:p>
          <a:p>
            <a:endParaRPr lang="es-MX" sz="1200" dirty="0"/>
          </a:p>
          <a:p>
            <a:r>
              <a:rPr lang="es-MX" sz="1200" dirty="0"/>
              <a:t>González, K. Z., </a:t>
            </a:r>
            <a:r>
              <a:rPr lang="es-MX" sz="1200" dirty="0" err="1"/>
              <a:t>Alday</a:t>
            </a:r>
            <a:r>
              <a:rPr lang="es-MX" sz="1200" dirty="0"/>
              <a:t>, B. N., &amp; Arizmendi, I. J. Capítulo VII </a:t>
            </a:r>
            <a:r>
              <a:rPr lang="es-MX" sz="1200" dirty="0" err="1"/>
              <a:t>Memorama</a:t>
            </a:r>
            <a:r>
              <a:rPr lang="es-MX" sz="1200" dirty="0"/>
              <a:t> y el barco de figuras geométricas. Matemáticas itinerantes. Escenario para fomentar y reflexionar el saber matemático, 73.</a:t>
            </a:r>
            <a:endParaRPr lang="es-MX" sz="1200" dirty="0" smtClean="0"/>
          </a:p>
          <a:p>
            <a:endParaRPr lang="es-MX" sz="1200" dirty="0"/>
          </a:p>
          <a:p>
            <a:r>
              <a:rPr lang="es-MX" sz="1200" dirty="0" err="1"/>
              <a:t>Huizar</a:t>
            </a:r>
            <a:r>
              <a:rPr lang="es-MX" sz="1200" dirty="0"/>
              <a:t> Carrillo, A. G. (2014). Las actividades lúdicas como una estrategia didáctica en el desarrollo de competencias del pensamiento matemático en un grupo de educación preescolar en el estado de Nayarit.</a:t>
            </a:r>
            <a:endParaRPr lang="es-MX" sz="1200" dirty="0" smtClean="0"/>
          </a:p>
          <a:p>
            <a:endParaRPr lang="es-MX" sz="1200" dirty="0"/>
          </a:p>
          <a:p>
            <a:r>
              <a:rPr lang="es-MX" sz="1200" dirty="0" smtClean="0"/>
              <a:t>Ochoa </a:t>
            </a:r>
            <a:r>
              <a:rPr lang="es-MX" sz="1200" dirty="0"/>
              <a:t>Montiel, F. J. (2018). La formación de la autonomía moral desde el preescolar. Varona. Revista Científico Metodológica, (66</a:t>
            </a:r>
            <a:r>
              <a:rPr lang="es-MX" sz="1200" dirty="0" smtClean="0"/>
              <a:t>).</a:t>
            </a:r>
          </a:p>
          <a:p>
            <a:endParaRPr lang="es-MX" sz="1200" dirty="0"/>
          </a:p>
          <a:p>
            <a:r>
              <a:rPr lang="es-MX" sz="1200" dirty="0"/>
              <a:t>Rodríguez-Herrera, M. (2021). El papel de las creencias de los maestros en la participación familiar. Revista Innova Educación, 3(1), 160-174. DOI: </a:t>
            </a:r>
            <a:r>
              <a:rPr lang="es-MX" sz="1200" dirty="0">
                <a:hlinkClick r:id="rId2"/>
              </a:rPr>
              <a:t>https://</a:t>
            </a:r>
            <a:r>
              <a:rPr lang="es-MX" sz="1200" dirty="0" smtClean="0">
                <a:hlinkClick r:id="rId2"/>
              </a:rPr>
              <a:t>doi.org/10.35622/j.rie.2021.01.008</a:t>
            </a:r>
            <a:endParaRPr lang="es-MX" sz="1200" dirty="0" smtClean="0"/>
          </a:p>
          <a:p>
            <a:endParaRPr lang="es-MX" sz="1200" dirty="0"/>
          </a:p>
          <a:p>
            <a:r>
              <a:rPr lang="es-MX" sz="1200" dirty="0"/>
              <a:t>Ruelas, D. X., Padilla, N. B., Ávila, P. Y., &amp; Rentería, L. H. (diciembre de 2020). Recrea. </a:t>
            </a:r>
            <a:r>
              <a:rPr lang="es-MX" sz="1200" dirty="0" smtClean="0"/>
              <a:t>Educación </a:t>
            </a:r>
            <a:r>
              <a:rPr lang="es-MX" sz="1200" dirty="0"/>
              <a:t>para Refundar 2040. Obtenido de Mi nombre es genial. : https://portalsej.jalisco.gob.mx/wp-content/uploads/2020/12/Mi-nombre-es-genial.-</a:t>
            </a:r>
            <a:r>
              <a:rPr lang="es-MX" sz="1200" dirty="0" smtClean="0"/>
              <a:t>Lenguaje-y-Comunicacio%CC%81n-2.pdf</a:t>
            </a:r>
          </a:p>
          <a:p>
            <a:endParaRPr lang="es-MX" sz="1200" dirty="0"/>
          </a:p>
          <a:p>
            <a:r>
              <a:rPr lang="es-MX" sz="1200" dirty="0"/>
              <a:t>SEP. (2017). Aprendizajes clave para la educación integral . México.</a:t>
            </a:r>
          </a:p>
          <a:p>
            <a:endParaRPr lang="es-MX" dirty="0" smtClean="0"/>
          </a:p>
          <a:p>
            <a:endParaRPr lang="es-MX" dirty="0" smtClean="0"/>
          </a:p>
        </p:txBody>
      </p:sp>
    </p:spTree>
    <p:extLst>
      <p:ext uri="{BB962C8B-B14F-4D97-AF65-F5344CB8AC3E}">
        <p14:creationId xmlns:p14="http://schemas.microsoft.com/office/powerpoint/2010/main" val="1887670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694" y="108284"/>
            <a:ext cx="7632784" cy="1941704"/>
          </a:xfrm>
        </p:spPr>
        <p:txBody>
          <a:bodyPr>
            <a:normAutofit/>
          </a:bodyPr>
          <a:lstStyle/>
          <a:p>
            <a:pPr algn="ctr"/>
            <a:r>
              <a:rPr lang="es-MX" sz="2400" b="1" dirty="0"/>
              <a:t>ESCUELA NORMAL DE EDUCACIÓN </a:t>
            </a:r>
            <a:r>
              <a:rPr lang="es-MX" sz="2400" b="1" dirty="0" smtClean="0"/>
              <a:t>PREESCOLAR</a:t>
            </a:r>
            <a:r>
              <a:rPr lang="es-MX" sz="4400" dirty="0"/>
              <a:t/>
            </a:r>
            <a:br>
              <a:rPr lang="es-MX" sz="4400" dirty="0"/>
            </a:br>
            <a:endParaRPr lang="es-MX" sz="4400" dirty="0"/>
          </a:p>
        </p:txBody>
      </p:sp>
      <p:sp>
        <p:nvSpPr>
          <p:cNvPr id="3" name="Marcador de contenido 2"/>
          <p:cNvSpPr>
            <a:spLocks noGrp="1"/>
          </p:cNvSpPr>
          <p:nvPr>
            <p:ph idx="1"/>
          </p:nvPr>
        </p:nvSpPr>
        <p:spPr/>
        <p:txBody>
          <a:bodyPr/>
          <a:lstStyle/>
          <a:p>
            <a:pPr marL="0" indent="0">
              <a:buNone/>
            </a:pPr>
            <a:r>
              <a:rPr lang="es-MX" sz="1800" b="1" dirty="0">
                <a:latin typeface="Arial" panose="020B0604020202020204" pitchFamily="34" charset="0"/>
                <a:cs typeface="Arial" panose="020B0604020202020204" pitchFamily="34" charset="0"/>
              </a:rPr>
              <a:t>Nombre del estudiante normalista: </a:t>
            </a:r>
            <a:r>
              <a:rPr lang="es-MX" sz="1800" dirty="0">
                <a:latin typeface="Arial" panose="020B0604020202020204" pitchFamily="34" charset="0"/>
                <a:cs typeface="Arial" panose="020B0604020202020204" pitchFamily="34" charset="0"/>
              </a:rPr>
              <a:t>Mariana Guadalupe Gaona Montes. </a:t>
            </a:r>
          </a:p>
          <a:p>
            <a:pPr marL="0" indent="0">
              <a:buNone/>
            </a:pPr>
            <a:r>
              <a:rPr lang="es-MX" sz="1800" b="1" dirty="0">
                <a:latin typeface="Arial" panose="020B0604020202020204" pitchFamily="34" charset="0"/>
                <a:cs typeface="Arial" panose="020B0604020202020204" pitchFamily="34" charset="0"/>
              </a:rPr>
              <a:t>Grado:   </a:t>
            </a:r>
            <a:r>
              <a:rPr lang="es-MX" sz="1800" dirty="0">
                <a:latin typeface="Arial" panose="020B0604020202020204" pitchFamily="34" charset="0"/>
                <a:cs typeface="Arial" panose="020B0604020202020204" pitchFamily="34" charset="0"/>
              </a:rPr>
              <a:t>3°       </a:t>
            </a:r>
            <a:r>
              <a:rPr lang="es-MX" sz="1800" b="1" dirty="0">
                <a:latin typeface="Arial" panose="020B0604020202020204" pitchFamily="34" charset="0"/>
                <a:cs typeface="Arial" panose="020B0604020202020204" pitchFamily="34" charset="0"/>
              </a:rPr>
              <a:t>Sección:</a:t>
            </a:r>
            <a:r>
              <a:rPr lang="es-MX" sz="1800" dirty="0">
                <a:latin typeface="Arial" panose="020B0604020202020204" pitchFamily="34" charset="0"/>
                <a:cs typeface="Arial" panose="020B0604020202020204" pitchFamily="34" charset="0"/>
              </a:rPr>
              <a:t> “A” </a:t>
            </a:r>
            <a:r>
              <a:rPr lang="es-MX" sz="1800" b="1" dirty="0">
                <a:latin typeface="Arial" panose="020B0604020202020204" pitchFamily="34" charset="0"/>
                <a:cs typeface="Arial" panose="020B0604020202020204" pitchFamily="34" charset="0"/>
              </a:rPr>
              <a:t>Número de Lista: </a:t>
            </a:r>
            <a:r>
              <a:rPr lang="es-MX" sz="1800" dirty="0">
                <a:latin typeface="Arial" panose="020B0604020202020204" pitchFamily="34" charset="0"/>
                <a:cs typeface="Arial" panose="020B0604020202020204" pitchFamily="34" charset="0"/>
              </a:rPr>
              <a:t>6</a:t>
            </a:r>
          </a:p>
          <a:p>
            <a:pPr marL="0" indent="0">
              <a:buNone/>
            </a:pPr>
            <a:r>
              <a:rPr lang="es-MX" sz="1800" b="1" dirty="0">
                <a:latin typeface="Arial" panose="020B0604020202020204" pitchFamily="34" charset="0"/>
                <a:cs typeface="Arial" panose="020B0604020202020204" pitchFamily="34" charset="0"/>
              </a:rPr>
              <a:t>Institución de Práctica:</a:t>
            </a:r>
            <a:r>
              <a:rPr lang="es-MX" sz="1800" dirty="0">
                <a:latin typeface="Arial" panose="020B0604020202020204" pitchFamily="34" charset="0"/>
                <a:cs typeface="Arial" panose="020B0604020202020204" pitchFamily="34" charset="0"/>
              </a:rPr>
              <a:t> Jardín de niños Profa. Guadalupe González Ortiz TM</a:t>
            </a:r>
          </a:p>
          <a:p>
            <a:pPr marL="0" indent="0">
              <a:buNone/>
            </a:pPr>
            <a:r>
              <a:rPr lang="es-MX" sz="1800" b="1" dirty="0">
                <a:latin typeface="Arial" panose="020B0604020202020204" pitchFamily="34" charset="0"/>
                <a:cs typeface="Arial" panose="020B0604020202020204" pitchFamily="34" charset="0"/>
              </a:rPr>
              <a:t>Clave:</a:t>
            </a:r>
            <a:r>
              <a:rPr lang="es-MX" sz="1800" dirty="0">
                <a:latin typeface="Arial" panose="020B0604020202020204" pitchFamily="34" charset="0"/>
                <a:cs typeface="Arial" panose="020B0604020202020204" pitchFamily="34" charset="0"/>
              </a:rPr>
              <a:t>      </a:t>
            </a:r>
            <a:r>
              <a:rPr lang="es-MX" sz="1800" b="1" dirty="0">
                <a:latin typeface="Arial" panose="020B0604020202020204" pitchFamily="34" charset="0"/>
                <a:cs typeface="Arial" panose="020B0604020202020204" pitchFamily="34" charset="0"/>
              </a:rPr>
              <a:t>Zona Escolar: </a:t>
            </a:r>
            <a:r>
              <a:rPr lang="es-MX" sz="1800" dirty="0">
                <a:latin typeface="Arial" panose="020B0604020202020204" pitchFamily="34" charset="0"/>
                <a:cs typeface="Arial" panose="020B0604020202020204" pitchFamily="34" charset="0"/>
              </a:rPr>
              <a:t>103 de Región sur #10 </a:t>
            </a:r>
            <a:endParaRPr lang="es-MX" sz="1800" dirty="0" smtClean="0">
              <a:latin typeface="Arial" panose="020B0604020202020204" pitchFamily="34" charset="0"/>
              <a:cs typeface="Arial" panose="020B0604020202020204" pitchFamily="34" charset="0"/>
            </a:endParaRPr>
          </a:p>
          <a:p>
            <a:pPr marL="0" indent="0">
              <a:buNone/>
            </a:pPr>
            <a:r>
              <a:rPr lang="es-MX" sz="1800" b="1" dirty="0" smtClean="0">
                <a:latin typeface="Arial" panose="020B0604020202020204" pitchFamily="34" charset="0"/>
                <a:cs typeface="Arial" panose="020B0604020202020204" pitchFamily="34" charset="0"/>
              </a:rPr>
              <a:t>Grado </a:t>
            </a:r>
            <a:r>
              <a:rPr lang="es-MX" sz="1800" b="1" dirty="0">
                <a:latin typeface="Arial" panose="020B0604020202020204" pitchFamily="34" charset="0"/>
                <a:cs typeface="Arial" panose="020B0604020202020204" pitchFamily="34" charset="0"/>
              </a:rPr>
              <a:t>en el que realiza su práctica: </a:t>
            </a:r>
            <a:r>
              <a:rPr lang="es-MX" sz="1800" dirty="0">
                <a:latin typeface="Arial" panose="020B0604020202020204" pitchFamily="34" charset="0"/>
                <a:cs typeface="Arial" panose="020B0604020202020204" pitchFamily="34" charset="0"/>
              </a:rPr>
              <a:t>3° “C”</a:t>
            </a:r>
          </a:p>
          <a:p>
            <a:pPr marL="0" indent="0">
              <a:buNone/>
            </a:pPr>
            <a:r>
              <a:rPr lang="es-MX" sz="1800" b="1" dirty="0">
                <a:latin typeface="Arial" panose="020B0604020202020204" pitchFamily="34" charset="0"/>
                <a:cs typeface="Arial" panose="020B0604020202020204" pitchFamily="34" charset="0"/>
              </a:rPr>
              <a:t>Nombre del Profesor(a) Titular: </a:t>
            </a:r>
            <a:r>
              <a:rPr lang="es-MX" sz="1800" dirty="0">
                <a:latin typeface="Arial" panose="020B0604020202020204" pitchFamily="34" charset="0"/>
                <a:cs typeface="Arial" panose="020B0604020202020204" pitchFamily="34" charset="0"/>
              </a:rPr>
              <a:t>Norma Rosales Hernández.</a:t>
            </a:r>
          </a:p>
          <a:p>
            <a:pPr marL="0" indent="0">
              <a:buNone/>
            </a:pPr>
            <a:r>
              <a:rPr lang="es-MX" sz="1800" b="1" dirty="0">
                <a:latin typeface="Arial" panose="020B0604020202020204" pitchFamily="34" charset="0"/>
                <a:cs typeface="Arial" panose="020B0604020202020204" pitchFamily="34" charset="0"/>
              </a:rPr>
              <a:t>Total, de alumnos: </a:t>
            </a:r>
            <a:r>
              <a:rPr lang="es-MX" sz="1800" dirty="0">
                <a:latin typeface="Arial" panose="020B0604020202020204" pitchFamily="34" charset="0"/>
                <a:cs typeface="Arial" panose="020B0604020202020204" pitchFamily="34" charset="0"/>
              </a:rPr>
              <a:t>34     </a:t>
            </a:r>
            <a:r>
              <a:rPr lang="es-MX" sz="1800" b="1" dirty="0">
                <a:latin typeface="Arial" panose="020B0604020202020204" pitchFamily="34" charset="0"/>
                <a:cs typeface="Arial" panose="020B0604020202020204" pitchFamily="34" charset="0"/>
              </a:rPr>
              <a:t>Niños:</a:t>
            </a:r>
            <a:r>
              <a:rPr lang="es-MX" sz="1800" dirty="0">
                <a:latin typeface="Arial" panose="020B0604020202020204" pitchFamily="34" charset="0"/>
                <a:cs typeface="Arial" panose="020B0604020202020204" pitchFamily="34" charset="0"/>
              </a:rPr>
              <a:t> 16       </a:t>
            </a:r>
            <a:r>
              <a:rPr lang="es-MX" sz="1800" b="1" dirty="0">
                <a:latin typeface="Arial" panose="020B0604020202020204" pitchFamily="34" charset="0"/>
                <a:cs typeface="Arial" panose="020B0604020202020204" pitchFamily="34" charset="0"/>
              </a:rPr>
              <a:t>Niñas:</a:t>
            </a:r>
            <a:r>
              <a:rPr lang="es-MX" sz="1800" dirty="0">
                <a:latin typeface="Arial" panose="020B0604020202020204" pitchFamily="34" charset="0"/>
                <a:cs typeface="Arial" panose="020B0604020202020204" pitchFamily="34" charset="0"/>
              </a:rPr>
              <a:t> 18 </a:t>
            </a:r>
          </a:p>
          <a:p>
            <a:pPr marL="0" indent="0">
              <a:buNone/>
            </a:pPr>
            <a:r>
              <a:rPr lang="es-MX" sz="1800" b="1" dirty="0">
                <a:latin typeface="Arial" panose="020B0604020202020204" pitchFamily="34" charset="0"/>
                <a:cs typeface="Arial" panose="020B0604020202020204" pitchFamily="34" charset="0"/>
              </a:rPr>
              <a:t>Periodo de Práctica:</a:t>
            </a:r>
            <a:r>
              <a:rPr lang="es-MX" sz="1800" dirty="0">
                <a:latin typeface="Arial" panose="020B0604020202020204" pitchFamily="34" charset="0"/>
                <a:cs typeface="Arial" panose="020B0604020202020204" pitchFamily="34" charset="0"/>
              </a:rPr>
              <a:t> lunes </a:t>
            </a:r>
            <a:r>
              <a:rPr lang="es-MX" sz="1800" dirty="0" smtClean="0">
                <a:latin typeface="Arial" panose="020B0604020202020204" pitchFamily="34" charset="0"/>
                <a:cs typeface="Arial" panose="020B0604020202020204" pitchFamily="34" charset="0"/>
              </a:rPr>
              <a:t>14 de mayo al 18 de junio </a:t>
            </a:r>
            <a:r>
              <a:rPr lang="es-MX" sz="1800" dirty="0">
                <a:latin typeface="Arial" panose="020B0604020202020204" pitchFamily="34" charset="0"/>
                <a:cs typeface="Arial" panose="020B0604020202020204" pitchFamily="34" charset="0"/>
              </a:rPr>
              <a:t>del 2021</a:t>
            </a:r>
          </a:p>
          <a:p>
            <a:pPr marL="0" indent="0">
              <a:buNone/>
            </a:pPr>
            <a:endParaRPr lang="es-MX"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590925" y="970852"/>
            <a:ext cx="2162175" cy="1600200"/>
          </a:xfrm>
          <a:prstGeom prst="rect">
            <a:avLst/>
          </a:prstGeom>
          <a:noFill/>
          <a:ln>
            <a:noFill/>
          </a:ln>
        </p:spPr>
      </p:pic>
    </p:spTree>
    <p:extLst>
      <p:ext uri="{BB962C8B-B14F-4D97-AF65-F5344CB8AC3E}">
        <p14:creationId xmlns:p14="http://schemas.microsoft.com/office/powerpoint/2010/main" val="3835209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42471"/>
            <a:chOff x="-60113" y="101667"/>
            <a:chExt cx="8202188" cy="994247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246495"/>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Las actividades aplicadas favorecieron los aprendizajes esperados, los materiales usados eran al alcance de los niños para su aprendizaje en casa, en cuanto al nivel de complejidad, creo que estuvo bien</a:t>
                </a:r>
                <a:r>
                  <a:rPr kumimoji="0" lang="es-MX" sz="10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ya que reflexionaron sobre las consecuencias de sus actos</a:t>
                </a: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schemeClr val="bg1"/>
                  </a:solidFill>
                  <a:effectLst/>
                  <a:uLnTx/>
                  <a:uFillTx/>
                  <a:latin typeface="Comic Sans MS" panose="030F0702030302020204" pitchFamily="66" charset="0"/>
                  <a:ea typeface="+mn-ea"/>
                  <a:cs typeface="+mn-cs"/>
                </a:rPr>
                <a:t>Logros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Las consignas fueron muy claras y por este motivo, no hubo confusiones o dudas en cómo realizar las actividades. Además la organización de las tareas fue de manera ordenada para no confundir a los padres de familia. </a:t>
              </a: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Comic Sans MS" panose="030F0702030302020204" pitchFamily="66" charset="0"/>
                </a:rPr>
                <a:t>El día de hoy no se obtuvo una gran respuesta de los alumnos por la realización de la actividad, esto trae a pensar que quizá los niños no contaban con los recursos necesarios para conectarse y participar en la clase, trayendo como dificultad el logro de   </a:t>
              </a:r>
              <a:endParaRPr kumimoji="0" lang="es-MX" sz="1200" b="0" i="0" u="none" strike="noStrike" kern="1200" cap="none" spc="0" normalizeH="0" baseline="0" noProof="0" dirty="0" smtClean="0">
                <a:ln>
                  <a:noFill/>
                </a:ln>
                <a:effectLst/>
                <a:uLnTx/>
                <a:uFillTx/>
                <a:latin typeface="Comic Sans MS" panose="030F0702030302020204" pitchFamily="66" charset="0"/>
              </a:endParaRPr>
            </a:p>
            <a:p>
              <a:pPr marL="171450" marR="0" lvl="0" indent="-171450"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200" b="0" i="0" u="none" strike="noStrike" kern="1200" cap="none" spc="0" normalizeH="0" baseline="0" noProof="0" dirty="0" smtClean="0">
                <a:ln>
                  <a:noFill/>
                </a:ln>
                <a:effectLst/>
                <a:uLnTx/>
                <a:uFillTx/>
                <a:latin typeface="Comic Sans MS" panose="030F0702030302020204" pitchFamily="66" charset="0"/>
                <a:ea typeface="+mn-ea"/>
                <a:cs typeface="+mn-cs"/>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17" name="Imagen 16"/>
          <p:cNvPicPr>
            <a:picLocks noChangeAspect="1"/>
          </p:cNvPicPr>
          <p:nvPr/>
        </p:nvPicPr>
        <p:blipFill rotWithShape="1">
          <a:blip r:embed="rId8"/>
          <a:srcRect l="16434" t="11242" r="23154" b="31405"/>
          <a:stretch/>
        </p:blipFill>
        <p:spPr>
          <a:xfrm>
            <a:off x="6228667" y="2092372"/>
            <a:ext cx="1104208" cy="1104206"/>
          </a:xfrm>
          <a:prstGeom prst="rect">
            <a:avLst/>
          </a:prstGeom>
        </p:spPr>
      </p:pic>
      <p:pic>
        <p:nvPicPr>
          <p:cNvPr id="20" name="Imagen 19"/>
          <p:cNvPicPr>
            <a:picLocks noChangeAspect="1"/>
          </p:cNvPicPr>
          <p:nvPr/>
        </p:nvPicPr>
        <p:blipFill>
          <a:blip r:embed="rId8"/>
          <a:stretch>
            <a:fillRect/>
          </a:stretch>
        </p:blipFill>
        <p:spPr>
          <a:xfrm>
            <a:off x="139250" y="560530"/>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5075303" y="6467399"/>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78804" y="6262349"/>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80397" y="6099147"/>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14     06       2021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4013663" y="3063940"/>
            <a:ext cx="547308" cy="547308"/>
          </a:xfrm>
          <a:prstGeom prst="rect">
            <a:avLst/>
          </a:prstGeom>
        </p:spPr>
      </p:pic>
      <p:pic>
        <p:nvPicPr>
          <p:cNvPr id="7" name="Imagen 6"/>
          <p:cNvPicPr>
            <a:picLocks noChangeAspect="1"/>
          </p:cNvPicPr>
          <p:nvPr/>
        </p:nvPicPr>
        <p:blipFill>
          <a:blip r:embed="rId10"/>
          <a:stretch>
            <a:fillRect/>
          </a:stretch>
        </p:blipFill>
        <p:spPr>
          <a:xfrm>
            <a:off x="49127" y="5001582"/>
            <a:ext cx="359695" cy="359695"/>
          </a:xfrm>
          <a:prstGeom prst="rect">
            <a:avLst/>
          </a:prstGeom>
        </p:spPr>
      </p:pic>
    </p:spTree>
    <p:extLst>
      <p:ext uri="{BB962C8B-B14F-4D97-AF65-F5344CB8AC3E}">
        <p14:creationId xmlns:p14="http://schemas.microsoft.com/office/powerpoint/2010/main" val="409740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570422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5816977"/>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Se logró que los alumnos realizaran una reflexión a partir de algunos ejemplos de acciones que los niños pueden tener en su vida diaria y las consecuencias negativas que pueden causar, esto también tiene que ver con la conciencia moral y de acuerdo con Ochoa, M. (2018) es la que permite que los niños consideren actos como correctos; por otro lado los procedimientos que la conforman son el juicio moral, la comprensión y la autorregulación.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Comprendieron</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que no solo se pueden tener consecuencias malas, sino que con otras acciones podemos tener consecuencias buenas y de esta manera, los alumnos van tomando conciencia del resultado que pueden obtener según las acciones que realicen y adquirir experiencias para ponerlas en practica en su vida diaria.  Las acciones a las que respondieron con consecuencias acertadamente, trataban sobre su cuidado personal y de salud.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noProof="0" dirty="0" smtClean="0">
                <a:solidFill>
                  <a:prstClr val="black"/>
                </a:solidFill>
                <a:latin typeface="Comic Sans MS" panose="030F0702030302020204" pitchFamily="66" charset="0"/>
              </a:rPr>
              <a:t>Finalmente, se tomaron actividades similares a las del libro de Aprendizajes Clave, donde los niños expresaron su opinión sobre las formas de reaccionar ante distintas situaciones, para que identifiquen lo que esta bien y lo que esta mal (SEP, 2017).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1938992"/>
          </a:xfrm>
          <a:prstGeom prst="rect">
            <a:avLst/>
          </a:prstGeom>
          <a:noFill/>
        </p:spPr>
        <p:txBody>
          <a:bodyPr wrap="square">
            <a:spAutoFit/>
          </a:bodyPr>
          <a:lstStyle/>
          <a:p>
            <a:pPr lvl="0" algn="just"/>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aprendizajes</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esperados. Un punto clave para que los alumnos tengan mayor participación</a:t>
            </a:r>
            <a:r>
              <a:rPr lang="es-MX" sz="1200" dirty="0" smtClean="0">
                <a:solidFill>
                  <a:prstClr val="black"/>
                </a:solidFill>
                <a:latin typeface="Comic Sans MS" panose="030F0702030302020204" pitchFamily="66" charset="0"/>
              </a:rPr>
              <a:t>, es el apoyo de los padres de familia</a:t>
            </a:r>
            <a:r>
              <a:rPr lang="es-MX" sz="1200" dirty="0">
                <a:solidFill>
                  <a:prstClr val="black"/>
                </a:solidFill>
                <a:latin typeface="Comic Sans MS" panose="030F0702030302020204" pitchFamily="66" charset="0"/>
              </a:rPr>
              <a:t>, puesto que </a:t>
            </a:r>
            <a:r>
              <a:rPr lang="es-MX" sz="1200" dirty="0" smtClean="0">
                <a:solidFill>
                  <a:prstClr val="black"/>
                </a:solidFill>
                <a:latin typeface="Comic Sans MS" panose="030F0702030302020204" pitchFamily="66" charset="0"/>
              </a:rPr>
              <a:t>son </a:t>
            </a:r>
            <a:r>
              <a:rPr lang="es-MX" sz="1200" dirty="0">
                <a:solidFill>
                  <a:prstClr val="black"/>
                </a:solidFill>
                <a:latin typeface="Comic Sans MS" panose="030F0702030302020204" pitchFamily="66" charset="0"/>
              </a:rPr>
              <a:t>clave para este proceso de enseñanza – aprendizaje, y para la motivación que brindan a el infante, según Rodríguez-Herrera, M. (2021), menciona que “El poco valor que se le da a la opinión y participación de los padres dentro de la escuela puede estar afectando el potencial de aprendizaje de las niñas y niños” (p. 164). </a:t>
            </a: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270570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184940"/>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Las actividades aplicadas favorecieron los aprendizajes esperados, los materiales usados eran al alcance de los niños para su aprendizaje en casa, en cuanto al nivel de complejidad</a:t>
                </a:r>
                <a:r>
                  <a:rPr lang="es-MX" sz="1000" dirty="0">
                    <a:solidFill>
                      <a:prstClr val="black"/>
                    </a:solidFill>
                    <a:latin typeface="Comic Sans MS" panose="030F0702030302020204" pitchFamily="66" charset="0"/>
                  </a:rPr>
                  <a:t> </a:t>
                </a:r>
                <a:r>
                  <a:rPr lang="es-MX" sz="1000" dirty="0" smtClean="0">
                    <a:solidFill>
                      <a:prstClr val="black"/>
                    </a:solidFill>
                    <a:latin typeface="Comic Sans MS" panose="030F0702030302020204" pitchFamily="66" charset="0"/>
                  </a:rPr>
                  <a:t>fue adecuado a la edad de los alumnos y a sus aprendizajes previos. Hubo buena organización y las actividades aplicadas fueron conforme a lo planeado.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Las actividades fueron realizadas correctamente y no hubo confusión alguna.</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En cuanto a la actividad de exploración y comprensión del mundo natural y social, los alumnos lograron el principal objetivo de conocer y explorar el medio ambiente </a:t>
              </a: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La mayor parte de las actividades se enviaron en un horario tarde y no fue posible hacerles comentarios de sus actividades, como se tenia planeado.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Debido a que el día de hoy se trabajaron dos campos de formación académica, las fotos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17" name="Imagen 16"/>
          <p:cNvPicPr>
            <a:picLocks noChangeAspect="1"/>
          </p:cNvPicPr>
          <p:nvPr/>
        </p:nvPicPr>
        <p:blipFill rotWithShape="1">
          <a:blip r:embed="rId8"/>
          <a:srcRect l="16434" t="11242" r="23154" b="31405"/>
          <a:stretch/>
        </p:blipFill>
        <p:spPr>
          <a:xfrm>
            <a:off x="2628829" y="2109228"/>
            <a:ext cx="1104208" cy="1104206"/>
          </a:xfrm>
          <a:prstGeom prst="rect">
            <a:avLst/>
          </a:prstGeom>
        </p:spPr>
      </p:pic>
      <p:pic>
        <p:nvPicPr>
          <p:cNvPr id="20" name="Imagen 19"/>
          <p:cNvPicPr>
            <a:picLocks noChangeAspect="1"/>
          </p:cNvPicPr>
          <p:nvPr/>
        </p:nvPicPr>
        <p:blipFill>
          <a:blip r:embed="rId8"/>
          <a:stretch>
            <a:fillRect/>
          </a:stretch>
        </p:blipFill>
        <p:spPr>
          <a:xfrm>
            <a:off x="671852" y="580033"/>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5075303" y="6467399"/>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78804" y="6262349"/>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80397" y="6099147"/>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15     06       2021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4013663" y="3063940"/>
            <a:ext cx="547308" cy="547308"/>
          </a:xfrm>
          <a:prstGeom prst="rect">
            <a:avLst/>
          </a:prstGeom>
        </p:spPr>
      </p:pic>
      <p:pic>
        <p:nvPicPr>
          <p:cNvPr id="7" name="Imagen 6"/>
          <p:cNvPicPr>
            <a:picLocks noChangeAspect="1"/>
          </p:cNvPicPr>
          <p:nvPr/>
        </p:nvPicPr>
        <p:blipFill>
          <a:blip r:embed="rId9"/>
          <a:stretch>
            <a:fillRect/>
          </a:stretch>
        </p:blipFill>
        <p:spPr>
          <a:xfrm>
            <a:off x="1584712" y="2070865"/>
            <a:ext cx="1103472" cy="1103472"/>
          </a:xfrm>
          <a:prstGeom prst="rect">
            <a:avLst/>
          </a:prstGeom>
        </p:spPr>
      </p:pic>
      <p:pic>
        <p:nvPicPr>
          <p:cNvPr id="14" name="Imagen 13"/>
          <p:cNvPicPr>
            <a:picLocks noChangeAspect="1"/>
          </p:cNvPicPr>
          <p:nvPr/>
        </p:nvPicPr>
        <p:blipFill>
          <a:blip r:embed="rId10"/>
          <a:stretch>
            <a:fillRect/>
          </a:stretch>
        </p:blipFill>
        <p:spPr>
          <a:xfrm>
            <a:off x="61378" y="4981468"/>
            <a:ext cx="359695" cy="359695"/>
          </a:xfrm>
          <a:prstGeom prst="rect">
            <a:avLst/>
          </a:prstGeom>
        </p:spPr>
      </p:pic>
    </p:spTree>
    <p:extLst>
      <p:ext uri="{BB962C8B-B14F-4D97-AF65-F5344CB8AC3E}">
        <p14:creationId xmlns:p14="http://schemas.microsoft.com/office/powerpoint/2010/main" val="127095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624558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6001643"/>
          </a:xfrm>
          <a:prstGeom prst="rect">
            <a:avLst/>
          </a:prstGeom>
          <a:noFill/>
        </p:spPr>
        <p:txBody>
          <a:bodyPr wrap="square" rtlCol="0">
            <a:spAutoFit/>
          </a:bodyPr>
          <a:lstStyle/>
          <a:p>
            <a:pPr marR="0" lvl="0" algn="just" defTabSz="457200" rtl="0" eaLnBrk="1" fontAlgn="auto" latinLnBrk="0" hangingPunct="1">
              <a:lnSpc>
                <a:spcPct val="100000"/>
              </a:lnSpc>
              <a:spcBef>
                <a:spcPts val="0"/>
              </a:spcBef>
              <a:spcAft>
                <a:spcPts val="0"/>
              </a:spcAft>
              <a:buClrTx/>
              <a:buSzTx/>
              <a:tabLst/>
              <a:defRPr/>
            </a:pPr>
            <a:endParaRPr lang="es-MX" sz="1200" dirty="0" smtClean="0">
              <a:solidFill>
                <a:prstClr val="black"/>
              </a:solidFill>
              <a:latin typeface="Comic Sans MS" panose="030F0702030302020204" pitchFamily="66" charset="0"/>
            </a:endParaRPr>
          </a:p>
          <a:p>
            <a:pPr marR="0" lvl="0" algn="just" defTabSz="457200" rtl="0" eaLnBrk="1" fontAlgn="auto" latinLnBrk="0" hangingPunct="1">
              <a:lnSpc>
                <a:spcPct val="100000"/>
              </a:lnSpc>
              <a:spcBef>
                <a:spcPts val="0"/>
              </a:spcBef>
              <a:spcAft>
                <a:spcPts val="0"/>
              </a:spcAft>
              <a:buClrTx/>
              <a:buSzTx/>
              <a:tabLst/>
              <a:defRPr/>
            </a:pPr>
            <a:r>
              <a:rPr lang="es-MX" sz="1200" dirty="0" smtClean="0">
                <a:solidFill>
                  <a:prstClr val="black"/>
                </a:solidFill>
                <a:latin typeface="Comic Sans MS" panose="030F0702030302020204" pitchFamily="66" charset="0"/>
              </a:rPr>
              <a:t>dentro de su contexto inmediato, al observar        los animales que estuvieran a la vista, ya fuera en el patio o fuera de su casa.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La mayoría de los niños describieron a un animal, anotando sus características principales que pudieron observar y de acuerdo a lo que menciona Brenes, Ch. (2001) los niños son curiosos, les gusta descubrir cosas nuevas y los papás son un apoyo no deben descubrir por ellos, con el propósito de que aprendieran a desenvolverse en el y estos conocimiento solo pueden adquirirse mediante el estudio del medio ambiente.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Se logró que lo alumnos contestaran correctamente las fichas informativas sobre algunos animales que viven en distintas hábitats, y sus características, obteniendo así la indagación por parte de ellos.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a:solidFill>
                <a:prstClr val="black"/>
              </a:solidFill>
              <a:latin typeface="Comic Sans MS" panose="030F0702030302020204" pitchFamily="66" charset="0"/>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En cuanto a la segunda actividad la mayor parte de los niños hizo el ejercicio sobre medir capacidades con unidades de medidas no convencionales, utilizando recipientes o vasos para medir la cantidad de agua. Está actividad se decidió realizara manera de práctica, teniendo un sentido interactivo, con la finalidad de mejorar la calidad de las práctica, teniendo así un aprendizaje significativo al momento de manipular y construir conocimientos (</a:t>
            </a:r>
            <a:r>
              <a:rPr lang="es-MX" sz="1200" dirty="0" err="1" smtClean="0">
                <a:solidFill>
                  <a:prstClr val="black"/>
                </a:solidFill>
                <a:latin typeface="Comic Sans MS" panose="030F0702030302020204" pitchFamily="66" charset="0"/>
              </a:rPr>
              <a:t>Huizar</a:t>
            </a:r>
            <a:r>
              <a:rPr lang="es-MX" sz="1200" dirty="0" smtClean="0">
                <a:solidFill>
                  <a:prstClr val="black"/>
                </a:solidFill>
                <a:latin typeface="Comic Sans MS" panose="030F0702030302020204" pitchFamily="66" charset="0"/>
              </a:rPr>
              <a:t>, C. 2014).</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dirty="0" smtClean="0">
              <a:solidFill>
                <a:prstClr val="black"/>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830997"/>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200" dirty="0">
                <a:solidFill>
                  <a:prstClr val="black"/>
                </a:solidFill>
                <a:latin typeface="Comic Sans MS" panose="030F0702030302020204" pitchFamily="66" charset="0"/>
              </a:rPr>
              <a:t>d</a:t>
            </a: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e</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evidencia eran muchas y había algunas confusiones en el registro de tareas, pues se revolvían con las de otros compañeros.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182226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42471"/>
            <a:chOff x="-60113" y="101667"/>
            <a:chExt cx="8202188" cy="994247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184940"/>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Las actividades aplicadas favorecieron los aprendizajes esperados, los materiales usados eran al alcance de los niños para su aprendizaje en casa, en cuanto al nivel de complejidad</a:t>
                </a: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fue adecuado a la edad de los alumnos y a sus aprendizajes previos. Hubo buena organización y las actividades aplicadas fueron conforme a lo planeado.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noProof="0" dirty="0" smtClean="0">
                  <a:solidFill>
                    <a:prstClr val="black"/>
                  </a:solidFill>
                  <a:latin typeface="Comic Sans MS" panose="030F0702030302020204" pitchFamily="66" charset="0"/>
                </a:rPr>
                <a:t>El día de hoy se trabajó con el aprendizaje de escribir su nombre con distintos propósitos, es un aprendizaje previo que todos los alumnos traen desde primer año de preescolar, pues cada uno de ellos conoce las letras que lo conforman y saben como</a:t>
              </a: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Comic Sans MS" panose="030F0702030302020204" pitchFamily="66" charset="0"/>
                </a:rPr>
                <a:t>El </a:t>
              </a:r>
              <a:r>
                <a:rPr lang="es-MX" sz="1200" dirty="0" err="1" smtClean="0">
                  <a:latin typeface="Comic Sans MS" panose="030F0702030302020204" pitchFamily="66" charset="0"/>
                </a:rPr>
                <a:t>dia</a:t>
              </a:r>
              <a:r>
                <a:rPr lang="es-MX" sz="1200" dirty="0" smtClean="0">
                  <a:latin typeface="Comic Sans MS" panose="030F0702030302020204" pitchFamily="66" charset="0"/>
                </a:rPr>
                <a:t> de hoy no hubieron dificultades, </a:t>
              </a:r>
              <a:r>
                <a:rPr lang="es-MX" sz="1200" dirty="0" err="1" smtClean="0">
                  <a:latin typeface="Comic Sans MS" panose="030F0702030302020204" pitchFamily="66" charset="0"/>
                </a:rPr>
                <a:t>tdos</a:t>
              </a:r>
              <a:r>
                <a:rPr lang="es-MX" sz="1200" dirty="0" smtClean="0">
                  <a:latin typeface="Comic Sans MS" panose="030F0702030302020204" pitchFamily="66" charset="0"/>
                </a:rPr>
                <a:t> realizaron la actividad de manera satisfactoria, debido a que el material estuvo a su alcance y ya tenían aprendizajes previos de la escritura de su nombre.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Comic Sans MS" panose="030F0702030302020204" pitchFamily="66" charset="0"/>
                </a:rPr>
                <a:t>Se podría mencionar una debilidad, como la </a:t>
              </a:r>
            </a:p>
            <a:p>
              <a:pPr marL="171450" marR="0" lvl="0" indent="-171450"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20" name="Imagen 19"/>
          <p:cNvPicPr>
            <a:picLocks noChangeAspect="1"/>
          </p:cNvPicPr>
          <p:nvPr/>
        </p:nvPicPr>
        <p:blipFill>
          <a:blip r:embed="rId8"/>
          <a:stretch>
            <a:fillRect/>
          </a:stretch>
        </p:blipFill>
        <p:spPr>
          <a:xfrm>
            <a:off x="1147471" y="578826"/>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77483" y="6460342"/>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78804" y="6262349"/>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80397" y="6099147"/>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smtClean="0">
                <a:ln>
                  <a:noFill/>
                </a:ln>
                <a:solidFill>
                  <a:prstClr val="black"/>
                </a:solidFill>
                <a:effectLst/>
                <a:uLnTx/>
                <a:uFillTx/>
                <a:latin typeface="Calibri" panose="020F0502020204030204"/>
                <a:ea typeface="+mn-ea"/>
                <a:cs typeface="+mn-cs"/>
              </a:rPr>
              <a:t>16     </a:t>
            </a: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06       2021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4013663" y="3063940"/>
            <a:ext cx="547308" cy="547308"/>
          </a:xfrm>
          <a:prstGeom prst="rect">
            <a:avLst/>
          </a:prstGeom>
        </p:spPr>
      </p:pic>
      <p:pic>
        <p:nvPicPr>
          <p:cNvPr id="7" name="Imagen 6"/>
          <p:cNvPicPr>
            <a:picLocks noChangeAspect="1"/>
          </p:cNvPicPr>
          <p:nvPr/>
        </p:nvPicPr>
        <p:blipFill>
          <a:blip r:embed="rId9"/>
          <a:stretch>
            <a:fillRect/>
          </a:stretch>
        </p:blipFill>
        <p:spPr>
          <a:xfrm>
            <a:off x="371822" y="2133567"/>
            <a:ext cx="1103472" cy="1103472"/>
          </a:xfrm>
          <a:prstGeom prst="rect">
            <a:avLst/>
          </a:prstGeom>
        </p:spPr>
      </p:pic>
      <p:pic>
        <p:nvPicPr>
          <p:cNvPr id="14" name="Imagen 13"/>
          <p:cNvPicPr>
            <a:picLocks noChangeAspect="1"/>
          </p:cNvPicPr>
          <p:nvPr/>
        </p:nvPicPr>
        <p:blipFill>
          <a:blip r:embed="rId10"/>
          <a:stretch>
            <a:fillRect/>
          </a:stretch>
        </p:blipFill>
        <p:spPr>
          <a:xfrm>
            <a:off x="61378" y="4981468"/>
            <a:ext cx="359695" cy="359695"/>
          </a:xfrm>
          <a:prstGeom prst="rect">
            <a:avLst/>
          </a:prstGeom>
        </p:spPr>
      </p:pic>
    </p:spTree>
    <p:extLst>
      <p:ext uri="{BB962C8B-B14F-4D97-AF65-F5344CB8AC3E}">
        <p14:creationId xmlns:p14="http://schemas.microsoft.com/office/powerpoint/2010/main" val="1271791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454985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4154984"/>
          </a:xfrm>
          <a:prstGeom prst="rect">
            <a:avLst/>
          </a:prstGeom>
          <a:noFill/>
        </p:spPr>
        <p:txBody>
          <a:bodyPr wrap="square" rtlCol="0">
            <a:spAutoFit/>
          </a:bodyPr>
          <a:lstStyle/>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escribirlo y el día de hoy lo escribieron con distintos propósitos.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Lograron identificar diferentes objetos que empezaran con la inicial de su nombre o con alguna otra letra que lo compusiera, respecto a esto Díaz et al. (2020) menciona que el nombre propio tiene un significado social para los alumnos, pues es con lo que se identifica, además es una buena estrategia hacer uso de el para la enseñanza de la escritura y lectura.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Se</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logró que los niños buscaran recortes de objetos que iniciaran con la misma letra de su nombre y algunos de los niños pusieron debajo del objeto el nombre que le correspondía, de esta manera se cumplen las orientaciones didácticas que se mencionan en el libro de Aprendizajes Clave (2017) como escribir de izquierda a derecha y de arriba hacia abajo e identificar las letras a partir del nombre y empezarlas a identificar en textos.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1384995"/>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200" dirty="0" smtClean="0">
                <a:solidFill>
                  <a:prstClr val="black"/>
                </a:solidFill>
                <a:latin typeface="Comic Sans MS" panose="030F0702030302020204" pitchFamily="66" charset="0"/>
              </a:rPr>
              <a:t>Falta de actividades mas innovadoras e enriquecedoras para los niños, como el trabajar con documentos que contuvieran el nombre de los alumnos, por ejemplo: las actas de nacimiento o la cartilla de vacunación. De esta manera el aprendizaje esperado hubiera sido mas significativo. </a:t>
            </a:r>
          </a:p>
        </p:txBody>
      </p:sp>
    </p:spTree>
    <p:extLst>
      <p:ext uri="{BB962C8B-B14F-4D97-AF65-F5344CB8AC3E}">
        <p14:creationId xmlns:p14="http://schemas.microsoft.com/office/powerpoint/2010/main" val="255890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58414"/>
            <a:chOff x="-60113" y="101667"/>
            <a:chExt cx="8202188" cy="995841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184940"/>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Las actividades aplicadas favorecieron los aprendizajes esperados, los materiales usados eran al alcance de los niños para su aprendizaje en casa, en cuanto al nivel de complejidad</a:t>
                </a: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0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fue adecuado a la edad de los alumnos y a sus aprendizajes previos. Hubo buena organización y las actividades aplicadas fueron conforme a lo planeado.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Logros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noProof="0" dirty="0" smtClean="0">
                  <a:solidFill>
                    <a:prstClr val="black"/>
                  </a:solidFill>
                  <a:latin typeface="Comic Sans MS" panose="030F0702030302020204" pitchFamily="66" charset="0"/>
                </a:rPr>
                <a:t>El día de hoy se logró que la mayoría de los alumnos realizaran sus actividades ya que les llamo la atención utilizar material manipulable para realizar los </a:t>
              </a:r>
              <a:r>
                <a:rPr lang="es-MX" sz="1200" noProof="0" dirty="0" err="1" smtClean="0">
                  <a:solidFill>
                    <a:prstClr val="black"/>
                  </a:solidFill>
                  <a:latin typeface="Comic Sans MS" panose="030F0702030302020204" pitchFamily="66" charset="0"/>
                </a:rPr>
                <a:t>mode</a:t>
              </a:r>
              <a:r>
                <a:rPr lang="es-MX" sz="1200" dirty="0" smtClean="0">
                  <a:solidFill>
                    <a:prstClr val="black"/>
                  </a:solidFill>
                  <a:latin typeface="Comic Sans MS" panose="030F0702030302020204" pitchFamily="66" charset="0"/>
                </a:rPr>
                <a:t>los construidos con diversas figuras geométricas.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rPr>
                <a:t>Dificultades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Comic Sans MS" panose="030F0702030302020204" pitchFamily="66" charset="0"/>
                </a:rPr>
                <a:t>En cuanto a la actividad de pensamiento matemático, existió un caso de un ejercicio donde no se distinguían las figuras geométricas y los objetos con que las relacionó, no se observó forma alguna y por lo tanto el aprendizaje sobre las figuras </a:t>
              </a:r>
              <a:endParaRPr kumimoji="0" lang="es-MX" sz="1200" b="0" i="0" u="none" strike="noStrike" kern="1200" cap="none" spc="0" normalizeH="0" baseline="0" noProof="0" dirty="0" smtClean="0">
                <a:ln>
                  <a:noFill/>
                </a:ln>
                <a:solidFill>
                  <a:prstClr val="white"/>
                </a:solidFill>
                <a:effectLst/>
                <a:uLnTx/>
                <a:uFillTx/>
                <a:latin typeface="Comic Sans MS" panose="030F0702030302020204" pitchFamily="66" charset="0"/>
                <a:ea typeface="+mn-ea"/>
                <a:cs typeface="+mn-cs"/>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20" name="Imagen 19"/>
          <p:cNvPicPr>
            <a:picLocks noChangeAspect="1"/>
          </p:cNvPicPr>
          <p:nvPr/>
        </p:nvPicPr>
        <p:blipFill>
          <a:blip r:embed="rId8"/>
          <a:stretch>
            <a:fillRect/>
          </a:stretch>
        </p:blipFill>
        <p:spPr>
          <a:xfrm>
            <a:off x="1680121" y="580033"/>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77483" y="6460342"/>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78804" y="6262349"/>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80397" y="6099147"/>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17     06       2021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4013663" y="3063940"/>
            <a:ext cx="547308" cy="547308"/>
          </a:xfrm>
          <a:prstGeom prst="rect">
            <a:avLst/>
          </a:prstGeom>
        </p:spPr>
      </p:pic>
      <p:pic>
        <p:nvPicPr>
          <p:cNvPr id="7" name="Imagen 6"/>
          <p:cNvPicPr>
            <a:picLocks noChangeAspect="1"/>
          </p:cNvPicPr>
          <p:nvPr/>
        </p:nvPicPr>
        <p:blipFill>
          <a:blip r:embed="rId9"/>
          <a:stretch>
            <a:fillRect/>
          </a:stretch>
        </p:blipFill>
        <p:spPr>
          <a:xfrm>
            <a:off x="371822" y="2057025"/>
            <a:ext cx="1103472" cy="1103472"/>
          </a:xfrm>
          <a:prstGeom prst="rect">
            <a:avLst/>
          </a:prstGeom>
        </p:spPr>
      </p:pic>
      <p:pic>
        <p:nvPicPr>
          <p:cNvPr id="14" name="Imagen 13"/>
          <p:cNvPicPr>
            <a:picLocks noChangeAspect="1"/>
          </p:cNvPicPr>
          <p:nvPr/>
        </p:nvPicPr>
        <p:blipFill>
          <a:blip r:embed="rId10"/>
          <a:stretch>
            <a:fillRect/>
          </a:stretch>
        </p:blipFill>
        <p:spPr>
          <a:xfrm>
            <a:off x="61378" y="4981468"/>
            <a:ext cx="359695" cy="359695"/>
          </a:xfrm>
          <a:prstGeom prst="rect">
            <a:avLst/>
          </a:prstGeom>
        </p:spPr>
      </p:pic>
      <p:pic>
        <p:nvPicPr>
          <p:cNvPr id="154" name="Imagen 153"/>
          <p:cNvPicPr>
            <a:picLocks noChangeAspect="1"/>
          </p:cNvPicPr>
          <p:nvPr/>
        </p:nvPicPr>
        <p:blipFill>
          <a:blip r:embed="rId9"/>
          <a:stretch>
            <a:fillRect/>
          </a:stretch>
        </p:blipFill>
        <p:spPr>
          <a:xfrm>
            <a:off x="1552720" y="2153973"/>
            <a:ext cx="1103472" cy="1103472"/>
          </a:xfrm>
          <a:prstGeom prst="rect">
            <a:avLst/>
          </a:prstGeom>
        </p:spPr>
      </p:pic>
    </p:spTree>
    <p:extLst>
      <p:ext uri="{BB962C8B-B14F-4D97-AF65-F5344CB8AC3E}">
        <p14:creationId xmlns:p14="http://schemas.microsoft.com/office/powerpoint/2010/main" val="199411515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1347</TotalTime>
  <Words>3207</Words>
  <Application>Microsoft Office PowerPoint</Application>
  <PresentationFormat>Personalizado</PresentationFormat>
  <Paragraphs>332</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Comic Sans MS</vt:lpstr>
      <vt:lpstr>Tema de Office</vt:lpstr>
      <vt:lpstr>Escuela Normal de Educación Preescolar ciclo escolar 2020 – 2021  </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HP</cp:lastModifiedBy>
  <cp:revision>58</cp:revision>
  <dcterms:created xsi:type="dcterms:W3CDTF">2020-11-09T23:20:30Z</dcterms:created>
  <dcterms:modified xsi:type="dcterms:W3CDTF">2021-06-18T21:13:47Z</dcterms:modified>
</cp:coreProperties>
</file>