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9" r:id="rId4"/>
    <p:sldId id="259" r:id="rId5"/>
    <p:sldId id="265" r:id="rId6"/>
    <p:sldId id="260" r:id="rId7"/>
    <p:sldId id="266" r:id="rId8"/>
    <p:sldId id="261" r:id="rId9"/>
    <p:sldId id="267" r:id="rId10"/>
    <p:sldId id="262" r:id="rId11"/>
    <p:sldId id="268" r:id="rId12"/>
  </p:sldIdLst>
  <p:sldSz cx="6858000" cy="925195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5" d="100"/>
          <a:sy n="55" d="100"/>
        </p:scale>
        <p:origin x="22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14151"/>
            <a:ext cx="5829300" cy="3221049"/>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59416"/>
            <a:ext cx="5143500" cy="223374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2714670-8909-446B-819C-96E329EC14D5}"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1017300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714670-8909-446B-819C-96E329EC14D5}"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451920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92581"/>
            <a:ext cx="1478756" cy="78406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92581"/>
            <a:ext cx="4350544" cy="78406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714670-8909-446B-819C-96E329EC14D5}"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325927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714670-8909-446B-819C-96E329EC14D5}"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316022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306565"/>
            <a:ext cx="5915025" cy="3848554"/>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91528"/>
            <a:ext cx="5915025" cy="2023863"/>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2714670-8909-446B-819C-96E329EC14D5}"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3272035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62903"/>
            <a:ext cx="2914650" cy="587027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62903"/>
            <a:ext cx="2914650" cy="587027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714670-8909-446B-819C-96E329EC14D5}"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195951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92583"/>
            <a:ext cx="5915025" cy="178828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68014"/>
            <a:ext cx="2901255" cy="1111518"/>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79532"/>
            <a:ext cx="2901255" cy="497078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68014"/>
            <a:ext cx="2915543" cy="1111518"/>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79532"/>
            <a:ext cx="2915543" cy="497078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2714670-8909-446B-819C-96E329EC14D5}" type="datetimeFigureOut">
              <a:rPr lang="es-MX" smtClean="0"/>
              <a:t>18/06/2021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3600036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2714670-8909-446B-819C-96E329EC14D5}" type="datetimeFigureOut">
              <a:rPr lang="es-MX" smtClean="0"/>
              <a:t>18/06/2021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108172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714670-8909-446B-819C-96E329EC14D5}" type="datetimeFigureOut">
              <a:rPr lang="es-MX" smtClean="0"/>
              <a:t>18/06/2021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280354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16797"/>
            <a:ext cx="2211884" cy="2158788"/>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32112"/>
            <a:ext cx="3471863" cy="65748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75585"/>
            <a:ext cx="2211884" cy="514211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714670-8909-446B-819C-96E329EC14D5}"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3754013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16797"/>
            <a:ext cx="2211884" cy="2158788"/>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32112"/>
            <a:ext cx="3471863" cy="65748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75585"/>
            <a:ext cx="2211884" cy="514211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714670-8909-446B-819C-96E329EC14D5}"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BE37F7D-E16C-416F-8C57-00C8B83A31E2}" type="slidenum">
              <a:rPr lang="es-MX" smtClean="0"/>
              <a:t>‹Nº›</a:t>
            </a:fld>
            <a:endParaRPr lang="es-MX"/>
          </a:p>
        </p:txBody>
      </p:sp>
    </p:spTree>
    <p:extLst>
      <p:ext uri="{BB962C8B-B14F-4D97-AF65-F5344CB8AC3E}">
        <p14:creationId xmlns:p14="http://schemas.microsoft.com/office/powerpoint/2010/main" val="2077111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92583"/>
            <a:ext cx="5915025" cy="178828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62903"/>
            <a:ext cx="5915025" cy="587027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575189"/>
            <a:ext cx="1543050" cy="492581"/>
          </a:xfrm>
          <a:prstGeom prst="rect">
            <a:avLst/>
          </a:prstGeom>
        </p:spPr>
        <p:txBody>
          <a:bodyPr vert="horz" lIns="91440" tIns="45720" rIns="91440" bIns="45720" rtlCol="0" anchor="ctr"/>
          <a:lstStyle>
            <a:lvl1pPr algn="l">
              <a:defRPr sz="900">
                <a:solidFill>
                  <a:schemeClr val="tx1">
                    <a:tint val="75000"/>
                  </a:schemeClr>
                </a:solidFill>
              </a:defRPr>
            </a:lvl1pPr>
          </a:lstStyle>
          <a:p>
            <a:fld id="{42714670-8909-446B-819C-96E329EC14D5}" type="datetimeFigureOut">
              <a:rPr lang="es-MX" smtClean="0"/>
              <a:t>18/06/2021</a:t>
            </a:fld>
            <a:endParaRPr lang="es-MX"/>
          </a:p>
        </p:txBody>
      </p:sp>
      <p:sp>
        <p:nvSpPr>
          <p:cNvPr id="5" name="Footer Placeholder 4"/>
          <p:cNvSpPr>
            <a:spLocks noGrp="1"/>
          </p:cNvSpPr>
          <p:nvPr>
            <p:ph type="ftr" sz="quarter" idx="3"/>
          </p:nvPr>
        </p:nvSpPr>
        <p:spPr>
          <a:xfrm>
            <a:off x="2271713" y="8575189"/>
            <a:ext cx="2314575" cy="49258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575189"/>
            <a:ext cx="1543050" cy="492581"/>
          </a:xfrm>
          <a:prstGeom prst="rect">
            <a:avLst/>
          </a:prstGeom>
        </p:spPr>
        <p:txBody>
          <a:bodyPr vert="horz" lIns="91440" tIns="45720" rIns="91440" bIns="45720" rtlCol="0" anchor="ctr"/>
          <a:lstStyle>
            <a:lvl1pPr algn="r">
              <a:defRPr sz="900">
                <a:solidFill>
                  <a:schemeClr val="tx1">
                    <a:tint val="75000"/>
                  </a:schemeClr>
                </a:solidFill>
              </a:defRPr>
            </a:lvl1pPr>
          </a:lstStyle>
          <a:p>
            <a:fld id="{8BE37F7D-E16C-416F-8C57-00C8B83A31E2}" type="slidenum">
              <a:rPr lang="es-MX" smtClean="0"/>
              <a:t>‹Nº›</a:t>
            </a:fld>
            <a:endParaRPr lang="es-MX"/>
          </a:p>
        </p:txBody>
      </p:sp>
    </p:spTree>
    <p:extLst>
      <p:ext uri="{BB962C8B-B14F-4D97-AF65-F5344CB8AC3E}">
        <p14:creationId xmlns:p14="http://schemas.microsoft.com/office/powerpoint/2010/main" val="9926085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190869" y="300049"/>
            <a:ext cx="5020408" cy="1200329"/>
          </a:xfrm>
          <a:prstGeom prst="rect">
            <a:avLst/>
          </a:prstGeom>
        </p:spPr>
        <p:txBody>
          <a:bodyPr wrap="square">
            <a:spAutoFit/>
          </a:bodyPr>
          <a:lstStyle/>
          <a:p>
            <a:pPr algn="ctr"/>
            <a:r>
              <a:rPr lang="es-MX" b="1" dirty="0" smtClean="0">
                <a:latin typeface="Arial" panose="020B0604020202020204" pitchFamily="34" charset="0"/>
                <a:cs typeface="Arial" panose="020B0604020202020204" pitchFamily="34" charset="0"/>
              </a:rPr>
              <a:t>E</a:t>
            </a:r>
            <a:r>
              <a:rPr lang="es-MX" b="1" dirty="0">
                <a:latin typeface="Arial" panose="020B0604020202020204" pitchFamily="34" charset="0"/>
                <a:cs typeface="Arial" panose="020B0604020202020204" pitchFamily="34" charset="0"/>
              </a:rPr>
              <a:t>scuela Normal de Educación Preescolar del Estado de Coahuila</a:t>
            </a:r>
            <a:br>
              <a:rPr lang="es-MX" b="1" dirty="0">
                <a:latin typeface="Arial" panose="020B0604020202020204" pitchFamily="34" charset="0"/>
                <a:cs typeface="Arial" panose="020B0604020202020204" pitchFamily="34" charset="0"/>
              </a:rPr>
            </a:br>
            <a:r>
              <a:rPr lang="es-MX" b="1" dirty="0">
                <a:latin typeface="Arial" panose="020B0604020202020204" pitchFamily="34" charset="0"/>
                <a:cs typeface="Arial" panose="020B0604020202020204" pitchFamily="34" charset="0"/>
              </a:rPr>
              <a:t>2020 – 2021</a:t>
            </a:r>
            <a:r>
              <a:rPr lang="es-MX" sz="2000" b="1" dirty="0" smtClean="0">
                <a:latin typeface="Arial" panose="020B0604020202020204" pitchFamily="34" charset="0"/>
                <a:cs typeface="Arial" panose="020B0604020202020204" pitchFamily="34" charset="0"/>
              </a:rPr>
              <a:t/>
            </a:r>
            <a:br>
              <a:rPr lang="es-MX" sz="2000" b="1" dirty="0" smtClean="0">
                <a:latin typeface="Arial" panose="020B0604020202020204" pitchFamily="34" charset="0"/>
                <a:cs typeface="Arial" panose="020B0604020202020204" pitchFamily="34" charset="0"/>
              </a:rPr>
            </a:br>
            <a:endParaRPr lang="es-MX" dirty="0"/>
          </a:p>
        </p:txBody>
      </p:sp>
      <p:pic>
        <p:nvPicPr>
          <p:cNvPr id="5"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5395" y="1580977"/>
            <a:ext cx="1197252" cy="1468794"/>
          </a:xfrm>
          <a:prstGeom prst="rect">
            <a:avLst/>
          </a:prstGeom>
        </p:spPr>
      </p:pic>
      <p:sp>
        <p:nvSpPr>
          <p:cNvPr id="6" name="Rectángulo 5"/>
          <p:cNvSpPr/>
          <p:nvPr/>
        </p:nvSpPr>
        <p:spPr>
          <a:xfrm>
            <a:off x="722029" y="3157907"/>
            <a:ext cx="5503984" cy="5970865"/>
          </a:xfrm>
          <a:prstGeom prst="rect">
            <a:avLst/>
          </a:prstGeom>
        </p:spPr>
        <p:txBody>
          <a:bodyPr wrap="square">
            <a:spAutoFit/>
          </a:bodyPr>
          <a:lstStyle/>
          <a:p>
            <a:pPr algn="ctr"/>
            <a:r>
              <a:rPr lang="es-MX" sz="1400" b="1" dirty="0">
                <a:latin typeface="Arial" panose="020B0604020202020204" pitchFamily="34" charset="0"/>
                <a:cs typeface="Arial" panose="020B0604020202020204" pitchFamily="34" charset="0"/>
              </a:rPr>
              <a:t>Docente: </a:t>
            </a:r>
            <a:r>
              <a:rPr lang="es-MX" sz="1400" dirty="0">
                <a:latin typeface="Arial" panose="020B0604020202020204" pitchFamily="34" charset="0"/>
                <a:cs typeface="Arial" panose="020B0604020202020204" pitchFamily="34" charset="0"/>
              </a:rPr>
              <a:t>Dolores Patricia Segovia Gómez. </a:t>
            </a:r>
          </a:p>
          <a:p>
            <a:pPr algn="ctr"/>
            <a:r>
              <a:rPr lang="es-MX" sz="1400" b="1" dirty="0">
                <a:latin typeface="Arial" panose="020B0604020202020204" pitchFamily="34" charset="0"/>
                <a:cs typeface="Arial" panose="020B0604020202020204" pitchFamily="34" charset="0"/>
              </a:rPr>
              <a:t>Asignatura: </a:t>
            </a:r>
            <a:r>
              <a:rPr lang="es-MX" sz="1400" dirty="0">
                <a:latin typeface="Arial" panose="020B0604020202020204" pitchFamily="34" charset="0"/>
                <a:cs typeface="Arial" panose="020B0604020202020204" pitchFamily="34" charset="0"/>
              </a:rPr>
              <a:t>Trabajo docente y proyectos de mejora escolar.</a:t>
            </a:r>
          </a:p>
          <a:p>
            <a:pPr algn="ctr"/>
            <a:r>
              <a:rPr lang="es-MX" sz="1400" b="1" dirty="0">
                <a:latin typeface="Arial" panose="020B0604020202020204" pitchFamily="34" charset="0"/>
                <a:cs typeface="Arial" panose="020B0604020202020204" pitchFamily="34" charset="0"/>
              </a:rPr>
              <a:t>Diario </a:t>
            </a:r>
          </a:p>
          <a:p>
            <a:pPr algn="ctr"/>
            <a:r>
              <a:rPr lang="es-MX" sz="1400" b="1" dirty="0">
                <a:latin typeface="Arial" panose="020B0604020202020204" pitchFamily="34" charset="0"/>
                <a:cs typeface="Arial" panose="020B0604020202020204" pitchFamily="34" charset="0"/>
              </a:rPr>
              <a:t>Competencias: </a:t>
            </a:r>
          </a:p>
          <a:p>
            <a:pPr algn="just"/>
            <a:r>
              <a:rPr lang="es-MX" sz="14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4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4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4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4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4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400" dirty="0">
              <a:latin typeface="Arial" panose="020B0604020202020204" pitchFamily="34" charset="0"/>
              <a:cs typeface="Arial" panose="020B0604020202020204" pitchFamily="34" charset="0"/>
            </a:endParaRPr>
          </a:p>
          <a:p>
            <a:pPr algn="ctr"/>
            <a:r>
              <a:rPr lang="es-MX" sz="1400" dirty="0">
                <a:latin typeface="Arial" panose="020B0604020202020204" pitchFamily="34" charset="0"/>
                <a:cs typeface="Arial" panose="020B0604020202020204" pitchFamily="34" charset="0"/>
              </a:rPr>
              <a:t>Alumna: </a:t>
            </a:r>
            <a:r>
              <a:rPr lang="es-MX" sz="1400" dirty="0" smtClean="0">
                <a:latin typeface="Arial" panose="020B0604020202020204" pitchFamily="34" charset="0"/>
                <a:cs typeface="Arial" panose="020B0604020202020204" pitchFamily="34" charset="0"/>
              </a:rPr>
              <a:t>Karen Guadalupe Morales </a:t>
            </a:r>
            <a:r>
              <a:rPr lang="es-MX" sz="1400" dirty="0" err="1" smtClean="0">
                <a:latin typeface="Arial" panose="020B0604020202020204" pitchFamily="34" charset="0"/>
                <a:cs typeface="Arial" panose="020B0604020202020204" pitchFamily="34" charset="0"/>
              </a:rPr>
              <a:t>Verastegui</a:t>
            </a:r>
            <a:r>
              <a:rPr lang="es-MX" sz="1400" dirty="0" smtClean="0">
                <a:latin typeface="Arial" panose="020B0604020202020204" pitchFamily="34" charset="0"/>
                <a:cs typeface="Arial" panose="020B0604020202020204" pitchFamily="34" charset="0"/>
              </a:rPr>
              <a:t> #12. </a:t>
            </a:r>
            <a:endParaRPr lang="es-MX" sz="1400" dirty="0">
              <a:latin typeface="Arial" panose="020B0604020202020204" pitchFamily="34" charset="0"/>
              <a:cs typeface="Arial" panose="020B0604020202020204" pitchFamily="34" charset="0"/>
            </a:endParaRPr>
          </a:p>
          <a:p>
            <a:pPr algn="ctr"/>
            <a:endParaRPr lang="es-MX" sz="1400" dirty="0">
              <a:latin typeface="Arial" panose="020B0604020202020204" pitchFamily="34" charset="0"/>
              <a:cs typeface="Arial" panose="020B0604020202020204" pitchFamily="34" charset="0"/>
            </a:endParaRPr>
          </a:p>
          <a:p>
            <a:pPr algn="ctr"/>
            <a:r>
              <a:rPr lang="es-MX" sz="1400" dirty="0">
                <a:latin typeface="Arial" panose="020B0604020202020204" pitchFamily="34" charset="0"/>
                <a:cs typeface="Arial" panose="020B0604020202020204" pitchFamily="34" charset="0"/>
              </a:rPr>
              <a:t>3° “A”</a:t>
            </a:r>
          </a:p>
          <a:p>
            <a:pPr algn="ctr"/>
            <a:r>
              <a:rPr lang="es-MX" sz="1400" dirty="0">
                <a:latin typeface="Arial" panose="020B0604020202020204" pitchFamily="34" charset="0"/>
                <a:cs typeface="Arial" panose="020B0604020202020204" pitchFamily="34" charset="0"/>
              </a:rPr>
              <a:t>Saltillo Coahuila, a </a:t>
            </a:r>
            <a:r>
              <a:rPr lang="es-MX" sz="1400" dirty="0" smtClean="0">
                <a:latin typeface="Arial" panose="020B0604020202020204" pitchFamily="34" charset="0"/>
                <a:cs typeface="Arial" panose="020B0604020202020204" pitchFamily="34" charset="0"/>
              </a:rPr>
              <a:t>Juni</a:t>
            </a:r>
            <a:r>
              <a:rPr lang="es-MX" sz="1400" dirty="0" smtClean="0">
                <a:latin typeface="Arial" panose="020B0604020202020204" pitchFamily="34" charset="0"/>
                <a:cs typeface="Arial" panose="020B0604020202020204" pitchFamily="34" charset="0"/>
              </a:rPr>
              <a:t>o </a:t>
            </a:r>
            <a:r>
              <a:rPr lang="es-MX" sz="1400" dirty="0">
                <a:latin typeface="Arial" panose="020B0604020202020204" pitchFamily="34" charset="0"/>
                <a:cs typeface="Arial" panose="020B0604020202020204" pitchFamily="34" charset="0"/>
              </a:rPr>
              <a:t>del 2021 </a:t>
            </a:r>
            <a:r>
              <a:rPr lang="es-MX" dirty="0">
                <a:latin typeface="Arial" panose="020B0604020202020204" pitchFamily="34" charset="0"/>
                <a:cs typeface="Arial" panose="020B0604020202020204" pitchFamily="34" charset="0"/>
              </a:rPr>
              <a:t>                                                                                                                                                                                       </a:t>
            </a:r>
            <a:endParaRPr lang="es-MX" dirty="0"/>
          </a:p>
        </p:txBody>
      </p:sp>
    </p:spTree>
    <p:extLst>
      <p:ext uri="{BB962C8B-B14F-4D97-AF65-F5344CB8AC3E}">
        <p14:creationId xmlns:p14="http://schemas.microsoft.com/office/powerpoint/2010/main" val="399830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كل الشكر والتقدير للأستاذة فتحية عبدالحافظ على الجهد المتميز والملموس  لتلاميذ الصف الاول الابتدائي | School binder covers, School binder, School  fra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25195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p:cNvSpPr txBox="1"/>
          <p:nvPr/>
        </p:nvSpPr>
        <p:spPr>
          <a:xfrm>
            <a:off x="1186961" y="1389185"/>
            <a:ext cx="4484077" cy="4524315"/>
          </a:xfrm>
          <a:prstGeom prst="rect">
            <a:avLst/>
          </a:prstGeom>
          <a:noFill/>
        </p:spPr>
        <p:txBody>
          <a:bodyPr wrap="square" rtlCol="0">
            <a:spAutoFit/>
          </a:bodyPr>
          <a:lstStyle/>
          <a:p>
            <a:r>
              <a:rPr lang="es-MX" b="1" dirty="0" smtClean="0">
                <a:latin typeface="Arial" panose="020B0604020202020204" pitchFamily="34" charset="0"/>
                <a:cs typeface="Arial" panose="020B0604020202020204" pitchFamily="34" charset="0"/>
              </a:rPr>
              <a:t>Viernes 18 de Junio 2021</a:t>
            </a:r>
          </a:p>
          <a:p>
            <a:endParaRPr lang="es-MX" b="1" dirty="0">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Finalizando la primera jornada de práctica se empezó tomando asistencia donde el alumno mencionaba que actividad le gusto más de la semana, en total se registró una asistencia de 11 alumnos. El área a trabaja fue el de exploración y comprensión del mundo natural y social donde se trabajo mediante una hoja de trabajo donde el alumno relacionaba la cría con la madre y mediante un audio o video explicaba el porqué y que características encontraba en común. Al igual que el día de ayer se recibieron pocas evidencias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6814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86414"/>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r>
                  <a:rPr lang="es-MX" sz="2469"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587"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r>
                <a:rPr lang="es-MX" sz="2469"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r>
                <a:rPr lang="es-MX" sz="2469"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58643"/>
            </a:xfrm>
            <a:prstGeom prst="rect">
              <a:avLst/>
            </a:prstGeom>
            <a:noFill/>
          </p:spPr>
          <p:txBody>
            <a:bodyPr wrap="square" rtlCol="0">
              <a:spAutoFit/>
            </a:bodyPr>
            <a:lstStyle/>
            <a:p>
              <a:r>
                <a:rPr lang="es-MX" sz="1587" dirty="0"/>
                <a:t>Situación de Aprendizaje: _____________________________________________</a:t>
              </a:r>
            </a:p>
            <a:p>
              <a:r>
                <a:rPr lang="es-MX" sz="1587"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Lenguaje y</a:t>
                  </a:r>
                </a:p>
                <a:p>
                  <a:pPr algn="ctr"/>
                  <a:r>
                    <a:rPr lang="es-MX" sz="1235" b="1" dirty="0">
                      <a:solidFill>
                        <a:schemeClr val="bg1"/>
                      </a:solidFill>
                      <a:latin typeface="Comic Sans MS" panose="030F0702030302020204" pitchFamily="66" charset="0"/>
                    </a:rPr>
                    <a:t>comunicación</a:t>
                  </a:r>
                  <a:endParaRPr lang="es-MX" sz="1587"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Pensamiento </a:t>
                  </a:r>
                </a:p>
                <a:p>
                  <a:pPr algn="ctr"/>
                  <a:r>
                    <a:rPr lang="es-MX" sz="1235" b="1" dirty="0">
                      <a:solidFill>
                        <a:schemeClr val="bg1"/>
                      </a:solidFill>
                      <a:latin typeface="Comic Sans MS" panose="030F0702030302020204" pitchFamily="66" charset="0"/>
                    </a:rPr>
                    <a:t>matemático</a:t>
                  </a:r>
                  <a:endParaRPr lang="es-MX" sz="1587"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Exploración del mundo natural y social</a:t>
                  </a:r>
                  <a:endParaRPr lang="es-MX" sz="1235"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Artes</a:t>
                  </a:r>
                  <a:endParaRPr lang="es-MX" sz="1587"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Educación </a:t>
                  </a:r>
                </a:p>
                <a:p>
                  <a:pPr algn="ctr"/>
                  <a:r>
                    <a:rPr lang="es-MX" sz="1235" b="1" dirty="0">
                      <a:solidFill>
                        <a:schemeClr val="bg1"/>
                      </a:solidFill>
                      <a:latin typeface="Comic Sans MS" panose="030F0702030302020204" pitchFamily="66" charset="0"/>
                    </a:rPr>
                    <a:t>Física</a:t>
                  </a:r>
                  <a:endParaRPr lang="es-MX" sz="1587"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Educación Socioemocional</a:t>
                  </a:r>
                  <a:endParaRPr lang="es-MX" sz="1235"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81677"/>
              </a:xfrm>
              <a:prstGeom prst="rect">
                <a:avLst/>
              </a:prstGeom>
              <a:noFill/>
            </p:spPr>
            <p:txBody>
              <a:bodyPr wrap="square" rtlCol="0">
                <a:spAutoFit/>
              </a:bodyPr>
              <a:lstStyle/>
              <a:p>
                <a:r>
                  <a:rPr lang="es-MX" sz="1411" dirty="0">
                    <a:latin typeface="Comic Sans MS" panose="030F0702030302020204" pitchFamily="66" charset="0"/>
                  </a:rPr>
                  <a:t>La jornada de trabajo fue</a:t>
                </a:r>
                <a:r>
                  <a:rPr lang="es-MX" sz="1587"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r>
                  <a:rPr lang="es-MX" sz="1235"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r>
                  <a:rPr lang="es-MX" sz="1235"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r>
                  <a:rPr lang="es-MX" sz="1235" dirty="0">
                    <a:latin typeface="Comic Sans MS" panose="030F0702030302020204" pitchFamily="66" charset="0"/>
                  </a:rPr>
                  <a:t>Regular</a:t>
                </a:r>
                <a:endParaRPr lang="es-MX" sz="97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r>
                  <a:rPr lang="es-MX" sz="1235" dirty="0">
                    <a:latin typeface="Comic Sans MS" panose="030F0702030302020204" pitchFamily="66" charset="0"/>
                  </a:rPr>
                  <a:t>Mala</a:t>
                </a:r>
                <a:endParaRPr lang="es-MX" sz="1235"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8"/>
              <a:chOff x="-104586" y="3258293"/>
              <a:chExt cx="7866108" cy="1849948"/>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5"/>
              </a:xfrm>
              <a:prstGeom prst="rect">
                <a:avLst/>
              </a:prstGeom>
              <a:noFill/>
            </p:spPr>
            <p:txBody>
              <a:bodyPr wrap="square" rtlCol="0">
                <a:spAutoFit/>
              </a:bodyPr>
              <a:lstStyle/>
              <a:p>
                <a:r>
                  <a:rPr lang="es-MX" sz="1235" dirty="0">
                    <a:latin typeface="Comic Sans MS" panose="030F0702030302020204" pitchFamily="66" charset="0"/>
                  </a:rPr>
                  <a:t>      </a:t>
                </a:r>
                <a:r>
                  <a:rPr lang="es-MX" sz="1058" dirty="0">
                    <a:latin typeface="Comic Sans MS" panose="030F0702030302020204" pitchFamily="66" charset="0"/>
                  </a:rPr>
                  <a:t>Logro de los aprendizajes esperados </a:t>
                </a:r>
                <a:endParaRPr lang="es-MX" sz="1235" dirty="0">
                  <a:latin typeface="Comic Sans MS" panose="030F0702030302020204" pitchFamily="66" charset="0"/>
                </a:endParaRPr>
              </a:p>
              <a:p>
                <a:r>
                  <a:rPr lang="es-MX" sz="1235" dirty="0">
                    <a:latin typeface="Comic Sans MS" panose="030F0702030302020204" pitchFamily="66" charset="0"/>
                  </a:rPr>
                  <a:t>      </a:t>
                </a:r>
                <a:r>
                  <a:rPr lang="es-MX" sz="1058" dirty="0">
                    <a:latin typeface="Comic Sans MS" panose="030F0702030302020204" pitchFamily="66" charset="0"/>
                  </a:rPr>
                  <a:t>Materiales educativos adecuados</a:t>
                </a:r>
              </a:p>
              <a:p>
                <a:r>
                  <a:rPr lang="es-MX" sz="1058" dirty="0">
                    <a:latin typeface="Comic Sans MS" panose="030F0702030302020204" pitchFamily="66" charset="0"/>
                  </a:rPr>
                  <a:t>       Nivel de complejidad adecuado </a:t>
                </a:r>
              </a:p>
              <a:p>
                <a:r>
                  <a:rPr lang="es-MX" sz="1058" dirty="0">
                    <a:latin typeface="Comic Sans MS" panose="030F0702030302020204" pitchFamily="66" charset="0"/>
                  </a:rPr>
                  <a:t>       Organización adecuada</a:t>
                </a:r>
              </a:p>
              <a:p>
                <a:r>
                  <a:rPr lang="es-MX" sz="1058" dirty="0">
                    <a:latin typeface="Comic Sans MS" panose="030F0702030302020204" pitchFamily="66" charset="0"/>
                  </a:rPr>
                  <a:t>       Tiempo planeado correctamente</a:t>
                </a:r>
              </a:p>
              <a:p>
                <a:r>
                  <a:rPr lang="es-MX" sz="1058" dirty="0">
                    <a:latin typeface="Comic Sans MS" panose="030F0702030302020204" pitchFamily="66" charset="0"/>
                  </a:rPr>
                  <a:t>       Actividades planeadas conforme a lo planeado </a:t>
                </a:r>
              </a:p>
              <a:p>
                <a:endParaRPr lang="es-MX" sz="1235"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27813"/>
              </a:xfrm>
              <a:prstGeom prst="rect">
                <a:avLst/>
              </a:prstGeom>
              <a:noFill/>
            </p:spPr>
            <p:txBody>
              <a:bodyPr wrap="square" rtlCol="0">
                <a:spAutoFit/>
              </a:bodyPr>
              <a:lstStyle/>
              <a:p>
                <a:pPr algn="ctr"/>
                <a:r>
                  <a:rPr lang="es-MX" sz="1058" dirty="0">
                    <a:latin typeface="Comic Sans MS" panose="030F0702030302020204" pitchFamily="66" charset="0"/>
                  </a:rPr>
                  <a:t>Observaciones</a:t>
                </a:r>
              </a:p>
              <a:p>
                <a:pPr algn="ctr"/>
                <a:endParaRPr lang="es-MX" sz="1058" dirty="0">
                  <a:latin typeface="Comic Sans MS" panose="030F0702030302020204" pitchFamily="66" charset="0"/>
                </a:endParaRPr>
              </a:p>
              <a:p>
                <a:pPr algn="ctr"/>
                <a:r>
                  <a:rPr lang="es-MX" sz="1058" dirty="0">
                    <a:latin typeface="Comic Sans MS" panose="030F0702030302020204" pitchFamily="66" charset="0"/>
                  </a:rPr>
                  <a:t>No todos los alumnos cumplen con los trabajos, pero se mantiene una buena participación de un 40% del </a:t>
                </a:r>
                <a:r>
                  <a:rPr lang="es-MX" sz="1058" dirty="0" err="1">
                    <a:latin typeface="Comic Sans MS" panose="030F0702030302020204" pitchFamily="66" charset="0"/>
                  </a:rPr>
                  <a:t>aumnado</a:t>
                </a:r>
                <a:r>
                  <a:rPr lang="es-MX" sz="1058" dirty="0">
                    <a:latin typeface="Comic Sans MS" panose="030F0702030302020204" pitchFamily="66" charset="0"/>
                  </a:rPr>
                  <a:t>.</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Interés en las actividades</a:t>
                </a:r>
                <a:endParaRPr lang="es-MX" sz="1235" dirty="0">
                  <a:latin typeface="Comic Sans MS" panose="030F0702030302020204" pitchFamily="66" charset="0"/>
                </a:endParaRPr>
              </a:p>
              <a:p>
                <a:pPr algn="just"/>
                <a:r>
                  <a:rPr lang="es-MX" sz="1058" dirty="0">
                    <a:latin typeface="Comic Sans MS" panose="030F0702030302020204" pitchFamily="66" charset="0"/>
                  </a:rPr>
                  <a:t>Participación de la manera esperada</a:t>
                </a:r>
              </a:p>
              <a:p>
                <a:pPr algn="just"/>
                <a:r>
                  <a:rPr lang="es-MX" sz="1058" dirty="0">
                    <a:latin typeface="Comic Sans MS" panose="030F0702030302020204" pitchFamily="66" charset="0"/>
                  </a:rPr>
                  <a:t>Adaptación a la organización establecida</a:t>
                </a:r>
              </a:p>
              <a:p>
                <a:pPr algn="just"/>
                <a:r>
                  <a:rPr lang="es-MX" sz="1058"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a:r>
                  <a:rPr lang="es-MX" sz="1058" dirty="0">
                    <a:latin typeface="Comic Sans MS" panose="030F0702030302020204" pitchFamily="66" charset="0"/>
                  </a:rPr>
                  <a:t>Todos   Algunos  Pocos   Ninguno</a:t>
                </a:r>
              </a:p>
              <a:p>
                <a:pPr algn="ctr"/>
                <a:endParaRPr lang="es-MX" sz="1058"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Rescato los conocimientos previos</a:t>
              </a:r>
              <a:endParaRPr lang="es-MX" sz="1235" dirty="0">
                <a:latin typeface="Comic Sans MS" panose="030F0702030302020204" pitchFamily="66" charset="0"/>
              </a:endParaRPr>
            </a:p>
            <a:p>
              <a:pPr algn="just"/>
              <a:r>
                <a:rPr lang="es-MX" sz="1058" dirty="0">
                  <a:latin typeface="Comic Sans MS" panose="030F0702030302020204" pitchFamily="66" charset="0"/>
                </a:rPr>
                <a:t>Identifico y actúa conforme a las necesidades e intereses de los alumnos  </a:t>
              </a:r>
            </a:p>
            <a:p>
              <a:pPr algn="just"/>
              <a:r>
                <a:rPr lang="es-MX" sz="1058" dirty="0">
                  <a:latin typeface="Comic Sans MS" panose="030F0702030302020204" pitchFamily="66" charset="0"/>
                </a:rPr>
                <a:t>Fomento la participación de todos los alumnos </a:t>
              </a:r>
            </a:p>
            <a:p>
              <a:pPr algn="just"/>
              <a:r>
                <a:rPr lang="es-MX" sz="1058" dirty="0">
                  <a:latin typeface="Comic Sans MS" panose="030F0702030302020204" pitchFamily="66" charset="0"/>
                </a:rPr>
                <a:t>Otorgo consignas claras</a:t>
              </a:r>
            </a:p>
            <a:p>
              <a:pPr algn="just"/>
              <a:r>
                <a:rPr lang="es-MX" sz="1058" dirty="0">
                  <a:latin typeface="Comic Sans MS" panose="030F0702030302020204" pitchFamily="66" charset="0"/>
                </a:rPr>
                <a:t>Intervengo adecuadamente</a:t>
              </a:r>
            </a:p>
            <a:p>
              <a:pPr algn="just"/>
              <a:r>
                <a:rPr lang="es-MX" sz="1058"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a:r>
                  <a:rPr lang="es-MX" sz="1058" dirty="0">
                    <a:latin typeface="Comic Sans MS" panose="030F0702030302020204" pitchFamily="66" charset="0"/>
                  </a:rPr>
                  <a:t>     Si            No   </a:t>
                </a:r>
              </a:p>
              <a:p>
                <a:pPr algn="ctr"/>
                <a:endParaRPr lang="es-MX" sz="1058"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19" cy="935612"/>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Considero que se logro que se participara de manera activa en las dos actividades empleadas</a:t>
              </a:r>
              <a:endParaRPr lang="es-MX" sz="1587"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19" cy="935612"/>
            </a:xfrm>
            <a:prstGeom prst="rect">
              <a:avLst/>
            </a:prstGeom>
            <a:noFill/>
          </p:spPr>
          <p:txBody>
            <a:bodyPr wrap="square">
              <a:spAutoFit/>
            </a:bodyPr>
            <a:lstStyle/>
            <a:p>
              <a:pPr algn="ctr"/>
              <a:endParaRPr lang="es-MX" sz="1587" dirty="0">
                <a:solidFill>
                  <a:schemeClr val="bg1"/>
                </a:solidFill>
                <a:latin typeface="Comic Sans MS" panose="030F0702030302020204" pitchFamily="66" charset="0"/>
              </a:endParaRPr>
            </a:p>
            <a:p>
              <a:pPr algn="ctr"/>
              <a:r>
                <a:rPr lang="es-MX" sz="1587" dirty="0">
                  <a:solidFill>
                    <a:schemeClr val="bg1"/>
                  </a:solidFill>
                  <a:latin typeface="Comic Sans MS" panose="030F0702030302020204" pitchFamily="66" charset="0"/>
                </a:rPr>
                <a:t>No todo el alumnado tuvo participación </a:t>
              </a:r>
              <a:endParaRPr lang="es-MX" sz="1587"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9" y="247400"/>
            <a:ext cx="562456" cy="1071249"/>
          </a:xfrm>
          <a:prstGeom prst="rect">
            <a:avLst/>
          </a:prstGeom>
        </p:spPr>
      </p:pic>
      <p:sp>
        <p:nvSpPr>
          <p:cNvPr id="125" name="CuadroTexto 124"/>
          <p:cNvSpPr txBox="1"/>
          <p:nvPr/>
        </p:nvSpPr>
        <p:spPr>
          <a:xfrm>
            <a:off x="618980" y="414357"/>
            <a:ext cx="2768772" cy="399789"/>
          </a:xfrm>
          <a:prstGeom prst="rect">
            <a:avLst/>
          </a:prstGeom>
          <a:noFill/>
        </p:spPr>
        <p:txBody>
          <a:bodyPr wrap="square" rtlCol="0">
            <a:spAutoFit/>
          </a:bodyPr>
          <a:lstStyle/>
          <a:p>
            <a:r>
              <a:rPr lang="es-MX" sz="1998" dirty="0" smtClean="0"/>
              <a:t>18   Junio   </a:t>
            </a:r>
            <a:r>
              <a:rPr lang="es-MX" sz="1998" dirty="0"/>
              <a:t>2021</a:t>
            </a:r>
            <a:endParaRPr lang="es-MX" sz="1998" dirty="0"/>
          </a:p>
        </p:txBody>
      </p:sp>
      <p:sp>
        <p:nvSpPr>
          <p:cNvPr id="127" name="Elipse 126"/>
          <p:cNvSpPr/>
          <p:nvPr/>
        </p:nvSpPr>
        <p:spPr>
          <a:xfrm>
            <a:off x="853782" y="774236"/>
            <a:ext cx="304614" cy="362866"/>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29" name="Rectángulo 128"/>
          <p:cNvSpPr/>
          <p:nvPr/>
        </p:nvSpPr>
        <p:spPr>
          <a:xfrm>
            <a:off x="2451054" y="2295122"/>
            <a:ext cx="956528" cy="462769"/>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1" name="Rectángulo 130"/>
          <p:cNvSpPr/>
          <p:nvPr/>
        </p:nvSpPr>
        <p:spPr>
          <a:xfrm>
            <a:off x="4540120" y="2921356"/>
            <a:ext cx="662175" cy="345324"/>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7" name="Elipse 6"/>
          <p:cNvSpPr/>
          <p:nvPr/>
        </p:nvSpPr>
        <p:spPr>
          <a:xfrm>
            <a:off x="154683" y="38195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3" name="Elipse 132"/>
          <p:cNvSpPr/>
          <p:nvPr/>
        </p:nvSpPr>
        <p:spPr>
          <a:xfrm>
            <a:off x="134914" y="45074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4" name="Elipse 133"/>
          <p:cNvSpPr/>
          <p:nvPr/>
        </p:nvSpPr>
        <p:spPr>
          <a:xfrm>
            <a:off x="151028" y="468445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4" name="Elipse 153"/>
          <p:cNvSpPr/>
          <p:nvPr/>
        </p:nvSpPr>
        <p:spPr>
          <a:xfrm>
            <a:off x="129070" y="4178656"/>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6" name="Elipse 155"/>
          <p:cNvSpPr/>
          <p:nvPr/>
        </p:nvSpPr>
        <p:spPr>
          <a:xfrm>
            <a:off x="4535240" y="545830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7" name="Elipse 156"/>
          <p:cNvSpPr/>
          <p:nvPr/>
        </p:nvSpPr>
        <p:spPr>
          <a:xfrm>
            <a:off x="4555317" y="56577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9" name="Elipse 158"/>
          <p:cNvSpPr/>
          <p:nvPr/>
        </p:nvSpPr>
        <p:spPr>
          <a:xfrm>
            <a:off x="4561836" y="578568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0" name="Elipse 159"/>
          <p:cNvSpPr/>
          <p:nvPr/>
        </p:nvSpPr>
        <p:spPr>
          <a:xfrm>
            <a:off x="4573672" y="595162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2" name="Elipse 161"/>
          <p:cNvSpPr/>
          <p:nvPr/>
        </p:nvSpPr>
        <p:spPr>
          <a:xfrm>
            <a:off x="6089879" y="660936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3" name="Elipse 162"/>
          <p:cNvSpPr/>
          <p:nvPr/>
        </p:nvSpPr>
        <p:spPr>
          <a:xfrm>
            <a:off x="5453286" y="6774759"/>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4" name="Elipse 163"/>
          <p:cNvSpPr/>
          <p:nvPr/>
        </p:nvSpPr>
        <p:spPr>
          <a:xfrm>
            <a:off x="6078763" y="6916880"/>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7" name="Elipse 166"/>
          <p:cNvSpPr/>
          <p:nvPr/>
        </p:nvSpPr>
        <p:spPr>
          <a:xfrm>
            <a:off x="5444397" y="710522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8" name="Elipse 187"/>
          <p:cNvSpPr/>
          <p:nvPr/>
        </p:nvSpPr>
        <p:spPr>
          <a:xfrm>
            <a:off x="5431292" y="7323597"/>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9" name="Elipse 188"/>
          <p:cNvSpPr/>
          <p:nvPr/>
        </p:nvSpPr>
        <p:spPr>
          <a:xfrm>
            <a:off x="5430144" y="74883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Tree>
    <p:extLst>
      <p:ext uri="{BB962C8B-B14F-4D97-AF65-F5344CB8AC3E}">
        <p14:creationId xmlns:p14="http://schemas.microsoft.com/office/powerpoint/2010/main" val="550650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كل الشكر والتقدير للأستاذة فتحية عبدالحافظ على الجهد المتميز والملموس  لتلاميذ الصف الاول الابتدائي | School binder covers, School binder, School  fra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251950"/>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1081454" y="1582615"/>
            <a:ext cx="4695092" cy="4247317"/>
          </a:xfrm>
          <a:prstGeom prst="rect">
            <a:avLst/>
          </a:prstGeom>
          <a:noFill/>
        </p:spPr>
        <p:txBody>
          <a:bodyPr wrap="square" rtlCol="0">
            <a:spAutoFit/>
          </a:bodyPr>
          <a:lstStyle/>
          <a:p>
            <a:r>
              <a:rPr lang="es-MX" b="1" dirty="0" smtClean="0">
                <a:latin typeface="Arial" panose="020B0604020202020204" pitchFamily="34" charset="0"/>
                <a:cs typeface="Arial" panose="020B0604020202020204" pitchFamily="34" charset="0"/>
              </a:rPr>
              <a:t>Lunes 14 de Junio 2021</a:t>
            </a:r>
          </a:p>
          <a:p>
            <a:endParaRPr lang="es-MX" dirty="0" smtClean="0">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El día de hoy se hizo la presentación donde nuevamente se estaría trabajando con el grupo. Se tomó asistencia con un audio donde el alumno mencionaba cómo se sentía el día de hoy la mayoría mencionaba que feliz y se registró un total de 16 alumnos. Después se envío la actividad del día que consistía en favorecer el área de educación socioemocional  donde el alumno identificaba causas y consecuencias en base a un video enviado. Se obtuvieron muy buenos resultados en cuanto a las evidencias recibidas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762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86414"/>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r>
                  <a:rPr lang="es-MX" sz="2469"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587"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r>
                <a:rPr lang="es-MX" sz="2469"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r>
                <a:rPr lang="es-MX" sz="2469"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58643"/>
            </a:xfrm>
            <a:prstGeom prst="rect">
              <a:avLst/>
            </a:prstGeom>
            <a:noFill/>
          </p:spPr>
          <p:txBody>
            <a:bodyPr wrap="square" rtlCol="0">
              <a:spAutoFit/>
            </a:bodyPr>
            <a:lstStyle/>
            <a:p>
              <a:r>
                <a:rPr lang="es-MX" sz="1587" dirty="0"/>
                <a:t>Situación de Aprendizaje: _____________________________________________</a:t>
              </a:r>
            </a:p>
            <a:p>
              <a:r>
                <a:rPr lang="es-MX" sz="1587"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Lenguaje y</a:t>
                  </a:r>
                </a:p>
                <a:p>
                  <a:pPr algn="ctr"/>
                  <a:r>
                    <a:rPr lang="es-MX" sz="1235" b="1" dirty="0">
                      <a:solidFill>
                        <a:schemeClr val="bg1"/>
                      </a:solidFill>
                      <a:latin typeface="Comic Sans MS" panose="030F0702030302020204" pitchFamily="66" charset="0"/>
                    </a:rPr>
                    <a:t>comunicación</a:t>
                  </a:r>
                  <a:endParaRPr lang="es-MX" sz="1587"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Pensamiento </a:t>
                  </a:r>
                </a:p>
                <a:p>
                  <a:pPr algn="ctr"/>
                  <a:r>
                    <a:rPr lang="es-MX" sz="1235" b="1" dirty="0">
                      <a:solidFill>
                        <a:schemeClr val="bg1"/>
                      </a:solidFill>
                      <a:latin typeface="Comic Sans MS" panose="030F0702030302020204" pitchFamily="66" charset="0"/>
                    </a:rPr>
                    <a:t>matemático</a:t>
                  </a:r>
                  <a:endParaRPr lang="es-MX" sz="1587"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Exploración del mundo natural y social</a:t>
                  </a:r>
                  <a:endParaRPr lang="es-MX" sz="1235"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Artes</a:t>
                  </a:r>
                  <a:endParaRPr lang="es-MX" sz="1587"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Educación </a:t>
                  </a:r>
                </a:p>
                <a:p>
                  <a:pPr algn="ctr"/>
                  <a:r>
                    <a:rPr lang="es-MX" sz="1235" b="1" dirty="0">
                      <a:solidFill>
                        <a:schemeClr val="bg1"/>
                      </a:solidFill>
                      <a:latin typeface="Comic Sans MS" panose="030F0702030302020204" pitchFamily="66" charset="0"/>
                    </a:rPr>
                    <a:t>Física</a:t>
                  </a:r>
                  <a:endParaRPr lang="es-MX" sz="1587"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Educación Socioemocional</a:t>
                  </a:r>
                  <a:endParaRPr lang="es-MX" sz="1235"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81677"/>
              </a:xfrm>
              <a:prstGeom prst="rect">
                <a:avLst/>
              </a:prstGeom>
              <a:noFill/>
            </p:spPr>
            <p:txBody>
              <a:bodyPr wrap="square" rtlCol="0">
                <a:spAutoFit/>
              </a:bodyPr>
              <a:lstStyle/>
              <a:p>
                <a:r>
                  <a:rPr lang="es-MX" sz="1411" dirty="0">
                    <a:latin typeface="Comic Sans MS" panose="030F0702030302020204" pitchFamily="66" charset="0"/>
                  </a:rPr>
                  <a:t>La jornada de trabajo fue</a:t>
                </a:r>
                <a:r>
                  <a:rPr lang="es-MX" sz="1587"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r>
                  <a:rPr lang="es-MX" sz="1235"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r>
                  <a:rPr lang="es-MX" sz="1235"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r>
                  <a:rPr lang="es-MX" sz="1235" dirty="0">
                    <a:latin typeface="Comic Sans MS" panose="030F0702030302020204" pitchFamily="66" charset="0"/>
                  </a:rPr>
                  <a:t>Regular</a:t>
                </a:r>
                <a:endParaRPr lang="es-MX" sz="97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r>
                  <a:rPr lang="es-MX" sz="1235" dirty="0">
                    <a:latin typeface="Comic Sans MS" panose="030F0702030302020204" pitchFamily="66" charset="0"/>
                  </a:rPr>
                  <a:t>Mala</a:t>
                </a:r>
                <a:endParaRPr lang="es-MX" sz="1235"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8"/>
              <a:chOff x="-104586" y="3258293"/>
              <a:chExt cx="7866108" cy="1849948"/>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5"/>
              </a:xfrm>
              <a:prstGeom prst="rect">
                <a:avLst/>
              </a:prstGeom>
              <a:noFill/>
            </p:spPr>
            <p:txBody>
              <a:bodyPr wrap="square" rtlCol="0">
                <a:spAutoFit/>
              </a:bodyPr>
              <a:lstStyle/>
              <a:p>
                <a:r>
                  <a:rPr lang="es-MX" sz="1235" dirty="0">
                    <a:latin typeface="Comic Sans MS" panose="030F0702030302020204" pitchFamily="66" charset="0"/>
                  </a:rPr>
                  <a:t>      </a:t>
                </a:r>
                <a:r>
                  <a:rPr lang="es-MX" sz="1058" dirty="0">
                    <a:latin typeface="Comic Sans MS" panose="030F0702030302020204" pitchFamily="66" charset="0"/>
                  </a:rPr>
                  <a:t>Logro de los aprendizajes esperados </a:t>
                </a:r>
                <a:endParaRPr lang="es-MX" sz="1235" dirty="0">
                  <a:latin typeface="Comic Sans MS" panose="030F0702030302020204" pitchFamily="66" charset="0"/>
                </a:endParaRPr>
              </a:p>
              <a:p>
                <a:r>
                  <a:rPr lang="es-MX" sz="1235" dirty="0">
                    <a:latin typeface="Comic Sans MS" panose="030F0702030302020204" pitchFamily="66" charset="0"/>
                  </a:rPr>
                  <a:t>      </a:t>
                </a:r>
                <a:r>
                  <a:rPr lang="es-MX" sz="1058" dirty="0">
                    <a:latin typeface="Comic Sans MS" panose="030F0702030302020204" pitchFamily="66" charset="0"/>
                  </a:rPr>
                  <a:t>Materiales educativos adecuados</a:t>
                </a:r>
              </a:p>
              <a:p>
                <a:r>
                  <a:rPr lang="es-MX" sz="1058" dirty="0">
                    <a:latin typeface="Comic Sans MS" panose="030F0702030302020204" pitchFamily="66" charset="0"/>
                  </a:rPr>
                  <a:t>       Nivel de complejidad adecuado </a:t>
                </a:r>
              </a:p>
              <a:p>
                <a:r>
                  <a:rPr lang="es-MX" sz="1058" dirty="0">
                    <a:latin typeface="Comic Sans MS" panose="030F0702030302020204" pitchFamily="66" charset="0"/>
                  </a:rPr>
                  <a:t>       Organización adecuada</a:t>
                </a:r>
              </a:p>
              <a:p>
                <a:r>
                  <a:rPr lang="es-MX" sz="1058" dirty="0">
                    <a:latin typeface="Comic Sans MS" panose="030F0702030302020204" pitchFamily="66" charset="0"/>
                  </a:rPr>
                  <a:t>       Tiempo planeado correctamente</a:t>
                </a:r>
              </a:p>
              <a:p>
                <a:r>
                  <a:rPr lang="es-MX" sz="1058" dirty="0">
                    <a:latin typeface="Comic Sans MS" panose="030F0702030302020204" pitchFamily="66" charset="0"/>
                  </a:rPr>
                  <a:t>       Actividades planeadas conforme a lo planeado </a:t>
                </a:r>
              </a:p>
              <a:p>
                <a:endParaRPr lang="es-MX" sz="1235"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27813"/>
              </a:xfrm>
              <a:prstGeom prst="rect">
                <a:avLst/>
              </a:prstGeom>
              <a:noFill/>
            </p:spPr>
            <p:txBody>
              <a:bodyPr wrap="square" rtlCol="0">
                <a:spAutoFit/>
              </a:bodyPr>
              <a:lstStyle/>
              <a:p>
                <a:pPr algn="ctr"/>
                <a:r>
                  <a:rPr lang="es-MX" sz="1058" dirty="0">
                    <a:latin typeface="Comic Sans MS" panose="030F0702030302020204" pitchFamily="66" charset="0"/>
                  </a:rPr>
                  <a:t>Observaciones</a:t>
                </a:r>
              </a:p>
              <a:p>
                <a:pPr algn="ctr"/>
                <a:endParaRPr lang="es-MX" sz="1058" dirty="0">
                  <a:latin typeface="Comic Sans MS" panose="030F0702030302020204" pitchFamily="66" charset="0"/>
                </a:endParaRPr>
              </a:p>
              <a:p>
                <a:pPr algn="ctr"/>
                <a:r>
                  <a:rPr lang="es-MX" sz="1058" dirty="0">
                    <a:latin typeface="Comic Sans MS" panose="030F0702030302020204" pitchFamily="66" charset="0"/>
                  </a:rPr>
                  <a:t>No todos los alumnos cumplen con los trabajos, pero se mantiene una buena participación de un 40% del </a:t>
                </a:r>
                <a:r>
                  <a:rPr lang="es-MX" sz="1058" dirty="0" err="1">
                    <a:latin typeface="Comic Sans MS" panose="030F0702030302020204" pitchFamily="66" charset="0"/>
                  </a:rPr>
                  <a:t>aumnado</a:t>
                </a:r>
                <a:r>
                  <a:rPr lang="es-MX" sz="1058" dirty="0">
                    <a:latin typeface="Comic Sans MS" panose="030F0702030302020204" pitchFamily="66" charset="0"/>
                  </a:rPr>
                  <a:t>.</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Interés en las actividades</a:t>
                </a:r>
                <a:endParaRPr lang="es-MX" sz="1235" dirty="0">
                  <a:latin typeface="Comic Sans MS" panose="030F0702030302020204" pitchFamily="66" charset="0"/>
                </a:endParaRPr>
              </a:p>
              <a:p>
                <a:pPr algn="just"/>
                <a:r>
                  <a:rPr lang="es-MX" sz="1058" dirty="0">
                    <a:latin typeface="Comic Sans MS" panose="030F0702030302020204" pitchFamily="66" charset="0"/>
                  </a:rPr>
                  <a:t>Participación de la manera esperada</a:t>
                </a:r>
              </a:p>
              <a:p>
                <a:pPr algn="just"/>
                <a:r>
                  <a:rPr lang="es-MX" sz="1058" dirty="0">
                    <a:latin typeface="Comic Sans MS" panose="030F0702030302020204" pitchFamily="66" charset="0"/>
                  </a:rPr>
                  <a:t>Adaptación a la organización establecida</a:t>
                </a:r>
              </a:p>
              <a:p>
                <a:pPr algn="just"/>
                <a:r>
                  <a:rPr lang="es-MX" sz="1058"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a:r>
                  <a:rPr lang="es-MX" sz="1058" dirty="0">
                    <a:latin typeface="Comic Sans MS" panose="030F0702030302020204" pitchFamily="66" charset="0"/>
                  </a:rPr>
                  <a:t>Todos   Algunos  Pocos   Ninguno</a:t>
                </a:r>
              </a:p>
              <a:p>
                <a:pPr algn="ctr"/>
                <a:endParaRPr lang="es-MX" sz="1058"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Rescato los conocimientos previos</a:t>
              </a:r>
              <a:endParaRPr lang="es-MX" sz="1235" dirty="0">
                <a:latin typeface="Comic Sans MS" panose="030F0702030302020204" pitchFamily="66" charset="0"/>
              </a:endParaRPr>
            </a:p>
            <a:p>
              <a:pPr algn="just"/>
              <a:r>
                <a:rPr lang="es-MX" sz="1058" dirty="0">
                  <a:latin typeface="Comic Sans MS" panose="030F0702030302020204" pitchFamily="66" charset="0"/>
                </a:rPr>
                <a:t>Identifico y actúa conforme a las necesidades e intereses de los alumnos  </a:t>
              </a:r>
            </a:p>
            <a:p>
              <a:pPr algn="just"/>
              <a:r>
                <a:rPr lang="es-MX" sz="1058" dirty="0">
                  <a:latin typeface="Comic Sans MS" panose="030F0702030302020204" pitchFamily="66" charset="0"/>
                </a:rPr>
                <a:t>Fomento la participación de todos los alumnos </a:t>
              </a:r>
            </a:p>
            <a:p>
              <a:pPr algn="just"/>
              <a:r>
                <a:rPr lang="es-MX" sz="1058" dirty="0">
                  <a:latin typeface="Comic Sans MS" panose="030F0702030302020204" pitchFamily="66" charset="0"/>
                </a:rPr>
                <a:t>Otorgo consignas claras</a:t>
              </a:r>
            </a:p>
            <a:p>
              <a:pPr algn="just"/>
              <a:r>
                <a:rPr lang="es-MX" sz="1058" dirty="0">
                  <a:latin typeface="Comic Sans MS" panose="030F0702030302020204" pitchFamily="66" charset="0"/>
                </a:rPr>
                <a:t>Intervengo adecuadamente</a:t>
              </a:r>
            </a:p>
            <a:p>
              <a:pPr algn="just"/>
              <a:r>
                <a:rPr lang="es-MX" sz="1058"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a:r>
                  <a:rPr lang="es-MX" sz="1058" dirty="0">
                    <a:latin typeface="Comic Sans MS" panose="030F0702030302020204" pitchFamily="66" charset="0"/>
                  </a:rPr>
                  <a:t>     Si            No   </a:t>
                </a:r>
              </a:p>
              <a:p>
                <a:pPr algn="ctr"/>
                <a:endParaRPr lang="es-MX" sz="1058"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19" cy="935612"/>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Considero que se logro que se participara de manera activa en las dos actividades empleadas</a:t>
              </a:r>
              <a:endParaRPr lang="es-MX" sz="1587"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19" cy="935612"/>
            </a:xfrm>
            <a:prstGeom prst="rect">
              <a:avLst/>
            </a:prstGeom>
            <a:noFill/>
          </p:spPr>
          <p:txBody>
            <a:bodyPr wrap="square">
              <a:spAutoFit/>
            </a:bodyPr>
            <a:lstStyle/>
            <a:p>
              <a:pPr algn="ctr"/>
              <a:endParaRPr lang="es-MX" sz="1587" dirty="0">
                <a:solidFill>
                  <a:schemeClr val="bg1"/>
                </a:solidFill>
                <a:latin typeface="Comic Sans MS" panose="030F0702030302020204" pitchFamily="66" charset="0"/>
              </a:endParaRPr>
            </a:p>
            <a:p>
              <a:pPr algn="ctr"/>
              <a:r>
                <a:rPr lang="es-MX" sz="1587" dirty="0">
                  <a:solidFill>
                    <a:schemeClr val="bg1"/>
                  </a:solidFill>
                  <a:latin typeface="Comic Sans MS" panose="030F0702030302020204" pitchFamily="66" charset="0"/>
                </a:rPr>
                <a:t>No todo el alumnado tuvo participación </a:t>
              </a:r>
              <a:endParaRPr lang="es-MX" sz="1587"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9" y="247400"/>
            <a:ext cx="562456" cy="1071249"/>
          </a:xfrm>
          <a:prstGeom prst="rect">
            <a:avLst/>
          </a:prstGeom>
        </p:spPr>
      </p:pic>
      <p:sp>
        <p:nvSpPr>
          <p:cNvPr id="125" name="CuadroTexto 124"/>
          <p:cNvSpPr txBox="1"/>
          <p:nvPr/>
        </p:nvSpPr>
        <p:spPr>
          <a:xfrm>
            <a:off x="618980" y="414357"/>
            <a:ext cx="2768772" cy="399789"/>
          </a:xfrm>
          <a:prstGeom prst="rect">
            <a:avLst/>
          </a:prstGeom>
          <a:noFill/>
        </p:spPr>
        <p:txBody>
          <a:bodyPr wrap="square" rtlCol="0">
            <a:spAutoFit/>
          </a:bodyPr>
          <a:lstStyle/>
          <a:p>
            <a:r>
              <a:rPr lang="es-MX" sz="1998" dirty="0" smtClean="0"/>
              <a:t>14  Junio   </a:t>
            </a:r>
            <a:r>
              <a:rPr lang="es-MX" sz="1998" dirty="0"/>
              <a:t>2021</a:t>
            </a:r>
            <a:endParaRPr lang="es-MX" sz="1998" dirty="0"/>
          </a:p>
        </p:txBody>
      </p:sp>
      <p:sp>
        <p:nvSpPr>
          <p:cNvPr id="127" name="Elipse 126"/>
          <p:cNvSpPr/>
          <p:nvPr/>
        </p:nvSpPr>
        <p:spPr>
          <a:xfrm>
            <a:off x="342059" y="792002"/>
            <a:ext cx="304614" cy="362866"/>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29" name="Rectángulo 128"/>
          <p:cNvSpPr/>
          <p:nvPr/>
        </p:nvSpPr>
        <p:spPr>
          <a:xfrm>
            <a:off x="5544066" y="2225643"/>
            <a:ext cx="956528" cy="462769"/>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1" name="Rectángulo 130"/>
          <p:cNvSpPr/>
          <p:nvPr/>
        </p:nvSpPr>
        <p:spPr>
          <a:xfrm>
            <a:off x="3645616" y="2939828"/>
            <a:ext cx="662175" cy="345324"/>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7" name="Elipse 6"/>
          <p:cNvSpPr/>
          <p:nvPr/>
        </p:nvSpPr>
        <p:spPr>
          <a:xfrm>
            <a:off x="154683" y="38195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3" name="Elipse 132"/>
          <p:cNvSpPr/>
          <p:nvPr/>
        </p:nvSpPr>
        <p:spPr>
          <a:xfrm>
            <a:off x="134914" y="45074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4" name="Elipse 133"/>
          <p:cNvSpPr/>
          <p:nvPr/>
        </p:nvSpPr>
        <p:spPr>
          <a:xfrm>
            <a:off x="151028" y="468445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4" name="Elipse 153"/>
          <p:cNvSpPr/>
          <p:nvPr/>
        </p:nvSpPr>
        <p:spPr>
          <a:xfrm>
            <a:off x="129070" y="4178656"/>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6" name="Elipse 155"/>
          <p:cNvSpPr/>
          <p:nvPr/>
        </p:nvSpPr>
        <p:spPr>
          <a:xfrm>
            <a:off x="4535240" y="545830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7" name="Elipse 156"/>
          <p:cNvSpPr/>
          <p:nvPr/>
        </p:nvSpPr>
        <p:spPr>
          <a:xfrm>
            <a:off x="4555317" y="56577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9" name="Elipse 158"/>
          <p:cNvSpPr/>
          <p:nvPr/>
        </p:nvSpPr>
        <p:spPr>
          <a:xfrm>
            <a:off x="4561836" y="578568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0" name="Elipse 159"/>
          <p:cNvSpPr/>
          <p:nvPr/>
        </p:nvSpPr>
        <p:spPr>
          <a:xfrm>
            <a:off x="4573672" y="595162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2" name="Elipse 161"/>
          <p:cNvSpPr/>
          <p:nvPr/>
        </p:nvSpPr>
        <p:spPr>
          <a:xfrm>
            <a:off x="6089879" y="660936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3" name="Elipse 162"/>
          <p:cNvSpPr/>
          <p:nvPr/>
        </p:nvSpPr>
        <p:spPr>
          <a:xfrm>
            <a:off x="5453286" y="6774759"/>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4" name="Elipse 163"/>
          <p:cNvSpPr/>
          <p:nvPr/>
        </p:nvSpPr>
        <p:spPr>
          <a:xfrm>
            <a:off x="6078763" y="6916880"/>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7" name="Elipse 166"/>
          <p:cNvSpPr/>
          <p:nvPr/>
        </p:nvSpPr>
        <p:spPr>
          <a:xfrm>
            <a:off x="5444397" y="710522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8" name="Elipse 187"/>
          <p:cNvSpPr/>
          <p:nvPr/>
        </p:nvSpPr>
        <p:spPr>
          <a:xfrm>
            <a:off x="5431292" y="7323597"/>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9" name="Elipse 188"/>
          <p:cNvSpPr/>
          <p:nvPr/>
        </p:nvSpPr>
        <p:spPr>
          <a:xfrm>
            <a:off x="5430144" y="74883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Tree>
    <p:extLst>
      <p:ext uri="{BB962C8B-B14F-4D97-AF65-F5344CB8AC3E}">
        <p14:creationId xmlns:p14="http://schemas.microsoft.com/office/powerpoint/2010/main" val="136632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كل الشكر والتقدير للأستاذة فتحية عبدالحافظ على الجهد المتميز والملموس  لتلاميذ الصف الاول الابتدائي | School binder covers, School binder, School  fra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25195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p:cNvSpPr txBox="1"/>
          <p:nvPr/>
        </p:nvSpPr>
        <p:spPr>
          <a:xfrm>
            <a:off x="1090246" y="1617785"/>
            <a:ext cx="4677507" cy="4524315"/>
          </a:xfrm>
          <a:prstGeom prst="rect">
            <a:avLst/>
          </a:prstGeom>
          <a:noFill/>
        </p:spPr>
        <p:txBody>
          <a:bodyPr wrap="square" rtlCol="0">
            <a:spAutoFit/>
          </a:bodyPr>
          <a:lstStyle/>
          <a:p>
            <a:r>
              <a:rPr lang="es-MX" b="1" dirty="0" smtClean="0">
                <a:latin typeface="Arial" panose="020B0604020202020204" pitchFamily="34" charset="0"/>
                <a:cs typeface="Arial" panose="020B0604020202020204" pitchFamily="34" charset="0"/>
              </a:rPr>
              <a:t>Martes 15 de Junio 2021</a:t>
            </a:r>
          </a:p>
          <a:p>
            <a:endParaRPr lang="es-MX" dirty="0">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Hoy se tomó asistencia mediante un audio donde el alumno mencionaba su animal favorito, en total se registro la asistencia de 15 alumnos. El día de hoy se trabajo en el área de Exploración y comprensión del mundo natural y social donde el alumno exploró su patio observado lo que más le llamó la atención en referencia a la naturaleza, también se trabajó con una actividad referente a Pensamiento matemático donde emplea medidas no convencionales de medida. Hoy no se obtuvieron tantas evidencias como el día de ayer</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844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86414"/>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r>
                  <a:rPr lang="es-MX" sz="2469"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587"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r>
                <a:rPr lang="es-MX" sz="2469"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r>
                <a:rPr lang="es-MX" sz="2469"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58643"/>
            </a:xfrm>
            <a:prstGeom prst="rect">
              <a:avLst/>
            </a:prstGeom>
            <a:noFill/>
          </p:spPr>
          <p:txBody>
            <a:bodyPr wrap="square" rtlCol="0">
              <a:spAutoFit/>
            </a:bodyPr>
            <a:lstStyle/>
            <a:p>
              <a:r>
                <a:rPr lang="es-MX" sz="1587" dirty="0"/>
                <a:t>Situación de Aprendizaje: _____________________________________________</a:t>
              </a:r>
            </a:p>
            <a:p>
              <a:r>
                <a:rPr lang="es-MX" sz="1587"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Lenguaje y</a:t>
                  </a:r>
                </a:p>
                <a:p>
                  <a:pPr algn="ctr"/>
                  <a:r>
                    <a:rPr lang="es-MX" sz="1235" b="1" dirty="0">
                      <a:solidFill>
                        <a:schemeClr val="bg1"/>
                      </a:solidFill>
                      <a:latin typeface="Comic Sans MS" panose="030F0702030302020204" pitchFamily="66" charset="0"/>
                    </a:rPr>
                    <a:t>comunicación</a:t>
                  </a:r>
                  <a:endParaRPr lang="es-MX" sz="1587"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Pensamiento </a:t>
                  </a:r>
                </a:p>
                <a:p>
                  <a:pPr algn="ctr"/>
                  <a:r>
                    <a:rPr lang="es-MX" sz="1235" b="1" dirty="0">
                      <a:solidFill>
                        <a:schemeClr val="bg1"/>
                      </a:solidFill>
                      <a:latin typeface="Comic Sans MS" panose="030F0702030302020204" pitchFamily="66" charset="0"/>
                    </a:rPr>
                    <a:t>matemático</a:t>
                  </a:r>
                  <a:endParaRPr lang="es-MX" sz="1587"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Exploración del mundo natural y social</a:t>
                  </a:r>
                  <a:endParaRPr lang="es-MX" sz="1235"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Artes</a:t>
                  </a:r>
                  <a:endParaRPr lang="es-MX" sz="1587"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Educación </a:t>
                  </a:r>
                </a:p>
                <a:p>
                  <a:pPr algn="ctr"/>
                  <a:r>
                    <a:rPr lang="es-MX" sz="1235" b="1" dirty="0">
                      <a:solidFill>
                        <a:schemeClr val="bg1"/>
                      </a:solidFill>
                      <a:latin typeface="Comic Sans MS" panose="030F0702030302020204" pitchFamily="66" charset="0"/>
                    </a:rPr>
                    <a:t>Física</a:t>
                  </a:r>
                  <a:endParaRPr lang="es-MX" sz="1587"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Educación Socioemocional</a:t>
                  </a:r>
                  <a:endParaRPr lang="es-MX" sz="1235"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81677"/>
              </a:xfrm>
              <a:prstGeom prst="rect">
                <a:avLst/>
              </a:prstGeom>
              <a:noFill/>
            </p:spPr>
            <p:txBody>
              <a:bodyPr wrap="square" rtlCol="0">
                <a:spAutoFit/>
              </a:bodyPr>
              <a:lstStyle/>
              <a:p>
                <a:r>
                  <a:rPr lang="es-MX" sz="1411" dirty="0">
                    <a:latin typeface="Comic Sans MS" panose="030F0702030302020204" pitchFamily="66" charset="0"/>
                  </a:rPr>
                  <a:t>La jornada de trabajo fue</a:t>
                </a:r>
                <a:r>
                  <a:rPr lang="es-MX" sz="1587"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r>
                  <a:rPr lang="es-MX" sz="1235"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r>
                  <a:rPr lang="es-MX" sz="1235"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r>
                  <a:rPr lang="es-MX" sz="1235" dirty="0">
                    <a:latin typeface="Comic Sans MS" panose="030F0702030302020204" pitchFamily="66" charset="0"/>
                  </a:rPr>
                  <a:t>Regular</a:t>
                </a:r>
                <a:endParaRPr lang="es-MX" sz="97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r>
                  <a:rPr lang="es-MX" sz="1235" dirty="0">
                    <a:latin typeface="Comic Sans MS" panose="030F0702030302020204" pitchFamily="66" charset="0"/>
                  </a:rPr>
                  <a:t>Mala</a:t>
                </a:r>
                <a:endParaRPr lang="es-MX" sz="1235"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8"/>
              <a:chOff x="-104586" y="3258293"/>
              <a:chExt cx="7866108" cy="1849948"/>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5"/>
              </a:xfrm>
              <a:prstGeom prst="rect">
                <a:avLst/>
              </a:prstGeom>
              <a:noFill/>
            </p:spPr>
            <p:txBody>
              <a:bodyPr wrap="square" rtlCol="0">
                <a:spAutoFit/>
              </a:bodyPr>
              <a:lstStyle/>
              <a:p>
                <a:r>
                  <a:rPr lang="es-MX" sz="1235" dirty="0">
                    <a:latin typeface="Comic Sans MS" panose="030F0702030302020204" pitchFamily="66" charset="0"/>
                  </a:rPr>
                  <a:t>      </a:t>
                </a:r>
                <a:r>
                  <a:rPr lang="es-MX" sz="1058" dirty="0">
                    <a:latin typeface="Comic Sans MS" panose="030F0702030302020204" pitchFamily="66" charset="0"/>
                  </a:rPr>
                  <a:t>Logro de los aprendizajes esperados </a:t>
                </a:r>
                <a:endParaRPr lang="es-MX" sz="1235" dirty="0">
                  <a:latin typeface="Comic Sans MS" panose="030F0702030302020204" pitchFamily="66" charset="0"/>
                </a:endParaRPr>
              </a:p>
              <a:p>
                <a:r>
                  <a:rPr lang="es-MX" sz="1235" dirty="0">
                    <a:latin typeface="Comic Sans MS" panose="030F0702030302020204" pitchFamily="66" charset="0"/>
                  </a:rPr>
                  <a:t>      </a:t>
                </a:r>
                <a:r>
                  <a:rPr lang="es-MX" sz="1058" dirty="0">
                    <a:latin typeface="Comic Sans MS" panose="030F0702030302020204" pitchFamily="66" charset="0"/>
                  </a:rPr>
                  <a:t>Materiales educativos adecuados</a:t>
                </a:r>
              </a:p>
              <a:p>
                <a:r>
                  <a:rPr lang="es-MX" sz="1058" dirty="0">
                    <a:latin typeface="Comic Sans MS" panose="030F0702030302020204" pitchFamily="66" charset="0"/>
                  </a:rPr>
                  <a:t>       Nivel de complejidad adecuado </a:t>
                </a:r>
              </a:p>
              <a:p>
                <a:r>
                  <a:rPr lang="es-MX" sz="1058" dirty="0">
                    <a:latin typeface="Comic Sans MS" panose="030F0702030302020204" pitchFamily="66" charset="0"/>
                  </a:rPr>
                  <a:t>       Organización adecuada</a:t>
                </a:r>
              </a:p>
              <a:p>
                <a:r>
                  <a:rPr lang="es-MX" sz="1058" dirty="0">
                    <a:latin typeface="Comic Sans MS" panose="030F0702030302020204" pitchFamily="66" charset="0"/>
                  </a:rPr>
                  <a:t>       Tiempo planeado correctamente</a:t>
                </a:r>
              </a:p>
              <a:p>
                <a:r>
                  <a:rPr lang="es-MX" sz="1058" dirty="0">
                    <a:latin typeface="Comic Sans MS" panose="030F0702030302020204" pitchFamily="66" charset="0"/>
                  </a:rPr>
                  <a:t>       Actividades planeadas conforme a lo planeado </a:t>
                </a:r>
              </a:p>
              <a:p>
                <a:endParaRPr lang="es-MX" sz="1235"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27813"/>
              </a:xfrm>
              <a:prstGeom prst="rect">
                <a:avLst/>
              </a:prstGeom>
              <a:noFill/>
            </p:spPr>
            <p:txBody>
              <a:bodyPr wrap="square" rtlCol="0">
                <a:spAutoFit/>
              </a:bodyPr>
              <a:lstStyle/>
              <a:p>
                <a:pPr algn="ctr"/>
                <a:r>
                  <a:rPr lang="es-MX" sz="1058" dirty="0">
                    <a:latin typeface="Comic Sans MS" panose="030F0702030302020204" pitchFamily="66" charset="0"/>
                  </a:rPr>
                  <a:t>Observaciones</a:t>
                </a:r>
              </a:p>
              <a:p>
                <a:pPr algn="ctr"/>
                <a:endParaRPr lang="es-MX" sz="1058" dirty="0">
                  <a:latin typeface="Comic Sans MS" panose="030F0702030302020204" pitchFamily="66" charset="0"/>
                </a:endParaRPr>
              </a:p>
              <a:p>
                <a:pPr algn="ctr"/>
                <a:r>
                  <a:rPr lang="es-MX" sz="1058" dirty="0">
                    <a:latin typeface="Comic Sans MS" panose="030F0702030302020204" pitchFamily="66" charset="0"/>
                  </a:rPr>
                  <a:t>No todos los alumnos cumplen con los trabajos, pero se mantiene una buena participación de un 40% del </a:t>
                </a:r>
                <a:r>
                  <a:rPr lang="es-MX" sz="1058" dirty="0" err="1">
                    <a:latin typeface="Comic Sans MS" panose="030F0702030302020204" pitchFamily="66" charset="0"/>
                  </a:rPr>
                  <a:t>aumnado</a:t>
                </a:r>
                <a:r>
                  <a:rPr lang="es-MX" sz="1058" dirty="0">
                    <a:latin typeface="Comic Sans MS" panose="030F0702030302020204" pitchFamily="66" charset="0"/>
                  </a:rPr>
                  <a:t>.</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Interés en las actividades</a:t>
                </a:r>
                <a:endParaRPr lang="es-MX" sz="1235" dirty="0">
                  <a:latin typeface="Comic Sans MS" panose="030F0702030302020204" pitchFamily="66" charset="0"/>
                </a:endParaRPr>
              </a:p>
              <a:p>
                <a:pPr algn="just"/>
                <a:r>
                  <a:rPr lang="es-MX" sz="1058" dirty="0">
                    <a:latin typeface="Comic Sans MS" panose="030F0702030302020204" pitchFamily="66" charset="0"/>
                  </a:rPr>
                  <a:t>Participación de la manera esperada</a:t>
                </a:r>
              </a:p>
              <a:p>
                <a:pPr algn="just"/>
                <a:r>
                  <a:rPr lang="es-MX" sz="1058" dirty="0">
                    <a:latin typeface="Comic Sans MS" panose="030F0702030302020204" pitchFamily="66" charset="0"/>
                  </a:rPr>
                  <a:t>Adaptación a la organización establecida</a:t>
                </a:r>
              </a:p>
              <a:p>
                <a:pPr algn="just"/>
                <a:r>
                  <a:rPr lang="es-MX" sz="1058"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a:r>
                  <a:rPr lang="es-MX" sz="1058" dirty="0">
                    <a:latin typeface="Comic Sans MS" panose="030F0702030302020204" pitchFamily="66" charset="0"/>
                  </a:rPr>
                  <a:t>Todos   Algunos  Pocos   Ninguno</a:t>
                </a:r>
              </a:p>
              <a:p>
                <a:pPr algn="ctr"/>
                <a:endParaRPr lang="es-MX" sz="1058"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Rescato los conocimientos previos</a:t>
              </a:r>
              <a:endParaRPr lang="es-MX" sz="1235" dirty="0">
                <a:latin typeface="Comic Sans MS" panose="030F0702030302020204" pitchFamily="66" charset="0"/>
              </a:endParaRPr>
            </a:p>
            <a:p>
              <a:pPr algn="just"/>
              <a:r>
                <a:rPr lang="es-MX" sz="1058" dirty="0">
                  <a:latin typeface="Comic Sans MS" panose="030F0702030302020204" pitchFamily="66" charset="0"/>
                </a:rPr>
                <a:t>Identifico y actúa conforme a las necesidades e intereses de los alumnos  </a:t>
              </a:r>
            </a:p>
            <a:p>
              <a:pPr algn="just"/>
              <a:r>
                <a:rPr lang="es-MX" sz="1058" dirty="0">
                  <a:latin typeface="Comic Sans MS" panose="030F0702030302020204" pitchFamily="66" charset="0"/>
                </a:rPr>
                <a:t>Fomento la participación de todos los alumnos </a:t>
              </a:r>
            </a:p>
            <a:p>
              <a:pPr algn="just"/>
              <a:r>
                <a:rPr lang="es-MX" sz="1058" dirty="0">
                  <a:latin typeface="Comic Sans MS" panose="030F0702030302020204" pitchFamily="66" charset="0"/>
                </a:rPr>
                <a:t>Otorgo consignas claras</a:t>
              </a:r>
            </a:p>
            <a:p>
              <a:pPr algn="just"/>
              <a:r>
                <a:rPr lang="es-MX" sz="1058" dirty="0">
                  <a:latin typeface="Comic Sans MS" panose="030F0702030302020204" pitchFamily="66" charset="0"/>
                </a:rPr>
                <a:t>Intervengo adecuadamente</a:t>
              </a:r>
            </a:p>
            <a:p>
              <a:pPr algn="just"/>
              <a:r>
                <a:rPr lang="es-MX" sz="1058"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a:r>
                  <a:rPr lang="es-MX" sz="1058" dirty="0">
                    <a:latin typeface="Comic Sans MS" panose="030F0702030302020204" pitchFamily="66" charset="0"/>
                  </a:rPr>
                  <a:t>     Si            No   </a:t>
                </a:r>
              </a:p>
              <a:p>
                <a:pPr algn="ctr"/>
                <a:endParaRPr lang="es-MX" sz="1058"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19" cy="935612"/>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Considero que se logro que se participara de manera activa en las dos actividades empleadas</a:t>
              </a:r>
              <a:endParaRPr lang="es-MX" sz="1587"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19" cy="935612"/>
            </a:xfrm>
            <a:prstGeom prst="rect">
              <a:avLst/>
            </a:prstGeom>
            <a:noFill/>
          </p:spPr>
          <p:txBody>
            <a:bodyPr wrap="square">
              <a:spAutoFit/>
            </a:bodyPr>
            <a:lstStyle/>
            <a:p>
              <a:pPr algn="ctr"/>
              <a:endParaRPr lang="es-MX" sz="1587" dirty="0">
                <a:solidFill>
                  <a:schemeClr val="bg1"/>
                </a:solidFill>
                <a:latin typeface="Comic Sans MS" panose="030F0702030302020204" pitchFamily="66" charset="0"/>
              </a:endParaRPr>
            </a:p>
            <a:p>
              <a:pPr algn="ctr"/>
              <a:r>
                <a:rPr lang="es-MX" sz="1587" dirty="0">
                  <a:solidFill>
                    <a:schemeClr val="bg1"/>
                  </a:solidFill>
                  <a:latin typeface="Comic Sans MS" panose="030F0702030302020204" pitchFamily="66" charset="0"/>
                </a:rPr>
                <a:t>No todo el alumnado tuvo participación </a:t>
              </a:r>
              <a:endParaRPr lang="es-MX" sz="1587"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9" y="247400"/>
            <a:ext cx="562456" cy="1071249"/>
          </a:xfrm>
          <a:prstGeom prst="rect">
            <a:avLst/>
          </a:prstGeom>
        </p:spPr>
      </p:pic>
      <p:sp>
        <p:nvSpPr>
          <p:cNvPr id="125" name="CuadroTexto 124"/>
          <p:cNvSpPr txBox="1"/>
          <p:nvPr/>
        </p:nvSpPr>
        <p:spPr>
          <a:xfrm>
            <a:off x="618980" y="414357"/>
            <a:ext cx="2768772" cy="399789"/>
          </a:xfrm>
          <a:prstGeom prst="rect">
            <a:avLst/>
          </a:prstGeom>
          <a:noFill/>
        </p:spPr>
        <p:txBody>
          <a:bodyPr wrap="square" rtlCol="0">
            <a:spAutoFit/>
          </a:bodyPr>
          <a:lstStyle/>
          <a:p>
            <a:r>
              <a:rPr lang="es-MX" sz="1998" dirty="0" smtClean="0"/>
              <a:t>15   Junio   </a:t>
            </a:r>
            <a:r>
              <a:rPr lang="es-MX" sz="1998" dirty="0"/>
              <a:t>2021</a:t>
            </a:r>
            <a:endParaRPr lang="es-MX" sz="1998" dirty="0"/>
          </a:p>
        </p:txBody>
      </p:sp>
      <p:sp>
        <p:nvSpPr>
          <p:cNvPr id="127" name="Elipse 126"/>
          <p:cNvSpPr/>
          <p:nvPr/>
        </p:nvSpPr>
        <p:spPr>
          <a:xfrm>
            <a:off x="854135" y="739180"/>
            <a:ext cx="304614" cy="362866"/>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29" name="Rectángulo 128"/>
          <p:cNvSpPr/>
          <p:nvPr/>
        </p:nvSpPr>
        <p:spPr>
          <a:xfrm>
            <a:off x="2451054" y="2295122"/>
            <a:ext cx="956528" cy="462769"/>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1" name="Rectángulo 130"/>
          <p:cNvSpPr/>
          <p:nvPr/>
        </p:nvSpPr>
        <p:spPr>
          <a:xfrm>
            <a:off x="3645616" y="2939828"/>
            <a:ext cx="662175" cy="345324"/>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7" name="Elipse 6"/>
          <p:cNvSpPr/>
          <p:nvPr/>
        </p:nvSpPr>
        <p:spPr>
          <a:xfrm>
            <a:off x="154683" y="38195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3" name="Elipse 132"/>
          <p:cNvSpPr/>
          <p:nvPr/>
        </p:nvSpPr>
        <p:spPr>
          <a:xfrm>
            <a:off x="134914" y="45074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4" name="Elipse 133"/>
          <p:cNvSpPr/>
          <p:nvPr/>
        </p:nvSpPr>
        <p:spPr>
          <a:xfrm>
            <a:off x="151028" y="468445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4" name="Elipse 153"/>
          <p:cNvSpPr/>
          <p:nvPr/>
        </p:nvSpPr>
        <p:spPr>
          <a:xfrm>
            <a:off x="129070" y="4178656"/>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6" name="Elipse 155"/>
          <p:cNvSpPr/>
          <p:nvPr/>
        </p:nvSpPr>
        <p:spPr>
          <a:xfrm>
            <a:off x="4535240" y="545830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7" name="Elipse 156"/>
          <p:cNvSpPr/>
          <p:nvPr/>
        </p:nvSpPr>
        <p:spPr>
          <a:xfrm>
            <a:off x="4555317" y="56577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9" name="Elipse 158"/>
          <p:cNvSpPr/>
          <p:nvPr/>
        </p:nvSpPr>
        <p:spPr>
          <a:xfrm>
            <a:off x="4561836" y="578568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0" name="Elipse 159"/>
          <p:cNvSpPr/>
          <p:nvPr/>
        </p:nvSpPr>
        <p:spPr>
          <a:xfrm>
            <a:off x="4573672" y="595162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2" name="Elipse 161"/>
          <p:cNvSpPr/>
          <p:nvPr/>
        </p:nvSpPr>
        <p:spPr>
          <a:xfrm>
            <a:off x="6089879" y="660936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3" name="Elipse 162"/>
          <p:cNvSpPr/>
          <p:nvPr/>
        </p:nvSpPr>
        <p:spPr>
          <a:xfrm>
            <a:off x="5453286" y="6774759"/>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4" name="Elipse 163"/>
          <p:cNvSpPr/>
          <p:nvPr/>
        </p:nvSpPr>
        <p:spPr>
          <a:xfrm>
            <a:off x="6078763" y="6916880"/>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7" name="Elipse 166"/>
          <p:cNvSpPr/>
          <p:nvPr/>
        </p:nvSpPr>
        <p:spPr>
          <a:xfrm>
            <a:off x="5444397" y="710522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8" name="Elipse 187"/>
          <p:cNvSpPr/>
          <p:nvPr/>
        </p:nvSpPr>
        <p:spPr>
          <a:xfrm>
            <a:off x="5431292" y="7323597"/>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9" name="Elipse 188"/>
          <p:cNvSpPr/>
          <p:nvPr/>
        </p:nvSpPr>
        <p:spPr>
          <a:xfrm>
            <a:off x="5430144" y="74883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Tree>
    <p:extLst>
      <p:ext uri="{BB962C8B-B14F-4D97-AF65-F5344CB8AC3E}">
        <p14:creationId xmlns:p14="http://schemas.microsoft.com/office/powerpoint/2010/main" val="414775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كل الشكر والتقدير للأستاذة فتحية عبدالحافظ على الجهد المتميز والملموس  لتلاميذ الصف الاول الابتدائي | School binder covers, School binder, School  fra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25195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p:cNvSpPr txBox="1"/>
          <p:nvPr/>
        </p:nvSpPr>
        <p:spPr>
          <a:xfrm>
            <a:off x="1055077" y="1617785"/>
            <a:ext cx="4747845" cy="4031873"/>
          </a:xfrm>
          <a:prstGeom prst="rect">
            <a:avLst/>
          </a:prstGeom>
          <a:noFill/>
        </p:spPr>
        <p:txBody>
          <a:bodyPr wrap="square" rtlCol="0">
            <a:spAutoFit/>
          </a:bodyPr>
          <a:lstStyle/>
          <a:p>
            <a:r>
              <a:rPr lang="es-MX" sz="1600" b="1" dirty="0" smtClean="0">
                <a:latin typeface="Arial" panose="020B0604020202020204" pitchFamily="34" charset="0"/>
                <a:cs typeface="Arial" panose="020B0604020202020204" pitchFamily="34" charset="0"/>
              </a:rPr>
              <a:t>Miércoles 16 de Junio 2021</a:t>
            </a:r>
          </a:p>
          <a:p>
            <a:endParaRPr lang="es-MX" sz="1600" b="1" dirty="0">
              <a:latin typeface="Arial" panose="020B0604020202020204" pitchFamily="34" charset="0"/>
              <a:cs typeface="Arial" panose="020B0604020202020204" pitchFamily="34" charset="0"/>
            </a:endParaRPr>
          </a:p>
          <a:p>
            <a:pPr algn="just"/>
            <a:r>
              <a:rPr lang="es-MX" sz="1600" dirty="0" smtClean="0">
                <a:latin typeface="Arial" panose="020B0604020202020204" pitchFamily="34" charset="0"/>
                <a:cs typeface="Arial" panose="020B0604020202020204" pitchFamily="34" charset="0"/>
              </a:rPr>
              <a:t>Se comenzó la mañana de trabajo tomando asistencia mediante un audio donde el alumno mencionando cuantas letras tiene su nombre esto en relación a la actividad que se trabajaría el día de hoy, en total se registraron 20 asistencias. En el transcurso de la mañana se envió la actividad relacionada al área de lenguaje y comunicación donde el alumno escribiría su nombre identificando la segunda letra de su nombre y así buscar el nombre de algún compañero que iniciara con esa letra. Hoy se tuvo buenos resultados así como también se pidió una fotografía del alumno con su papá para un detalla del día de los padres.</a:t>
            </a: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92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86414"/>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r>
                  <a:rPr lang="es-MX" sz="2469"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587"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r>
                <a:rPr lang="es-MX" sz="2469"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r>
                <a:rPr lang="es-MX" sz="2469"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58643"/>
            </a:xfrm>
            <a:prstGeom prst="rect">
              <a:avLst/>
            </a:prstGeom>
            <a:noFill/>
          </p:spPr>
          <p:txBody>
            <a:bodyPr wrap="square" rtlCol="0">
              <a:spAutoFit/>
            </a:bodyPr>
            <a:lstStyle/>
            <a:p>
              <a:r>
                <a:rPr lang="es-MX" sz="1587" dirty="0"/>
                <a:t>Situación de Aprendizaje: _____________________________________________</a:t>
              </a:r>
            </a:p>
            <a:p>
              <a:r>
                <a:rPr lang="es-MX" sz="1587"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Lenguaje y</a:t>
                  </a:r>
                </a:p>
                <a:p>
                  <a:pPr algn="ctr"/>
                  <a:r>
                    <a:rPr lang="es-MX" sz="1235" b="1" dirty="0">
                      <a:solidFill>
                        <a:schemeClr val="bg1"/>
                      </a:solidFill>
                      <a:latin typeface="Comic Sans MS" panose="030F0702030302020204" pitchFamily="66" charset="0"/>
                    </a:rPr>
                    <a:t>comunicación</a:t>
                  </a:r>
                  <a:endParaRPr lang="es-MX" sz="1587"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Pensamiento </a:t>
                  </a:r>
                </a:p>
                <a:p>
                  <a:pPr algn="ctr"/>
                  <a:r>
                    <a:rPr lang="es-MX" sz="1235" b="1" dirty="0">
                      <a:solidFill>
                        <a:schemeClr val="bg1"/>
                      </a:solidFill>
                      <a:latin typeface="Comic Sans MS" panose="030F0702030302020204" pitchFamily="66" charset="0"/>
                    </a:rPr>
                    <a:t>matemático</a:t>
                  </a:r>
                  <a:endParaRPr lang="es-MX" sz="1587"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Exploración del mundo natural y social</a:t>
                  </a:r>
                  <a:endParaRPr lang="es-MX" sz="1235"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Artes</a:t>
                  </a:r>
                  <a:endParaRPr lang="es-MX" sz="1587"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Educación </a:t>
                  </a:r>
                </a:p>
                <a:p>
                  <a:pPr algn="ctr"/>
                  <a:r>
                    <a:rPr lang="es-MX" sz="1235" b="1" dirty="0">
                      <a:solidFill>
                        <a:schemeClr val="bg1"/>
                      </a:solidFill>
                      <a:latin typeface="Comic Sans MS" panose="030F0702030302020204" pitchFamily="66" charset="0"/>
                    </a:rPr>
                    <a:t>Física</a:t>
                  </a:r>
                  <a:endParaRPr lang="es-MX" sz="1587"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Educación Socioemocional</a:t>
                  </a:r>
                  <a:endParaRPr lang="es-MX" sz="1235"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81677"/>
              </a:xfrm>
              <a:prstGeom prst="rect">
                <a:avLst/>
              </a:prstGeom>
              <a:noFill/>
            </p:spPr>
            <p:txBody>
              <a:bodyPr wrap="square" rtlCol="0">
                <a:spAutoFit/>
              </a:bodyPr>
              <a:lstStyle/>
              <a:p>
                <a:r>
                  <a:rPr lang="es-MX" sz="1411" dirty="0">
                    <a:latin typeface="Comic Sans MS" panose="030F0702030302020204" pitchFamily="66" charset="0"/>
                  </a:rPr>
                  <a:t>La jornada de trabajo fue</a:t>
                </a:r>
                <a:r>
                  <a:rPr lang="es-MX" sz="1587"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r>
                  <a:rPr lang="es-MX" sz="1235"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r>
                  <a:rPr lang="es-MX" sz="1235"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r>
                  <a:rPr lang="es-MX" sz="1235" dirty="0">
                    <a:latin typeface="Comic Sans MS" panose="030F0702030302020204" pitchFamily="66" charset="0"/>
                  </a:rPr>
                  <a:t>Regular</a:t>
                </a:r>
                <a:endParaRPr lang="es-MX" sz="97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r>
                  <a:rPr lang="es-MX" sz="1235" dirty="0">
                    <a:latin typeface="Comic Sans MS" panose="030F0702030302020204" pitchFamily="66" charset="0"/>
                  </a:rPr>
                  <a:t>Mala</a:t>
                </a:r>
                <a:endParaRPr lang="es-MX" sz="1235"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8"/>
              <a:chOff x="-104586" y="3258293"/>
              <a:chExt cx="7866108" cy="1849948"/>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5"/>
              </a:xfrm>
              <a:prstGeom prst="rect">
                <a:avLst/>
              </a:prstGeom>
              <a:noFill/>
            </p:spPr>
            <p:txBody>
              <a:bodyPr wrap="square" rtlCol="0">
                <a:spAutoFit/>
              </a:bodyPr>
              <a:lstStyle/>
              <a:p>
                <a:r>
                  <a:rPr lang="es-MX" sz="1235" dirty="0">
                    <a:latin typeface="Comic Sans MS" panose="030F0702030302020204" pitchFamily="66" charset="0"/>
                  </a:rPr>
                  <a:t>      </a:t>
                </a:r>
                <a:r>
                  <a:rPr lang="es-MX" sz="1058" dirty="0">
                    <a:latin typeface="Comic Sans MS" panose="030F0702030302020204" pitchFamily="66" charset="0"/>
                  </a:rPr>
                  <a:t>Logro de los aprendizajes esperados </a:t>
                </a:r>
                <a:endParaRPr lang="es-MX" sz="1235" dirty="0">
                  <a:latin typeface="Comic Sans MS" panose="030F0702030302020204" pitchFamily="66" charset="0"/>
                </a:endParaRPr>
              </a:p>
              <a:p>
                <a:r>
                  <a:rPr lang="es-MX" sz="1235" dirty="0">
                    <a:latin typeface="Comic Sans MS" panose="030F0702030302020204" pitchFamily="66" charset="0"/>
                  </a:rPr>
                  <a:t>      </a:t>
                </a:r>
                <a:r>
                  <a:rPr lang="es-MX" sz="1058" dirty="0">
                    <a:latin typeface="Comic Sans MS" panose="030F0702030302020204" pitchFamily="66" charset="0"/>
                  </a:rPr>
                  <a:t>Materiales educativos adecuados</a:t>
                </a:r>
              </a:p>
              <a:p>
                <a:r>
                  <a:rPr lang="es-MX" sz="1058" dirty="0">
                    <a:latin typeface="Comic Sans MS" panose="030F0702030302020204" pitchFamily="66" charset="0"/>
                  </a:rPr>
                  <a:t>       Nivel de complejidad adecuado </a:t>
                </a:r>
              </a:p>
              <a:p>
                <a:r>
                  <a:rPr lang="es-MX" sz="1058" dirty="0">
                    <a:latin typeface="Comic Sans MS" panose="030F0702030302020204" pitchFamily="66" charset="0"/>
                  </a:rPr>
                  <a:t>       Organización adecuada</a:t>
                </a:r>
              </a:p>
              <a:p>
                <a:r>
                  <a:rPr lang="es-MX" sz="1058" dirty="0">
                    <a:latin typeface="Comic Sans MS" panose="030F0702030302020204" pitchFamily="66" charset="0"/>
                  </a:rPr>
                  <a:t>       Tiempo planeado correctamente</a:t>
                </a:r>
              </a:p>
              <a:p>
                <a:r>
                  <a:rPr lang="es-MX" sz="1058" dirty="0">
                    <a:latin typeface="Comic Sans MS" panose="030F0702030302020204" pitchFamily="66" charset="0"/>
                  </a:rPr>
                  <a:t>       Actividades planeadas conforme a lo planeado </a:t>
                </a:r>
              </a:p>
              <a:p>
                <a:endParaRPr lang="es-MX" sz="1235"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27813"/>
              </a:xfrm>
              <a:prstGeom prst="rect">
                <a:avLst/>
              </a:prstGeom>
              <a:noFill/>
            </p:spPr>
            <p:txBody>
              <a:bodyPr wrap="square" rtlCol="0">
                <a:spAutoFit/>
              </a:bodyPr>
              <a:lstStyle/>
              <a:p>
                <a:pPr algn="ctr"/>
                <a:r>
                  <a:rPr lang="es-MX" sz="1058" dirty="0">
                    <a:latin typeface="Comic Sans MS" panose="030F0702030302020204" pitchFamily="66" charset="0"/>
                  </a:rPr>
                  <a:t>Observaciones</a:t>
                </a:r>
              </a:p>
              <a:p>
                <a:pPr algn="ctr"/>
                <a:endParaRPr lang="es-MX" sz="1058" dirty="0">
                  <a:latin typeface="Comic Sans MS" panose="030F0702030302020204" pitchFamily="66" charset="0"/>
                </a:endParaRPr>
              </a:p>
              <a:p>
                <a:pPr algn="ctr"/>
                <a:r>
                  <a:rPr lang="es-MX" sz="1058" dirty="0">
                    <a:latin typeface="Comic Sans MS" panose="030F0702030302020204" pitchFamily="66" charset="0"/>
                  </a:rPr>
                  <a:t>No todos los alumnos cumplen con los trabajos, pero se mantiene una buena participación de un 40% del </a:t>
                </a:r>
                <a:r>
                  <a:rPr lang="es-MX" sz="1058" dirty="0" err="1">
                    <a:latin typeface="Comic Sans MS" panose="030F0702030302020204" pitchFamily="66" charset="0"/>
                  </a:rPr>
                  <a:t>aumnado</a:t>
                </a:r>
                <a:r>
                  <a:rPr lang="es-MX" sz="1058" dirty="0">
                    <a:latin typeface="Comic Sans MS" panose="030F0702030302020204" pitchFamily="66" charset="0"/>
                  </a:rPr>
                  <a:t>.</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Interés en las actividades</a:t>
                </a:r>
                <a:endParaRPr lang="es-MX" sz="1235" dirty="0">
                  <a:latin typeface="Comic Sans MS" panose="030F0702030302020204" pitchFamily="66" charset="0"/>
                </a:endParaRPr>
              </a:p>
              <a:p>
                <a:pPr algn="just"/>
                <a:r>
                  <a:rPr lang="es-MX" sz="1058" dirty="0">
                    <a:latin typeface="Comic Sans MS" panose="030F0702030302020204" pitchFamily="66" charset="0"/>
                  </a:rPr>
                  <a:t>Participación de la manera esperada</a:t>
                </a:r>
              </a:p>
              <a:p>
                <a:pPr algn="just"/>
                <a:r>
                  <a:rPr lang="es-MX" sz="1058" dirty="0">
                    <a:latin typeface="Comic Sans MS" panose="030F0702030302020204" pitchFamily="66" charset="0"/>
                  </a:rPr>
                  <a:t>Adaptación a la organización establecida</a:t>
                </a:r>
              </a:p>
              <a:p>
                <a:pPr algn="just"/>
                <a:r>
                  <a:rPr lang="es-MX" sz="1058"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a:r>
                  <a:rPr lang="es-MX" sz="1058" dirty="0">
                    <a:latin typeface="Comic Sans MS" panose="030F0702030302020204" pitchFamily="66" charset="0"/>
                  </a:rPr>
                  <a:t>Todos   Algunos  Pocos   Ninguno</a:t>
                </a:r>
              </a:p>
              <a:p>
                <a:pPr algn="ctr"/>
                <a:endParaRPr lang="es-MX" sz="1058"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Rescato los conocimientos previos</a:t>
              </a:r>
              <a:endParaRPr lang="es-MX" sz="1235" dirty="0">
                <a:latin typeface="Comic Sans MS" panose="030F0702030302020204" pitchFamily="66" charset="0"/>
              </a:endParaRPr>
            </a:p>
            <a:p>
              <a:pPr algn="just"/>
              <a:r>
                <a:rPr lang="es-MX" sz="1058" dirty="0">
                  <a:latin typeface="Comic Sans MS" panose="030F0702030302020204" pitchFamily="66" charset="0"/>
                </a:rPr>
                <a:t>Identifico y actúa conforme a las necesidades e intereses de los alumnos  </a:t>
              </a:r>
            </a:p>
            <a:p>
              <a:pPr algn="just"/>
              <a:r>
                <a:rPr lang="es-MX" sz="1058" dirty="0">
                  <a:latin typeface="Comic Sans MS" panose="030F0702030302020204" pitchFamily="66" charset="0"/>
                </a:rPr>
                <a:t>Fomento la participación de todos los alumnos </a:t>
              </a:r>
            </a:p>
            <a:p>
              <a:pPr algn="just"/>
              <a:r>
                <a:rPr lang="es-MX" sz="1058" dirty="0">
                  <a:latin typeface="Comic Sans MS" panose="030F0702030302020204" pitchFamily="66" charset="0"/>
                </a:rPr>
                <a:t>Otorgo consignas claras</a:t>
              </a:r>
            </a:p>
            <a:p>
              <a:pPr algn="just"/>
              <a:r>
                <a:rPr lang="es-MX" sz="1058" dirty="0">
                  <a:latin typeface="Comic Sans MS" panose="030F0702030302020204" pitchFamily="66" charset="0"/>
                </a:rPr>
                <a:t>Intervengo adecuadamente</a:t>
              </a:r>
            </a:p>
            <a:p>
              <a:pPr algn="just"/>
              <a:r>
                <a:rPr lang="es-MX" sz="1058"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a:r>
                  <a:rPr lang="es-MX" sz="1058" dirty="0">
                    <a:latin typeface="Comic Sans MS" panose="030F0702030302020204" pitchFamily="66" charset="0"/>
                  </a:rPr>
                  <a:t>     Si            No   </a:t>
                </a:r>
              </a:p>
              <a:p>
                <a:pPr algn="ctr"/>
                <a:endParaRPr lang="es-MX" sz="1058"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19" cy="935612"/>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Considero que se logro que se participara de manera activa en las dos actividades empleadas</a:t>
              </a:r>
              <a:endParaRPr lang="es-MX" sz="1587"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19" cy="935612"/>
            </a:xfrm>
            <a:prstGeom prst="rect">
              <a:avLst/>
            </a:prstGeom>
            <a:noFill/>
          </p:spPr>
          <p:txBody>
            <a:bodyPr wrap="square">
              <a:spAutoFit/>
            </a:bodyPr>
            <a:lstStyle/>
            <a:p>
              <a:pPr algn="ctr"/>
              <a:endParaRPr lang="es-MX" sz="1587" dirty="0">
                <a:solidFill>
                  <a:schemeClr val="bg1"/>
                </a:solidFill>
                <a:latin typeface="Comic Sans MS" panose="030F0702030302020204" pitchFamily="66" charset="0"/>
              </a:endParaRPr>
            </a:p>
            <a:p>
              <a:pPr algn="ctr"/>
              <a:r>
                <a:rPr lang="es-MX" sz="1587" dirty="0">
                  <a:solidFill>
                    <a:schemeClr val="bg1"/>
                  </a:solidFill>
                  <a:latin typeface="Comic Sans MS" panose="030F0702030302020204" pitchFamily="66" charset="0"/>
                </a:rPr>
                <a:t>No todo el alumnado tuvo participación </a:t>
              </a:r>
              <a:endParaRPr lang="es-MX" sz="1587"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9" y="247400"/>
            <a:ext cx="562456" cy="1071249"/>
          </a:xfrm>
          <a:prstGeom prst="rect">
            <a:avLst/>
          </a:prstGeom>
        </p:spPr>
      </p:pic>
      <p:sp>
        <p:nvSpPr>
          <p:cNvPr id="125" name="CuadroTexto 124"/>
          <p:cNvSpPr txBox="1"/>
          <p:nvPr/>
        </p:nvSpPr>
        <p:spPr>
          <a:xfrm>
            <a:off x="618980" y="414357"/>
            <a:ext cx="2768772" cy="399789"/>
          </a:xfrm>
          <a:prstGeom prst="rect">
            <a:avLst/>
          </a:prstGeom>
          <a:noFill/>
        </p:spPr>
        <p:txBody>
          <a:bodyPr wrap="square" rtlCol="0">
            <a:spAutoFit/>
          </a:bodyPr>
          <a:lstStyle/>
          <a:p>
            <a:r>
              <a:rPr lang="es-MX" sz="1998" dirty="0" smtClean="0"/>
              <a:t>16   Junio   2021</a:t>
            </a:r>
            <a:endParaRPr lang="es-MX" sz="1998" dirty="0"/>
          </a:p>
        </p:txBody>
      </p:sp>
      <p:sp>
        <p:nvSpPr>
          <p:cNvPr id="127" name="Elipse 126"/>
          <p:cNvSpPr/>
          <p:nvPr/>
        </p:nvSpPr>
        <p:spPr>
          <a:xfrm>
            <a:off x="1273997" y="826742"/>
            <a:ext cx="304614" cy="362866"/>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3" name="Rectángulo 2"/>
          <p:cNvSpPr/>
          <p:nvPr/>
        </p:nvSpPr>
        <p:spPr>
          <a:xfrm>
            <a:off x="249264" y="2199974"/>
            <a:ext cx="956528" cy="462769"/>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1" name="Rectángulo 130"/>
          <p:cNvSpPr/>
          <p:nvPr/>
        </p:nvSpPr>
        <p:spPr>
          <a:xfrm>
            <a:off x="2589574" y="2956854"/>
            <a:ext cx="662175" cy="345324"/>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7" name="Elipse 6"/>
          <p:cNvSpPr/>
          <p:nvPr/>
        </p:nvSpPr>
        <p:spPr>
          <a:xfrm>
            <a:off x="154683" y="38195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3" name="Elipse 132"/>
          <p:cNvSpPr/>
          <p:nvPr/>
        </p:nvSpPr>
        <p:spPr>
          <a:xfrm>
            <a:off x="134914" y="45074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4" name="Elipse 133"/>
          <p:cNvSpPr/>
          <p:nvPr/>
        </p:nvSpPr>
        <p:spPr>
          <a:xfrm>
            <a:off x="151028" y="468445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4" name="Elipse 153"/>
          <p:cNvSpPr/>
          <p:nvPr/>
        </p:nvSpPr>
        <p:spPr>
          <a:xfrm>
            <a:off x="129070" y="4178656"/>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6" name="Elipse 155"/>
          <p:cNvSpPr/>
          <p:nvPr/>
        </p:nvSpPr>
        <p:spPr>
          <a:xfrm>
            <a:off x="4535240" y="545830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7" name="Elipse 156"/>
          <p:cNvSpPr/>
          <p:nvPr/>
        </p:nvSpPr>
        <p:spPr>
          <a:xfrm>
            <a:off x="4555317" y="56577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9" name="Elipse 158"/>
          <p:cNvSpPr/>
          <p:nvPr/>
        </p:nvSpPr>
        <p:spPr>
          <a:xfrm>
            <a:off x="4561836" y="578568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0" name="Elipse 159"/>
          <p:cNvSpPr/>
          <p:nvPr/>
        </p:nvSpPr>
        <p:spPr>
          <a:xfrm>
            <a:off x="4573672" y="595162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2" name="Elipse 161"/>
          <p:cNvSpPr/>
          <p:nvPr/>
        </p:nvSpPr>
        <p:spPr>
          <a:xfrm>
            <a:off x="6089879" y="660936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3" name="Elipse 162"/>
          <p:cNvSpPr/>
          <p:nvPr/>
        </p:nvSpPr>
        <p:spPr>
          <a:xfrm>
            <a:off x="5453286" y="6774759"/>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4" name="Elipse 163"/>
          <p:cNvSpPr/>
          <p:nvPr/>
        </p:nvSpPr>
        <p:spPr>
          <a:xfrm>
            <a:off x="6078763" y="6916880"/>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7" name="Elipse 166"/>
          <p:cNvSpPr/>
          <p:nvPr/>
        </p:nvSpPr>
        <p:spPr>
          <a:xfrm>
            <a:off x="5444397" y="710522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8" name="Elipse 187"/>
          <p:cNvSpPr/>
          <p:nvPr/>
        </p:nvSpPr>
        <p:spPr>
          <a:xfrm>
            <a:off x="5431292" y="7323597"/>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9" name="Elipse 188"/>
          <p:cNvSpPr/>
          <p:nvPr/>
        </p:nvSpPr>
        <p:spPr>
          <a:xfrm>
            <a:off x="5430144" y="74883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Tree>
    <p:extLst>
      <p:ext uri="{BB962C8B-B14F-4D97-AF65-F5344CB8AC3E}">
        <p14:creationId xmlns:p14="http://schemas.microsoft.com/office/powerpoint/2010/main" val="2628729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كل الشكر والتقدير للأستاذة فتحية عبدالحافظ على الجهد المتميز والملموس  لتلاميذ الصف الاول الابتدائي | School binder covers, School binder, School  fra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25195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p:cNvSpPr txBox="1"/>
          <p:nvPr/>
        </p:nvSpPr>
        <p:spPr>
          <a:xfrm>
            <a:off x="1195753" y="1688123"/>
            <a:ext cx="4484078" cy="3693319"/>
          </a:xfrm>
          <a:prstGeom prst="rect">
            <a:avLst/>
          </a:prstGeom>
          <a:noFill/>
        </p:spPr>
        <p:txBody>
          <a:bodyPr wrap="square" rtlCol="0">
            <a:spAutoFit/>
          </a:bodyPr>
          <a:lstStyle/>
          <a:p>
            <a:r>
              <a:rPr lang="es-MX" b="1" dirty="0" smtClean="0">
                <a:latin typeface="Arial" panose="020B0604020202020204" pitchFamily="34" charset="0"/>
                <a:cs typeface="Arial" panose="020B0604020202020204" pitchFamily="34" charset="0"/>
              </a:rPr>
              <a:t>Jueves 17 de Junio 2021</a:t>
            </a:r>
          </a:p>
          <a:p>
            <a:endParaRPr lang="es-MX" b="1" dirty="0">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Hoy Jueves inicio la mañana tomando asistencia con un audio mencionando la comida favorita del alumno. El día de hoy se registraron menos asistencias con un total de 13 alumnos. Se trabajaron dos Campos formativos que son lenguaje y comunicación y pensamiento matemático donde el alumno creó una historia en base a imágenes y utilizó figuras geométricas para crear un tren. Se recibieron picada evidencias el día de hoy</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3185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86414"/>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r>
                  <a:rPr lang="es-MX" sz="2469"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587"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r>
                <a:rPr lang="es-MX" sz="2469"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r>
                <a:rPr lang="es-MX" sz="2469"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58643"/>
            </a:xfrm>
            <a:prstGeom prst="rect">
              <a:avLst/>
            </a:prstGeom>
            <a:noFill/>
          </p:spPr>
          <p:txBody>
            <a:bodyPr wrap="square" rtlCol="0">
              <a:spAutoFit/>
            </a:bodyPr>
            <a:lstStyle/>
            <a:p>
              <a:r>
                <a:rPr lang="es-MX" sz="1587" dirty="0"/>
                <a:t>Situación de Aprendizaje: _____________________________________________</a:t>
              </a:r>
            </a:p>
            <a:p>
              <a:r>
                <a:rPr lang="es-MX" sz="1587"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Lenguaje y</a:t>
                  </a:r>
                </a:p>
                <a:p>
                  <a:pPr algn="ctr"/>
                  <a:r>
                    <a:rPr lang="es-MX" sz="1235" b="1" dirty="0">
                      <a:solidFill>
                        <a:schemeClr val="bg1"/>
                      </a:solidFill>
                      <a:latin typeface="Comic Sans MS" panose="030F0702030302020204" pitchFamily="66" charset="0"/>
                    </a:rPr>
                    <a:t>comunicación</a:t>
                  </a:r>
                  <a:endParaRPr lang="es-MX" sz="1587"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Pensamiento </a:t>
                  </a:r>
                </a:p>
                <a:p>
                  <a:pPr algn="ctr"/>
                  <a:r>
                    <a:rPr lang="es-MX" sz="1235" b="1" dirty="0">
                      <a:solidFill>
                        <a:schemeClr val="bg1"/>
                      </a:solidFill>
                      <a:latin typeface="Comic Sans MS" panose="030F0702030302020204" pitchFamily="66" charset="0"/>
                    </a:rPr>
                    <a:t>matemático</a:t>
                  </a:r>
                  <a:endParaRPr lang="es-MX" sz="1587"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Exploración del mundo natural y social</a:t>
                  </a:r>
                  <a:endParaRPr lang="es-MX" sz="1235"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Artes</a:t>
                  </a:r>
                  <a:endParaRPr lang="es-MX" sz="1587"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Educación </a:t>
                  </a:r>
                </a:p>
                <a:p>
                  <a:pPr algn="ctr"/>
                  <a:r>
                    <a:rPr lang="es-MX" sz="1235" b="1" dirty="0">
                      <a:solidFill>
                        <a:schemeClr val="bg1"/>
                      </a:solidFill>
                      <a:latin typeface="Comic Sans MS" panose="030F0702030302020204" pitchFamily="66" charset="0"/>
                    </a:rPr>
                    <a:t>Física</a:t>
                  </a:r>
                  <a:endParaRPr lang="es-MX" sz="1587"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Educación Socioemocional</a:t>
                  </a:r>
                  <a:endParaRPr lang="es-MX" sz="1235"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81677"/>
              </a:xfrm>
              <a:prstGeom prst="rect">
                <a:avLst/>
              </a:prstGeom>
              <a:noFill/>
            </p:spPr>
            <p:txBody>
              <a:bodyPr wrap="square" rtlCol="0">
                <a:spAutoFit/>
              </a:bodyPr>
              <a:lstStyle/>
              <a:p>
                <a:r>
                  <a:rPr lang="es-MX" sz="1411" dirty="0">
                    <a:latin typeface="Comic Sans MS" panose="030F0702030302020204" pitchFamily="66" charset="0"/>
                  </a:rPr>
                  <a:t>La jornada de trabajo fue</a:t>
                </a:r>
                <a:r>
                  <a:rPr lang="es-MX" sz="1587"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r>
                  <a:rPr lang="es-MX" sz="1235"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r>
                  <a:rPr lang="es-MX" sz="1235"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r>
                  <a:rPr lang="es-MX" sz="1235" dirty="0">
                    <a:latin typeface="Comic Sans MS" panose="030F0702030302020204" pitchFamily="66" charset="0"/>
                  </a:rPr>
                  <a:t>Regular</a:t>
                </a:r>
                <a:endParaRPr lang="es-MX" sz="97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r>
                  <a:rPr lang="es-MX" sz="1235" dirty="0">
                    <a:latin typeface="Comic Sans MS" panose="030F0702030302020204" pitchFamily="66" charset="0"/>
                  </a:rPr>
                  <a:t>Mala</a:t>
                </a:r>
                <a:endParaRPr lang="es-MX" sz="1235"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8"/>
              <a:chOff x="-104586" y="3258293"/>
              <a:chExt cx="7866108" cy="1849948"/>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5"/>
              </a:xfrm>
              <a:prstGeom prst="rect">
                <a:avLst/>
              </a:prstGeom>
              <a:noFill/>
            </p:spPr>
            <p:txBody>
              <a:bodyPr wrap="square" rtlCol="0">
                <a:spAutoFit/>
              </a:bodyPr>
              <a:lstStyle/>
              <a:p>
                <a:r>
                  <a:rPr lang="es-MX" sz="1235" dirty="0">
                    <a:latin typeface="Comic Sans MS" panose="030F0702030302020204" pitchFamily="66" charset="0"/>
                  </a:rPr>
                  <a:t>      </a:t>
                </a:r>
                <a:r>
                  <a:rPr lang="es-MX" sz="1058" dirty="0">
                    <a:latin typeface="Comic Sans MS" panose="030F0702030302020204" pitchFamily="66" charset="0"/>
                  </a:rPr>
                  <a:t>Logro de los aprendizajes esperados </a:t>
                </a:r>
                <a:endParaRPr lang="es-MX" sz="1235" dirty="0">
                  <a:latin typeface="Comic Sans MS" panose="030F0702030302020204" pitchFamily="66" charset="0"/>
                </a:endParaRPr>
              </a:p>
              <a:p>
                <a:r>
                  <a:rPr lang="es-MX" sz="1235" dirty="0">
                    <a:latin typeface="Comic Sans MS" panose="030F0702030302020204" pitchFamily="66" charset="0"/>
                  </a:rPr>
                  <a:t>      </a:t>
                </a:r>
                <a:r>
                  <a:rPr lang="es-MX" sz="1058" dirty="0">
                    <a:latin typeface="Comic Sans MS" panose="030F0702030302020204" pitchFamily="66" charset="0"/>
                  </a:rPr>
                  <a:t>Materiales educativos adecuados</a:t>
                </a:r>
              </a:p>
              <a:p>
                <a:r>
                  <a:rPr lang="es-MX" sz="1058" dirty="0">
                    <a:latin typeface="Comic Sans MS" panose="030F0702030302020204" pitchFamily="66" charset="0"/>
                  </a:rPr>
                  <a:t>       Nivel de complejidad adecuado </a:t>
                </a:r>
              </a:p>
              <a:p>
                <a:r>
                  <a:rPr lang="es-MX" sz="1058" dirty="0">
                    <a:latin typeface="Comic Sans MS" panose="030F0702030302020204" pitchFamily="66" charset="0"/>
                  </a:rPr>
                  <a:t>       Organización adecuada</a:t>
                </a:r>
              </a:p>
              <a:p>
                <a:r>
                  <a:rPr lang="es-MX" sz="1058" dirty="0">
                    <a:latin typeface="Comic Sans MS" panose="030F0702030302020204" pitchFamily="66" charset="0"/>
                  </a:rPr>
                  <a:t>       Tiempo planeado correctamente</a:t>
                </a:r>
              </a:p>
              <a:p>
                <a:r>
                  <a:rPr lang="es-MX" sz="1058" dirty="0">
                    <a:latin typeface="Comic Sans MS" panose="030F0702030302020204" pitchFamily="66" charset="0"/>
                  </a:rPr>
                  <a:t>       Actividades planeadas conforme a lo planeado </a:t>
                </a:r>
              </a:p>
              <a:p>
                <a:endParaRPr lang="es-MX" sz="1235"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27813"/>
              </a:xfrm>
              <a:prstGeom prst="rect">
                <a:avLst/>
              </a:prstGeom>
              <a:noFill/>
            </p:spPr>
            <p:txBody>
              <a:bodyPr wrap="square" rtlCol="0">
                <a:spAutoFit/>
              </a:bodyPr>
              <a:lstStyle/>
              <a:p>
                <a:pPr algn="ctr"/>
                <a:r>
                  <a:rPr lang="es-MX" sz="1058" dirty="0">
                    <a:latin typeface="Comic Sans MS" panose="030F0702030302020204" pitchFamily="66" charset="0"/>
                  </a:rPr>
                  <a:t>Observaciones</a:t>
                </a:r>
              </a:p>
              <a:p>
                <a:pPr algn="ctr"/>
                <a:endParaRPr lang="es-MX" sz="1058" dirty="0">
                  <a:latin typeface="Comic Sans MS" panose="030F0702030302020204" pitchFamily="66" charset="0"/>
                </a:endParaRPr>
              </a:p>
              <a:p>
                <a:pPr algn="ctr"/>
                <a:r>
                  <a:rPr lang="es-MX" sz="1058" dirty="0">
                    <a:latin typeface="Comic Sans MS" panose="030F0702030302020204" pitchFamily="66" charset="0"/>
                  </a:rPr>
                  <a:t>No todos los alumnos cumplen con los trabajos, pero se mantiene una buena participación de un 40% del </a:t>
                </a:r>
                <a:r>
                  <a:rPr lang="es-MX" sz="1058" dirty="0" err="1">
                    <a:latin typeface="Comic Sans MS" panose="030F0702030302020204" pitchFamily="66" charset="0"/>
                  </a:rPr>
                  <a:t>aumnado</a:t>
                </a:r>
                <a:r>
                  <a:rPr lang="es-MX" sz="1058" dirty="0">
                    <a:latin typeface="Comic Sans MS" panose="030F0702030302020204" pitchFamily="66" charset="0"/>
                  </a:rPr>
                  <a:t>.</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Interés en las actividades</a:t>
                </a:r>
                <a:endParaRPr lang="es-MX" sz="1235" dirty="0">
                  <a:latin typeface="Comic Sans MS" panose="030F0702030302020204" pitchFamily="66" charset="0"/>
                </a:endParaRPr>
              </a:p>
              <a:p>
                <a:pPr algn="just"/>
                <a:r>
                  <a:rPr lang="es-MX" sz="1058" dirty="0">
                    <a:latin typeface="Comic Sans MS" panose="030F0702030302020204" pitchFamily="66" charset="0"/>
                  </a:rPr>
                  <a:t>Participación de la manera esperada</a:t>
                </a:r>
              </a:p>
              <a:p>
                <a:pPr algn="just"/>
                <a:r>
                  <a:rPr lang="es-MX" sz="1058" dirty="0">
                    <a:latin typeface="Comic Sans MS" panose="030F0702030302020204" pitchFamily="66" charset="0"/>
                  </a:rPr>
                  <a:t>Adaptación a la organización establecida</a:t>
                </a:r>
              </a:p>
              <a:p>
                <a:pPr algn="just"/>
                <a:r>
                  <a:rPr lang="es-MX" sz="1058"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a:r>
                  <a:rPr lang="es-MX" sz="1058" dirty="0">
                    <a:latin typeface="Comic Sans MS" panose="030F0702030302020204" pitchFamily="66" charset="0"/>
                  </a:rPr>
                  <a:t>Todos   Algunos  Pocos   Ninguno</a:t>
                </a:r>
              </a:p>
              <a:p>
                <a:pPr algn="ctr"/>
                <a:endParaRPr lang="es-MX" sz="1058"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Rescato los conocimientos previos</a:t>
              </a:r>
              <a:endParaRPr lang="es-MX" sz="1235" dirty="0">
                <a:latin typeface="Comic Sans MS" panose="030F0702030302020204" pitchFamily="66" charset="0"/>
              </a:endParaRPr>
            </a:p>
            <a:p>
              <a:pPr algn="just"/>
              <a:r>
                <a:rPr lang="es-MX" sz="1058" dirty="0">
                  <a:latin typeface="Comic Sans MS" panose="030F0702030302020204" pitchFamily="66" charset="0"/>
                </a:rPr>
                <a:t>Identifico y actúa conforme a las necesidades e intereses de los alumnos  </a:t>
              </a:r>
            </a:p>
            <a:p>
              <a:pPr algn="just"/>
              <a:r>
                <a:rPr lang="es-MX" sz="1058" dirty="0">
                  <a:latin typeface="Comic Sans MS" panose="030F0702030302020204" pitchFamily="66" charset="0"/>
                </a:rPr>
                <a:t>Fomento la participación de todos los alumnos </a:t>
              </a:r>
            </a:p>
            <a:p>
              <a:pPr algn="just"/>
              <a:r>
                <a:rPr lang="es-MX" sz="1058" dirty="0">
                  <a:latin typeface="Comic Sans MS" panose="030F0702030302020204" pitchFamily="66" charset="0"/>
                </a:rPr>
                <a:t>Otorgo consignas claras</a:t>
              </a:r>
            </a:p>
            <a:p>
              <a:pPr algn="just"/>
              <a:r>
                <a:rPr lang="es-MX" sz="1058" dirty="0">
                  <a:latin typeface="Comic Sans MS" panose="030F0702030302020204" pitchFamily="66" charset="0"/>
                </a:rPr>
                <a:t>Intervengo adecuadamente</a:t>
              </a:r>
            </a:p>
            <a:p>
              <a:pPr algn="just"/>
              <a:r>
                <a:rPr lang="es-MX" sz="1058"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a:r>
                  <a:rPr lang="es-MX" sz="1058" dirty="0">
                    <a:latin typeface="Comic Sans MS" panose="030F0702030302020204" pitchFamily="66" charset="0"/>
                  </a:rPr>
                  <a:t>     Si            No   </a:t>
                </a:r>
              </a:p>
              <a:p>
                <a:pPr algn="ctr"/>
                <a:endParaRPr lang="es-MX" sz="1058"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19" cy="935612"/>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Considero que se logro que se participara de manera activa en las dos actividades empleadas</a:t>
              </a:r>
              <a:endParaRPr lang="es-MX" sz="1587"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19" cy="935612"/>
            </a:xfrm>
            <a:prstGeom prst="rect">
              <a:avLst/>
            </a:prstGeom>
            <a:noFill/>
          </p:spPr>
          <p:txBody>
            <a:bodyPr wrap="square">
              <a:spAutoFit/>
            </a:bodyPr>
            <a:lstStyle/>
            <a:p>
              <a:pPr algn="ctr"/>
              <a:endParaRPr lang="es-MX" sz="1587" dirty="0">
                <a:solidFill>
                  <a:schemeClr val="bg1"/>
                </a:solidFill>
                <a:latin typeface="Comic Sans MS" panose="030F0702030302020204" pitchFamily="66" charset="0"/>
              </a:endParaRPr>
            </a:p>
            <a:p>
              <a:pPr algn="ctr"/>
              <a:r>
                <a:rPr lang="es-MX" sz="1587" dirty="0">
                  <a:solidFill>
                    <a:schemeClr val="bg1"/>
                  </a:solidFill>
                  <a:latin typeface="Comic Sans MS" panose="030F0702030302020204" pitchFamily="66" charset="0"/>
                </a:rPr>
                <a:t>No todo el alumnado tuvo participación </a:t>
              </a:r>
              <a:endParaRPr lang="es-MX" sz="1587"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9" y="247400"/>
            <a:ext cx="562456" cy="1071249"/>
          </a:xfrm>
          <a:prstGeom prst="rect">
            <a:avLst/>
          </a:prstGeom>
        </p:spPr>
      </p:pic>
      <p:sp>
        <p:nvSpPr>
          <p:cNvPr id="125" name="CuadroTexto 124"/>
          <p:cNvSpPr txBox="1"/>
          <p:nvPr/>
        </p:nvSpPr>
        <p:spPr>
          <a:xfrm>
            <a:off x="618980" y="414357"/>
            <a:ext cx="2768772" cy="399789"/>
          </a:xfrm>
          <a:prstGeom prst="rect">
            <a:avLst/>
          </a:prstGeom>
          <a:noFill/>
        </p:spPr>
        <p:txBody>
          <a:bodyPr wrap="square" rtlCol="0">
            <a:spAutoFit/>
          </a:bodyPr>
          <a:lstStyle/>
          <a:p>
            <a:r>
              <a:rPr lang="es-MX" sz="1998" dirty="0" smtClean="0"/>
              <a:t>17   Junio   </a:t>
            </a:r>
            <a:r>
              <a:rPr lang="es-MX" sz="1998" dirty="0"/>
              <a:t>2021</a:t>
            </a:r>
            <a:endParaRPr lang="es-MX" sz="1998" dirty="0"/>
          </a:p>
        </p:txBody>
      </p:sp>
      <p:sp>
        <p:nvSpPr>
          <p:cNvPr id="127" name="Elipse 126"/>
          <p:cNvSpPr/>
          <p:nvPr/>
        </p:nvSpPr>
        <p:spPr>
          <a:xfrm>
            <a:off x="1732762" y="792335"/>
            <a:ext cx="304614" cy="362866"/>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3" name="Rectángulo 2"/>
          <p:cNvSpPr/>
          <p:nvPr/>
        </p:nvSpPr>
        <p:spPr>
          <a:xfrm>
            <a:off x="321808" y="2252258"/>
            <a:ext cx="956528" cy="462769"/>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29" name="Rectángulo 128"/>
          <p:cNvSpPr/>
          <p:nvPr/>
        </p:nvSpPr>
        <p:spPr>
          <a:xfrm>
            <a:off x="1431084" y="2259137"/>
            <a:ext cx="956528" cy="462769"/>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1" name="Rectángulo 130"/>
          <p:cNvSpPr/>
          <p:nvPr/>
        </p:nvSpPr>
        <p:spPr>
          <a:xfrm>
            <a:off x="3645616" y="2939828"/>
            <a:ext cx="662175" cy="345324"/>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7" name="Elipse 6"/>
          <p:cNvSpPr/>
          <p:nvPr/>
        </p:nvSpPr>
        <p:spPr>
          <a:xfrm>
            <a:off x="154683" y="38195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3" name="Elipse 132"/>
          <p:cNvSpPr/>
          <p:nvPr/>
        </p:nvSpPr>
        <p:spPr>
          <a:xfrm>
            <a:off x="134914" y="45074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34" name="Elipse 133"/>
          <p:cNvSpPr/>
          <p:nvPr/>
        </p:nvSpPr>
        <p:spPr>
          <a:xfrm>
            <a:off x="151028" y="468445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4" name="Elipse 153"/>
          <p:cNvSpPr/>
          <p:nvPr/>
        </p:nvSpPr>
        <p:spPr>
          <a:xfrm>
            <a:off x="129070" y="4178656"/>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6" name="Elipse 155"/>
          <p:cNvSpPr/>
          <p:nvPr/>
        </p:nvSpPr>
        <p:spPr>
          <a:xfrm>
            <a:off x="4535240" y="545830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7" name="Elipse 156"/>
          <p:cNvSpPr/>
          <p:nvPr/>
        </p:nvSpPr>
        <p:spPr>
          <a:xfrm>
            <a:off x="4555317" y="565775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59" name="Elipse 158"/>
          <p:cNvSpPr/>
          <p:nvPr/>
        </p:nvSpPr>
        <p:spPr>
          <a:xfrm>
            <a:off x="4561836" y="578568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0" name="Elipse 159"/>
          <p:cNvSpPr/>
          <p:nvPr/>
        </p:nvSpPr>
        <p:spPr>
          <a:xfrm>
            <a:off x="4573672" y="5951621"/>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2" name="Elipse 161"/>
          <p:cNvSpPr/>
          <p:nvPr/>
        </p:nvSpPr>
        <p:spPr>
          <a:xfrm>
            <a:off x="6089879" y="660936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3" name="Elipse 162"/>
          <p:cNvSpPr/>
          <p:nvPr/>
        </p:nvSpPr>
        <p:spPr>
          <a:xfrm>
            <a:off x="5453286" y="6774759"/>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4" name="Elipse 163"/>
          <p:cNvSpPr/>
          <p:nvPr/>
        </p:nvSpPr>
        <p:spPr>
          <a:xfrm>
            <a:off x="6078763" y="6916880"/>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67" name="Elipse 166"/>
          <p:cNvSpPr/>
          <p:nvPr/>
        </p:nvSpPr>
        <p:spPr>
          <a:xfrm>
            <a:off x="5444397" y="7105224"/>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8" name="Elipse 187"/>
          <p:cNvSpPr/>
          <p:nvPr/>
        </p:nvSpPr>
        <p:spPr>
          <a:xfrm>
            <a:off x="5431292" y="7323597"/>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
        <p:nvSpPr>
          <p:cNvPr id="189" name="Elipse 188"/>
          <p:cNvSpPr/>
          <p:nvPr/>
        </p:nvSpPr>
        <p:spPr>
          <a:xfrm>
            <a:off x="5430144" y="7488338"/>
            <a:ext cx="158736" cy="172811"/>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24"/>
          </a:p>
        </p:txBody>
      </p:sp>
    </p:spTree>
    <p:extLst>
      <p:ext uri="{BB962C8B-B14F-4D97-AF65-F5344CB8AC3E}">
        <p14:creationId xmlns:p14="http://schemas.microsoft.com/office/powerpoint/2010/main" val="334630943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233</TotalTime>
  <Words>1684</Words>
  <Application>Microsoft Office PowerPoint</Application>
  <PresentationFormat>Personalizado</PresentationFormat>
  <Paragraphs>306</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dc:creator>
  <cp:lastModifiedBy>Acer</cp:lastModifiedBy>
  <cp:revision>3</cp:revision>
  <dcterms:created xsi:type="dcterms:W3CDTF">2021-06-19T01:55:23Z</dcterms:created>
  <dcterms:modified xsi:type="dcterms:W3CDTF">2021-06-19T05:48:58Z</dcterms:modified>
</cp:coreProperties>
</file>