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0" r:id="rId4"/>
    <p:sldId id="264" r:id="rId5"/>
    <p:sldId id="316" r:id="rId6"/>
    <p:sldId id="275" r:id="rId7"/>
    <p:sldId id="273" r:id="rId8"/>
    <p:sldId id="266" r:id="rId9"/>
    <p:sldId id="276" r:id="rId10"/>
    <p:sldId id="274" r:id="rId11"/>
    <p:sldId id="342" r:id="rId12"/>
    <p:sldId id="320" r:id="rId13"/>
    <p:sldId id="343" r:id="rId14"/>
    <p:sldId id="344" r:id="rId15"/>
    <p:sldId id="345" r:id="rId16"/>
    <p:sldId id="346" r:id="rId17"/>
    <p:sldId id="347" r:id="rId18"/>
    <p:sldId id="272" r:id="rId19"/>
    <p:sldId id="331" r:id="rId20"/>
    <p:sldId id="348" r:id="rId21"/>
    <p:sldId id="349" r:id="rId22"/>
    <p:sldId id="350" r:id="rId23"/>
    <p:sldId id="351" r:id="rId24"/>
    <p:sldId id="352" r:id="rId25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7" autoAdjust="0"/>
    <p:restoredTop sz="94660"/>
  </p:normalViewPr>
  <p:slideViewPr>
    <p:cSldViewPr snapToGrid="0">
      <p:cViewPr>
        <p:scale>
          <a:sx n="136" d="100"/>
          <a:sy n="136" d="100"/>
        </p:scale>
        <p:origin x="162" y="-4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6289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321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220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687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14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282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565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6002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733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634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741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D4A5F-0E16-4C11-8AE7-0AC64C2F9194}" type="datetimeFigureOut">
              <a:rPr lang="es-MX" smtClean="0"/>
              <a:t>19/06/2021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44D19-3F5A-444A-A488-2D1D304DF6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587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3E8B940-B578-4DE0-BF83-5BBB67EB681A}"/>
              </a:ext>
            </a:extLst>
          </p:cNvPr>
          <p:cNvSpPr/>
          <p:nvPr/>
        </p:nvSpPr>
        <p:spPr>
          <a:xfrm>
            <a:off x="193431" y="334108"/>
            <a:ext cx="6471138" cy="854612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9188163-FFAA-4279-ACD6-3F0C25FFDC35}"/>
              </a:ext>
            </a:extLst>
          </p:cNvPr>
          <p:cNvSpPr/>
          <p:nvPr/>
        </p:nvSpPr>
        <p:spPr>
          <a:xfrm>
            <a:off x="351692" y="610027"/>
            <a:ext cx="6119446" cy="807677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866F73-E293-41B0-A75C-8900975A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54" y="738554"/>
            <a:ext cx="5961184" cy="794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73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92D050"/>
                </a:solidFill>
                <a:latin typeface="Modern Love" panose="04090805081005020601" pitchFamily="82" charset="0"/>
              </a:rPr>
              <a:t>Exploración y comprensión del mundo natural y social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Viernes 18 de junio 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</a:t>
            </a:r>
            <a:r>
              <a:rPr lang="es-MX" sz="1400" b="1" u="sng" dirty="0">
                <a:latin typeface="Modern Love Caps" panose="04070805081001020A01" pitchFamily="82" charset="0"/>
              </a:rPr>
              <a:t>: </a:t>
            </a:r>
            <a:r>
              <a:rPr lang="es-MX" sz="1400" u="sng" dirty="0">
                <a:latin typeface="Modern Love Caps" panose="04070805081001020A01" pitchFamily="82" charset="0"/>
              </a:rPr>
              <a:t>Mundo natural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u="sng" dirty="0">
                <a:latin typeface="Modern Love Caps" panose="04070805081001020A01" pitchFamily="82" charset="0"/>
              </a:rPr>
              <a:t>Exploración de la naturaleza</a:t>
            </a:r>
            <a:r>
              <a:rPr lang="es-MX" sz="1400" dirty="0">
                <a:latin typeface="Modern Love Caps" panose="04070805081001020A01" pitchFamily="82" charset="0"/>
              </a:rPr>
              <a:t>. 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Describe y explica las características comunes que identifica entre seres vivos y elementos que observa en la naturaleza.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326571"/>
              </p:ext>
            </p:extLst>
          </p:nvPr>
        </p:nvGraphicFramePr>
        <p:xfrm>
          <a:off x="786160" y="7084312"/>
          <a:ext cx="5926874" cy="1851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544802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 e identifica algunos rasgos que distinguen a los seres vivos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3000" dirty="0">
                          <a:highlight>
                            <a:srgbClr val="FFFF00"/>
                          </a:highlight>
                          <a:latin typeface="Modern Love Caps" panose="04070805081001020A01" pitchFamily="82" charset="0"/>
                        </a:rPr>
                        <a:t>No se recibió evidencia. 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066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894A21A-3735-4A6C-84A5-E3E2A716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2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2BD00D1-7B81-47FF-9A30-867D7768CAD6}"/>
              </a:ext>
            </a:extLst>
          </p:cNvPr>
          <p:cNvSpPr txBox="1"/>
          <p:nvPr/>
        </p:nvSpPr>
        <p:spPr>
          <a:xfrm>
            <a:off x="914400" y="6293224"/>
            <a:ext cx="30659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FF0066"/>
                </a:solidFill>
                <a:latin typeface="Modern Love Caps" panose="04070805081001020A01" pitchFamily="82" charset="0"/>
              </a:rPr>
              <a:t>Arleth Anahí soto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0780B0-134D-4064-9A88-58D9583BF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846" y="3809656"/>
            <a:ext cx="1782174" cy="21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6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 de Dulce Lopez de Garcia en niños | Bordes para portadas, Etiquetas  preescolares, Dibujos de profesores">
            <a:extLst>
              <a:ext uri="{FF2B5EF4-FFF2-40B4-BE49-F238E27FC236}">
                <a16:creationId xmlns:a16="http://schemas.microsoft.com/office/drawing/2014/main" id="{2596DCF7-4E50-49EA-B838-74AFF3F5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39" y="0"/>
            <a:ext cx="3105348" cy="2737338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C809EDC-D3F7-4331-8020-01C37D458E44}"/>
              </a:ext>
            </a:extLst>
          </p:cNvPr>
          <p:cNvSpPr/>
          <p:nvPr/>
        </p:nvSpPr>
        <p:spPr>
          <a:xfrm>
            <a:off x="847627" y="101387"/>
            <a:ext cx="2688343" cy="20383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Semana del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Lunes 14 al Viernes 18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de junio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7235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7030A0"/>
                </a:solidFill>
                <a:latin typeface="Modern Love" panose="04090805081005020601" pitchFamily="82" charset="0"/>
              </a:rPr>
              <a:t>Educación socioemocional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Lunes 14 de junio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u="sng" dirty="0">
                <a:latin typeface="Modern Love Caps" panose="04070805081001020A01" pitchFamily="82" charset="0"/>
              </a:rPr>
              <a:t>Empatía 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u="sng" dirty="0">
                <a:latin typeface="Modern Love Caps" panose="04070805081001020A01" pitchFamily="82" charset="0"/>
              </a:rPr>
              <a:t>Sensibilidad y apoyo hacia otros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Habla sobre sus conductas y las de sus compañeros, explica las consecuencias de sus actos y reflexiona ante situaciones de desacuerdo.  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003491"/>
              </p:ext>
            </p:extLst>
          </p:nvPr>
        </p:nvGraphicFramePr>
        <p:xfrm>
          <a:off x="786160" y="7084312"/>
          <a:ext cx="5926874" cy="1851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30925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Habla acerca de sus conductas y sus consecuencias.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3000" dirty="0">
                          <a:highlight>
                            <a:srgbClr val="FFFF00"/>
                          </a:highlight>
                          <a:latin typeface="Modern Love Caps" panose="04070805081001020A01" pitchFamily="82" charset="0"/>
                        </a:rPr>
                        <a:t>No se recibió evidencia. 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16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75000"/>
                  </a:schemeClr>
                </a:solidFill>
                <a:latin typeface="Modern Love" panose="04090805081005020601" pitchFamily="82" charset="0"/>
              </a:rPr>
              <a:t>Pensamiento matemático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Martes 15 de junio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b="1" u="sng" dirty="0">
                <a:latin typeface="Modern Love Caps" panose="04070805081001020A01" pitchFamily="82" charset="0"/>
              </a:rPr>
              <a:t>Pensamiento matemáticos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u="sng" dirty="0">
                <a:latin typeface="Modern Love Caps" panose="04070805081001020A01" pitchFamily="82" charset="0"/>
              </a:rPr>
              <a:t>Magnitudes y medidas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b="1" u="sng" dirty="0">
                <a:latin typeface="Modern Love Caps" panose="04070805081001020A01" pitchFamily="82" charset="0"/>
              </a:rPr>
              <a:t>usa unidades no convencionales par medir la capacidad con distintos propósitos. </a:t>
            </a:r>
            <a:endParaRPr lang="es-MX" sz="1400" u="sng" dirty="0">
              <a:latin typeface="Modern Love Caps" panose="04070805081001020A01" pitchFamily="82" charset="0"/>
            </a:endParaRP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765060"/>
              </p:ext>
            </p:extLst>
          </p:nvPr>
        </p:nvGraphicFramePr>
        <p:xfrm>
          <a:off x="786160" y="7084312"/>
          <a:ext cx="5926874" cy="196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Determina la capacidad de un recipiente.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Reconoce los términos lleno, medio y vacío.</a:t>
                      </a:r>
                    </a:p>
                    <a:p>
                      <a:r>
                        <a:rPr lang="es-MX" dirty="0"/>
                        <a:t>Participa en clases distingue la capacidad liquida en objeto con distinta capacidad.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1A1433AD-D384-489A-AD85-EF5562B8A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65" y="3233550"/>
            <a:ext cx="3896269" cy="2676899"/>
          </a:xfrm>
          <a:prstGeom prst="rect">
            <a:avLst/>
          </a:prstGeom>
        </p:spPr>
      </p:pic>
      <p:pic>
        <p:nvPicPr>
          <p:cNvPr id="6" name="Picture 2" descr="Hola! Con lo de las tareas por... - Maestra de Preescolar | Facebook">
            <a:extLst>
              <a:ext uri="{FF2B5EF4-FFF2-40B4-BE49-F238E27FC236}">
                <a16:creationId xmlns:a16="http://schemas.microsoft.com/office/drawing/2014/main" id="{356E86FA-E4D6-4FFC-ADCC-93D544C5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60" y="7770917"/>
            <a:ext cx="601540" cy="5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537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C000"/>
                </a:solidFill>
                <a:latin typeface="Modern Love" panose="04090805081005020601" pitchFamily="82" charset="0"/>
              </a:rPr>
              <a:t>Lenguaje y comunicación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Miércoles 16 de junio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b="1" u="sng" dirty="0">
                <a:latin typeface="Modern Love Caps" panose="04070805081001020A01" pitchFamily="82" charset="0"/>
              </a:rPr>
              <a:t>participación social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b="1" u="sng" dirty="0">
                <a:latin typeface="Modern Love Caps" panose="04070805081001020A01" pitchFamily="82" charset="0"/>
              </a:rPr>
              <a:t>uso de documentos que regulan la convivencia</a:t>
            </a:r>
            <a:r>
              <a:rPr lang="es-MX" sz="1400" u="sng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Escribe su nombre con diversos propósitos e identifica el de algunos compañeros.</a:t>
            </a:r>
            <a:r>
              <a:rPr lang="es-MX" dirty="0"/>
              <a:t>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990665"/>
              </p:ext>
            </p:extLst>
          </p:nvPr>
        </p:nvGraphicFramePr>
        <p:xfrm>
          <a:off x="786160" y="7084312"/>
          <a:ext cx="5926874" cy="1760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Escribe palabras a partir de su nombre escrito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Conoce y escribe otras palabras partiendo de las letras de su nombre. </a:t>
                      </a:r>
                    </a:p>
                    <a:p>
                      <a:r>
                        <a:rPr lang="es-MX" dirty="0"/>
                        <a:t>Se interesa por las actividades en clase.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83B68903-281C-492E-9D3E-6096CBE26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760" y="3413387"/>
            <a:ext cx="3972479" cy="2819794"/>
          </a:xfrm>
          <a:prstGeom prst="rect">
            <a:avLst/>
          </a:prstGeom>
        </p:spPr>
      </p:pic>
      <p:pic>
        <p:nvPicPr>
          <p:cNvPr id="6" name="Picture 2" descr="Hola! Con lo de las tareas por... - Maestra de Preescolar | Facebook">
            <a:extLst>
              <a:ext uri="{FF2B5EF4-FFF2-40B4-BE49-F238E27FC236}">
                <a16:creationId xmlns:a16="http://schemas.microsoft.com/office/drawing/2014/main" id="{FF0A28F5-47E6-4CA1-8AA5-5FB81E9FA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60" y="7770917"/>
            <a:ext cx="601540" cy="5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998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C000"/>
                </a:solidFill>
                <a:latin typeface="Modern Love" panose="04090805081005020601" pitchFamily="82" charset="0"/>
              </a:rPr>
              <a:t>Lenguaje y comunicación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Jueves 17 de junio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b="1" u="sng" dirty="0">
                <a:latin typeface="Modern Love Caps" panose="04070805081001020A01" pitchFamily="82" charset="0"/>
              </a:rPr>
              <a:t>Oralidad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b="1" u="sng" dirty="0">
                <a:latin typeface="Modern Love Caps" panose="04070805081001020A01" pitchFamily="82" charset="0"/>
              </a:rPr>
              <a:t>Conversación </a:t>
            </a:r>
            <a:r>
              <a:rPr lang="es-MX" sz="1400" u="sng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Expresa con eficiencia sus ideas acerca de diversos temas y atiende lo que se dice en interacciones con otras palabras.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733622"/>
              </p:ext>
            </p:extLst>
          </p:nvPr>
        </p:nvGraphicFramePr>
        <p:xfrm>
          <a:off x="786160" y="7084312"/>
          <a:ext cx="5926874" cy="1760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Describe lo que observa en imágenes e infiere con el contenido de los diálogos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Expresa claramente sus ideas sin ayuda partiendo de imágenes. Se muestra interesada y participativa en la clase.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  <p:pic>
        <p:nvPicPr>
          <p:cNvPr id="4" name="Arleth Anahí.mp3">
            <a:hlinkClick r:id="" action="ppaction://media"/>
            <a:extLst>
              <a:ext uri="{FF2B5EF4-FFF2-40B4-BE49-F238E27FC236}">
                <a16:creationId xmlns:a16="http://schemas.microsoft.com/office/drawing/2014/main" id="{33430037-5D5C-4766-87A5-0FDCCDF00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0859" y="5290088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A499C1-E31C-44F8-AA63-1EEC3B49F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966" y="3242853"/>
            <a:ext cx="3026927" cy="3429297"/>
          </a:xfrm>
          <a:prstGeom prst="rect">
            <a:avLst/>
          </a:prstGeom>
        </p:spPr>
      </p:pic>
      <p:pic>
        <p:nvPicPr>
          <p:cNvPr id="7" name="Picture 2" descr="Hola! Con lo de las tareas por... - Maestra de Preescolar | Facebook">
            <a:extLst>
              <a:ext uri="{FF2B5EF4-FFF2-40B4-BE49-F238E27FC236}">
                <a16:creationId xmlns:a16="http://schemas.microsoft.com/office/drawing/2014/main" id="{4C166133-FB40-4772-9D04-D4E5D5FC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59" y="7856774"/>
            <a:ext cx="601540" cy="5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6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92D050"/>
                </a:solidFill>
                <a:latin typeface="Modern Love" panose="04090805081005020601" pitchFamily="82" charset="0"/>
              </a:rPr>
              <a:t>Exploración y comprensión del mundo natural y social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Viernes 18 de junio 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</a:t>
            </a:r>
            <a:r>
              <a:rPr lang="es-MX" sz="1400" b="1" u="sng" dirty="0">
                <a:latin typeface="Modern Love Caps" panose="04070805081001020A01" pitchFamily="82" charset="0"/>
              </a:rPr>
              <a:t>: </a:t>
            </a:r>
            <a:r>
              <a:rPr lang="es-MX" sz="1400" u="sng" dirty="0">
                <a:latin typeface="Modern Love Caps" panose="04070805081001020A01" pitchFamily="82" charset="0"/>
              </a:rPr>
              <a:t>Mundo natural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u="sng" dirty="0">
                <a:latin typeface="Modern Love Caps" panose="04070805081001020A01" pitchFamily="82" charset="0"/>
              </a:rPr>
              <a:t>Exploración de la naturaleza</a:t>
            </a:r>
            <a:r>
              <a:rPr lang="es-MX" sz="1400" dirty="0">
                <a:latin typeface="Modern Love Caps" panose="04070805081001020A01" pitchFamily="82" charset="0"/>
              </a:rPr>
              <a:t>. 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Describe y explica las características comunes que identifica entre seres vivos y elementos que observa en la naturaleza.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326527"/>
              </p:ext>
            </p:extLst>
          </p:nvPr>
        </p:nvGraphicFramePr>
        <p:xfrm>
          <a:off x="786160" y="7084312"/>
          <a:ext cx="5926874" cy="1851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544802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 e identifica algunos rasgos que distinguen a los seres vivos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3000" dirty="0">
                          <a:highlight>
                            <a:srgbClr val="FFFF00"/>
                          </a:highlight>
                          <a:latin typeface="Modern Love Caps" panose="04070805081001020A01" pitchFamily="82" charset="0"/>
                        </a:rPr>
                        <a:t>No se recibió evidencia. 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520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3A6E3D5-19F0-46F6-B8EF-7253DC85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7438899-4719-4078-9BB7-4AC752557E28}"/>
              </a:ext>
            </a:extLst>
          </p:cNvPr>
          <p:cNvSpPr txBox="1"/>
          <p:nvPr/>
        </p:nvSpPr>
        <p:spPr>
          <a:xfrm>
            <a:off x="896471" y="6490447"/>
            <a:ext cx="319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rgbClr val="0070C0"/>
                </a:solidFill>
                <a:latin typeface="Modern Love Caps" panose="04070805081001020A01" pitchFamily="82" charset="0"/>
              </a:rPr>
              <a:t>Jaziel Jesús Beltrán Salazar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57F33A-C6BC-4F17-B035-E442AF6AE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869" y="4183216"/>
            <a:ext cx="1319269" cy="212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32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 de Dulce Lopez de Garcia en niños | Bordes para portadas, Etiquetas  preescolares, Dibujos de profesores">
            <a:extLst>
              <a:ext uri="{FF2B5EF4-FFF2-40B4-BE49-F238E27FC236}">
                <a16:creationId xmlns:a16="http://schemas.microsoft.com/office/drawing/2014/main" id="{2596DCF7-4E50-49EA-B838-74AFF3F5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39" y="0"/>
            <a:ext cx="3105348" cy="2737338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C809EDC-D3F7-4331-8020-01C37D458E44}"/>
              </a:ext>
            </a:extLst>
          </p:cNvPr>
          <p:cNvSpPr/>
          <p:nvPr/>
        </p:nvSpPr>
        <p:spPr>
          <a:xfrm>
            <a:off x="847627" y="101387"/>
            <a:ext cx="2688343" cy="20383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Semana del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Lunes 14 al Viernes 18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de </a:t>
            </a:r>
            <a:r>
              <a:rPr lang="es-MX" sz="4000" b="1" noProof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junio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4351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410604D-14DB-4996-A7AB-063584C40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16262" cy="97594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ED135EA-F2F8-4C2A-A164-95795ECD0EB0}"/>
              </a:ext>
            </a:extLst>
          </p:cNvPr>
          <p:cNvSpPr txBox="1"/>
          <p:nvPr/>
        </p:nvSpPr>
        <p:spPr>
          <a:xfrm>
            <a:off x="615457" y="1125416"/>
            <a:ext cx="562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n w="13462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Modern Love Caps" panose="04070805081001020A01" pitchFamily="82" charset="0"/>
                <a:cs typeface="Cavolini" panose="03000502040302020204" pitchFamily="66" charset="0"/>
              </a:rPr>
              <a:t>Datos de la institución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0074BF-94FC-45BC-8F9A-E2247EBFC945}"/>
              </a:ext>
            </a:extLst>
          </p:cNvPr>
          <p:cNvSpPr txBox="1"/>
          <p:nvPr/>
        </p:nvSpPr>
        <p:spPr>
          <a:xfrm>
            <a:off x="1169377" y="1755844"/>
            <a:ext cx="46775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Jardín de Niños</a:t>
            </a:r>
            <a:r>
              <a:rPr lang="es-MX" sz="2000" u="sng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:  María Teresa Barreda Dávila</a:t>
            </a:r>
          </a:p>
          <a:p>
            <a:pPr algn="ctr"/>
            <a:endParaRPr lang="es-MX" sz="2000" dirty="0">
              <a:ln w="0">
                <a:solidFill>
                  <a:schemeClr val="bg2">
                    <a:lumMod val="2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dern Love Caps" panose="04070805081001020A01" pitchFamily="82" charset="0"/>
              <a:cs typeface="Kartika" panose="020B0502040204020203" pitchFamily="18" charset="0"/>
            </a:endParaRPr>
          </a:p>
          <a:p>
            <a:pPr algn="ctr"/>
            <a:r>
              <a:rPr lang="es-MX" sz="200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Dirección</a:t>
            </a:r>
            <a:r>
              <a:rPr lang="es-MX" sz="2000" u="sng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: San Esteban #200 Colonia: Saltillo 2000</a:t>
            </a:r>
          </a:p>
          <a:p>
            <a:pPr algn="ctr"/>
            <a:endParaRPr lang="es-MX" sz="2000" dirty="0">
              <a:ln w="0">
                <a:solidFill>
                  <a:schemeClr val="bg2">
                    <a:lumMod val="2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dern Love Caps" panose="04070805081001020A01" pitchFamily="82" charset="0"/>
              <a:cs typeface="Kartika" panose="020B0502040204020203" pitchFamily="18" charset="0"/>
            </a:endParaRPr>
          </a:p>
          <a:p>
            <a:pPr algn="ctr"/>
            <a:r>
              <a:rPr lang="es-MX" sz="200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Clave: </a:t>
            </a:r>
            <a:r>
              <a:rPr lang="es-MX" sz="2000" u="sng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05DJN0248T</a:t>
            </a:r>
          </a:p>
          <a:p>
            <a:pPr algn="ctr"/>
            <a:endParaRPr lang="es-MX" sz="2000" dirty="0">
              <a:ln w="0">
                <a:solidFill>
                  <a:schemeClr val="bg2">
                    <a:lumMod val="2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dern Love Caps" panose="04070805081001020A01" pitchFamily="82" charset="0"/>
              <a:cs typeface="Kartika" panose="020B0502040204020203" pitchFamily="18" charset="0"/>
            </a:endParaRPr>
          </a:p>
          <a:p>
            <a:pPr algn="ctr"/>
            <a:r>
              <a:rPr lang="es-MX" sz="200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Zona escolar:  </a:t>
            </a:r>
            <a:r>
              <a:rPr lang="es-MX" sz="2000" u="sng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	142	</a:t>
            </a:r>
            <a:r>
              <a:rPr lang="es-MX" sz="200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	</a:t>
            </a:r>
          </a:p>
          <a:p>
            <a:pPr algn="ctr"/>
            <a:r>
              <a:rPr lang="es-MX" sz="200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Sostenimiento: </a:t>
            </a:r>
            <a:r>
              <a:rPr lang="es-MX" sz="2000" u="sng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Federal</a:t>
            </a:r>
          </a:p>
          <a:p>
            <a:pPr algn="ctr"/>
            <a:endParaRPr lang="es-MX" sz="2000" dirty="0">
              <a:ln w="0">
                <a:solidFill>
                  <a:schemeClr val="bg2">
                    <a:lumMod val="2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dern Love Caps" panose="04070805081001020A01" pitchFamily="82" charset="0"/>
              <a:cs typeface="Kartika" panose="020B0502040204020203" pitchFamily="18" charset="0"/>
            </a:endParaRPr>
          </a:p>
          <a:p>
            <a:pPr algn="ctr"/>
            <a:r>
              <a:rPr lang="es-MX" sz="200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Directora: </a:t>
            </a:r>
            <a:r>
              <a:rPr lang="es-MX" sz="2000" u="sng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Brenda Torres Alvarado</a:t>
            </a:r>
            <a:r>
              <a:rPr lang="es-MX" sz="200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. </a:t>
            </a:r>
          </a:p>
          <a:p>
            <a:pPr algn="ctr"/>
            <a:r>
              <a:rPr lang="es-MX" sz="200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Inspector: </a:t>
            </a:r>
            <a:r>
              <a:rPr lang="es-MX" sz="2000" u="sng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Blanca Margarita Davalos Bermea </a:t>
            </a:r>
          </a:p>
          <a:p>
            <a:pPr algn="ctr"/>
            <a:endParaRPr lang="es-MX" sz="2000" dirty="0">
              <a:ln w="0">
                <a:solidFill>
                  <a:schemeClr val="bg2">
                    <a:lumMod val="2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dern Love Caps" panose="04070805081001020A01" pitchFamily="82" charset="0"/>
              <a:cs typeface="Kartika" panose="020B0502040204020203" pitchFamily="18" charset="0"/>
            </a:endParaRPr>
          </a:p>
          <a:p>
            <a:pPr algn="ctr"/>
            <a:r>
              <a:rPr lang="es-MX" sz="200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Jefe de sector: </a:t>
            </a:r>
            <a:r>
              <a:rPr lang="es-MX" sz="2000" u="sng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María de los Ángeles Verastegui Velázquez.</a:t>
            </a:r>
          </a:p>
          <a:p>
            <a:pPr algn="ctr"/>
            <a:endParaRPr lang="es-MX" sz="2000" u="sng" dirty="0">
              <a:ln w="0">
                <a:solidFill>
                  <a:schemeClr val="bg2">
                    <a:lumMod val="2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dern Love Caps" panose="04070805081001020A01" pitchFamily="82" charset="0"/>
              <a:cs typeface="Kartika" panose="020B0502040204020203" pitchFamily="18" charset="0"/>
            </a:endParaRPr>
          </a:p>
          <a:p>
            <a:pPr algn="ctr"/>
            <a:r>
              <a:rPr lang="es-MX" sz="2000" u="sng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 Caps" panose="04070805081001020A01" pitchFamily="82" charset="0"/>
                <a:cs typeface="Kartika" panose="020B0502040204020203" pitchFamily="18" charset="0"/>
              </a:rPr>
              <a:t>Grupo de practica: 3 “A”</a:t>
            </a:r>
          </a:p>
        </p:txBody>
      </p:sp>
    </p:spTree>
    <p:extLst>
      <p:ext uri="{BB962C8B-B14F-4D97-AF65-F5344CB8AC3E}">
        <p14:creationId xmlns:p14="http://schemas.microsoft.com/office/powerpoint/2010/main" val="3043034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7030A0"/>
                </a:solidFill>
                <a:latin typeface="Modern Love" panose="04090805081005020601" pitchFamily="82" charset="0"/>
              </a:rPr>
              <a:t>Educación socioemocional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Lunes 14 de junio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u="sng" dirty="0">
                <a:latin typeface="Modern Love Caps" panose="04070805081001020A01" pitchFamily="82" charset="0"/>
              </a:rPr>
              <a:t>Empatía 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u="sng" dirty="0">
                <a:latin typeface="Modern Love Caps" panose="04070805081001020A01" pitchFamily="82" charset="0"/>
              </a:rPr>
              <a:t>Sensibilidad y apoyo hacia otros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Habla sobre sus conductas y las de sus compañeros, explica las consecuencias de sus actos y reflexiona ante situaciones de desacuerdo.  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731015"/>
              </p:ext>
            </p:extLst>
          </p:nvPr>
        </p:nvGraphicFramePr>
        <p:xfrm>
          <a:off x="786160" y="7084312"/>
          <a:ext cx="5926874" cy="1851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30925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Habla acerca de sus conductas y sus consecuencias.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3000" dirty="0">
                          <a:highlight>
                            <a:srgbClr val="FFFF00"/>
                          </a:highlight>
                          <a:latin typeface="Modern Love Caps" panose="04070805081001020A01" pitchFamily="82" charset="0"/>
                        </a:rPr>
                        <a:t>No se recibió evidencia. 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508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75000"/>
                  </a:schemeClr>
                </a:solidFill>
                <a:latin typeface="Modern Love" panose="04090805081005020601" pitchFamily="82" charset="0"/>
              </a:rPr>
              <a:t>Pensamiento matemático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Martes 15 de junio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b="1" u="sng" dirty="0">
                <a:latin typeface="Modern Love Caps" panose="04070805081001020A01" pitchFamily="82" charset="0"/>
              </a:rPr>
              <a:t>Pensamiento matemáticos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u="sng" dirty="0">
                <a:latin typeface="Modern Love Caps" panose="04070805081001020A01" pitchFamily="82" charset="0"/>
              </a:rPr>
              <a:t>Magnitudes y medidas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b="1" u="sng" dirty="0">
                <a:latin typeface="Modern Love Caps" panose="04070805081001020A01" pitchFamily="82" charset="0"/>
              </a:rPr>
              <a:t>usa unidades no convencionales par medir la capacidad con distintos propósitos. </a:t>
            </a:r>
            <a:endParaRPr lang="es-MX" sz="1400" u="sng" dirty="0">
              <a:latin typeface="Modern Love Caps" panose="04070805081001020A01" pitchFamily="82" charset="0"/>
            </a:endParaRP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80974"/>
              </p:ext>
            </p:extLst>
          </p:nvPr>
        </p:nvGraphicFramePr>
        <p:xfrm>
          <a:off x="786160" y="7084312"/>
          <a:ext cx="5926874" cy="1760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Determina la capacidad de un recipiente.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Reconoce los términos lleno, vacío, y medio, pero no lo identifica. Se muestra interesado y participativo en clase.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F0CFF73-DA00-4A4A-9450-0F8E74878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259" y="2904891"/>
            <a:ext cx="2919305" cy="3929833"/>
          </a:xfrm>
          <a:prstGeom prst="rect">
            <a:avLst/>
          </a:prstGeom>
        </p:spPr>
      </p:pic>
      <p:pic>
        <p:nvPicPr>
          <p:cNvPr id="6" name="Picture 2" descr="Hola! Con lo de las tareas por... - Maestra de Preescolar | Facebook">
            <a:extLst>
              <a:ext uri="{FF2B5EF4-FFF2-40B4-BE49-F238E27FC236}">
                <a16:creationId xmlns:a16="http://schemas.microsoft.com/office/drawing/2014/main" id="{8D064627-C72B-4FFF-BD7A-2944B38F1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60" y="7770917"/>
            <a:ext cx="601540" cy="5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840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C000"/>
                </a:solidFill>
                <a:latin typeface="Modern Love" panose="04090805081005020601" pitchFamily="82" charset="0"/>
              </a:rPr>
              <a:t>Lenguaje y comunicación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Miércoles 16 de junio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b="1" u="sng" dirty="0">
                <a:latin typeface="Modern Love Caps" panose="04070805081001020A01" pitchFamily="82" charset="0"/>
              </a:rPr>
              <a:t>participación social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b="1" u="sng" dirty="0">
                <a:latin typeface="Modern Love Caps" panose="04070805081001020A01" pitchFamily="82" charset="0"/>
              </a:rPr>
              <a:t>uso de documentos que regulan la convivencia</a:t>
            </a:r>
            <a:r>
              <a:rPr lang="es-MX" sz="1400" u="sng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Escribe su nombre con diversos propósitos e identifica el de algunos compañeros.</a:t>
            </a:r>
            <a:r>
              <a:rPr lang="es-MX" dirty="0"/>
              <a:t>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580313"/>
              </p:ext>
            </p:extLst>
          </p:nvPr>
        </p:nvGraphicFramePr>
        <p:xfrm>
          <a:off x="786160" y="7084312"/>
          <a:ext cx="5926874" cy="1760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Escribe palabras a partir de su nombre escrito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Conoce y escribe otras palabras partiendo de las letras de su nombre. </a:t>
                      </a:r>
                    </a:p>
                    <a:p>
                      <a:r>
                        <a:rPr lang="es-MX" dirty="0"/>
                        <a:t>Se interesa por las actividades en clase.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EF411252-2F6F-4784-8A58-58A2A58AF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393" y="3196252"/>
            <a:ext cx="2305526" cy="3485829"/>
          </a:xfrm>
          <a:prstGeom prst="rect">
            <a:avLst/>
          </a:prstGeom>
        </p:spPr>
      </p:pic>
      <p:pic>
        <p:nvPicPr>
          <p:cNvPr id="6" name="Picture 2" descr="Hola! Con lo de las tareas por... - Maestra de Preescolar | Facebook">
            <a:extLst>
              <a:ext uri="{FF2B5EF4-FFF2-40B4-BE49-F238E27FC236}">
                <a16:creationId xmlns:a16="http://schemas.microsoft.com/office/drawing/2014/main" id="{173F8BD5-79DB-4142-A009-BE72FB1F1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60" y="7770917"/>
            <a:ext cx="601540" cy="5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35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C000"/>
                </a:solidFill>
                <a:latin typeface="Modern Love" panose="04090805081005020601" pitchFamily="82" charset="0"/>
              </a:rPr>
              <a:t>Lenguaje y comunicación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Jueves 17 de junio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b="1" u="sng" dirty="0">
                <a:latin typeface="Modern Love Caps" panose="04070805081001020A01" pitchFamily="82" charset="0"/>
              </a:rPr>
              <a:t>Oralidad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b="1" u="sng" dirty="0">
                <a:latin typeface="Modern Love Caps" panose="04070805081001020A01" pitchFamily="82" charset="0"/>
              </a:rPr>
              <a:t>Conversación </a:t>
            </a:r>
            <a:r>
              <a:rPr lang="es-MX" sz="1400" u="sng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Expresa con eficiencia sus ideas acerca de diversos temas y atiende lo que se dice en interacciones con otras palabras.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485494"/>
              </p:ext>
            </p:extLst>
          </p:nvPr>
        </p:nvGraphicFramePr>
        <p:xfrm>
          <a:off x="786160" y="7084312"/>
          <a:ext cx="5926874" cy="196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Describe lo que observa en imágenes e infiere con el contenido de los diálogos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Expresa claramente sus ideas a partir de imágenes, se interesa por la clase y participa en varias ocasiones. </a:t>
                      </a:r>
                    </a:p>
                    <a:p>
                      <a:r>
                        <a:rPr lang="es-MX" dirty="0"/>
                        <a:t>Pide la palabra al participar.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  <p:pic>
        <p:nvPicPr>
          <p:cNvPr id="4" name="Jaziel Jesús.mp3">
            <a:hlinkClick r:id="" action="ppaction://media"/>
            <a:extLst>
              <a:ext uri="{FF2B5EF4-FFF2-40B4-BE49-F238E27FC236}">
                <a16:creationId xmlns:a16="http://schemas.microsoft.com/office/drawing/2014/main" id="{4E1674CF-62C2-4209-89D2-7A2A80546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8894" y="4760841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563A21-AA12-44A3-9C8F-29FF28394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374" y="5318288"/>
            <a:ext cx="2690446" cy="15133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8DE2CE-1206-42AA-8E90-EB65B69A9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2874" y="2909327"/>
            <a:ext cx="3833446" cy="2156313"/>
          </a:xfrm>
          <a:prstGeom prst="rect">
            <a:avLst/>
          </a:prstGeom>
        </p:spPr>
      </p:pic>
      <p:pic>
        <p:nvPicPr>
          <p:cNvPr id="9" name="Picture 2" descr="Hola! Con lo de las tareas por... - Maestra de Preescolar | Facebook">
            <a:extLst>
              <a:ext uri="{FF2B5EF4-FFF2-40B4-BE49-F238E27FC236}">
                <a16:creationId xmlns:a16="http://schemas.microsoft.com/office/drawing/2014/main" id="{ED66DDE5-6EEE-407F-B43D-345F864C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374" y="7907272"/>
            <a:ext cx="601540" cy="5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83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92D050"/>
                </a:solidFill>
                <a:latin typeface="Modern Love" panose="04090805081005020601" pitchFamily="82" charset="0"/>
              </a:rPr>
              <a:t>Exploración y comprensión del mundo natural y social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Viernes 18 de junio 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</a:t>
            </a:r>
            <a:r>
              <a:rPr lang="es-MX" sz="1400" b="1" u="sng" dirty="0">
                <a:latin typeface="Modern Love Caps" panose="04070805081001020A01" pitchFamily="82" charset="0"/>
              </a:rPr>
              <a:t>: </a:t>
            </a:r>
            <a:r>
              <a:rPr lang="es-MX" sz="1400" u="sng" dirty="0">
                <a:latin typeface="Modern Love Caps" panose="04070805081001020A01" pitchFamily="82" charset="0"/>
              </a:rPr>
              <a:t>Mundo natural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u="sng" dirty="0">
                <a:latin typeface="Modern Love Caps" panose="04070805081001020A01" pitchFamily="82" charset="0"/>
              </a:rPr>
              <a:t>Exploración de la naturaleza</a:t>
            </a:r>
            <a:r>
              <a:rPr lang="es-MX" sz="1400" dirty="0">
                <a:latin typeface="Modern Love Caps" panose="04070805081001020A01" pitchFamily="82" charset="0"/>
              </a:rPr>
              <a:t>. 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Describe y explica las características comunes que identifica entre seres vivos y elementos que observa en la naturaleza.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411528"/>
              </p:ext>
            </p:extLst>
          </p:nvPr>
        </p:nvGraphicFramePr>
        <p:xfrm>
          <a:off x="786160" y="7084312"/>
          <a:ext cx="5926874" cy="1760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544802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 e identifica algunos rasgos que distinguen a los seres vivos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Distingue y clasifica los animales en ovíparos y vivíparos. </a:t>
                      </a:r>
                    </a:p>
                    <a:p>
                      <a:r>
                        <a:rPr lang="es-MX" dirty="0"/>
                        <a:t>Entrega de evidencias en tiempo y forma.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C65BD9D5-6EB7-457B-97A4-47CF3A19A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156" y="3347866"/>
            <a:ext cx="2781688" cy="2448267"/>
          </a:xfrm>
          <a:prstGeom prst="rect">
            <a:avLst/>
          </a:prstGeom>
        </p:spPr>
      </p:pic>
      <p:pic>
        <p:nvPicPr>
          <p:cNvPr id="6" name="Picture 2" descr="Hola! Con lo de las tareas por... - Maestra de Preescolar | Facebook">
            <a:extLst>
              <a:ext uri="{FF2B5EF4-FFF2-40B4-BE49-F238E27FC236}">
                <a16:creationId xmlns:a16="http://schemas.microsoft.com/office/drawing/2014/main" id="{345E4DDC-FA2C-4DF0-B8B8-A54073E1D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44" y="7907272"/>
            <a:ext cx="601540" cy="5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2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C27477-A2E7-4376-BCE4-1521EACF3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0"/>
            <a:ext cx="6879771" cy="9144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E7D73E2-E20D-4696-A86A-05A2E0351E35}"/>
              </a:ext>
            </a:extLst>
          </p:cNvPr>
          <p:cNvSpPr txBox="1"/>
          <p:nvPr/>
        </p:nvSpPr>
        <p:spPr>
          <a:xfrm rot="20592592">
            <a:off x="2303584" y="3456575"/>
            <a:ext cx="501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Modern Love Caps" panose="04070805081001020A01" pitchFamily="82" charset="0"/>
                <a:cs typeface="Arial" panose="020B0604020202020204" pitchFamily="34" charset="0"/>
              </a:rPr>
              <a:t>Karina Yazmin Torres Martínez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C9A4D4-D73D-479C-8680-33F0396B6A2E}"/>
              </a:ext>
            </a:extLst>
          </p:cNvPr>
          <p:cNvSpPr txBox="1"/>
          <p:nvPr/>
        </p:nvSpPr>
        <p:spPr>
          <a:xfrm rot="20378901">
            <a:off x="2655277" y="4156501"/>
            <a:ext cx="172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latin typeface="Modern Love Caps" panose="04070805081001020A01" pitchFamily="82" charset="0"/>
              </a:rPr>
              <a:t>3 “A”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8F2A5E7-DC38-4AE6-BB49-62F339874C8B}"/>
              </a:ext>
            </a:extLst>
          </p:cNvPr>
          <p:cNvSpPr txBox="1"/>
          <p:nvPr/>
        </p:nvSpPr>
        <p:spPr>
          <a:xfrm rot="20695723">
            <a:off x="260053" y="3095612"/>
            <a:ext cx="5451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Bahnschrift Condensed" panose="020B0502040204020203" pitchFamily="34" charset="0"/>
              </a:rPr>
              <a:t>Educadora practicante: </a:t>
            </a:r>
            <a:r>
              <a:rPr lang="es-MX" sz="2300" b="1" dirty="0">
                <a:highlight>
                  <a:srgbClr val="FFFF00"/>
                </a:highlight>
                <a:latin typeface="Modern Love Caps" panose="04070805081001020A01" pitchFamily="82" charset="0"/>
              </a:rPr>
              <a:t>Dulce Nelly Pérez Núñez </a:t>
            </a:r>
          </a:p>
        </p:txBody>
      </p:sp>
    </p:spTree>
    <p:extLst>
      <p:ext uri="{BB962C8B-B14F-4D97-AF65-F5344CB8AC3E}">
        <p14:creationId xmlns:p14="http://schemas.microsoft.com/office/powerpoint/2010/main" val="385155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3A6E3D5-19F0-46F6-B8EF-7253DC85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5CC648-1B49-445D-BC2B-6FD4A904325F}"/>
              </a:ext>
            </a:extLst>
          </p:cNvPr>
          <p:cNvSpPr txBox="1"/>
          <p:nvPr/>
        </p:nvSpPr>
        <p:spPr>
          <a:xfrm>
            <a:off x="844062" y="6435969"/>
            <a:ext cx="32883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6">
                    <a:lumMod val="75000"/>
                  </a:schemeClr>
                </a:solidFill>
                <a:latin typeface="Modern Love Caps" panose="04070805081001020A01" pitchFamily="82" charset="0"/>
                <a:ea typeface="STCaiyun" panose="020B0503020204020204" pitchFamily="2" charset="-122"/>
              </a:rPr>
              <a:t>Cesar Samuel Rodríguez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FC16DB-1335-4F46-A13D-E5E29EDBF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98" y="4160660"/>
            <a:ext cx="1455279" cy="202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37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 de Dulce Lopez de Garcia en niños | Bordes para portadas, Etiquetas  preescolares, Dibujos de profesores">
            <a:extLst>
              <a:ext uri="{FF2B5EF4-FFF2-40B4-BE49-F238E27FC236}">
                <a16:creationId xmlns:a16="http://schemas.microsoft.com/office/drawing/2014/main" id="{2596DCF7-4E50-49EA-B838-74AFF3F5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39" y="0"/>
            <a:ext cx="3105348" cy="2737338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C809EDC-D3F7-4331-8020-01C37D458E44}"/>
              </a:ext>
            </a:extLst>
          </p:cNvPr>
          <p:cNvSpPr/>
          <p:nvPr/>
        </p:nvSpPr>
        <p:spPr>
          <a:xfrm>
            <a:off x="847627" y="101387"/>
            <a:ext cx="2688343" cy="20383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Semana del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Lunes 14 al Viernes 18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de junio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560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7030A0"/>
                </a:solidFill>
                <a:latin typeface="Modern Love" panose="04090805081005020601" pitchFamily="82" charset="0"/>
              </a:rPr>
              <a:t>Educación socioemocional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Lunes 14 de junio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u="sng" dirty="0">
                <a:latin typeface="Modern Love Caps" panose="04070805081001020A01" pitchFamily="82" charset="0"/>
              </a:rPr>
              <a:t>Empatía 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u="sng" dirty="0">
                <a:latin typeface="Modern Love Caps" panose="04070805081001020A01" pitchFamily="82" charset="0"/>
              </a:rPr>
              <a:t>Sensibilidad y apoyo hacia otros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Habla sobre sus conductas y las de sus compañeros, explica las consecuencias de sus actos y reflexiona ante situaciones de desacuerdo.  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583513"/>
              </p:ext>
            </p:extLst>
          </p:nvPr>
        </p:nvGraphicFramePr>
        <p:xfrm>
          <a:off x="786160" y="7084312"/>
          <a:ext cx="5926874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30925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Habla acerca de sus conductas y sus consecuencias.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>
                          <a:highlight>
                            <a:srgbClr val="FFFF00"/>
                          </a:highlight>
                          <a:latin typeface="Modern Love Caps" panose="04070805081001020A01" pitchFamily="82" charset="0"/>
                        </a:rPr>
                        <a:t>No se recibió evidencia.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516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75000"/>
                  </a:schemeClr>
                </a:solidFill>
                <a:latin typeface="Modern Love" panose="04090805081005020601" pitchFamily="82" charset="0"/>
              </a:rPr>
              <a:t>Pensamiento matemático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Martes 15 de junio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b="1" u="sng" dirty="0">
                <a:latin typeface="Modern Love Caps" panose="04070805081001020A01" pitchFamily="82" charset="0"/>
              </a:rPr>
              <a:t>Pensamiento matemáticos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u="sng" dirty="0">
                <a:latin typeface="Modern Love Caps" panose="04070805081001020A01" pitchFamily="82" charset="0"/>
              </a:rPr>
              <a:t>Magnitudes y medidas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b="1" u="sng" dirty="0">
                <a:latin typeface="Modern Love Caps" panose="04070805081001020A01" pitchFamily="82" charset="0"/>
              </a:rPr>
              <a:t>usa unidades no convencionales par medir la capacidad con distintos propósitos. </a:t>
            </a:r>
            <a:endParaRPr lang="es-MX" sz="1400" u="sng" dirty="0">
              <a:latin typeface="Modern Love Caps" panose="04070805081001020A01" pitchFamily="82" charset="0"/>
            </a:endParaRP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861610"/>
              </p:ext>
            </p:extLst>
          </p:nvPr>
        </p:nvGraphicFramePr>
        <p:xfrm>
          <a:off x="786160" y="7084312"/>
          <a:ext cx="5926874" cy="196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Determina la capacidad de un recipiente.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Reconoce los términos lleno, medio y vacío.</a:t>
                      </a:r>
                    </a:p>
                    <a:p>
                      <a:r>
                        <a:rPr lang="es-MX" dirty="0"/>
                        <a:t>Participa en clases distingue la capacidad liquida en objeto con distinta capacidad.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B0846C8D-6584-4B58-ABD9-CCBF5230C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38300" y="2642158"/>
            <a:ext cx="3581400" cy="43910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7118C3C-AF71-44A6-AAC9-CD880D6A5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746" y="7724392"/>
            <a:ext cx="623607" cy="61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6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C000"/>
                </a:solidFill>
                <a:latin typeface="Modern Love" panose="04090805081005020601" pitchFamily="82" charset="0"/>
              </a:rPr>
              <a:t>Lenguaje y comunicación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Miércoles 16 de junio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b="1" u="sng" dirty="0">
                <a:latin typeface="Modern Love Caps" panose="04070805081001020A01" pitchFamily="82" charset="0"/>
              </a:rPr>
              <a:t>participación social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b="1" u="sng" dirty="0">
                <a:latin typeface="Modern Love Caps" panose="04070805081001020A01" pitchFamily="82" charset="0"/>
              </a:rPr>
              <a:t>uso de documentos que regulan la convivencia</a:t>
            </a:r>
            <a:r>
              <a:rPr lang="es-MX" sz="1400" u="sng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Escribe su nombre con diversos propósitos e identifica el de algunos compañeros.</a:t>
            </a:r>
            <a:r>
              <a:rPr lang="es-MX" dirty="0"/>
              <a:t>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872078"/>
              </p:ext>
            </p:extLst>
          </p:nvPr>
        </p:nvGraphicFramePr>
        <p:xfrm>
          <a:off x="786160" y="7084312"/>
          <a:ext cx="5926874" cy="1348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Escribe palabras a partir de su nombre escrito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Reconoce letras a partir de las letras que componen su nombre.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D140320D-8EE3-4D46-A0D4-DA6E406A9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95437" y="2871746"/>
            <a:ext cx="3667125" cy="4429125"/>
          </a:xfrm>
          <a:prstGeom prst="rect">
            <a:avLst/>
          </a:prstGeom>
        </p:spPr>
      </p:pic>
      <p:pic>
        <p:nvPicPr>
          <p:cNvPr id="1026" name="Picture 2" descr="Hola! Con lo de las tareas por... - Maestra de Preescolar | Facebook">
            <a:extLst>
              <a:ext uri="{FF2B5EF4-FFF2-40B4-BE49-F238E27FC236}">
                <a16:creationId xmlns:a16="http://schemas.microsoft.com/office/drawing/2014/main" id="{3C9C795F-87B8-4988-9658-3119B653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60" y="7770917"/>
            <a:ext cx="601540" cy="5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132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8E064A-A549-435B-93E1-3297E7A17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"/>
            <a:ext cx="6858000" cy="914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F5F08-49C0-4661-B59C-F0C427D5E89E}"/>
              </a:ext>
            </a:extLst>
          </p:cNvPr>
          <p:cNvSpPr txBox="1"/>
          <p:nvPr/>
        </p:nvSpPr>
        <p:spPr>
          <a:xfrm>
            <a:off x="685800" y="123093"/>
            <a:ext cx="5486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C000"/>
                </a:solidFill>
                <a:latin typeface="Modern Love" panose="04090805081005020601" pitchFamily="82" charset="0"/>
              </a:rPr>
              <a:t>Lenguaje y comunicación </a:t>
            </a:r>
          </a:p>
          <a:p>
            <a:pPr algn="ctr"/>
            <a:r>
              <a:rPr lang="es-MX" sz="2000" b="1" dirty="0">
                <a:latin typeface="Modern Love Caps" panose="04070805081001020A01" pitchFamily="82" charset="0"/>
              </a:rPr>
              <a:t>Jueves 17 de junio 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uno: </a:t>
            </a:r>
            <a:r>
              <a:rPr lang="es-MX" sz="1400" b="1" u="sng" dirty="0">
                <a:latin typeface="Modern Love Caps" panose="04070805081001020A01" pitchFamily="82" charset="0"/>
              </a:rPr>
              <a:t>Oralidad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Organizador curricular dos: </a:t>
            </a:r>
            <a:r>
              <a:rPr lang="es-MX" sz="1400" b="1" u="sng" dirty="0">
                <a:latin typeface="Modern Love Caps" panose="04070805081001020A01" pitchFamily="82" charset="0"/>
              </a:rPr>
              <a:t>Conversación </a:t>
            </a:r>
            <a:r>
              <a:rPr lang="es-MX" sz="1400" u="sng" dirty="0">
                <a:latin typeface="Modern Love Caps" panose="04070805081001020A01" pitchFamily="82" charset="0"/>
              </a:rPr>
              <a:t>	</a:t>
            </a:r>
          </a:p>
          <a:p>
            <a:r>
              <a:rPr lang="es-MX" sz="1400" b="1" dirty="0">
                <a:latin typeface="Modern Love Caps" panose="04070805081001020A01" pitchFamily="82" charset="0"/>
              </a:rPr>
              <a:t>Aprendizaje esperado: </a:t>
            </a:r>
            <a:r>
              <a:rPr lang="es-MX" sz="1400" u="sng" dirty="0">
                <a:latin typeface="Modern Love Caps" panose="04070805081001020A01" pitchFamily="82" charset="0"/>
              </a:rPr>
              <a:t>Expresa con eficiencia sus ideas acerca de diversos temas y atiende lo que se dice en interacciones con otras palabras. </a:t>
            </a:r>
            <a:r>
              <a:rPr lang="es-MX" sz="1400" dirty="0">
                <a:latin typeface="Modern Love Caps" panose="04070805081001020A01" pitchFamily="82" charset="0"/>
              </a:rPr>
              <a:t>	</a:t>
            </a:r>
          </a:p>
          <a:p>
            <a:endParaRPr lang="es-MX" sz="1400" b="1" dirty="0">
              <a:latin typeface="Modern Love Caps" panose="04070805081001020A01" pitchFamily="82" charset="0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DFBD24BA-A573-4575-86D9-2A4E5E4A7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63550"/>
              </p:ext>
            </p:extLst>
          </p:nvPr>
        </p:nvGraphicFramePr>
        <p:xfrm>
          <a:off x="786160" y="7084312"/>
          <a:ext cx="5926874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789">
                  <a:extLst>
                    <a:ext uri="{9D8B030D-6E8A-4147-A177-3AD203B41FA5}">
                      <a16:colId xmlns:a16="http://schemas.microsoft.com/office/drawing/2014/main" val="1120702291"/>
                    </a:ext>
                  </a:extLst>
                </a:gridCol>
                <a:gridCol w="719547">
                  <a:extLst>
                    <a:ext uri="{9D8B030D-6E8A-4147-A177-3AD203B41FA5}">
                      <a16:colId xmlns:a16="http://schemas.microsoft.com/office/drawing/2014/main" val="4191438192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1048420337"/>
                    </a:ext>
                  </a:extLst>
                </a:gridCol>
                <a:gridCol w="742276">
                  <a:extLst>
                    <a:ext uri="{9D8B030D-6E8A-4147-A177-3AD203B41FA5}">
                      <a16:colId xmlns:a16="http://schemas.microsoft.com/office/drawing/2014/main" val="2420389552"/>
                    </a:ext>
                  </a:extLst>
                </a:gridCol>
                <a:gridCol w="2127129">
                  <a:extLst>
                    <a:ext uri="{9D8B030D-6E8A-4147-A177-3AD203B41FA5}">
                      <a16:colId xmlns:a16="http://schemas.microsoft.com/office/drawing/2014/main" val="2112412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Señala con una X la acción indicada según lo observado 	</a:t>
                      </a:r>
                    </a:p>
                    <a:p>
                      <a:pPr algn="ctr"/>
                      <a:endParaRPr lang="es-MX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Siempre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Algunas veces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muestra interés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7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Describe lo que observa en imágenes e infiere con el contenido de los diálogos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Expresa y describe sus ideas con ayuda, muestra interés en las actividades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444"/>
                  </a:ext>
                </a:extLst>
              </a:tr>
            </a:tbl>
          </a:graphicData>
        </a:graphic>
      </p:graphicFrame>
      <p:pic>
        <p:nvPicPr>
          <p:cNvPr id="7" name="WhatsApp Audio 2021-06-18 at 11.27.19 AM">
            <a:hlinkClick r:id="" action="ppaction://media"/>
            <a:extLst>
              <a:ext uri="{FF2B5EF4-FFF2-40B4-BE49-F238E27FC236}">
                <a16:creationId xmlns:a16="http://schemas.microsoft.com/office/drawing/2014/main" id="{73E43DAB-EDB2-4216-98BF-6DD1ED13A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2706" y="4891750"/>
            <a:ext cx="609600" cy="609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1D2BAE5-9BB6-43CA-AD7A-098970025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517" y="2983865"/>
            <a:ext cx="3255527" cy="3688285"/>
          </a:xfrm>
          <a:prstGeom prst="rect">
            <a:avLst/>
          </a:prstGeom>
        </p:spPr>
      </p:pic>
      <p:pic>
        <p:nvPicPr>
          <p:cNvPr id="10" name="Picture 2" descr="Hola! Con lo de las tareas por... - Maestra de Preescolar | Facebook">
            <a:extLst>
              <a:ext uri="{FF2B5EF4-FFF2-40B4-BE49-F238E27FC236}">
                <a16:creationId xmlns:a16="http://schemas.microsoft.com/office/drawing/2014/main" id="{F0AA2AC9-71A6-490A-A1C5-91FCCBF4A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06" y="7907272"/>
            <a:ext cx="601540" cy="5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630</TotalTime>
  <Words>1423</Words>
  <Application>Microsoft Office PowerPoint</Application>
  <PresentationFormat>Presentación en pantalla (4:3)</PresentationFormat>
  <Paragraphs>232</Paragraphs>
  <Slides>24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Arial</vt:lpstr>
      <vt:lpstr>Bahnschrift Condensed</vt:lpstr>
      <vt:lpstr>Calibri</vt:lpstr>
      <vt:lpstr>Calibri Light</vt:lpstr>
      <vt:lpstr>Modern Love</vt:lpstr>
      <vt:lpstr>Modern Love Caps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Nelly Nuñez</dc:creator>
  <cp:lastModifiedBy>Nelly Nuñez </cp:lastModifiedBy>
  <cp:revision>74</cp:revision>
  <dcterms:created xsi:type="dcterms:W3CDTF">2021-05-22T07:03:31Z</dcterms:created>
  <dcterms:modified xsi:type="dcterms:W3CDTF">2021-06-19T08:17:32Z</dcterms:modified>
</cp:coreProperties>
</file>