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5" r:id="rId5"/>
    <p:sldId id="292" r:id="rId6"/>
    <p:sldId id="299" r:id="rId7"/>
    <p:sldId id="268" r:id="rId8"/>
    <p:sldId id="297" r:id="rId9"/>
    <p:sldId id="298" r:id="rId10"/>
    <p:sldId id="259" r:id="rId11"/>
    <p:sldId id="286" r:id="rId12"/>
    <p:sldId id="288" r:id="rId13"/>
    <p:sldId id="289" r:id="rId14"/>
    <p:sldId id="300" r:id="rId15"/>
    <p:sldId id="301" r:id="rId16"/>
    <p:sldId id="302" r:id="rId17"/>
    <p:sldId id="303" r:id="rId18"/>
    <p:sldId id="287" r:id="rId19"/>
    <p:sldId id="281" r:id="rId20"/>
    <p:sldId id="293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>
        <p:scale>
          <a:sx n="50" d="100"/>
          <a:sy n="50" d="100"/>
        </p:scale>
        <p:origin x="15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6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11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72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7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9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6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29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80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2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81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9115-EE3F-4184-ACA6-7B9E889EB3D6}" type="datetimeFigureOut">
              <a:rPr lang="es-MX" smtClean="0"/>
              <a:t>27/06/2021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0310-3355-47AA-BEF8-4938F5FF28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79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40"/>
          </a:xfrm>
        </p:spPr>
      </p:pic>
      <p:sp>
        <p:nvSpPr>
          <p:cNvPr id="5" name="CuadroTexto 4"/>
          <p:cNvSpPr txBox="1"/>
          <p:nvPr/>
        </p:nvSpPr>
        <p:spPr>
          <a:xfrm>
            <a:off x="2704563" y="257577"/>
            <a:ext cx="9105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Bahnschrift SemiBold" panose="020B0502040204020203" pitchFamily="34" charset="0"/>
              </a:rPr>
              <a:t>Expedientes 1”A”</a:t>
            </a:r>
          </a:p>
          <a:p>
            <a:pPr algn="ctr"/>
            <a:endParaRPr lang="es-ES" sz="3200" b="1" dirty="0">
              <a:latin typeface="Bahnschrift SemiBold" panose="020B0502040204020203" pitchFamily="34" charset="0"/>
            </a:endParaRPr>
          </a:p>
          <a:p>
            <a:pPr algn="ctr"/>
            <a:r>
              <a:rPr lang="es-ES" sz="3200" b="1" dirty="0" smtClean="0">
                <a:latin typeface="Bahnschrift SemiBold" panose="020B0502040204020203" pitchFamily="34" charset="0"/>
              </a:rPr>
              <a:t>Jardín de niños Insurgentes de 1810</a:t>
            </a:r>
          </a:p>
          <a:p>
            <a:pPr algn="ctr"/>
            <a:r>
              <a:rPr lang="es-ES" sz="3200" b="1" dirty="0" smtClean="0">
                <a:latin typeface="Bahnschrift SemiBold" panose="020B0502040204020203" pitchFamily="34" charset="0"/>
              </a:rPr>
              <a:t>Educadora practicante: Paulina Flores Dávila</a:t>
            </a:r>
          </a:p>
        </p:txBody>
      </p:sp>
    </p:spTree>
    <p:extLst>
      <p:ext uri="{BB962C8B-B14F-4D97-AF65-F5344CB8AC3E}">
        <p14:creationId xmlns:p14="http://schemas.microsoft.com/office/powerpoint/2010/main" val="3379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84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1"/>
            <a:ext cx="5631873" cy="6785317"/>
          </a:xfrm>
        </p:spPr>
      </p:pic>
      <p:sp>
        <p:nvSpPr>
          <p:cNvPr id="6" name="CuadroTexto 5"/>
          <p:cNvSpPr txBox="1"/>
          <p:nvPr/>
        </p:nvSpPr>
        <p:spPr>
          <a:xfrm>
            <a:off x="3792681" y="5902036"/>
            <a:ext cx="444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Axel Abraham Treviño Contreras</a:t>
            </a:r>
            <a:endParaRPr lang="es-MX" sz="2000" b="1" dirty="0"/>
          </a:p>
        </p:txBody>
      </p:sp>
      <p:sp>
        <p:nvSpPr>
          <p:cNvPr id="7" name="Elipse 6"/>
          <p:cNvSpPr/>
          <p:nvPr/>
        </p:nvSpPr>
        <p:spPr>
          <a:xfrm>
            <a:off x="443346" y="685801"/>
            <a:ext cx="2556164" cy="22652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1 “A”</a:t>
            </a:r>
            <a:endParaRPr lang="es-MX" sz="6000" b="1" dirty="0"/>
          </a:p>
        </p:txBody>
      </p:sp>
      <p:sp>
        <p:nvSpPr>
          <p:cNvPr id="8" name="Elipse 7"/>
          <p:cNvSpPr/>
          <p:nvPr/>
        </p:nvSpPr>
        <p:spPr>
          <a:xfrm>
            <a:off x="9234054" y="2260048"/>
            <a:ext cx="2556164" cy="22652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0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02" y="2461409"/>
            <a:ext cx="8251064" cy="404396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69152"/>
              </p:ext>
            </p:extLst>
          </p:nvPr>
        </p:nvGraphicFramePr>
        <p:xfrm>
          <a:off x="2979641" y="662374"/>
          <a:ext cx="7967401" cy="1591429"/>
        </p:xfrm>
        <a:graphic>
          <a:graphicData uri="http://schemas.openxmlformats.org/drawingml/2006/table">
            <a:tbl>
              <a:tblPr firstRow="1" firstCol="1" bandRow="1"/>
              <a:tblGrid>
                <a:gridCol w="1720234"/>
                <a:gridCol w="2806699"/>
                <a:gridCol w="1720234"/>
                <a:gridCol w="1720234"/>
              </a:tblGrid>
              <a:tr h="87947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Lunes 14 de 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socioemocional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Énfasis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Habla acerca de sus conductas y sus consecuencias.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¿Qué pasa si...?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92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Habla sobre sus conductas y las de sus compañeros, explica las consecuencias de sus actos y reflexiona ante situaciones de desacuerdo.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55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0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2706" y="1594223"/>
            <a:ext cx="4045971" cy="52363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1" y="2034047"/>
            <a:ext cx="4219175" cy="4475408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83825"/>
              </p:ext>
            </p:extLst>
          </p:nvPr>
        </p:nvGraphicFramePr>
        <p:xfrm>
          <a:off x="3541689" y="153690"/>
          <a:ext cx="7309943" cy="1880357"/>
        </p:xfrm>
        <a:graphic>
          <a:graphicData uri="http://schemas.openxmlformats.org/drawingml/2006/table">
            <a:tbl>
              <a:tblPr firstRow="1" firstCol="1" bandRow="1"/>
              <a:tblGrid>
                <a:gridCol w="2012882"/>
                <a:gridCol w="3284179"/>
                <a:gridCol w="2012882"/>
              </a:tblGrid>
              <a:tr h="11569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Martes 15 de 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Énfasis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Comenta acerca de las condiciones de vida de los animales (en hábitats como el bosque, el desierto, la selva y la costa).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3549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y explica las características comunes que identifica entre seres vivos y elementos que observa en la naturaleza.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31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borrador, caja, tarjetas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59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88" y="2163651"/>
            <a:ext cx="4801812" cy="41292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8849"/>
            <a:ext cx="5095752" cy="41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4" y="1022917"/>
            <a:ext cx="7791718" cy="4812166"/>
          </a:xfrm>
        </p:spPr>
      </p:pic>
    </p:spTree>
    <p:extLst>
      <p:ext uri="{BB962C8B-B14F-4D97-AF65-F5344CB8AC3E}">
        <p14:creationId xmlns:p14="http://schemas.microsoft.com/office/powerpoint/2010/main" val="329140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02" y="2125875"/>
            <a:ext cx="6309500" cy="4732125"/>
          </a:xfr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60008"/>
              </p:ext>
            </p:extLst>
          </p:nvPr>
        </p:nvGraphicFramePr>
        <p:xfrm>
          <a:off x="3179299" y="208751"/>
          <a:ext cx="7568418" cy="1846745"/>
        </p:xfrm>
        <a:graphic>
          <a:graphicData uri="http://schemas.openxmlformats.org/drawingml/2006/table">
            <a:tbl>
              <a:tblPr firstRow="1" firstCol="1" bandRow="1"/>
              <a:tblGrid>
                <a:gridCol w="2357791"/>
                <a:gridCol w="1371392"/>
                <a:gridCol w="3839235"/>
              </a:tblGrid>
              <a:tr h="8718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Martes 22 de junio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9" marR="4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Campo- área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46" marR="76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del programa de la TV.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¿Qué sucederá?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9" marR="4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3159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Experimenta con objetos y materiales para poner a prueba ideas y supuestos.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9" marR="4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35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Hoja de trabajo, imagen de apoyo, lápiz, borrador, caja, tarjetas.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9" marR="4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0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" t="14432" r="813" b="37106"/>
          <a:stretch/>
        </p:blipFill>
        <p:spPr>
          <a:xfrm>
            <a:off x="1953028" y="1939730"/>
            <a:ext cx="7100819" cy="458836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28457"/>
              </p:ext>
            </p:extLst>
          </p:nvPr>
        </p:nvGraphicFramePr>
        <p:xfrm>
          <a:off x="3009899" y="365125"/>
          <a:ext cx="7589998" cy="1552386"/>
        </p:xfrm>
        <a:graphic>
          <a:graphicData uri="http://schemas.openxmlformats.org/drawingml/2006/table">
            <a:tbl>
              <a:tblPr firstRow="1" firstCol="1" bandRow="1"/>
              <a:tblGrid>
                <a:gridCol w="1937833"/>
                <a:gridCol w="4473948"/>
                <a:gridCol w="125769"/>
                <a:gridCol w="1052448"/>
              </a:tblGrid>
              <a:tr h="95108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Miércoles 23 de junio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Campo- área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Lenguaje y comunicación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32" marR="6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Michoacán a través de los textos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45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Interpreta instructivos, cartas, recados y señalamientos.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11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Hoja de trabajo, imagen de apoyo, lápiz, borrador, abecedario.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9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5" y="2039670"/>
            <a:ext cx="2009774" cy="435133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9" y="2039670"/>
            <a:ext cx="2078976" cy="45011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92" y="2039670"/>
            <a:ext cx="2316913" cy="450116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83945"/>
              </p:ext>
            </p:extLst>
          </p:nvPr>
        </p:nvGraphicFramePr>
        <p:xfrm>
          <a:off x="3489650" y="295405"/>
          <a:ext cx="7792244" cy="1667256"/>
        </p:xfrm>
        <a:graphic>
          <a:graphicData uri="http://schemas.openxmlformats.org/drawingml/2006/table">
            <a:tbl>
              <a:tblPr firstRow="1" firstCol="1" bandRow="1"/>
              <a:tblGrid>
                <a:gridCol w="2465727"/>
                <a:gridCol w="2582372"/>
                <a:gridCol w="1551861"/>
                <a:gridCol w="1192284"/>
              </a:tblGrid>
              <a:tr h="10158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16 de junio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9" marR="74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Énfasis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Escribe palabras a partir de su nombre escrito.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Palabras escondidas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1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Escribe su nombre con diversos propósitos e identifica el de algunos compañeros.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10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borrador, abecedario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67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Pon a prueba tu creatividad: ¿cuál diseño de certificados eliges? |  educ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22" y="1799867"/>
            <a:ext cx="3141122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5762"/>
            <a:ext cx="3877597" cy="5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5"/>
            <a:ext cx="12192000" cy="6844506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0"/>
            <a:ext cx="3782289" cy="6822789"/>
          </a:xfrm>
        </p:spPr>
      </p:pic>
      <p:sp>
        <p:nvSpPr>
          <p:cNvPr id="6" name="CuadroTexto 5"/>
          <p:cNvSpPr txBox="1"/>
          <p:nvPr/>
        </p:nvSpPr>
        <p:spPr>
          <a:xfrm>
            <a:off x="5007032" y="5563293"/>
            <a:ext cx="280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Bahnschrift SemiBold" panose="020B0502040204020203" pitchFamily="34" charset="0"/>
              </a:rPr>
              <a:t>Valentina González González </a:t>
            </a:r>
            <a:endParaRPr lang="es-MX" sz="2000" dirty="0">
              <a:latin typeface="Bahnschrift SemiBold" panose="020B0502040204020203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4073" y="477982"/>
            <a:ext cx="2535382" cy="2473036"/>
          </a:xfrm>
          <a:prstGeom prst="ellipse">
            <a:avLst/>
          </a:prstGeom>
          <a:solidFill>
            <a:srgbClr val="DF63B3"/>
          </a:solidFill>
          <a:ln>
            <a:solidFill>
              <a:srgbClr val="DF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1 “A”</a:t>
            </a:r>
            <a:endParaRPr lang="es-MX" sz="6000" b="1" dirty="0"/>
          </a:p>
        </p:txBody>
      </p:sp>
      <p:sp>
        <p:nvSpPr>
          <p:cNvPr id="8" name="Elipse 7"/>
          <p:cNvSpPr/>
          <p:nvPr/>
        </p:nvSpPr>
        <p:spPr>
          <a:xfrm>
            <a:off x="8711044" y="477982"/>
            <a:ext cx="2770910" cy="2473036"/>
          </a:xfrm>
          <a:prstGeom prst="ellipse">
            <a:avLst/>
          </a:prstGeom>
          <a:solidFill>
            <a:srgbClr val="DF63B3"/>
          </a:solidFill>
          <a:ln>
            <a:solidFill>
              <a:srgbClr val="DF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Jardín de niños Insurgentes de 1810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5227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0"/>
            <a:ext cx="973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8" y="1439259"/>
            <a:ext cx="4436302" cy="2550874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76" y="2764821"/>
            <a:ext cx="5708623" cy="40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46" y="1490775"/>
            <a:ext cx="2009774" cy="435133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58" y="927279"/>
            <a:ext cx="2409114" cy="52159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75" y="927279"/>
            <a:ext cx="2496322" cy="54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000875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48" y="2359828"/>
            <a:ext cx="7222952" cy="4498171"/>
          </a:xfr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89951"/>
              </p:ext>
            </p:extLst>
          </p:nvPr>
        </p:nvGraphicFramePr>
        <p:xfrm>
          <a:off x="1816291" y="461442"/>
          <a:ext cx="8764556" cy="1898386"/>
        </p:xfrm>
        <a:graphic>
          <a:graphicData uri="http://schemas.openxmlformats.org/drawingml/2006/table">
            <a:tbl>
              <a:tblPr firstRow="1" firstCol="1" bandRow="1"/>
              <a:tblGrid>
                <a:gridCol w="2237714"/>
                <a:gridCol w="5166295"/>
                <a:gridCol w="145232"/>
                <a:gridCol w="1215315"/>
              </a:tblGrid>
              <a:tr h="12317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Miércoles 23 de junio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Campo- área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Lenguaje y comunicación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32" marR="6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Michoacán a través de los textos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85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Interpreta instructivos, cartas, recados y señalamientos.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66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Hoja de trabajo, imagen de apoyo, lápiz, borrador, abecedario.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93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3"/>
          <a:stretch/>
        </p:blipFill>
        <p:spPr>
          <a:xfrm>
            <a:off x="1676401" y="1995884"/>
            <a:ext cx="4476750" cy="4521598"/>
          </a:xfrm>
          <a:prstGeom prst="rect">
            <a:avLst/>
          </a:prstGeom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28" y="1995884"/>
            <a:ext cx="4664706" cy="435133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96865"/>
              </p:ext>
            </p:extLst>
          </p:nvPr>
        </p:nvGraphicFramePr>
        <p:xfrm>
          <a:off x="1562099" y="268963"/>
          <a:ext cx="8124241" cy="1591984"/>
        </p:xfrm>
        <a:graphic>
          <a:graphicData uri="http://schemas.openxmlformats.org/drawingml/2006/table">
            <a:tbl>
              <a:tblPr firstRow="1" firstCol="1" bandRow="1"/>
              <a:tblGrid>
                <a:gridCol w="2554274"/>
                <a:gridCol w="4179636"/>
                <a:gridCol w="142918"/>
                <a:gridCol w="1247413"/>
              </a:tblGrid>
              <a:tr h="100486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Jueves 24 de junio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8" marR="38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1" marR="69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8" marR="38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compras en la librería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8" marR="38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0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8" marR="38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10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borrador.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8" marR="38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5"/>
            <a:ext cx="12192000" cy="6844506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0"/>
            <a:ext cx="3782289" cy="6822789"/>
          </a:xfrm>
        </p:spPr>
      </p:pic>
      <p:sp>
        <p:nvSpPr>
          <p:cNvPr id="6" name="CuadroTexto 5"/>
          <p:cNvSpPr txBox="1"/>
          <p:nvPr/>
        </p:nvSpPr>
        <p:spPr>
          <a:xfrm>
            <a:off x="4946072" y="5669973"/>
            <a:ext cx="28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Bahnschrift SemiBold" panose="020B0502040204020203" pitchFamily="34" charset="0"/>
              </a:rPr>
              <a:t>Nia Leonor Toscano Verastegui</a:t>
            </a:r>
            <a:endParaRPr lang="es-MX" b="1" dirty="0">
              <a:latin typeface="Bahnschrift SemiBold" panose="020B0502040204020203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4073" y="477982"/>
            <a:ext cx="2535382" cy="2473036"/>
          </a:xfrm>
          <a:prstGeom prst="ellipse">
            <a:avLst/>
          </a:prstGeom>
          <a:solidFill>
            <a:srgbClr val="DF63B3"/>
          </a:solidFill>
          <a:ln>
            <a:solidFill>
              <a:srgbClr val="DF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1 “A”</a:t>
            </a:r>
            <a:endParaRPr lang="es-MX" sz="6000" b="1" dirty="0"/>
          </a:p>
        </p:txBody>
      </p:sp>
      <p:sp>
        <p:nvSpPr>
          <p:cNvPr id="8" name="Elipse 7"/>
          <p:cNvSpPr/>
          <p:nvPr/>
        </p:nvSpPr>
        <p:spPr>
          <a:xfrm>
            <a:off x="8711044" y="477982"/>
            <a:ext cx="2770910" cy="2473036"/>
          </a:xfrm>
          <a:prstGeom prst="ellipse">
            <a:avLst/>
          </a:prstGeom>
          <a:solidFill>
            <a:srgbClr val="DF63B3"/>
          </a:solidFill>
          <a:ln>
            <a:solidFill>
              <a:srgbClr val="DF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Jardín de niños Insurgentes de 1810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577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3636090"/>
            <a:ext cx="5406969" cy="2881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7" y="1144588"/>
            <a:ext cx="4443489" cy="284267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30292"/>
              </p:ext>
            </p:extLst>
          </p:nvPr>
        </p:nvGraphicFramePr>
        <p:xfrm>
          <a:off x="5327984" y="1236901"/>
          <a:ext cx="6842549" cy="2058670"/>
        </p:xfrm>
        <a:graphic>
          <a:graphicData uri="http://schemas.openxmlformats.org/drawingml/2006/table">
            <a:tbl>
              <a:tblPr firstRow="1" firstCol="1" bandRow="1"/>
              <a:tblGrid>
                <a:gridCol w="2406213"/>
                <a:gridCol w="2411500"/>
                <a:gridCol w="963816"/>
                <a:gridCol w="1061020"/>
              </a:tblGrid>
              <a:tr h="7485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Jueves 17 de junio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41" marR="81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Énfasis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figuras por sus atributos geométricos.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Juegos de figuras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1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1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borrador, tapitas, harina, sal u otro material similar,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4" y="2028348"/>
            <a:ext cx="4128787" cy="39895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/>
          <a:stretch/>
        </p:blipFill>
        <p:spPr>
          <a:xfrm>
            <a:off x="6552092" y="2028348"/>
            <a:ext cx="3874190" cy="3989596"/>
          </a:xfrm>
          <a:prstGeom prst="rect">
            <a:avLst/>
          </a:prstGeom>
        </p:spPr>
      </p:pic>
      <p:graphicFrame>
        <p:nvGraphicFramePr>
          <p:cNvPr id="8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996635"/>
              </p:ext>
            </p:extLst>
          </p:nvPr>
        </p:nvGraphicFramePr>
        <p:xfrm>
          <a:off x="1881874" y="189554"/>
          <a:ext cx="7287883" cy="1711482"/>
        </p:xfrm>
        <a:graphic>
          <a:graphicData uri="http://schemas.openxmlformats.org/drawingml/2006/table">
            <a:tbl>
              <a:tblPr firstRow="1" firstCol="1" bandRow="1"/>
              <a:tblGrid>
                <a:gridCol w="1573520"/>
                <a:gridCol w="2567323"/>
                <a:gridCol w="1573520"/>
                <a:gridCol w="1573520"/>
              </a:tblGrid>
              <a:tr h="87769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Viernes 18 de 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Énfasis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 e identifica algunos rasgos que distinguen a los seres vivos.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¿De quién son estas crías?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0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99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94"/>
            <a:ext cx="12192000" cy="70008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9368" y="757602"/>
            <a:ext cx="2892528" cy="46621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7" y="1519708"/>
            <a:ext cx="4665025" cy="49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7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0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636609"/>
            <a:ext cx="7495504" cy="3971757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7684"/>
              </p:ext>
            </p:extLst>
          </p:nvPr>
        </p:nvGraphicFramePr>
        <p:xfrm>
          <a:off x="2167079" y="1007323"/>
          <a:ext cx="7041315" cy="1349511"/>
        </p:xfrm>
        <a:graphic>
          <a:graphicData uri="http://schemas.openxmlformats.org/drawingml/2006/table">
            <a:tbl>
              <a:tblPr firstRow="1" firstCol="1" bandRow="1"/>
              <a:tblGrid>
                <a:gridCol w="1520284"/>
                <a:gridCol w="2480463"/>
                <a:gridCol w="1520284"/>
                <a:gridCol w="1520284"/>
              </a:tblGrid>
              <a:tr h="6962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Lunes 21 de 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Campo- área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socioemocional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¿Qué te da miedo?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57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75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Hoja de trabajo, imagen de apoyo, lápiz, borrador.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5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10" y="2198688"/>
            <a:ext cx="4653567" cy="43187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53" y="1911741"/>
            <a:ext cx="4157393" cy="4725205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05011"/>
              </p:ext>
            </p:extLst>
          </p:nvPr>
        </p:nvGraphicFramePr>
        <p:xfrm>
          <a:off x="2114550" y="232002"/>
          <a:ext cx="6882342" cy="1569212"/>
        </p:xfrm>
        <a:graphic>
          <a:graphicData uri="http://schemas.openxmlformats.org/drawingml/2006/table">
            <a:tbl>
              <a:tblPr firstRow="1" firstCol="1" bandRow="1"/>
              <a:tblGrid>
                <a:gridCol w="1757158"/>
                <a:gridCol w="4056819"/>
                <a:gridCol w="114043"/>
                <a:gridCol w="954322"/>
              </a:tblGrid>
              <a:tr h="9062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Miércoles 23 de junio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Campo- área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Lenguaje y comunicación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32" marR="6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programa de la TV.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Michoacán a través de los textos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569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Interpreta instructivos, cartas, recados y señalamientos.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29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Materiales.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Hoja de trabajo, imagen de apoyo, lápiz, borrador, abecedario.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29" marR="37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1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48" y="1825625"/>
            <a:ext cx="4546704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133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78" y="65063"/>
            <a:ext cx="4754001" cy="35655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95" y="65063"/>
            <a:ext cx="3167807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3" y="3630564"/>
            <a:ext cx="4587906" cy="32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3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584</Words>
  <Application>Microsoft Office PowerPoint</Application>
  <PresentationFormat>Panorámica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Bahnschrift SemiBold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Flores</dc:creator>
  <cp:lastModifiedBy>Paulina Flores</cp:lastModifiedBy>
  <cp:revision>28</cp:revision>
  <dcterms:created xsi:type="dcterms:W3CDTF">2021-05-22T16:07:01Z</dcterms:created>
  <dcterms:modified xsi:type="dcterms:W3CDTF">2021-06-28T01:26:02Z</dcterms:modified>
</cp:coreProperties>
</file>