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75" r:id="rId4"/>
    <p:sldId id="279" r:id="rId5"/>
    <p:sldId id="277" r:id="rId6"/>
    <p:sldId id="268" r:id="rId7"/>
    <p:sldId id="278" r:id="rId8"/>
    <p:sldId id="272" r:id="rId9"/>
    <p:sldId id="258" r:id="rId10"/>
    <p:sldId id="264" r:id="rId11"/>
    <p:sldId id="266" r:id="rId1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79BE3"/>
    <a:srgbClr val="CC66FF"/>
    <a:srgbClr val="F478C2"/>
    <a:srgbClr val="F8BD28"/>
    <a:srgbClr val="FFFF1D"/>
    <a:srgbClr val="0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56" autoAdjust="0"/>
    <p:restoredTop sz="94660"/>
  </p:normalViewPr>
  <p:slideViewPr>
    <p:cSldViewPr snapToGrid="0">
      <p:cViewPr>
        <p:scale>
          <a:sx n="44" d="100"/>
          <a:sy n="44" d="100"/>
        </p:scale>
        <p:origin x="264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4B4-4FDB-432D-AD09-C326266C875F}" type="datetimeFigureOut">
              <a:rPr lang="es-MX" smtClean="0"/>
              <a:t>21/06/2021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A54-5A12-4314-A245-D067D106EE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515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4B4-4FDB-432D-AD09-C326266C875F}" type="datetimeFigureOut">
              <a:rPr lang="es-MX" smtClean="0"/>
              <a:t>21/06/2021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A54-5A12-4314-A245-D067D106EE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245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4B4-4FDB-432D-AD09-C326266C875F}" type="datetimeFigureOut">
              <a:rPr lang="es-MX" smtClean="0"/>
              <a:t>21/06/2021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A54-5A12-4314-A245-D067D106EE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085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4B4-4FDB-432D-AD09-C326266C875F}" type="datetimeFigureOut">
              <a:rPr lang="es-MX" smtClean="0"/>
              <a:t>21/06/2021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A54-5A12-4314-A245-D067D106EE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931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4B4-4FDB-432D-AD09-C326266C875F}" type="datetimeFigureOut">
              <a:rPr lang="es-MX" smtClean="0"/>
              <a:t>21/06/2021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A54-5A12-4314-A245-D067D106EE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187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4B4-4FDB-432D-AD09-C326266C875F}" type="datetimeFigureOut">
              <a:rPr lang="es-MX" smtClean="0"/>
              <a:t>21/06/2021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A54-5A12-4314-A245-D067D106EE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402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4B4-4FDB-432D-AD09-C326266C875F}" type="datetimeFigureOut">
              <a:rPr lang="es-MX" smtClean="0"/>
              <a:t>21/06/2021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A54-5A12-4314-A245-D067D106EE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762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4B4-4FDB-432D-AD09-C326266C875F}" type="datetimeFigureOut">
              <a:rPr lang="es-MX" smtClean="0"/>
              <a:t>21/06/2021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A54-5A12-4314-A245-D067D106EE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85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4B4-4FDB-432D-AD09-C326266C875F}" type="datetimeFigureOut">
              <a:rPr lang="es-MX" smtClean="0"/>
              <a:t>21/06/2021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A54-5A12-4314-A245-D067D106EE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299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4B4-4FDB-432D-AD09-C326266C875F}" type="datetimeFigureOut">
              <a:rPr lang="es-MX" smtClean="0"/>
              <a:t>21/06/2021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A54-5A12-4314-A245-D067D106EE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357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4B4-4FDB-432D-AD09-C326266C875F}" type="datetimeFigureOut">
              <a:rPr lang="es-MX" smtClean="0"/>
              <a:t>21/06/2021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A54-5A12-4314-A245-D067D106EE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112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994B4-4FDB-432D-AD09-C326266C875F}" type="datetimeFigureOut">
              <a:rPr lang="es-MX" smtClean="0"/>
              <a:t>21/06/2021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0AA54-5A12-4314-A245-D067D106EE6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812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6.jpeg"/><Relationship Id="rId7" Type="http://schemas.microsoft.com/office/2007/relationships/hdphoto" Target="../media/hdphoto2.wdp"/><Relationship Id="rId12" Type="http://schemas.openxmlformats.org/officeDocument/2006/relationships/image" Target="../media/image3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2.jpeg"/><Relationship Id="rId5" Type="http://schemas.openxmlformats.org/officeDocument/2006/relationships/image" Target="../media/image28.jpeg"/><Relationship Id="rId10" Type="http://schemas.openxmlformats.org/officeDocument/2006/relationships/image" Target="../media/image31.jpeg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9.png"/><Relationship Id="rId7" Type="http://schemas.openxmlformats.org/officeDocument/2006/relationships/image" Target="../media/image12.jpg"/><Relationship Id="rId12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microsoft.com/office/2007/relationships/hdphoto" Target="../media/hdphoto2.wdp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microsoft.com/office/2007/relationships/hdphoto" Target="../media/hdphoto2.wdp"/><Relationship Id="rId7" Type="http://schemas.openxmlformats.org/officeDocument/2006/relationships/image" Target="../media/image2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C5FC419-C280-4978-B8B7-F5D4E66D6955}"/>
              </a:ext>
            </a:extLst>
          </p:cNvPr>
          <p:cNvSpPr txBox="1"/>
          <p:nvPr/>
        </p:nvSpPr>
        <p:spPr>
          <a:xfrm>
            <a:off x="650464" y="276021"/>
            <a:ext cx="5911616" cy="853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11" dirty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</a:t>
            </a:r>
          </a:p>
          <a:p>
            <a:pPr algn="ctr"/>
            <a:r>
              <a:rPr lang="es-MX" sz="1411" dirty="0">
                <a:latin typeface="Arial" panose="020B0604020202020204" pitchFamily="34" charset="0"/>
                <a:cs typeface="Arial" panose="020B0604020202020204" pitchFamily="34" charset="0"/>
              </a:rPr>
              <a:t>Licenciatura en educación preescolar.</a:t>
            </a:r>
          </a:p>
          <a:p>
            <a:pPr algn="ctr"/>
            <a:endParaRPr lang="es-MX" sz="176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970" dirty="0">
                <a:latin typeface="Arial" panose="020B0604020202020204" pitchFamily="34" charset="0"/>
                <a:cs typeface="Arial" panose="020B0604020202020204" pitchFamily="34" charset="0"/>
              </a:rPr>
              <a:t>Curso: Trabajo docente y proyectos de mejora escolar. </a:t>
            </a:r>
            <a:br>
              <a:rPr lang="es-MX" sz="97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9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970" dirty="0">
                <a:latin typeface="Arial" panose="020B0604020202020204" pitchFamily="34" charset="0"/>
                <a:cs typeface="Arial" panose="020B0604020202020204" pitchFamily="34" charset="0"/>
              </a:rPr>
              <a:t>Maestro: Fabiola Valero Torres. </a:t>
            </a:r>
            <a:br>
              <a:rPr lang="es-MX" sz="97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9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970" dirty="0">
                <a:latin typeface="Arial" panose="020B0604020202020204" pitchFamily="34" charset="0"/>
                <a:cs typeface="Arial" panose="020B0604020202020204" pitchFamily="34" charset="0"/>
              </a:rPr>
              <a:t>Alumna: Tamara Lizbeth López Hernández #7 </a:t>
            </a:r>
            <a:br>
              <a:rPr lang="es-MX" sz="97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9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970" dirty="0">
                <a:latin typeface="Arial" panose="020B0604020202020204" pitchFamily="34" charset="0"/>
                <a:cs typeface="Arial" panose="020B0604020202020204" pitchFamily="34" charset="0"/>
              </a:rPr>
              <a:t>3° “B”</a:t>
            </a:r>
          </a:p>
          <a:p>
            <a:pPr algn="ctr"/>
            <a:r>
              <a:rPr lang="es-MX" sz="970" dirty="0">
                <a:latin typeface="Arial" panose="020B0604020202020204" pitchFamily="34" charset="0"/>
                <a:cs typeface="Arial" panose="020B0604020202020204" pitchFamily="34" charset="0"/>
              </a:rPr>
              <a:t>Actividad: “Expedientes”</a:t>
            </a:r>
            <a:br>
              <a:rPr lang="es-MX" sz="97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9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705"/>
              </a:spcAft>
            </a:pPr>
            <a:r>
              <a:rPr lang="es-MX" sz="97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Competencias de unidad:</a:t>
            </a:r>
            <a:endParaRPr lang="es-MX" sz="97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705"/>
              </a:spcAft>
            </a:pPr>
            <a:r>
              <a:rPr lang="es-MX" sz="97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Plantea las necesidades formativas de los alumnos de acuerdo con sus procesos de desarrollo y de aprendizaje, con base en los nuevos enfoques pedagógicos.</a:t>
            </a:r>
            <a:endParaRPr lang="es-MX" sz="97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705"/>
              </a:spcAft>
            </a:pPr>
            <a:r>
              <a:rPr lang="es-MX" sz="97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Establece relaciones entre los principios, conceptos disciplinarios y contenidos del plan y programas de estudio en función del logro de aprendizaje de sus alumnos, asegurando la coherencia y continuidad entre los distintos grados y niveles educativos.</a:t>
            </a:r>
            <a:endParaRPr lang="es-MX" sz="97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705"/>
              </a:spcAft>
            </a:pPr>
            <a:r>
              <a:rPr lang="es-MX" sz="97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Utiliza metodologías pertinentes y actualizadas para promover el aprendizaje de los alumnos en los diferentes campos, áreas y ámbitos que propone el currículum, considerando los contextos y su desarrollo.</a:t>
            </a:r>
            <a:endParaRPr lang="es-MX" sz="97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705"/>
              </a:spcAft>
            </a:pPr>
            <a:r>
              <a:rPr lang="es-MX" sz="97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Incorpora los recursos y medios didácticos idóneos para favorecer el aprendizaje de acuerdo con el conocimiento de los procesos de desarrollo cognitivo y socioemocional de los alumnos.</a:t>
            </a:r>
            <a:endParaRPr lang="es-MX" sz="97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705"/>
              </a:spcAft>
            </a:pPr>
            <a:r>
              <a:rPr lang="es-MX" sz="97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Elabora diagnósticos de los intereses, motivaciones y necesidades formativas de los alumnos para organizar las actividades de aprendizaje, así como las adecuaciones curriculares y didácticas pertinentes.</a:t>
            </a:r>
            <a:endParaRPr lang="es-MX" sz="97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705"/>
              </a:spcAft>
            </a:pPr>
            <a:r>
              <a:rPr lang="es-MX" sz="97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Selecciona estrategias que favorecen el desarrollo intelectual, físico, social y emocional de los alumnos para procurar el logro de los aprendizajes.</a:t>
            </a:r>
            <a:endParaRPr lang="es-MX" sz="97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705"/>
              </a:spcAft>
            </a:pPr>
            <a:r>
              <a:rPr lang="es-MX" sz="97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Emplea los medios tecnológicos y las fuentes de información científica disponibles para mantenerse actualizado respecto a los diversos campos de conocimiento que intervienen en su trabajo docente.</a:t>
            </a:r>
            <a:endParaRPr lang="es-MX" sz="97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705"/>
              </a:spcAft>
            </a:pPr>
            <a:r>
              <a:rPr lang="es-MX" sz="97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Construye escenarios y experiencias de aprendizaje utilizando diversos recursos metodológicos y tecnológicos para favorecer la educación inclusiva.</a:t>
            </a:r>
            <a:endParaRPr lang="es-MX" sz="97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705"/>
              </a:spcAft>
            </a:pPr>
            <a:r>
              <a:rPr lang="es-MX" sz="97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Evalúa el aprendizaje de sus alumnos mediante la aplicación de distintas teorías, métodos e instrumentos considerando las áreas, campos y ámbitos de conocimiento, así como los saberes correspondientes al grado y nivel educativo.</a:t>
            </a:r>
            <a:endParaRPr lang="es-MX" sz="97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705"/>
              </a:spcAft>
            </a:pPr>
            <a:r>
              <a:rPr lang="es-MX" sz="97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Elabora propuestas para mejorar los resultados de su enseñanza y los aprendizajes de sus alumnos.</a:t>
            </a:r>
            <a:endParaRPr lang="es-MX" sz="97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705"/>
              </a:spcAft>
            </a:pPr>
            <a:r>
              <a:rPr lang="es-MX" sz="97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Utiliza los recursos metodológicos y técnicos de la investigación para explicar, comprender situaciones educativas y mejorar su docencia.</a:t>
            </a:r>
            <a:endParaRPr lang="es-MX" sz="97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705"/>
              </a:spcAft>
            </a:pPr>
            <a:r>
              <a:rPr lang="es-MX" sz="97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Orienta su actuación profesional con sentido ético-</a:t>
            </a:r>
            <a:r>
              <a:rPr lang="es-MX" sz="97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valoral</a:t>
            </a:r>
            <a:r>
              <a:rPr lang="es-MX" sz="97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asume los diversos principios y reglas que aseguran una mejor convivencia institucional y social, en beneficio de los alumnos y de la comunidad escolar.</a:t>
            </a:r>
            <a:endParaRPr lang="es-MX" sz="97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705"/>
              </a:spcAft>
            </a:pPr>
            <a:r>
              <a:rPr lang="es-MX" sz="97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Decide las estrategias pedagógicas para minimizar o eliminar las barreras para el aprendizaje y la participación asegurando una educación inclusiva.</a:t>
            </a:r>
            <a:endParaRPr lang="es-MX" sz="9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35" dirty="0">
                <a:latin typeface="Arial" panose="020B0604020202020204" pitchFamily="34" charset="0"/>
                <a:cs typeface="Arial" panose="020B0604020202020204" pitchFamily="34" charset="0"/>
              </a:rPr>
              <a:t>Saltillo Coahuila                                                                </a:t>
            </a:r>
            <a:r>
              <a:rPr lang="es-MX" sz="1235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s-MX" sz="123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3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235" dirty="0" smtClean="0">
                <a:latin typeface="Arial" panose="020B0604020202020204" pitchFamily="34" charset="0"/>
                <a:cs typeface="Arial" panose="020B0604020202020204" pitchFamily="34" charset="0"/>
              </a:rPr>
              <a:t>junio</a:t>
            </a:r>
            <a:r>
              <a:rPr lang="es-MX" sz="123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35" dirty="0">
                <a:latin typeface="Arial" panose="020B0604020202020204" pitchFamily="34" charset="0"/>
                <a:cs typeface="Arial" panose="020B0604020202020204" pitchFamily="34" charset="0"/>
              </a:rPr>
              <a:t>del 2021</a:t>
            </a:r>
          </a:p>
        </p:txBody>
      </p:sp>
      <p:pic>
        <p:nvPicPr>
          <p:cNvPr id="5" name="image1.png">
            <a:extLst>
              <a:ext uri="{FF2B5EF4-FFF2-40B4-BE49-F238E27FC236}">
                <a16:creationId xmlns="" xmlns:a16="http://schemas.microsoft.com/office/drawing/2014/main" id="{0493B09C-9845-40F4-BE98-E78465DD942B}"/>
              </a:ext>
            </a:extLst>
          </p:cNvPr>
          <p:cNvPicPr/>
          <p:nvPr/>
        </p:nvPicPr>
        <p:blipFill rotWithShape="1">
          <a:blip r:embed="rId2"/>
          <a:srcRect l="18673" r="14641"/>
          <a:stretch/>
        </p:blipFill>
        <p:spPr bwMode="auto">
          <a:xfrm>
            <a:off x="295922" y="463540"/>
            <a:ext cx="1102572" cy="12576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8697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6590B89-8633-405F-8CB4-D03FE5CBFE41}"/>
              </a:ext>
            </a:extLst>
          </p:cNvPr>
          <p:cNvSpPr txBox="1"/>
          <p:nvPr/>
        </p:nvSpPr>
        <p:spPr>
          <a:xfrm>
            <a:off x="663852" y="692237"/>
            <a:ext cx="55302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>
                <a:latin typeface="Arial Narrow" panose="020B0606020202030204" pitchFamily="34" charset="0"/>
              </a:rPr>
              <a:t>Nombre: </a:t>
            </a:r>
            <a:r>
              <a:rPr lang="es-MX" sz="2800" dirty="0">
                <a:latin typeface="Arial Narrow" panose="020B0606020202030204" pitchFamily="34" charset="0"/>
              </a:rPr>
              <a:t>Kiara </a:t>
            </a:r>
            <a:r>
              <a:rPr lang="es-MX" sz="2800" dirty="0" err="1">
                <a:latin typeface="Arial Narrow" panose="020B0606020202030204" pitchFamily="34" charset="0"/>
              </a:rPr>
              <a:t>Nuviali</a:t>
            </a:r>
            <a:r>
              <a:rPr lang="es-MX" sz="2800" dirty="0">
                <a:latin typeface="Arial Narrow" panose="020B0606020202030204" pitchFamily="34" charset="0"/>
              </a:rPr>
              <a:t> Contreras Avalos.</a:t>
            </a:r>
          </a:p>
          <a:p>
            <a:pPr algn="ctr"/>
            <a:r>
              <a:rPr lang="es-MX" sz="2800" b="1" dirty="0">
                <a:latin typeface="Arial Narrow" panose="020B0606020202030204" pitchFamily="34" charset="0"/>
              </a:rPr>
              <a:t>Grado: </a:t>
            </a:r>
            <a:r>
              <a:rPr lang="es-MX" sz="2800" dirty="0">
                <a:latin typeface="Arial Narrow" panose="020B0606020202030204" pitchFamily="34" charset="0"/>
              </a:rPr>
              <a:t>3°           </a:t>
            </a:r>
            <a:r>
              <a:rPr lang="es-MX" sz="2800" b="1" dirty="0">
                <a:latin typeface="Arial Narrow" panose="020B0606020202030204" pitchFamily="34" charset="0"/>
              </a:rPr>
              <a:t>Sección: </a:t>
            </a:r>
            <a:r>
              <a:rPr lang="es-MX" sz="2800" dirty="0">
                <a:latin typeface="Arial Narrow" panose="020B0606020202030204" pitchFamily="34" charset="0"/>
              </a:rPr>
              <a:t>“A”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="" xmlns:a16="http://schemas.microsoft.com/office/drawing/2014/main" id="{F9207FB7-4188-4AF1-A01C-E61BDEF7D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62213"/>
              </p:ext>
            </p:extLst>
          </p:nvPr>
        </p:nvGraphicFramePr>
        <p:xfrm>
          <a:off x="389965" y="5671595"/>
          <a:ext cx="599290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2908">
                  <a:extLst>
                    <a:ext uri="{9D8B030D-6E8A-4147-A177-3AD203B41FA5}">
                      <a16:colId xmlns="" xmlns:a16="http://schemas.microsoft.com/office/drawing/2014/main" val="3250576408"/>
                    </a:ext>
                  </a:extLst>
                </a:gridCol>
              </a:tblGrid>
              <a:tr h="667637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Observaciones generales</a:t>
                      </a: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Realiza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las actividades por sí sola y sin ningún problema. </a:t>
                      </a:r>
                    </a:p>
                    <a:p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Participa y expresa sus opiniones.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0077017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="" xmlns:a16="http://schemas.microsoft.com/office/drawing/2014/main" id="{A1F2E8F2-9B88-4AE2-A0F1-5C14628B1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552268"/>
              </p:ext>
            </p:extLst>
          </p:nvPr>
        </p:nvGraphicFramePr>
        <p:xfrm>
          <a:off x="389965" y="6560661"/>
          <a:ext cx="2819400" cy="1629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="" xmlns:a16="http://schemas.microsoft.com/office/drawing/2014/main" val="1971534863"/>
                    </a:ext>
                  </a:extLst>
                </a:gridCol>
              </a:tblGrid>
              <a:tr h="466777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Fortalezas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B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9357408"/>
                  </a:ext>
                </a:extLst>
              </a:tr>
              <a:tr h="1111013">
                <a:tc>
                  <a:txBody>
                    <a:bodyPr/>
                    <a:lstStyle/>
                    <a:p>
                      <a:r>
                        <a:rPr lang="es-MX" dirty="0" smtClean="0"/>
                        <a:t>        </a:t>
                      </a:r>
                    </a:p>
                    <a:p>
                      <a:pPr algn="r"/>
                      <a:r>
                        <a:rPr lang="es-MX" dirty="0" smtClean="0"/>
                        <a:t>         Cumplió con los aprendizajes esperados.</a:t>
                      </a:r>
                    </a:p>
                    <a:p>
                      <a:pPr algn="r"/>
                      <a:r>
                        <a:rPr lang="es-MX" baseline="0" dirty="0" smtClean="0"/>
                        <a:t>         Asistió a las clases en línea.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1155912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="" xmlns:a16="http://schemas.microsoft.com/office/drawing/2014/main" id="{2DB876EA-F785-4AC2-8FE3-0BEAB5D52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404627"/>
              </p:ext>
            </p:extLst>
          </p:nvPr>
        </p:nvGraphicFramePr>
        <p:xfrm>
          <a:off x="3563473" y="6560661"/>
          <a:ext cx="2819400" cy="1629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="" xmlns:a16="http://schemas.microsoft.com/office/drawing/2014/main" val="1971534863"/>
                    </a:ext>
                  </a:extLst>
                </a:gridCol>
              </a:tblGrid>
              <a:tr h="53581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Debilidades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9357408"/>
                  </a:ext>
                </a:extLst>
              </a:tr>
              <a:tr h="1093362"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1155912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164E9941-397D-4446-B989-55231AEDB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86921"/>
          <a:stretch/>
        </p:blipFill>
        <p:spPr>
          <a:xfrm>
            <a:off x="0" y="0"/>
            <a:ext cx="6858000" cy="692237"/>
          </a:xfrm>
          <a:prstGeom prst="rect">
            <a:avLst/>
          </a:prstGeom>
        </p:spPr>
      </p:pic>
      <p:pic>
        <p:nvPicPr>
          <p:cNvPr id="2052" name="Picture 4" descr="Dibujos animados lindo lápiz - Descargar PNG/SVG transparente">
            <a:extLst>
              <a:ext uri="{FF2B5EF4-FFF2-40B4-BE49-F238E27FC236}">
                <a16:creationId xmlns="" xmlns:a16="http://schemas.microsoft.com/office/drawing/2014/main" id="{1ABD3D5B-3D75-4782-BA3C-962B14928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500" y="7089897"/>
            <a:ext cx="1777253" cy="177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7BFCA184-50F7-418F-A275-C71F0158C752}"/>
              </a:ext>
            </a:extLst>
          </p:cNvPr>
          <p:cNvSpPr txBox="1"/>
          <p:nvPr/>
        </p:nvSpPr>
        <p:spPr>
          <a:xfrm>
            <a:off x="80682" y="8182823"/>
            <a:ext cx="6843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b="1" dirty="0">
                <a:solidFill>
                  <a:srgbClr val="FF9900"/>
                </a:solidFill>
              </a:rPr>
              <a:t>- - - - - - - - - - - - - -</a:t>
            </a:r>
          </a:p>
        </p:txBody>
      </p:sp>
      <p:pic>
        <p:nvPicPr>
          <p:cNvPr id="2054" name="Picture 6" descr="Manzana animada Png by vaniiina on DeviantArt">
            <a:extLst>
              <a:ext uri="{FF2B5EF4-FFF2-40B4-BE49-F238E27FC236}">
                <a16:creationId xmlns="" xmlns:a16="http://schemas.microsoft.com/office/drawing/2014/main" id="{1E6C42DF-4991-4341-85C5-29BE8AA36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67" y="7451449"/>
            <a:ext cx="1326611" cy="13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a 4">
            <a:extLst>
              <a:ext uri="{FF2B5EF4-FFF2-40B4-BE49-F238E27FC236}">
                <a16:creationId xmlns="" xmlns:a16="http://schemas.microsoft.com/office/drawing/2014/main" id="{2DC1CEE2-6F7E-422E-B516-E06A323F5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857267"/>
              </p:ext>
            </p:extLst>
          </p:nvPr>
        </p:nvGraphicFramePr>
        <p:xfrm>
          <a:off x="389964" y="1646344"/>
          <a:ext cx="5992908" cy="3772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141">
                  <a:extLst>
                    <a:ext uri="{9D8B030D-6E8A-4147-A177-3AD203B41FA5}">
                      <a16:colId xmlns="" xmlns:a16="http://schemas.microsoft.com/office/drawing/2014/main" val="1716020971"/>
                    </a:ext>
                  </a:extLst>
                </a:gridCol>
                <a:gridCol w="555812">
                  <a:extLst>
                    <a:ext uri="{9D8B030D-6E8A-4147-A177-3AD203B41FA5}">
                      <a16:colId xmlns="" xmlns:a16="http://schemas.microsoft.com/office/drawing/2014/main" val="1757526411"/>
                    </a:ext>
                  </a:extLst>
                </a:gridCol>
                <a:gridCol w="571501">
                  <a:extLst>
                    <a:ext uri="{9D8B030D-6E8A-4147-A177-3AD203B41FA5}">
                      <a16:colId xmlns="" xmlns:a16="http://schemas.microsoft.com/office/drawing/2014/main" val="254895458"/>
                    </a:ext>
                  </a:extLst>
                </a:gridCol>
                <a:gridCol w="1866899">
                  <a:extLst>
                    <a:ext uri="{9D8B030D-6E8A-4147-A177-3AD203B41FA5}">
                      <a16:colId xmlns="" xmlns:a16="http://schemas.microsoft.com/office/drawing/2014/main" val="2309414493"/>
                    </a:ext>
                  </a:extLst>
                </a:gridCol>
                <a:gridCol w="555811">
                  <a:extLst>
                    <a:ext uri="{9D8B030D-6E8A-4147-A177-3AD203B41FA5}">
                      <a16:colId xmlns="" xmlns:a16="http://schemas.microsoft.com/office/drawing/2014/main" val="1260460770"/>
                    </a:ext>
                  </a:extLst>
                </a:gridCol>
                <a:gridCol w="573744">
                  <a:extLst>
                    <a:ext uri="{9D8B030D-6E8A-4147-A177-3AD203B41FA5}">
                      <a16:colId xmlns="" xmlns:a16="http://schemas.microsoft.com/office/drawing/2014/main" val="51704865"/>
                    </a:ext>
                  </a:extLst>
                </a:gridCol>
              </a:tblGrid>
              <a:tr h="481106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Aspectos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B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Aspectos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0369360"/>
                  </a:ext>
                </a:extLst>
              </a:tr>
              <a:tr h="481106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Habla acerca de sus conductas y sus consecuencias. 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Escribe palabras a partir de su nombre escrito.</a:t>
                      </a: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8598702"/>
                  </a:ext>
                </a:extLst>
              </a:tr>
              <a:tr h="481106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Escucha y sigue indicaciones.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Reconoce figuras por sus atributos geométricos. </a:t>
                      </a: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221339"/>
                  </a:ext>
                </a:extLst>
              </a:tr>
              <a:tr h="481106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Manipula y explora las posibilidades de diversos materiales para modelar. 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Describe lo que observa en imágenes e infiere el contenido de los diálogos.</a:t>
                      </a: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6659761"/>
                  </a:ext>
                </a:extLst>
              </a:tr>
              <a:tr h="48110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Describe y explica las características comunes que identifica entre seres vivos y elementos que observa en la naturaleza. </a:t>
                      </a:r>
                      <a:endParaRPr lang="es-ES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Compara e identifica algunos rasgos que distinguen a los seres vivos</a:t>
                      </a:r>
                      <a:endParaRPr lang="es-ES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2135059"/>
                  </a:ext>
                </a:extLst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0376" y="2101088"/>
            <a:ext cx="483471" cy="63818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0375" y="2775831"/>
            <a:ext cx="483471" cy="63818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6055" y="3433661"/>
            <a:ext cx="483471" cy="63818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6054" y="4094114"/>
            <a:ext cx="483471" cy="63818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6053" y="4774215"/>
            <a:ext cx="483471" cy="63818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8476" y="2137649"/>
            <a:ext cx="483471" cy="63818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8476" y="2822618"/>
            <a:ext cx="483471" cy="63818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8476" y="3438109"/>
            <a:ext cx="483471" cy="63818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8476" y="4091491"/>
            <a:ext cx="483471" cy="63818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1408" y="4774215"/>
            <a:ext cx="483471" cy="63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5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59" y="6557967"/>
            <a:ext cx="1911178" cy="254664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2" y="974339"/>
            <a:ext cx="2173107" cy="28956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8765"/>
            <a:ext cx="2170034" cy="28915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72808" y="1284802"/>
            <a:ext cx="2001848" cy="2667463"/>
          </a:xfrm>
          <a:prstGeom prst="rect">
            <a:avLst/>
          </a:prstGeom>
        </p:spPr>
      </p:pic>
      <p:pic>
        <p:nvPicPr>
          <p:cNvPr id="1026" name="Picture 2" descr="Nubes Animadas Png - Microdocs Gesti N Documental En La Nube Imagenes De,  Transparent Png (#3887516), PNG Images on PngArea">
            <a:extLst>
              <a:ext uri="{FF2B5EF4-FFF2-40B4-BE49-F238E27FC236}">
                <a16:creationId xmlns="" xmlns:a16="http://schemas.microsoft.com/office/drawing/2014/main" id="{B903E56F-C1A3-4E10-B7E1-FBDD056A9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35" b="96040" l="814" r="97907">
                        <a14:foregroundMark x1="11977" y1="67921" x2="2791" y2="64554"/>
                        <a14:foregroundMark x1="2791" y1="64554" x2="6512" y2="51287"/>
                        <a14:foregroundMark x1="6512" y1="51287" x2="13605" y2="48713"/>
                        <a14:foregroundMark x1="4651" y1="61980" x2="4419" y2="52673"/>
                        <a14:foregroundMark x1="29302" y1="85149" x2="35930" y2="90891"/>
                        <a14:foregroundMark x1="35930" y1="90891" x2="38953" y2="88317"/>
                        <a14:foregroundMark x1="70349" y1="87327" x2="78023" y2="86931"/>
                        <a14:foregroundMark x1="78023" y1="86931" x2="77907" y2="86535"/>
                        <a14:foregroundMark x1="67442" y1="86931" x2="76512" y2="94653"/>
                        <a14:foregroundMark x1="76512" y1="94653" x2="79535" y2="84356"/>
                        <a14:foregroundMark x1="88605" y1="61188" x2="96744" y2="59604"/>
                        <a14:foregroundMark x1="96744" y1="59604" x2="92093" y2="40594"/>
                        <a14:foregroundMark x1="92093" y1="40594" x2="85465" y2="38416"/>
                        <a14:foregroundMark x1="75000" y1="17030" x2="70000" y2="6535"/>
                        <a14:foregroundMark x1="70000" y1="6535" x2="63488" y2="16238"/>
                        <a14:foregroundMark x1="63488" y1="16238" x2="63488" y2="16238"/>
                        <a14:foregroundMark x1="91512" y1="40594" x2="97907" y2="48713"/>
                        <a14:foregroundMark x1="97907" y1="48713" x2="89302" y2="58020"/>
                        <a14:foregroundMark x1="89302" y1="58020" x2="88605" y2="58020"/>
                        <a14:foregroundMark x1="86512" y1="28713" x2="93488" y2="32277"/>
                        <a14:foregroundMark x1="93488" y1="32277" x2="93023" y2="31683"/>
                        <a14:foregroundMark x1="93837" y1="34059" x2="97791" y2="41980"/>
                        <a14:foregroundMark x1="88372" y1="75446" x2="95581" y2="68317"/>
                        <a14:foregroundMark x1="95581" y1="68317" x2="97209" y2="61584"/>
                        <a14:foregroundMark x1="71395" y1="98614" x2="78721" y2="96040"/>
                        <a14:foregroundMark x1="78721" y1="96040" x2="83140" y2="90495"/>
                        <a14:foregroundMark x1="814" y1="60198" x2="814" y2="54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41" y="-6770"/>
            <a:ext cx="4490821" cy="21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713619" y="558841"/>
            <a:ext cx="377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Primera semana</a:t>
            </a:r>
            <a:br>
              <a:rPr lang="es-ES" sz="2400" dirty="0" smtClean="0"/>
            </a:br>
            <a:r>
              <a:rPr lang="es-ES" sz="2400" dirty="0" smtClean="0"/>
              <a:t>del </a:t>
            </a:r>
            <a:r>
              <a:rPr lang="es-ES" sz="2400" dirty="0" smtClean="0"/>
              <a:t>14 </a:t>
            </a:r>
            <a:r>
              <a:rPr lang="es-ES" sz="2400" dirty="0" smtClean="0"/>
              <a:t>al </a:t>
            </a:r>
            <a:r>
              <a:rPr lang="es-ES" sz="2400" dirty="0" smtClean="0"/>
              <a:t>18 de junio </a:t>
            </a:r>
            <a:r>
              <a:rPr lang="es-ES" sz="2400" dirty="0" smtClean="0"/>
              <a:t>de 2021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68" y="4314662"/>
            <a:ext cx="2116340" cy="28200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84160" y="5114881"/>
            <a:ext cx="2012911" cy="26822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10" y="1785511"/>
            <a:ext cx="2181520" cy="29068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58618" y="3305934"/>
            <a:ext cx="1885858" cy="25129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3" y="3870004"/>
            <a:ext cx="2165738" cy="28858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25" y="7372569"/>
            <a:ext cx="3096239" cy="17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1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E78A844C-FF35-4D52-A98B-3DDCDDFDD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98A10DE3-E43E-4C5A-AA69-D210916C32E2}"/>
              </a:ext>
            </a:extLst>
          </p:cNvPr>
          <p:cNvSpPr txBox="1"/>
          <p:nvPr/>
        </p:nvSpPr>
        <p:spPr>
          <a:xfrm>
            <a:off x="0" y="7699845"/>
            <a:ext cx="3155576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Agency FB" panose="020B0503020202020204" pitchFamily="34" charset="0"/>
              </a:rPr>
              <a:t>Alumna: Tamara Lizbeth López Hernández.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561885B2-0E18-44A4-A3F9-5BF113946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349" r="55981" b="7613"/>
          <a:stretch/>
        </p:blipFill>
        <p:spPr>
          <a:xfrm>
            <a:off x="-1" y="8653953"/>
            <a:ext cx="3155576" cy="490047"/>
          </a:xfrm>
          <a:prstGeom prst="rect">
            <a:avLst/>
          </a:prstGeom>
        </p:spPr>
      </p:pic>
      <p:sp>
        <p:nvSpPr>
          <p:cNvPr id="8" name="Triángulo isósceles 7">
            <a:extLst>
              <a:ext uri="{FF2B5EF4-FFF2-40B4-BE49-F238E27FC236}">
                <a16:creationId xmlns="" xmlns:a16="http://schemas.microsoft.com/office/drawing/2014/main" id="{286AD03E-7059-4240-BCD5-4F240695DAD3}"/>
              </a:ext>
            </a:extLst>
          </p:cNvPr>
          <p:cNvSpPr/>
          <p:nvPr/>
        </p:nvSpPr>
        <p:spPr>
          <a:xfrm rot="10800000">
            <a:off x="322730" y="32848"/>
            <a:ext cx="735105" cy="91440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Triángulo isósceles 8">
            <a:extLst>
              <a:ext uri="{FF2B5EF4-FFF2-40B4-BE49-F238E27FC236}">
                <a16:creationId xmlns="" xmlns:a16="http://schemas.microsoft.com/office/drawing/2014/main" id="{5642C137-B1F8-4B8E-B788-70667F00FF28}"/>
              </a:ext>
            </a:extLst>
          </p:cNvPr>
          <p:cNvSpPr/>
          <p:nvPr/>
        </p:nvSpPr>
        <p:spPr>
          <a:xfrm rot="10800000">
            <a:off x="1057835" y="32846"/>
            <a:ext cx="735105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highlight>
                <a:srgbClr val="FFFF00"/>
              </a:highlight>
            </a:endParaRPr>
          </a:p>
        </p:txBody>
      </p:sp>
      <p:sp>
        <p:nvSpPr>
          <p:cNvPr id="10" name="Triángulo isósceles 9">
            <a:extLst>
              <a:ext uri="{FF2B5EF4-FFF2-40B4-BE49-F238E27FC236}">
                <a16:creationId xmlns="" xmlns:a16="http://schemas.microsoft.com/office/drawing/2014/main" id="{D6CD1B13-40B4-499C-9FC8-268C3FD5F360}"/>
              </a:ext>
            </a:extLst>
          </p:cNvPr>
          <p:cNvSpPr/>
          <p:nvPr/>
        </p:nvSpPr>
        <p:spPr>
          <a:xfrm rot="10800000">
            <a:off x="1792940" y="32847"/>
            <a:ext cx="735105" cy="914400"/>
          </a:xfrm>
          <a:prstGeom prst="triangle">
            <a:avLst/>
          </a:prstGeom>
          <a:solidFill>
            <a:srgbClr val="0DC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Triángulo isósceles 10">
            <a:extLst>
              <a:ext uri="{FF2B5EF4-FFF2-40B4-BE49-F238E27FC236}">
                <a16:creationId xmlns="" xmlns:a16="http://schemas.microsoft.com/office/drawing/2014/main" id="{6DAD7BDD-FE33-43F0-A76E-6B131DA4064C}"/>
              </a:ext>
            </a:extLst>
          </p:cNvPr>
          <p:cNvSpPr/>
          <p:nvPr/>
        </p:nvSpPr>
        <p:spPr>
          <a:xfrm rot="10800000">
            <a:off x="2528045" y="32845"/>
            <a:ext cx="735105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Triángulo isósceles 11">
            <a:extLst>
              <a:ext uri="{FF2B5EF4-FFF2-40B4-BE49-F238E27FC236}">
                <a16:creationId xmlns="" xmlns:a16="http://schemas.microsoft.com/office/drawing/2014/main" id="{303FCF1C-BC16-4CE7-961C-65FA8EAC4E86}"/>
              </a:ext>
            </a:extLst>
          </p:cNvPr>
          <p:cNvSpPr/>
          <p:nvPr/>
        </p:nvSpPr>
        <p:spPr>
          <a:xfrm rot="10800000">
            <a:off x="3263150" y="35823"/>
            <a:ext cx="735105" cy="914400"/>
          </a:xfrm>
          <a:prstGeom prst="triangle">
            <a:avLst/>
          </a:prstGeom>
          <a:solidFill>
            <a:srgbClr val="F79B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Triángulo isósceles 12">
            <a:extLst>
              <a:ext uri="{FF2B5EF4-FFF2-40B4-BE49-F238E27FC236}">
                <a16:creationId xmlns="" xmlns:a16="http://schemas.microsoft.com/office/drawing/2014/main" id="{8C10C888-ED3C-491E-983D-6318FB944BE2}"/>
              </a:ext>
            </a:extLst>
          </p:cNvPr>
          <p:cNvSpPr/>
          <p:nvPr/>
        </p:nvSpPr>
        <p:spPr>
          <a:xfrm rot="10800000">
            <a:off x="3998255" y="32845"/>
            <a:ext cx="735105" cy="914400"/>
          </a:xfrm>
          <a:prstGeom prst="triangle">
            <a:avLst/>
          </a:prstGeom>
          <a:solidFill>
            <a:srgbClr val="FFFF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Triángulo isósceles 13">
            <a:extLst>
              <a:ext uri="{FF2B5EF4-FFF2-40B4-BE49-F238E27FC236}">
                <a16:creationId xmlns="" xmlns:a16="http://schemas.microsoft.com/office/drawing/2014/main" id="{B825DE19-5C09-4A78-96E2-3B32AD1365C0}"/>
              </a:ext>
            </a:extLst>
          </p:cNvPr>
          <p:cNvSpPr/>
          <p:nvPr/>
        </p:nvSpPr>
        <p:spPr>
          <a:xfrm rot="10800000">
            <a:off x="4733360" y="32845"/>
            <a:ext cx="735105" cy="914400"/>
          </a:xfrm>
          <a:prstGeom prst="triangle">
            <a:avLst/>
          </a:prstGeom>
          <a:solidFill>
            <a:srgbClr val="F8BD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Triángulo isósceles 14">
            <a:extLst>
              <a:ext uri="{FF2B5EF4-FFF2-40B4-BE49-F238E27FC236}">
                <a16:creationId xmlns="" xmlns:a16="http://schemas.microsoft.com/office/drawing/2014/main" id="{A73858CC-F823-46A4-A75C-8DBE7E66F431}"/>
              </a:ext>
            </a:extLst>
          </p:cNvPr>
          <p:cNvSpPr/>
          <p:nvPr/>
        </p:nvSpPr>
        <p:spPr>
          <a:xfrm rot="10800000">
            <a:off x="6172190" y="32845"/>
            <a:ext cx="735105" cy="914400"/>
          </a:xfrm>
          <a:prstGeom prst="triangle">
            <a:avLst/>
          </a:prstGeom>
          <a:solidFill>
            <a:srgbClr val="F47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Triángulo isósceles 15">
            <a:extLst>
              <a:ext uri="{FF2B5EF4-FFF2-40B4-BE49-F238E27FC236}">
                <a16:creationId xmlns="" xmlns:a16="http://schemas.microsoft.com/office/drawing/2014/main" id="{423064A0-CED1-45AB-B20F-4A55F611FC52}"/>
              </a:ext>
            </a:extLst>
          </p:cNvPr>
          <p:cNvSpPr/>
          <p:nvPr/>
        </p:nvSpPr>
        <p:spPr>
          <a:xfrm rot="10800000">
            <a:off x="5468465" y="32845"/>
            <a:ext cx="735105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06D278D-8EAB-4184-8F01-CC3011205275}"/>
              </a:ext>
            </a:extLst>
          </p:cNvPr>
          <p:cNvSpPr txBox="1"/>
          <p:nvPr/>
        </p:nvSpPr>
        <p:spPr>
          <a:xfrm>
            <a:off x="322730" y="5701553"/>
            <a:ext cx="17524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>
                <a:latin typeface="Amasis MT Pro" panose="02040504050005020304" pitchFamily="18" charset="0"/>
              </a:rPr>
              <a:t>3° A</a:t>
            </a:r>
          </a:p>
        </p:txBody>
      </p:sp>
    </p:spTree>
    <p:extLst>
      <p:ext uri="{BB962C8B-B14F-4D97-AF65-F5344CB8AC3E}">
        <p14:creationId xmlns:p14="http://schemas.microsoft.com/office/powerpoint/2010/main" val="407887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C9C1465-CFBC-4A20-A218-DAAFAD02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AE2C6A65-6336-4002-9437-26B6CF0E107B}"/>
              </a:ext>
            </a:extLst>
          </p:cNvPr>
          <p:cNvSpPr txBox="1"/>
          <p:nvPr/>
        </p:nvSpPr>
        <p:spPr>
          <a:xfrm>
            <a:off x="996342" y="7135904"/>
            <a:ext cx="48653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latin typeface="Amasis MT Pro" panose="020B0604020202020204" pitchFamily="18" charset="0"/>
              </a:rPr>
              <a:t>Alfredo Tadeo Gatica Mares</a:t>
            </a:r>
            <a:endParaRPr lang="es-MX" sz="4400" dirty="0">
              <a:latin typeface="Amasis MT Pro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9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6590B89-8633-405F-8CB4-D03FE5CBFE41}"/>
              </a:ext>
            </a:extLst>
          </p:cNvPr>
          <p:cNvSpPr txBox="1"/>
          <p:nvPr/>
        </p:nvSpPr>
        <p:spPr>
          <a:xfrm>
            <a:off x="829188" y="900550"/>
            <a:ext cx="51996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>
                <a:latin typeface="Arial Narrow" panose="020B0606020202030204" pitchFamily="34" charset="0"/>
              </a:rPr>
              <a:t>Nombre: </a:t>
            </a:r>
            <a:r>
              <a:rPr lang="es-MX" sz="2800" dirty="0" smtClean="0">
                <a:latin typeface="Arial Narrow" panose="020B0606020202030204" pitchFamily="34" charset="0"/>
              </a:rPr>
              <a:t>Alfredo Tadeo Gatica Mares</a:t>
            </a:r>
            <a:r>
              <a:rPr lang="es-MX" sz="2800" dirty="0" smtClean="0">
                <a:latin typeface="Arial Narrow" panose="020B0606020202030204" pitchFamily="34" charset="0"/>
              </a:rPr>
              <a:t>.</a:t>
            </a:r>
            <a:endParaRPr lang="es-MX" sz="2800" dirty="0">
              <a:latin typeface="Arial Narrow" panose="020B0606020202030204" pitchFamily="34" charset="0"/>
            </a:endParaRPr>
          </a:p>
          <a:p>
            <a:pPr algn="ctr"/>
            <a:r>
              <a:rPr lang="es-MX" sz="2800" b="1" dirty="0">
                <a:latin typeface="Arial Narrow" panose="020B0606020202030204" pitchFamily="34" charset="0"/>
              </a:rPr>
              <a:t>Grado: </a:t>
            </a:r>
            <a:r>
              <a:rPr lang="es-MX" sz="2800" dirty="0">
                <a:latin typeface="Arial Narrow" panose="020B0606020202030204" pitchFamily="34" charset="0"/>
              </a:rPr>
              <a:t>3°           </a:t>
            </a:r>
            <a:r>
              <a:rPr lang="es-MX" sz="2800" b="1" dirty="0">
                <a:latin typeface="Arial Narrow" panose="020B0606020202030204" pitchFamily="34" charset="0"/>
              </a:rPr>
              <a:t>Sección: </a:t>
            </a:r>
            <a:r>
              <a:rPr lang="es-MX" sz="2800" dirty="0">
                <a:latin typeface="Arial Narrow" panose="020B0606020202030204" pitchFamily="34" charset="0"/>
              </a:rPr>
              <a:t>“A”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="" xmlns:a16="http://schemas.microsoft.com/office/drawing/2014/main" id="{F9207FB7-4188-4AF1-A01C-E61BDEF7D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71478"/>
              </p:ext>
            </p:extLst>
          </p:nvPr>
        </p:nvGraphicFramePr>
        <p:xfrm>
          <a:off x="349647" y="5847960"/>
          <a:ext cx="5992909" cy="602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2909">
                  <a:extLst>
                    <a:ext uri="{9D8B030D-6E8A-4147-A177-3AD203B41FA5}">
                      <a16:colId xmlns="" xmlns:a16="http://schemas.microsoft.com/office/drawing/2014/main" val="3250576408"/>
                    </a:ext>
                  </a:extLst>
                </a:gridCol>
              </a:tblGrid>
              <a:tr h="602267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Observaciones </a:t>
                      </a: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generales:</a:t>
                      </a: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Realizó las actividades sin ningún problema y siguió indicaciones en todo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momento.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0077017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="" xmlns:a16="http://schemas.microsoft.com/office/drawing/2014/main" id="{A1F2E8F2-9B88-4AE2-A0F1-5C14628B1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68055"/>
              </p:ext>
            </p:extLst>
          </p:nvPr>
        </p:nvGraphicFramePr>
        <p:xfrm>
          <a:off x="389965" y="6560661"/>
          <a:ext cx="2819400" cy="1629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="" xmlns:a16="http://schemas.microsoft.com/office/drawing/2014/main" val="1971534863"/>
                    </a:ext>
                  </a:extLst>
                </a:gridCol>
              </a:tblGrid>
              <a:tr h="466777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Fortalezas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B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9357408"/>
                  </a:ext>
                </a:extLst>
              </a:tr>
              <a:tr h="1111013">
                <a:tc>
                  <a:txBody>
                    <a:bodyPr/>
                    <a:lstStyle/>
                    <a:p>
                      <a:pPr algn="r"/>
                      <a:r>
                        <a:rPr lang="es-MX" dirty="0" smtClean="0"/>
                        <a:t>         </a:t>
                      </a:r>
                    </a:p>
                    <a:p>
                      <a:pPr algn="r"/>
                      <a:r>
                        <a:rPr lang="es-MX" dirty="0" smtClean="0"/>
                        <a:t>           Obtuvo los aprendizajes esperados de cada actividad.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1155912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="" xmlns:a16="http://schemas.microsoft.com/office/drawing/2014/main" id="{2DB876EA-F785-4AC2-8FE3-0BEAB5D52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002768"/>
              </p:ext>
            </p:extLst>
          </p:nvPr>
        </p:nvGraphicFramePr>
        <p:xfrm>
          <a:off x="3563473" y="6560661"/>
          <a:ext cx="2819400" cy="1629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="" xmlns:a16="http://schemas.microsoft.com/office/drawing/2014/main" val="1971534863"/>
                    </a:ext>
                  </a:extLst>
                </a:gridCol>
              </a:tblGrid>
              <a:tr h="53581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Debilidades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9357408"/>
                  </a:ext>
                </a:extLst>
              </a:tr>
              <a:tr h="1093362"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r>
                        <a:rPr lang="es-MX" dirty="0" smtClean="0"/>
                        <a:t>No asistió</a:t>
                      </a:r>
                      <a:r>
                        <a:rPr lang="es-MX" baseline="0" dirty="0" smtClean="0"/>
                        <a:t> a las clases en línea.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1155912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164E9941-397D-4446-B989-55231AEDB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86921"/>
          <a:stretch/>
        </p:blipFill>
        <p:spPr>
          <a:xfrm>
            <a:off x="0" y="0"/>
            <a:ext cx="6858000" cy="692237"/>
          </a:xfrm>
          <a:prstGeom prst="rect">
            <a:avLst/>
          </a:prstGeom>
        </p:spPr>
      </p:pic>
      <p:pic>
        <p:nvPicPr>
          <p:cNvPr id="2052" name="Picture 4" descr="Dibujos animados lindo lápiz - Descargar PNG/SVG transparente">
            <a:extLst>
              <a:ext uri="{FF2B5EF4-FFF2-40B4-BE49-F238E27FC236}">
                <a16:creationId xmlns="" xmlns:a16="http://schemas.microsoft.com/office/drawing/2014/main" id="{1ABD3D5B-3D75-4782-BA3C-962B14928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180" y="7113238"/>
            <a:ext cx="1777253" cy="177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7BFCA184-50F7-418F-A275-C71F0158C752}"/>
              </a:ext>
            </a:extLst>
          </p:cNvPr>
          <p:cNvSpPr txBox="1"/>
          <p:nvPr/>
        </p:nvSpPr>
        <p:spPr>
          <a:xfrm>
            <a:off x="80682" y="8182823"/>
            <a:ext cx="6843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b="1" dirty="0">
                <a:solidFill>
                  <a:srgbClr val="FF9900"/>
                </a:solidFill>
              </a:rPr>
              <a:t>- - - - - - - - - - - - - -</a:t>
            </a:r>
          </a:p>
        </p:txBody>
      </p:sp>
      <p:pic>
        <p:nvPicPr>
          <p:cNvPr id="2054" name="Picture 6" descr="Manzana animada Png by vaniiina on DeviantArt">
            <a:extLst>
              <a:ext uri="{FF2B5EF4-FFF2-40B4-BE49-F238E27FC236}">
                <a16:creationId xmlns="" xmlns:a16="http://schemas.microsoft.com/office/drawing/2014/main" id="{1E6C42DF-4991-4341-85C5-29BE8AA36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67" y="7451449"/>
            <a:ext cx="1326611" cy="13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Tabla 4">
            <a:extLst>
              <a:ext uri="{FF2B5EF4-FFF2-40B4-BE49-F238E27FC236}">
                <a16:creationId xmlns="" xmlns:a16="http://schemas.microsoft.com/office/drawing/2014/main" id="{2DC1CEE2-6F7E-422E-B516-E06A323F5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72621"/>
              </p:ext>
            </p:extLst>
          </p:nvPr>
        </p:nvGraphicFramePr>
        <p:xfrm>
          <a:off x="349648" y="1854657"/>
          <a:ext cx="5992908" cy="3772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141">
                  <a:extLst>
                    <a:ext uri="{9D8B030D-6E8A-4147-A177-3AD203B41FA5}">
                      <a16:colId xmlns="" xmlns:a16="http://schemas.microsoft.com/office/drawing/2014/main" val="1716020971"/>
                    </a:ext>
                  </a:extLst>
                </a:gridCol>
                <a:gridCol w="555812">
                  <a:extLst>
                    <a:ext uri="{9D8B030D-6E8A-4147-A177-3AD203B41FA5}">
                      <a16:colId xmlns="" xmlns:a16="http://schemas.microsoft.com/office/drawing/2014/main" val="1757526411"/>
                    </a:ext>
                  </a:extLst>
                </a:gridCol>
                <a:gridCol w="571501">
                  <a:extLst>
                    <a:ext uri="{9D8B030D-6E8A-4147-A177-3AD203B41FA5}">
                      <a16:colId xmlns="" xmlns:a16="http://schemas.microsoft.com/office/drawing/2014/main" val="254895458"/>
                    </a:ext>
                  </a:extLst>
                </a:gridCol>
                <a:gridCol w="1866899">
                  <a:extLst>
                    <a:ext uri="{9D8B030D-6E8A-4147-A177-3AD203B41FA5}">
                      <a16:colId xmlns="" xmlns:a16="http://schemas.microsoft.com/office/drawing/2014/main" val="2309414493"/>
                    </a:ext>
                  </a:extLst>
                </a:gridCol>
                <a:gridCol w="555811">
                  <a:extLst>
                    <a:ext uri="{9D8B030D-6E8A-4147-A177-3AD203B41FA5}">
                      <a16:colId xmlns="" xmlns:a16="http://schemas.microsoft.com/office/drawing/2014/main" val="1260460770"/>
                    </a:ext>
                  </a:extLst>
                </a:gridCol>
                <a:gridCol w="573744">
                  <a:extLst>
                    <a:ext uri="{9D8B030D-6E8A-4147-A177-3AD203B41FA5}">
                      <a16:colId xmlns="" xmlns:a16="http://schemas.microsoft.com/office/drawing/2014/main" val="51704865"/>
                    </a:ext>
                  </a:extLst>
                </a:gridCol>
              </a:tblGrid>
              <a:tr h="481106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Aspectos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B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Aspectos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0369360"/>
                  </a:ext>
                </a:extLst>
              </a:tr>
              <a:tr h="481106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Habla acerca de sus conductas y sus consecuencias. 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Escribe palabras a partir de su nombre escrito.</a:t>
                      </a: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8598702"/>
                  </a:ext>
                </a:extLst>
              </a:tr>
              <a:tr h="481106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Escucha y sigue indicaciones.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Reconoce figuras por sus atributos geométricos. </a:t>
                      </a: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221339"/>
                  </a:ext>
                </a:extLst>
              </a:tr>
              <a:tr h="481106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Manipula y explora las posibilidades de diversos materiales para modelar. 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Describe lo que observa en imágenes e infiere el contenido de los diálogos.</a:t>
                      </a: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6659761"/>
                  </a:ext>
                </a:extLst>
              </a:tr>
              <a:tr h="117680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Describe y explica las características comunes que identifica entre seres vivos y elementos que observa en la naturaleza. </a:t>
                      </a:r>
                      <a:endParaRPr lang="es-ES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Compara e identifica algunos rasgos que distinguen a los seres vivos</a:t>
                      </a:r>
                      <a:endParaRPr lang="es-ES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2135059"/>
                  </a:ext>
                </a:extLst>
              </a:tr>
            </a:tbl>
          </a:graphicData>
        </a:graphic>
      </p:graphicFrame>
      <p:pic>
        <p:nvPicPr>
          <p:cNvPr id="24" name="Imagen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9279" y="2945464"/>
            <a:ext cx="483471" cy="63818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9278" y="3676838"/>
            <a:ext cx="483471" cy="63818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9277" y="2297741"/>
            <a:ext cx="483471" cy="63818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9276" y="4699649"/>
            <a:ext cx="483471" cy="63818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6096" y="2341107"/>
            <a:ext cx="483471" cy="63818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1858" y="2961151"/>
            <a:ext cx="483471" cy="63818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6096" y="3729783"/>
            <a:ext cx="483471" cy="638182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6096" y="4699649"/>
            <a:ext cx="483471" cy="63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2945" y="-353451"/>
            <a:ext cx="2072458" cy="2763278"/>
          </a:xfrm>
          <a:prstGeom prst="rect">
            <a:avLst/>
          </a:prstGeom>
        </p:spPr>
      </p:pic>
      <p:pic>
        <p:nvPicPr>
          <p:cNvPr id="10" name="Picture 2" descr="Nubes Animadas Png - Microdocs Gesti N Documental En La Nube Imagenes De,  Transparent Png (#3887516), PNG Images on PngArea">
            <a:extLst>
              <a:ext uri="{FF2B5EF4-FFF2-40B4-BE49-F238E27FC236}">
                <a16:creationId xmlns="" xmlns:a16="http://schemas.microsoft.com/office/drawing/2014/main" id="{B903E56F-C1A3-4E10-B7E1-FBDD056A9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35" b="96040" l="814" r="97907">
                        <a14:foregroundMark x1="11977" y1="67921" x2="2791" y2="64554"/>
                        <a14:foregroundMark x1="2791" y1="64554" x2="6512" y2="51287"/>
                        <a14:foregroundMark x1="6512" y1="51287" x2="13605" y2="48713"/>
                        <a14:foregroundMark x1="4651" y1="61980" x2="4419" y2="52673"/>
                        <a14:foregroundMark x1="29302" y1="85149" x2="35930" y2="90891"/>
                        <a14:foregroundMark x1="35930" y1="90891" x2="38953" y2="88317"/>
                        <a14:foregroundMark x1="70349" y1="87327" x2="78023" y2="86931"/>
                        <a14:foregroundMark x1="78023" y1="86931" x2="77907" y2="86535"/>
                        <a14:foregroundMark x1="67442" y1="86931" x2="76512" y2="94653"/>
                        <a14:foregroundMark x1="76512" y1="94653" x2="79535" y2="84356"/>
                        <a14:foregroundMark x1="88605" y1="61188" x2="96744" y2="59604"/>
                        <a14:foregroundMark x1="96744" y1="59604" x2="92093" y2="40594"/>
                        <a14:foregroundMark x1="92093" y1="40594" x2="85465" y2="38416"/>
                        <a14:foregroundMark x1="75000" y1="17030" x2="70000" y2="6535"/>
                        <a14:foregroundMark x1="70000" y1="6535" x2="63488" y2="16238"/>
                        <a14:foregroundMark x1="63488" y1="16238" x2="63488" y2="16238"/>
                        <a14:foregroundMark x1="91512" y1="40594" x2="97907" y2="48713"/>
                        <a14:foregroundMark x1="97907" y1="48713" x2="89302" y2="58020"/>
                        <a14:foregroundMark x1="89302" y1="58020" x2="88605" y2="58020"/>
                        <a14:foregroundMark x1="86512" y1="28713" x2="93488" y2="32277"/>
                        <a14:foregroundMark x1="93488" y1="32277" x2="93023" y2="31683"/>
                        <a14:foregroundMark x1="93837" y1="34059" x2="97791" y2="41980"/>
                        <a14:foregroundMark x1="88372" y1="75446" x2="95581" y2="68317"/>
                        <a14:foregroundMark x1="95581" y1="68317" x2="97209" y2="61584"/>
                        <a14:foregroundMark x1="71395" y1="98614" x2="78721" y2="96040"/>
                        <a14:foregroundMark x1="78721" y1="96040" x2="83140" y2="90495"/>
                        <a14:foregroundMark x1="814" y1="60198" x2="814" y2="54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64" y="-179121"/>
            <a:ext cx="4490821" cy="21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3197182" y="405040"/>
            <a:ext cx="377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Primera semana</a:t>
            </a:r>
            <a:br>
              <a:rPr lang="es-ES" sz="2400" dirty="0" smtClean="0"/>
            </a:br>
            <a:r>
              <a:rPr lang="es-ES" sz="2400" dirty="0" smtClean="0"/>
              <a:t>del </a:t>
            </a:r>
            <a:r>
              <a:rPr lang="es-ES" sz="2400" dirty="0" smtClean="0"/>
              <a:t>14 </a:t>
            </a:r>
            <a:r>
              <a:rPr lang="es-ES" sz="2400" dirty="0" smtClean="0"/>
              <a:t>al </a:t>
            </a:r>
            <a:r>
              <a:rPr lang="es-ES" sz="2400" dirty="0" smtClean="0"/>
              <a:t>18 </a:t>
            </a:r>
            <a:r>
              <a:rPr lang="es-ES" sz="2400" dirty="0" smtClean="0"/>
              <a:t>de </a:t>
            </a:r>
            <a:r>
              <a:rPr lang="es-ES" sz="2400" dirty="0" smtClean="0"/>
              <a:t>junio</a:t>
            </a:r>
            <a:r>
              <a:rPr lang="es-ES" sz="2400" dirty="0" smtClean="0"/>
              <a:t> </a:t>
            </a:r>
            <a:r>
              <a:rPr lang="es-ES" sz="2400" dirty="0" smtClean="0"/>
              <a:t>de 2021</a:t>
            </a:r>
            <a:endParaRPr 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85" y="4633648"/>
            <a:ext cx="2809772" cy="21073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7558" y="2037819"/>
            <a:ext cx="3387218" cy="25404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" y="6756648"/>
            <a:ext cx="3216157" cy="24121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8" y="5699933"/>
            <a:ext cx="2821289" cy="211596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7641"/>
            <a:ext cx="2769401" cy="207705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3709" y="1426961"/>
            <a:ext cx="2077051" cy="276940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759" y="6826335"/>
            <a:ext cx="3123241" cy="234243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226" y="1866362"/>
            <a:ext cx="2030774" cy="270769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226" y="4574061"/>
            <a:ext cx="2026060" cy="27014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8926" y="6476122"/>
            <a:ext cx="3077308" cy="230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6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C9C1465-CFBC-4A20-A218-DAAFAD02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AE2C6A65-6336-4002-9437-26B6CF0E107B}"/>
              </a:ext>
            </a:extLst>
          </p:cNvPr>
          <p:cNvSpPr txBox="1"/>
          <p:nvPr/>
        </p:nvSpPr>
        <p:spPr>
          <a:xfrm>
            <a:off x="971017" y="7171763"/>
            <a:ext cx="49159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latin typeface="Amasis MT Pro" panose="020B0604020202020204" pitchFamily="18" charset="0"/>
              </a:rPr>
              <a:t>Frida De León Martínez</a:t>
            </a:r>
            <a:endParaRPr lang="es-MX" sz="4400" dirty="0">
              <a:latin typeface="Amasis MT Pro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0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6590B89-8633-405F-8CB4-D03FE5CBFE41}"/>
              </a:ext>
            </a:extLst>
          </p:cNvPr>
          <p:cNvSpPr txBox="1"/>
          <p:nvPr/>
        </p:nvSpPr>
        <p:spPr>
          <a:xfrm>
            <a:off x="1113302" y="692237"/>
            <a:ext cx="46313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>
                <a:latin typeface="Arial Narrow" panose="020B0606020202030204" pitchFamily="34" charset="0"/>
              </a:rPr>
              <a:t>Nombre: </a:t>
            </a:r>
            <a:r>
              <a:rPr lang="es-MX" sz="2800" dirty="0" smtClean="0">
                <a:latin typeface="Arial Narrow" panose="020B0606020202030204" pitchFamily="34" charset="0"/>
              </a:rPr>
              <a:t>Frida De León Martínez</a:t>
            </a:r>
            <a:r>
              <a:rPr lang="es-MX" sz="2800" dirty="0" smtClean="0">
                <a:latin typeface="Arial Narrow" panose="020B0606020202030204" pitchFamily="34" charset="0"/>
              </a:rPr>
              <a:t>.</a:t>
            </a:r>
            <a:endParaRPr lang="es-MX" sz="2800" dirty="0">
              <a:latin typeface="Arial Narrow" panose="020B0606020202030204" pitchFamily="34" charset="0"/>
            </a:endParaRPr>
          </a:p>
          <a:p>
            <a:pPr algn="ctr"/>
            <a:r>
              <a:rPr lang="es-MX" sz="2800" b="1" dirty="0">
                <a:latin typeface="Arial Narrow" panose="020B0606020202030204" pitchFamily="34" charset="0"/>
              </a:rPr>
              <a:t>Grado: </a:t>
            </a:r>
            <a:r>
              <a:rPr lang="es-MX" sz="2800" dirty="0">
                <a:latin typeface="Arial Narrow" panose="020B0606020202030204" pitchFamily="34" charset="0"/>
              </a:rPr>
              <a:t>3°           </a:t>
            </a:r>
            <a:r>
              <a:rPr lang="es-MX" sz="2800" b="1" dirty="0">
                <a:latin typeface="Arial Narrow" panose="020B0606020202030204" pitchFamily="34" charset="0"/>
              </a:rPr>
              <a:t>Sección: </a:t>
            </a:r>
            <a:r>
              <a:rPr lang="es-MX" sz="2800" dirty="0">
                <a:latin typeface="Arial Narrow" panose="020B0606020202030204" pitchFamily="34" charset="0"/>
              </a:rPr>
              <a:t>“A”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="" xmlns:a16="http://schemas.microsoft.com/office/drawing/2014/main" id="{F9207FB7-4188-4AF1-A01C-E61BDEF7D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334481"/>
              </p:ext>
            </p:extLst>
          </p:nvPr>
        </p:nvGraphicFramePr>
        <p:xfrm>
          <a:off x="389965" y="5644055"/>
          <a:ext cx="5992908" cy="695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2908">
                  <a:extLst>
                    <a:ext uri="{9D8B030D-6E8A-4147-A177-3AD203B41FA5}">
                      <a16:colId xmlns="" xmlns:a16="http://schemas.microsoft.com/office/drawing/2014/main" val="3250576408"/>
                    </a:ext>
                  </a:extLst>
                </a:gridCol>
              </a:tblGrid>
              <a:tr h="695177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Observaciones generales</a:t>
                      </a:r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Cumplió con las actividades que se pedían y trabajo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</a:rPr>
                        <a:t> de manera autónoma. </a:t>
                      </a:r>
                      <a:endParaRPr lang="es-MX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0077017"/>
                  </a:ext>
                </a:extLst>
              </a:tr>
            </a:tbl>
          </a:graphicData>
        </a:graphic>
      </p:graphicFrame>
      <p:graphicFrame>
        <p:nvGraphicFramePr>
          <p:cNvPr id="9" name="Tabla 9">
            <a:extLst>
              <a:ext uri="{FF2B5EF4-FFF2-40B4-BE49-F238E27FC236}">
                <a16:creationId xmlns="" xmlns:a16="http://schemas.microsoft.com/office/drawing/2014/main" id="{A1F2E8F2-9B88-4AE2-A0F1-5C14628B1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833999"/>
              </p:ext>
            </p:extLst>
          </p:nvPr>
        </p:nvGraphicFramePr>
        <p:xfrm>
          <a:off x="585627" y="6560661"/>
          <a:ext cx="2623738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3738">
                  <a:extLst>
                    <a:ext uri="{9D8B030D-6E8A-4147-A177-3AD203B41FA5}">
                      <a16:colId xmlns="" xmlns:a16="http://schemas.microsoft.com/office/drawing/2014/main" val="1971534863"/>
                    </a:ext>
                  </a:extLst>
                </a:gridCol>
              </a:tblGrid>
              <a:tr h="466777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Fortalezas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B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9357408"/>
                  </a:ext>
                </a:extLst>
              </a:tr>
              <a:tr h="1111013"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pPr algn="r"/>
                      <a:r>
                        <a:rPr lang="es-MX" dirty="0" smtClean="0"/>
                        <a:t>          Realizo las tareas</a:t>
                      </a:r>
                      <a:r>
                        <a:rPr lang="es-MX" baseline="0" dirty="0" smtClean="0"/>
                        <a:t> por si sola y sin ningún problema</a:t>
                      </a:r>
                      <a:r>
                        <a:rPr lang="es-MX" baseline="0" dirty="0" smtClean="0"/>
                        <a:t>.</a:t>
                      </a:r>
                    </a:p>
                    <a:p>
                      <a:pPr algn="r"/>
                      <a:r>
                        <a:rPr lang="es-MX" baseline="0" dirty="0" smtClean="0"/>
                        <a:t>Asistió a la clase en línea y participó en todo momento.</a:t>
                      </a:r>
                      <a:endParaRPr lang="es-MX" baseline="0" dirty="0" smtClean="0"/>
                    </a:p>
                    <a:p>
                      <a:pPr algn="r"/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1155912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="" xmlns:a16="http://schemas.microsoft.com/office/drawing/2014/main" id="{2DB876EA-F785-4AC2-8FE3-0BEAB5D52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854481"/>
              </p:ext>
            </p:extLst>
          </p:nvPr>
        </p:nvGraphicFramePr>
        <p:xfrm>
          <a:off x="3791163" y="6560661"/>
          <a:ext cx="2591709" cy="18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709">
                  <a:extLst>
                    <a:ext uri="{9D8B030D-6E8A-4147-A177-3AD203B41FA5}">
                      <a16:colId xmlns="" xmlns:a16="http://schemas.microsoft.com/office/drawing/2014/main" val="1971534863"/>
                    </a:ext>
                  </a:extLst>
                </a:gridCol>
              </a:tblGrid>
              <a:tr h="606332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>
                          <a:solidFill>
                            <a:schemeClr val="tx1"/>
                          </a:solidFill>
                        </a:rPr>
                        <a:t>Debilidades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9357408"/>
                  </a:ext>
                </a:extLst>
              </a:tr>
              <a:tr h="1237268"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1155912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164E9941-397D-4446-B989-55231AEDB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86921"/>
          <a:stretch/>
        </p:blipFill>
        <p:spPr>
          <a:xfrm>
            <a:off x="0" y="0"/>
            <a:ext cx="6858000" cy="692237"/>
          </a:xfrm>
          <a:prstGeom prst="rect">
            <a:avLst/>
          </a:prstGeom>
        </p:spPr>
      </p:pic>
      <p:pic>
        <p:nvPicPr>
          <p:cNvPr id="2052" name="Picture 4" descr="Dibujos animados lindo lápiz - Descargar PNG/SVG transparente">
            <a:extLst>
              <a:ext uri="{FF2B5EF4-FFF2-40B4-BE49-F238E27FC236}">
                <a16:creationId xmlns="" xmlns:a16="http://schemas.microsoft.com/office/drawing/2014/main" id="{1ABD3D5B-3D75-4782-BA3C-962B14928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500" y="7089897"/>
            <a:ext cx="1777253" cy="177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7BFCA184-50F7-418F-A275-C71F0158C752}"/>
              </a:ext>
            </a:extLst>
          </p:cNvPr>
          <p:cNvSpPr txBox="1"/>
          <p:nvPr/>
        </p:nvSpPr>
        <p:spPr>
          <a:xfrm>
            <a:off x="80682" y="8182823"/>
            <a:ext cx="6843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b="1" dirty="0">
                <a:solidFill>
                  <a:srgbClr val="FF9900"/>
                </a:solidFill>
              </a:rPr>
              <a:t>- - - - - - - - - - - - - -</a:t>
            </a:r>
          </a:p>
        </p:txBody>
      </p:sp>
      <p:pic>
        <p:nvPicPr>
          <p:cNvPr id="2054" name="Picture 6" descr="Manzana animada Png by vaniiina on DeviantArt">
            <a:extLst>
              <a:ext uri="{FF2B5EF4-FFF2-40B4-BE49-F238E27FC236}">
                <a16:creationId xmlns="" xmlns:a16="http://schemas.microsoft.com/office/drawing/2014/main" id="{1E6C42DF-4991-4341-85C5-29BE8AA36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67" y="7451449"/>
            <a:ext cx="1326611" cy="13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Tabla 4">
            <a:extLst>
              <a:ext uri="{FF2B5EF4-FFF2-40B4-BE49-F238E27FC236}">
                <a16:creationId xmlns="" xmlns:a16="http://schemas.microsoft.com/office/drawing/2014/main" id="{2DC1CEE2-6F7E-422E-B516-E06A323F5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137355"/>
              </p:ext>
            </p:extLst>
          </p:nvPr>
        </p:nvGraphicFramePr>
        <p:xfrm>
          <a:off x="389964" y="1646344"/>
          <a:ext cx="5992908" cy="3772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141">
                  <a:extLst>
                    <a:ext uri="{9D8B030D-6E8A-4147-A177-3AD203B41FA5}">
                      <a16:colId xmlns="" xmlns:a16="http://schemas.microsoft.com/office/drawing/2014/main" val="1716020971"/>
                    </a:ext>
                  </a:extLst>
                </a:gridCol>
                <a:gridCol w="555812">
                  <a:extLst>
                    <a:ext uri="{9D8B030D-6E8A-4147-A177-3AD203B41FA5}">
                      <a16:colId xmlns="" xmlns:a16="http://schemas.microsoft.com/office/drawing/2014/main" val="1757526411"/>
                    </a:ext>
                  </a:extLst>
                </a:gridCol>
                <a:gridCol w="571501">
                  <a:extLst>
                    <a:ext uri="{9D8B030D-6E8A-4147-A177-3AD203B41FA5}">
                      <a16:colId xmlns="" xmlns:a16="http://schemas.microsoft.com/office/drawing/2014/main" val="254895458"/>
                    </a:ext>
                  </a:extLst>
                </a:gridCol>
                <a:gridCol w="1866899">
                  <a:extLst>
                    <a:ext uri="{9D8B030D-6E8A-4147-A177-3AD203B41FA5}">
                      <a16:colId xmlns="" xmlns:a16="http://schemas.microsoft.com/office/drawing/2014/main" val="2309414493"/>
                    </a:ext>
                  </a:extLst>
                </a:gridCol>
                <a:gridCol w="555811">
                  <a:extLst>
                    <a:ext uri="{9D8B030D-6E8A-4147-A177-3AD203B41FA5}">
                      <a16:colId xmlns="" xmlns:a16="http://schemas.microsoft.com/office/drawing/2014/main" val="1260460770"/>
                    </a:ext>
                  </a:extLst>
                </a:gridCol>
                <a:gridCol w="573744">
                  <a:extLst>
                    <a:ext uri="{9D8B030D-6E8A-4147-A177-3AD203B41FA5}">
                      <a16:colId xmlns="" xmlns:a16="http://schemas.microsoft.com/office/drawing/2014/main" val="51704865"/>
                    </a:ext>
                  </a:extLst>
                </a:gridCol>
              </a:tblGrid>
              <a:tr h="481106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Aspectos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B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Aspectos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0369360"/>
                  </a:ext>
                </a:extLst>
              </a:tr>
              <a:tr h="481106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Habla acerca de sus conductas y sus consecuencias. 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Escribe palabras a partir de su nombre escrito.</a:t>
                      </a: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8598702"/>
                  </a:ext>
                </a:extLst>
              </a:tr>
              <a:tr h="481106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Escucha y sigue indicaciones.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Reconoce figuras por sus atributos geométricos. </a:t>
                      </a: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221339"/>
                  </a:ext>
                </a:extLst>
              </a:tr>
              <a:tr h="481106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Manipula y explora las posibilidades de diversos materiales para modelar. 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Describe lo que observa en imágenes e infiere el contenido de los diálogos.</a:t>
                      </a:r>
                      <a:endParaRPr lang="es-MX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6659761"/>
                  </a:ext>
                </a:extLst>
              </a:tr>
              <a:tr h="48110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Describe y explica las características comunes que identifica entre seres vivos y elementos que observa en la naturaleza. </a:t>
                      </a:r>
                      <a:endParaRPr lang="es-ES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Compara e identifica algunos rasgos que distinguen a los seres vivos</a:t>
                      </a:r>
                      <a:endParaRPr lang="es-ES" sz="12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2135059"/>
                  </a:ext>
                </a:extLst>
              </a:tr>
            </a:tbl>
          </a:graphicData>
        </a:graphic>
      </p:graphicFrame>
      <p:pic>
        <p:nvPicPr>
          <p:cNvPr id="23" name="Imagen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0376" y="2101088"/>
            <a:ext cx="483471" cy="63818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0375" y="2775831"/>
            <a:ext cx="483471" cy="63818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0374" y="3470644"/>
            <a:ext cx="483471" cy="638182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0374" y="4506939"/>
            <a:ext cx="483471" cy="63818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7289" y="2119368"/>
            <a:ext cx="483471" cy="63818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7289" y="2775831"/>
            <a:ext cx="483471" cy="63818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7289" y="3498567"/>
            <a:ext cx="483471" cy="63818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0" b="897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7289" y="4503774"/>
            <a:ext cx="483471" cy="63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Nubes Animadas Png - Microdocs Gesti N Documental En La Nube Imagenes De,  Transparent Png (#3887516), PNG Images on PngArea">
            <a:extLst>
              <a:ext uri="{FF2B5EF4-FFF2-40B4-BE49-F238E27FC236}">
                <a16:creationId xmlns="" xmlns:a16="http://schemas.microsoft.com/office/drawing/2014/main" id="{B903E56F-C1A3-4E10-B7E1-FBDD056A9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35" b="96040" l="814" r="97907">
                        <a14:foregroundMark x1="11977" y1="67921" x2="2791" y2="64554"/>
                        <a14:foregroundMark x1="2791" y1="64554" x2="6512" y2="51287"/>
                        <a14:foregroundMark x1="6512" y1="51287" x2="13605" y2="48713"/>
                        <a14:foregroundMark x1="4651" y1="61980" x2="4419" y2="52673"/>
                        <a14:foregroundMark x1="29302" y1="85149" x2="35930" y2="90891"/>
                        <a14:foregroundMark x1="35930" y1="90891" x2="38953" y2="88317"/>
                        <a14:foregroundMark x1="70349" y1="87327" x2="78023" y2="86931"/>
                        <a14:foregroundMark x1="78023" y1="86931" x2="77907" y2="86535"/>
                        <a14:foregroundMark x1="67442" y1="86931" x2="76512" y2="94653"/>
                        <a14:foregroundMark x1="76512" y1="94653" x2="79535" y2="84356"/>
                        <a14:foregroundMark x1="88605" y1="61188" x2="96744" y2="59604"/>
                        <a14:foregroundMark x1="96744" y1="59604" x2="92093" y2="40594"/>
                        <a14:foregroundMark x1="92093" y1="40594" x2="85465" y2="38416"/>
                        <a14:foregroundMark x1="75000" y1="17030" x2="70000" y2="6535"/>
                        <a14:foregroundMark x1="70000" y1="6535" x2="63488" y2="16238"/>
                        <a14:foregroundMark x1="63488" y1="16238" x2="63488" y2="16238"/>
                        <a14:foregroundMark x1="91512" y1="40594" x2="97907" y2="48713"/>
                        <a14:foregroundMark x1="97907" y1="48713" x2="89302" y2="58020"/>
                        <a14:foregroundMark x1="89302" y1="58020" x2="88605" y2="58020"/>
                        <a14:foregroundMark x1="86512" y1="28713" x2="93488" y2="32277"/>
                        <a14:foregroundMark x1="93488" y1="32277" x2="93023" y2="31683"/>
                        <a14:foregroundMark x1="93837" y1="34059" x2="97791" y2="41980"/>
                        <a14:foregroundMark x1="88372" y1="75446" x2="95581" y2="68317"/>
                        <a14:foregroundMark x1="95581" y1="68317" x2="97209" y2="61584"/>
                        <a14:foregroundMark x1="71395" y1="98614" x2="78721" y2="96040"/>
                        <a14:foregroundMark x1="78721" y1="96040" x2="83140" y2="90495"/>
                        <a14:foregroundMark x1="814" y1="60198" x2="814" y2="54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41" y="-6770"/>
            <a:ext cx="4490821" cy="21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1713620" y="558841"/>
            <a:ext cx="377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Primera semana</a:t>
            </a:r>
            <a:br>
              <a:rPr lang="es-ES" sz="2400" dirty="0" smtClean="0"/>
            </a:br>
            <a:r>
              <a:rPr lang="es-ES" sz="2400" dirty="0" smtClean="0"/>
              <a:t>del </a:t>
            </a:r>
            <a:r>
              <a:rPr lang="es-ES" sz="2400" dirty="0" smtClean="0"/>
              <a:t>14 </a:t>
            </a:r>
            <a:r>
              <a:rPr lang="es-ES" sz="2400" dirty="0" smtClean="0"/>
              <a:t>al </a:t>
            </a:r>
            <a:r>
              <a:rPr lang="es-ES" sz="2400" dirty="0" smtClean="0"/>
              <a:t>18 de junio </a:t>
            </a:r>
            <a:r>
              <a:rPr lang="es-ES" sz="2400" dirty="0" smtClean="0"/>
              <a:t>de 2021</a:t>
            </a:r>
            <a:endParaRPr lang="es-ES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449"/>
            <a:ext cx="2242457" cy="36066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57" y="1943393"/>
            <a:ext cx="2249953" cy="36186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85" y="1943393"/>
            <a:ext cx="2249953" cy="36186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28" y="5562067"/>
            <a:ext cx="2178609" cy="35039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" y="5562067"/>
            <a:ext cx="2189140" cy="352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4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C9C1465-CFBC-4A20-A218-DAAFAD02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AE2C6A65-6336-4002-9437-26B6CF0E107B}"/>
              </a:ext>
            </a:extLst>
          </p:cNvPr>
          <p:cNvSpPr txBox="1"/>
          <p:nvPr/>
        </p:nvSpPr>
        <p:spPr>
          <a:xfrm>
            <a:off x="1291267" y="7207622"/>
            <a:ext cx="42754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dirty="0">
                <a:latin typeface="Amasis MT Pro" panose="020B0604020202020204" pitchFamily="18" charset="0"/>
              </a:rPr>
              <a:t>Kiara </a:t>
            </a:r>
            <a:r>
              <a:rPr lang="es-MX" sz="4400" dirty="0" err="1">
                <a:latin typeface="Amasis MT Pro" panose="020B0604020202020204" pitchFamily="18" charset="0"/>
              </a:rPr>
              <a:t>Nuviali</a:t>
            </a:r>
            <a:r>
              <a:rPr lang="es-MX" sz="4400" dirty="0">
                <a:latin typeface="Amasis MT Pro" panose="020B0604020202020204" pitchFamily="18" charset="0"/>
              </a:rPr>
              <a:t> </a:t>
            </a:r>
          </a:p>
          <a:p>
            <a:pPr algn="ctr"/>
            <a:r>
              <a:rPr lang="es-MX" sz="4400" dirty="0">
                <a:latin typeface="Amasis MT Pro" panose="020B0604020202020204" pitchFamily="18" charset="0"/>
              </a:rPr>
              <a:t>Contreras Avalos</a:t>
            </a:r>
          </a:p>
        </p:txBody>
      </p:sp>
    </p:spTree>
    <p:extLst>
      <p:ext uri="{BB962C8B-B14F-4D97-AF65-F5344CB8AC3E}">
        <p14:creationId xmlns:p14="http://schemas.microsoft.com/office/powerpoint/2010/main" val="39415753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1931</TotalTime>
  <Words>528</Words>
  <Application>Microsoft Office PowerPoint</Application>
  <PresentationFormat>Carta (216 x 279 mm)</PresentationFormat>
  <Paragraphs>104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Agency FB</vt:lpstr>
      <vt:lpstr>Amasis MT Pro</vt:lpstr>
      <vt:lpstr>Arial</vt:lpstr>
      <vt:lpstr>Arial Narrow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MONSERRAT GUADALUPE ROBLES GARCIA</dc:creator>
  <cp:lastModifiedBy>Usuario de Windows</cp:lastModifiedBy>
  <cp:revision>31</cp:revision>
  <dcterms:created xsi:type="dcterms:W3CDTF">2021-05-15T03:01:36Z</dcterms:created>
  <dcterms:modified xsi:type="dcterms:W3CDTF">2021-06-22T04:07:48Z</dcterms:modified>
</cp:coreProperties>
</file>