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93" r:id="rId4"/>
    <p:sldId id="257" r:id="rId5"/>
    <p:sldId id="258" r:id="rId6"/>
    <p:sldId id="284" r:id="rId7"/>
    <p:sldId id="259" r:id="rId8"/>
    <p:sldId id="287" r:id="rId9"/>
    <p:sldId id="260" r:id="rId10"/>
    <p:sldId id="289" r:id="rId11"/>
    <p:sldId id="265" r:id="rId12"/>
    <p:sldId id="266" r:id="rId13"/>
    <p:sldId id="285" r:id="rId14"/>
    <p:sldId id="268" r:id="rId15"/>
    <p:sldId id="294" r:id="rId16"/>
    <p:sldId id="270" r:id="rId17"/>
    <p:sldId id="290" r:id="rId18"/>
    <p:sldId id="275" r:id="rId19"/>
    <p:sldId id="276" r:id="rId20"/>
    <p:sldId id="286" r:id="rId21"/>
    <p:sldId id="277" r:id="rId22"/>
    <p:sldId id="288" r:id="rId23"/>
    <p:sldId id="279" r:id="rId24"/>
    <p:sldId id="291" r:id="rId25"/>
    <p:sldId id="281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99"/>
    <a:srgbClr val="CC99FF"/>
    <a:srgbClr val="99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C0C997-86D6-4260-8661-7B7B1C18A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62B766-6890-4E93-80A2-3CCE08C38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EAC62E-2B8E-4638-B7E4-4CD698F3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A303-128C-4814-9E71-D97158D0E298}" type="datetimeFigureOut">
              <a:rPr lang="es-ES" smtClean="0"/>
              <a:t>26/06/2021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F6DE7-802A-47B3-A710-ACE13316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6244BF-597E-4B31-A09F-F2684A27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6334-E3F1-4686-86A2-9932E34CA9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58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069F8-F3C7-41B0-A515-33BC63349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B019D6-5C1E-4920-88D5-BC8F63623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212AA5-A40D-4FE2-BB58-766FA65E5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A303-128C-4814-9E71-D97158D0E298}" type="datetimeFigureOut">
              <a:rPr lang="es-ES" smtClean="0"/>
              <a:t>26/06/2021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B489E6-CB39-4CE6-91B8-13405882A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413016-8DDE-4F17-846E-FBBE619DD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6334-E3F1-4686-86A2-9932E34CA9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85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96C6BD-7BD1-45D5-A43E-AA783B60F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132E50-B3A5-4D0D-BFCC-1C92D5A7B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E7344F-E186-46CB-84C4-D5AFE6A6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A303-128C-4814-9E71-D97158D0E298}" type="datetimeFigureOut">
              <a:rPr lang="es-ES" smtClean="0"/>
              <a:t>26/06/2021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EB8F98-11AF-4604-8260-7624ACE7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1BED7B-0A6A-4371-983D-81C12D19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6334-E3F1-4686-86A2-9932E34CA9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38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FFF56-746F-4228-9A81-B022583A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31CAA9-B1BF-4DF6-BFF5-5A0BF1F6A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0AEE8-C45D-4A50-8EF5-EE733536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A303-128C-4814-9E71-D97158D0E298}" type="datetimeFigureOut">
              <a:rPr lang="es-ES" smtClean="0"/>
              <a:t>26/06/2021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701C7C-09BE-4878-B6AE-C91B2BC1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76E2EE-FA8F-47DB-ADDC-B6D19506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6334-E3F1-4686-86A2-9932E34CA9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16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01316-5579-4120-8B56-4525BBEF8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EFEFF7-2E6F-4F40-92D8-95921AF7E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44A3C3-F1C8-450C-9251-C1C905BE0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A303-128C-4814-9E71-D97158D0E298}" type="datetimeFigureOut">
              <a:rPr lang="es-ES" smtClean="0"/>
              <a:t>26/06/2021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2FE1D-74EE-4A11-8A97-97840DEA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414B4-49A3-445D-A986-80311BB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6334-E3F1-4686-86A2-9932E34CA9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11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08371-03FA-4177-8ED2-118803AE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19E8CB-B85A-4C0A-BA53-99B25DA1E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3E0C57-489F-40C4-BC9C-5AC956CCE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50FDEC-ABC1-4990-98BA-5BD2A749B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A303-128C-4814-9E71-D97158D0E298}" type="datetimeFigureOut">
              <a:rPr lang="es-ES" smtClean="0"/>
              <a:t>26/06/2021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0C7A3C-3A0A-4143-8C16-2A12F0A5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D766DA-0F34-47B1-B0BE-83F09D6E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6334-E3F1-4686-86A2-9932E34CA9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34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CC208-1BEA-473E-A91B-6561B203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185CF3-E1EC-4644-A711-5E111BDE4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C0C363-4176-439B-810E-AC8F2917D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603509-8AFD-4A48-B7A0-C0A1C4A8D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F8A6E4-EB0F-450E-9B3F-0E939E1F3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652B2B-3C06-49EF-B78F-A7329213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A303-128C-4814-9E71-D97158D0E298}" type="datetimeFigureOut">
              <a:rPr lang="es-ES" smtClean="0"/>
              <a:t>26/06/2021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7BDCEE8-1CA9-4EFB-8D6B-4A08ED20C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3B83A5-DBCC-4733-962B-576F1EAF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6334-E3F1-4686-86A2-9932E34CA9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42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EBB69-D329-4BC5-908A-028E9C7F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30B51F-5B2A-427F-8080-4B0ABD65B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A303-128C-4814-9E71-D97158D0E298}" type="datetimeFigureOut">
              <a:rPr lang="es-ES" smtClean="0"/>
              <a:t>26/06/2021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8074D7-0160-44F5-B040-AD792432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8A9DD9-9DEA-477F-A98B-A288E775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6334-E3F1-4686-86A2-9932E34CA9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64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C4E050-3E9F-4FEA-997C-8925322E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A303-128C-4814-9E71-D97158D0E298}" type="datetimeFigureOut">
              <a:rPr lang="es-ES" smtClean="0"/>
              <a:t>26/06/2021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6E9C1B-4F5E-45A0-8599-074203A90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2FF095-6CB6-4674-A91A-C047F9853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6334-E3F1-4686-86A2-9932E34CA9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21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9ADE2-B174-4F01-A8AA-E7E39C02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99DF5-532F-4EB8-9911-0CD8540B9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79D79B-FCC5-4E95-8B1B-7A3C641DB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BBFA06-DFB0-452E-A454-F71ED3A94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A303-128C-4814-9E71-D97158D0E298}" type="datetimeFigureOut">
              <a:rPr lang="es-ES" smtClean="0"/>
              <a:t>26/06/2021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B6FD69-1C79-4DBD-A4A7-1B8031B7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DF6614-237F-4795-8D4F-0C64EB95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6334-E3F1-4686-86A2-9932E34CA9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6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2C754-0969-475E-B60D-8A2958C6E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DC016F-37D3-43FC-93CC-346446231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E83E50-34F3-4AF3-9DFA-B390B0019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26FED0-1F94-4A95-B5B6-41E9A9BC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A303-128C-4814-9E71-D97158D0E298}" type="datetimeFigureOut">
              <a:rPr lang="es-ES" smtClean="0"/>
              <a:t>26/06/2021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6E3DDC-3F80-4631-B896-A742B6EB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662323-EF3A-4E24-AAC3-F809274E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6334-E3F1-4686-86A2-9932E34CA9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63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B356BD-D8CE-4FFA-AB2A-BE9F06C6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3BA26C-437E-4E29-85E5-3C302F2DB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584619-5526-4E0D-BD08-689B2B3BE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7A303-128C-4814-9E71-D97158D0E298}" type="datetimeFigureOut">
              <a:rPr lang="es-ES" smtClean="0"/>
              <a:t>26/06/2021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140795-1CA6-4408-A0F6-94D5F43DA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08CC6D-1785-4F90-A9C3-EFB3B5F5D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46334-E3F1-4686-86A2-9932E34CA9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48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84B94-9A90-4A13-8C35-4B116B769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381000"/>
            <a:ext cx="11125200" cy="6096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_tradnl" sz="2400" b="1" dirty="0"/>
              <a:t>ESCUELA NORMA DE EDUCACION PREESCOLAR </a:t>
            </a:r>
          </a:p>
          <a:p>
            <a:pPr marL="0" indent="0" algn="ctr">
              <a:buNone/>
            </a:pPr>
            <a:r>
              <a:rPr lang="es-ES_tradnl" sz="2400" dirty="0"/>
              <a:t>Licenciatura en educación preescolar </a:t>
            </a:r>
          </a:p>
          <a:p>
            <a:pPr marL="0" indent="0" algn="ctr">
              <a:buNone/>
            </a:pPr>
            <a:r>
              <a:rPr lang="es-ES_tradnl" sz="2400" dirty="0"/>
              <a:t>Ciclo escolar 2020- 2021 </a:t>
            </a:r>
            <a:endParaRPr lang="es-ES" sz="2400" dirty="0"/>
          </a:p>
          <a:p>
            <a:pPr marL="0" indent="0" algn="ctr">
              <a:buNone/>
            </a:pPr>
            <a:r>
              <a:rPr lang="es-ES" sz="2400" b="1" dirty="0"/>
              <a:t>Trabajo docente y proyecto de mejora escolar </a:t>
            </a:r>
          </a:p>
          <a:p>
            <a:pPr marL="0" indent="0" algn="ctr">
              <a:buNone/>
            </a:pPr>
            <a:r>
              <a:rPr lang="es-ES" sz="2400" dirty="0"/>
              <a:t>“Carpeta de evidencias 2ºA”</a:t>
            </a:r>
          </a:p>
          <a:p>
            <a:pPr marL="0" indent="0" algn="ctr">
              <a:buNone/>
            </a:pPr>
            <a:r>
              <a:rPr lang="es-ES" sz="2400" dirty="0"/>
              <a:t>Maestra: Dolores Patricia Segovia Gómez </a:t>
            </a:r>
          </a:p>
          <a:p>
            <a:pPr marL="0" indent="0" algn="ctr">
              <a:buNone/>
            </a:pPr>
            <a:r>
              <a:rPr lang="es-ES" sz="2400" dirty="0"/>
              <a:t>Briseida Guadalupe Medrano Gallegos #11</a:t>
            </a:r>
          </a:p>
          <a:p>
            <a:pPr marL="0" indent="0" algn="ctr">
              <a:buNone/>
            </a:pPr>
            <a:r>
              <a:rPr lang="es-ES" sz="2400" b="1" dirty="0"/>
              <a:t>Competencias de unidad: </a:t>
            </a:r>
          </a:p>
          <a:p>
            <a:r>
              <a:rPr lang="es-ES" sz="2400" dirty="0"/>
              <a:t>Plantea las necesidades formativas de los alumnos de acuerdo con sus procesos de desarrollo y de aprendizaje, con base en los nuevos enfoques pedagógicos.</a:t>
            </a:r>
          </a:p>
          <a:p>
            <a:r>
              <a:rPr lang="es-ES" sz="2400" dirty="0"/>
              <a:t>Incorpora los recursos y medios didácticos idóneos para favorecer el aprendizaje de acuerdo con el conocimiento de los procesos de desarrollo cognitivo y socioemocional de los alumnos.</a:t>
            </a:r>
          </a:p>
          <a:p>
            <a:r>
              <a:rPr lang="es-ES" sz="2400" dirty="0"/>
              <a:t>Elabora diagnósticos de los intereses, motivaciones y necesidades formativas de los alumnos para organizar las actividades de aprendizaje, así como las adecuaciones curriculares y didácticas pertinentes.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1B433F-4558-41C4-A518-A880F8C88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81000"/>
            <a:ext cx="202710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62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48A6EE2-9640-4C3F-9E66-6258B072E6E5}"/>
              </a:ext>
            </a:extLst>
          </p:cNvPr>
          <p:cNvSpPr txBox="1"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472D4-D37B-4CE5-BF28-017FC716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EVALUACION DE LA ACTIVIDAD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F2EFE9-9379-4195-A9A2-C5C5D68D2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487" y="2686718"/>
            <a:ext cx="3390169" cy="438511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8D48FC5-36B5-4876-A350-EF4631311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95" y="2357901"/>
            <a:ext cx="3709805" cy="4798552"/>
          </a:xfrm>
          <a:prstGeom prst="rect">
            <a:avLst/>
          </a:prstGeom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CC283839-D3C7-4E89-A0AB-1F83E0FE5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123500"/>
              </p:ext>
            </p:extLst>
          </p:nvPr>
        </p:nvGraphicFramePr>
        <p:xfrm>
          <a:off x="1422400" y="1577446"/>
          <a:ext cx="8902699" cy="2966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700">
                  <a:extLst>
                    <a:ext uri="{9D8B030D-6E8A-4147-A177-3AD203B41FA5}">
                      <a16:colId xmlns:a16="http://schemas.microsoft.com/office/drawing/2014/main" val="2550382567"/>
                    </a:ext>
                  </a:extLst>
                </a:gridCol>
                <a:gridCol w="1785292">
                  <a:extLst>
                    <a:ext uri="{9D8B030D-6E8A-4147-A177-3AD203B41FA5}">
                      <a16:colId xmlns:a16="http://schemas.microsoft.com/office/drawing/2014/main" val="2284461275"/>
                    </a:ext>
                  </a:extLst>
                </a:gridCol>
                <a:gridCol w="1704032">
                  <a:extLst>
                    <a:ext uri="{9D8B030D-6E8A-4147-A177-3AD203B41FA5}">
                      <a16:colId xmlns:a16="http://schemas.microsoft.com/office/drawing/2014/main" val="3517526908"/>
                    </a:ext>
                  </a:extLst>
                </a:gridCol>
                <a:gridCol w="2225675">
                  <a:extLst>
                    <a:ext uri="{9D8B030D-6E8A-4147-A177-3AD203B41FA5}">
                      <a16:colId xmlns:a16="http://schemas.microsoft.com/office/drawing/2014/main" val="1866601261"/>
                    </a:ext>
                  </a:extLst>
                </a:gridCol>
              </a:tblGrid>
              <a:tr h="516642">
                <a:tc>
                  <a:txBody>
                    <a:bodyPr/>
                    <a:lstStyle/>
                    <a:p>
                      <a:r>
                        <a:rPr lang="es-ES_tradnl" dirty="0"/>
                        <a:t>CRITERIOS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SI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NO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EN PROCESO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555318"/>
                  </a:ext>
                </a:extLst>
              </a:tr>
              <a:tr h="529842">
                <a:tc>
                  <a:txBody>
                    <a:bodyPr/>
                    <a:lstStyle/>
                    <a:p>
                      <a:r>
                        <a:rPr lang="es-ES_tradnl" dirty="0"/>
                        <a:t>Registro información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715192"/>
                  </a:ext>
                </a:extLst>
              </a:tr>
              <a:tr h="516642">
                <a:tc>
                  <a:txBody>
                    <a:bodyPr/>
                    <a:lstStyle/>
                    <a:p>
                      <a:r>
                        <a:rPr lang="es-ES" dirty="0"/>
                        <a:t>Expresa las características de los animales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00703"/>
                  </a:ext>
                </a:extLst>
              </a:tr>
              <a:tr h="516642">
                <a:tc>
                  <a:txBody>
                    <a:bodyPr/>
                    <a:lstStyle/>
                    <a:p>
                      <a:r>
                        <a:rPr lang="es-ES_tradnl" dirty="0"/>
                        <a:t>Identifico  de los elementos naturales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13098"/>
                  </a:ext>
                </a:extLst>
              </a:tr>
              <a:tr h="516642">
                <a:tc>
                  <a:txBody>
                    <a:bodyPr/>
                    <a:lstStyle/>
                    <a:p>
                      <a:r>
                        <a:rPr lang="es-ES_tradnl" dirty="0"/>
                        <a:t>Menciona las crías de los animales grande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866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35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E1D0A39-A2DF-4177-9B29-308B79D05F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56E8B8-3A8E-4F9D-A103-1CF684B97114}"/>
              </a:ext>
            </a:extLst>
          </p:cNvPr>
          <p:cNvSpPr txBox="1"/>
          <p:nvPr/>
        </p:nvSpPr>
        <p:spPr>
          <a:xfrm>
            <a:off x="1961744" y="1883977"/>
            <a:ext cx="7824282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>
                <a:latin typeface="Berlin Sans FB Demi" panose="020E0802020502020306" pitchFamily="34" charset="0"/>
              </a:rPr>
              <a:t>ALUMNA: Cristina Alejandra Urbano Camacho</a:t>
            </a:r>
            <a:endParaRPr lang="es-ES" sz="4400" dirty="0">
              <a:latin typeface="Berlin Sans FB Demi" panose="020E0802020502020306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B2B5BD1-6C31-42D0-BD37-4F8514D50620}"/>
              </a:ext>
            </a:extLst>
          </p:cNvPr>
          <p:cNvSpPr/>
          <p:nvPr/>
        </p:nvSpPr>
        <p:spPr>
          <a:xfrm>
            <a:off x="3700462" y="3890890"/>
            <a:ext cx="4791075" cy="1747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>
                <a:solidFill>
                  <a:schemeClr val="tx1"/>
                </a:solidFill>
                <a:latin typeface="Cooper Black" panose="0208090404030B020404" pitchFamily="18" charset="0"/>
              </a:rPr>
              <a:t>Jardín de niños: Ignacio Allende </a:t>
            </a:r>
            <a:endParaRPr lang="es-ES" sz="4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DA5559E-3E5E-4DA2-B575-A32961474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487" y="2686718"/>
            <a:ext cx="3390169" cy="438511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A430BD-EE08-4A17-A209-7B419B728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903" y="2479997"/>
            <a:ext cx="3709805" cy="4798552"/>
          </a:xfrm>
          <a:prstGeom prst="rect">
            <a:avLst/>
          </a:prstGeom>
        </p:spPr>
      </p:pic>
      <p:pic>
        <p:nvPicPr>
          <p:cNvPr id="9" name="Imagen 8" descr="Imagen que contiene Forma&#10;&#10;Descripción generada automáticamente">
            <a:extLst>
              <a:ext uri="{FF2B5EF4-FFF2-40B4-BE49-F238E27FC236}">
                <a16:creationId xmlns:a16="http://schemas.microsoft.com/office/drawing/2014/main" id="{9FD522F5-8EDB-4F3F-85BF-62D8CA1CD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45" b="89848" l="3922" r="97255">
                        <a14:foregroundMark x1="11765" y1="31980" x2="12549" y2="64975"/>
                        <a14:foregroundMark x1="5490" y1="54315" x2="14902" y2="54315"/>
                        <a14:foregroundMark x1="11765" y1="23858" x2="6667" y2="54315"/>
                        <a14:foregroundMark x1="6667" y1="54315" x2="13725" y2="67513"/>
                        <a14:foregroundMark x1="6667" y1="64975" x2="7451" y2="47716"/>
                        <a14:foregroundMark x1="6667" y1="41117" x2="6667" y2="59391"/>
                        <a14:foregroundMark x1="10588" y1="71574" x2="3922" y2="47208"/>
                        <a14:foregroundMark x1="3922" y1="47208" x2="4706" y2="45178"/>
                        <a14:foregroundMark x1="87843" y1="34518" x2="97255" y2="60914"/>
                        <a14:foregroundMark x1="97255" y1="60914" x2="97255" y2="70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" y="-657143"/>
            <a:ext cx="4138659" cy="3197317"/>
          </a:xfrm>
          <a:prstGeom prst="rect">
            <a:avLst/>
          </a:prstGeom>
        </p:spPr>
      </p:pic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C46F0370-C705-47E8-BA19-1625BC21C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45" b="89848" l="3922" r="97255">
                        <a14:foregroundMark x1="11765" y1="31980" x2="12549" y2="64975"/>
                        <a14:foregroundMark x1="5490" y1="54315" x2="14902" y2="54315"/>
                        <a14:foregroundMark x1="11765" y1="23858" x2="6667" y2="54315"/>
                        <a14:foregroundMark x1="6667" y1="54315" x2="13725" y2="67513"/>
                        <a14:foregroundMark x1="6667" y1="64975" x2="7451" y2="47716"/>
                        <a14:foregroundMark x1="6667" y1="41117" x2="6667" y2="59391"/>
                        <a14:foregroundMark x1="10588" y1="71574" x2="3922" y2="47208"/>
                        <a14:foregroundMark x1="3922" y1="47208" x2="4706" y2="45178"/>
                        <a14:foregroundMark x1="87843" y1="34518" x2="97255" y2="60914"/>
                        <a14:foregroundMark x1="97255" y1="60914" x2="97255" y2="70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99" y="-650642"/>
            <a:ext cx="4138659" cy="3197317"/>
          </a:xfrm>
          <a:prstGeom prst="rect">
            <a:avLst/>
          </a:prstGeom>
        </p:spPr>
      </p:pic>
      <p:pic>
        <p:nvPicPr>
          <p:cNvPr id="11" name="Imagen 10" descr="Imagen que contiene Forma&#10;&#10;Descripción generada automáticamente">
            <a:extLst>
              <a:ext uri="{FF2B5EF4-FFF2-40B4-BE49-F238E27FC236}">
                <a16:creationId xmlns:a16="http://schemas.microsoft.com/office/drawing/2014/main" id="{9264389C-CAEC-4C92-9C6E-6FBAFF4A8B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45" b="89848" l="3922" r="97255">
                        <a14:foregroundMark x1="11765" y1="31980" x2="12549" y2="64975"/>
                        <a14:foregroundMark x1="5490" y1="54315" x2="14902" y2="54315"/>
                        <a14:foregroundMark x1="11765" y1="23858" x2="6667" y2="54315"/>
                        <a14:foregroundMark x1="6667" y1="54315" x2="13725" y2="67513"/>
                        <a14:foregroundMark x1="6667" y1="64975" x2="7451" y2="47716"/>
                        <a14:foregroundMark x1="6667" y1="41117" x2="6667" y2="59391"/>
                        <a14:foregroundMark x1="10588" y1="71574" x2="3922" y2="47208"/>
                        <a14:foregroundMark x1="3922" y1="47208" x2="4706" y2="45178"/>
                        <a14:foregroundMark x1="87843" y1="34518" x2="97255" y2="60914"/>
                        <a14:foregroundMark x1="97255" y1="60914" x2="97255" y2="70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22" y="-664621"/>
            <a:ext cx="4138659" cy="31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1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A08BDE8-3985-4466-8480-0C88BD85EC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98DA6B6-428C-438B-A642-1B9BD7359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2985"/>
            <a:ext cx="3390169" cy="43851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E3AFCB-B714-4FCB-8F3E-3D11F4D63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81" y="2376264"/>
            <a:ext cx="3709805" cy="4798552"/>
          </a:xfrm>
          <a:prstGeom prst="rect">
            <a:avLst/>
          </a:prstGeom>
        </p:spPr>
      </p:pic>
      <p:graphicFrame>
        <p:nvGraphicFramePr>
          <p:cNvPr id="10" name="Tabla 5">
            <a:extLst>
              <a:ext uri="{FF2B5EF4-FFF2-40B4-BE49-F238E27FC236}">
                <a16:creationId xmlns:a16="http://schemas.microsoft.com/office/drawing/2014/main" id="{48053DB8-68DF-4FEB-AD74-0604BC8A1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416504"/>
              </p:ext>
            </p:extLst>
          </p:nvPr>
        </p:nvGraphicFramePr>
        <p:xfrm>
          <a:off x="300476" y="213828"/>
          <a:ext cx="6246098" cy="228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46098">
                  <a:extLst>
                    <a:ext uri="{9D8B030D-6E8A-4147-A177-3AD203B41FA5}">
                      <a16:colId xmlns:a16="http://schemas.microsoft.com/office/drawing/2014/main" val="2923631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/>
                        <a:t>  EVIDENCIA 1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836203"/>
                  </a:ext>
                </a:extLst>
              </a:tr>
              <a:tr h="504830">
                <a:tc>
                  <a:txBody>
                    <a:bodyPr/>
                    <a:lstStyle/>
                    <a:p>
                      <a:r>
                        <a:rPr lang="es-ES_tradnl" sz="2800" b="1" dirty="0">
                          <a:latin typeface="Bernard MT Condensed" panose="02050806060905020404" pitchFamily="18" charset="0"/>
                        </a:rPr>
                        <a:t>Fecha: </a:t>
                      </a:r>
                      <a:r>
                        <a:rPr lang="es-ES_tradnl" sz="2800" b="0" dirty="0">
                          <a:latin typeface="Bernard MT Condensed" panose="02050806060905020404" pitchFamily="18" charset="0"/>
                        </a:rPr>
                        <a:t> </a:t>
                      </a:r>
                      <a:r>
                        <a:rPr lang="es-ES_tradnl" sz="2800" b="0" dirty="0">
                          <a:latin typeface="Arial Narrow" panose="020B0606020202030204" pitchFamily="34" charset="0"/>
                        </a:rPr>
                        <a:t>Martes 15 de junio</a:t>
                      </a:r>
                      <a:r>
                        <a:rPr lang="es-ES_tradnl" sz="2800" dirty="0">
                          <a:latin typeface="Arial Narrow" panose="020B0606020202030204" pitchFamily="34" charset="0"/>
                        </a:rPr>
                        <a:t> del 2021 </a:t>
                      </a:r>
                      <a:endParaRPr lang="es-E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020883"/>
                  </a:ext>
                </a:extLst>
              </a:tr>
              <a:tr h="487320">
                <a:tc>
                  <a:txBody>
                    <a:bodyPr/>
                    <a:lstStyle/>
                    <a:p>
                      <a:r>
                        <a:rPr lang="es-ES_tradnl" sz="2400" b="1" dirty="0">
                          <a:latin typeface="Britannic Bold" panose="020B0903060703020204" pitchFamily="34" charset="0"/>
                        </a:rPr>
                        <a:t>Aprendizaje esperado</a:t>
                      </a:r>
                      <a:r>
                        <a:rPr lang="es-ES_tradnl" sz="2000" dirty="0"/>
                        <a:t>: 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 unidades no convencionales para medir la capacidad con distintos propósitos </a:t>
                      </a:r>
                      <a:endParaRPr lang="es-E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819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051008"/>
                  </a:ext>
                </a:extLst>
              </a:tr>
            </a:tbl>
          </a:graphicData>
        </a:graphic>
      </p:graphicFrame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1D37EBB7-7DC1-4094-B484-328B6DD34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22" y="111632"/>
            <a:ext cx="4839929" cy="663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7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3C52541-3D54-4E81-9DB5-7CD3CDEA23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B14E86-DD19-43BA-B076-EB1D956E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EVALUACION DE ACTIVIDAD 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BF0792-D775-4232-B06E-D9431C54F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487" y="2686718"/>
            <a:ext cx="3390169" cy="43851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8F6CDDB-5551-4477-86B0-FA3C73574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903" y="2479997"/>
            <a:ext cx="3709805" cy="4798552"/>
          </a:xfrm>
          <a:prstGeom prst="rect">
            <a:avLst/>
          </a:prstGeom>
        </p:spPr>
      </p:pic>
      <p:graphicFrame>
        <p:nvGraphicFramePr>
          <p:cNvPr id="8" name="Tabla 5">
            <a:extLst>
              <a:ext uri="{FF2B5EF4-FFF2-40B4-BE49-F238E27FC236}">
                <a16:creationId xmlns:a16="http://schemas.microsoft.com/office/drawing/2014/main" id="{79B4FCF9-BBB1-4007-B5CD-865009E12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669435"/>
              </p:ext>
            </p:extLst>
          </p:nvPr>
        </p:nvGraphicFramePr>
        <p:xfrm>
          <a:off x="1762538" y="1674178"/>
          <a:ext cx="7825960" cy="3845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56490">
                  <a:extLst>
                    <a:ext uri="{9D8B030D-6E8A-4147-A177-3AD203B41FA5}">
                      <a16:colId xmlns:a16="http://schemas.microsoft.com/office/drawing/2014/main" val="3211914997"/>
                    </a:ext>
                  </a:extLst>
                </a:gridCol>
                <a:gridCol w="1956490">
                  <a:extLst>
                    <a:ext uri="{9D8B030D-6E8A-4147-A177-3AD203B41FA5}">
                      <a16:colId xmlns:a16="http://schemas.microsoft.com/office/drawing/2014/main" val="1131189873"/>
                    </a:ext>
                  </a:extLst>
                </a:gridCol>
                <a:gridCol w="1956490">
                  <a:extLst>
                    <a:ext uri="{9D8B030D-6E8A-4147-A177-3AD203B41FA5}">
                      <a16:colId xmlns:a16="http://schemas.microsoft.com/office/drawing/2014/main" val="1041468067"/>
                    </a:ext>
                  </a:extLst>
                </a:gridCol>
                <a:gridCol w="1956490">
                  <a:extLst>
                    <a:ext uri="{9D8B030D-6E8A-4147-A177-3AD203B41FA5}">
                      <a16:colId xmlns:a16="http://schemas.microsoft.com/office/drawing/2014/main" val="4189759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Criterios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Si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No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En proceso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441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Usa unidades no convencionales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913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Midió la capacidad de un recipiente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172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Conto con las herramientas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644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Realizo la actividad durante la clase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028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Menciona otros ejemplos de no convencional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09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891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3C6D2CF-606C-4600-8831-2E3774186927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C5DB9C4-7C68-4276-974F-EE6FBAE3F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98" y="2578851"/>
            <a:ext cx="3709805" cy="47985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92042A-892E-4E2D-A245-96EDB028D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0" y="2785572"/>
            <a:ext cx="3390169" cy="4385110"/>
          </a:xfrm>
          <a:prstGeom prst="rect">
            <a:avLst/>
          </a:prstGeom>
        </p:spPr>
      </p:pic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51CB50FC-2DFD-409B-B7A2-43B10467A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646195"/>
              </p:ext>
            </p:extLst>
          </p:nvPr>
        </p:nvGraphicFramePr>
        <p:xfrm>
          <a:off x="300476" y="213827"/>
          <a:ext cx="6411609" cy="26379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11609">
                  <a:extLst>
                    <a:ext uri="{9D8B030D-6E8A-4147-A177-3AD203B41FA5}">
                      <a16:colId xmlns:a16="http://schemas.microsoft.com/office/drawing/2014/main" val="2923631581"/>
                    </a:ext>
                  </a:extLst>
                </a:gridCol>
              </a:tblGrid>
              <a:tr h="391878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/>
                        <a:t>  EVIDENCIA 1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836203"/>
                  </a:ext>
                </a:extLst>
              </a:tr>
              <a:tr h="391878">
                <a:tc>
                  <a:txBody>
                    <a:bodyPr/>
                    <a:lstStyle/>
                    <a:p>
                      <a:r>
                        <a:rPr lang="es-ES_tradnl" sz="2800" b="1" dirty="0">
                          <a:latin typeface="Bernard MT Condensed" panose="02050806060905020404" pitchFamily="18" charset="0"/>
                        </a:rPr>
                        <a:t>Fecha: </a:t>
                      </a:r>
                      <a:r>
                        <a:rPr lang="es-ES_tradnl" sz="2800" b="0" dirty="0">
                          <a:latin typeface="Arial Narrow" panose="020B0606020202030204" pitchFamily="34" charset="0"/>
                        </a:rPr>
                        <a:t>Jueves 16</a:t>
                      </a:r>
                      <a:r>
                        <a:rPr lang="es-ES_tradnl" sz="2800" dirty="0">
                          <a:latin typeface="Arial Narrow" panose="020B0606020202030204" pitchFamily="34" charset="0"/>
                        </a:rPr>
                        <a:t> de junio del 2021 </a:t>
                      </a:r>
                      <a:endParaRPr lang="es-E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020883"/>
                  </a:ext>
                </a:extLst>
              </a:tr>
              <a:tr h="1083428">
                <a:tc>
                  <a:txBody>
                    <a:bodyPr/>
                    <a:lstStyle/>
                    <a:p>
                      <a:r>
                        <a:rPr lang="es-ES_tradnl" sz="2400" b="1" dirty="0">
                          <a:latin typeface="Britannic Bold" panose="020B0903060703020204" pitchFamily="34" charset="0"/>
                        </a:rPr>
                        <a:t>Aprendizaje esperado</a:t>
                      </a:r>
                      <a:r>
                        <a:rPr lang="es-ES_tradnl" sz="2000" dirty="0"/>
                        <a:t>: 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Expresa con eficacia sus ideas acerca de diversos temas y atiende lo que se dice en interacciones con otras personas</a:t>
                      </a:r>
                      <a:endParaRPr lang="es-E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819951"/>
                  </a:ext>
                </a:extLst>
              </a:tr>
              <a:tr h="391878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051008"/>
                  </a:ext>
                </a:extLst>
              </a:tr>
            </a:tbl>
          </a:graphicData>
        </a:graphic>
      </p:graphicFrame>
      <p:pic>
        <p:nvPicPr>
          <p:cNvPr id="6" name="Imagen 5" descr="Texto, Carta&#10;&#10;Descripción generada automáticamente">
            <a:extLst>
              <a:ext uri="{FF2B5EF4-FFF2-40B4-BE49-F238E27FC236}">
                <a16:creationId xmlns:a16="http://schemas.microsoft.com/office/drawing/2014/main" id="{FCCBE241-BB32-45B3-ADF6-AE9935DAB5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94" y="216344"/>
            <a:ext cx="4790915" cy="647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49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94A0885-597E-4B67-8C54-885FE79B657C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8F08B4-5FA2-4DBD-9AD5-561BCE2C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EVALUACION DE ACTIVIDAD </a:t>
            </a:r>
            <a:endParaRPr lang="es-ES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352F48DE-E3AA-46D8-9CFE-198D6460D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92725"/>
              </p:ext>
            </p:extLst>
          </p:nvPr>
        </p:nvGraphicFramePr>
        <p:xfrm>
          <a:off x="1641061" y="1928928"/>
          <a:ext cx="81280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3441628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111187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20723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91773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Criterios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si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no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En proceso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33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Identifico los distinto  eventos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920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Expreso sus ideas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51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Interacciona con las demás personas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761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Escribió correctamente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107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Mostro interés en la actividad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742085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49BD05A9-EB92-4ED3-8658-5CDB21DCA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518" y="2055813"/>
            <a:ext cx="3938963" cy="50949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3C1D26-BA2C-4C69-9FB1-0EDD2B6AD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878" y="1690688"/>
            <a:ext cx="3390169" cy="43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89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E87A043-9138-43BE-AEFA-BE6CCFBDC423}"/>
              </a:ext>
            </a:extLst>
          </p:cNvPr>
          <p:cNvSpPr txBox="1"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1CDE35-810C-4337-88DF-5B7B3922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29" y="3574446"/>
            <a:ext cx="2703856" cy="34973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01B4181-0F94-4D77-82B2-8635FF4F5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91" y="3428999"/>
            <a:ext cx="2916195" cy="3772035"/>
          </a:xfrm>
          <a:prstGeom prst="rect">
            <a:avLst/>
          </a:prstGeom>
        </p:spPr>
      </p:pic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B1A4360C-2C46-4012-A8BE-7CF9C9C3F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30299"/>
              </p:ext>
            </p:extLst>
          </p:nvPr>
        </p:nvGraphicFramePr>
        <p:xfrm>
          <a:off x="300477" y="213827"/>
          <a:ext cx="5795524" cy="34632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95524">
                  <a:extLst>
                    <a:ext uri="{9D8B030D-6E8A-4147-A177-3AD203B41FA5}">
                      <a16:colId xmlns:a16="http://schemas.microsoft.com/office/drawing/2014/main" val="2923631581"/>
                    </a:ext>
                  </a:extLst>
                </a:gridCol>
              </a:tblGrid>
              <a:tr h="600764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/>
                        <a:t>  EVIDENCIA 1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836203"/>
                  </a:ext>
                </a:extLst>
              </a:tr>
              <a:tr h="600764">
                <a:tc>
                  <a:txBody>
                    <a:bodyPr/>
                    <a:lstStyle/>
                    <a:p>
                      <a:r>
                        <a:rPr lang="es-ES_tradnl" sz="2800" b="1" dirty="0">
                          <a:latin typeface="Bernard MT Condensed" panose="02050806060905020404" pitchFamily="18" charset="0"/>
                        </a:rPr>
                        <a:t>Fecha: </a:t>
                      </a:r>
                      <a:r>
                        <a:rPr lang="es-ES_tradnl" sz="2800" b="0" dirty="0">
                          <a:latin typeface="Arial Narrow" panose="020B0606020202030204" pitchFamily="34" charset="0"/>
                        </a:rPr>
                        <a:t>Viernes 17</a:t>
                      </a:r>
                      <a:r>
                        <a:rPr lang="es-ES_tradnl" sz="2800" dirty="0">
                          <a:latin typeface="Arial Narrow" panose="020B0606020202030204" pitchFamily="34" charset="0"/>
                        </a:rPr>
                        <a:t> de Junio del 2021 </a:t>
                      </a:r>
                      <a:endParaRPr lang="es-E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020883"/>
                  </a:ext>
                </a:extLst>
              </a:tr>
              <a:tr h="1660935">
                <a:tc>
                  <a:txBody>
                    <a:bodyPr/>
                    <a:lstStyle/>
                    <a:p>
                      <a:r>
                        <a:rPr lang="es-ES_tradnl" sz="3200" b="1" dirty="0">
                          <a:latin typeface="Britannic Bold" panose="020B0903060703020204" pitchFamily="34" charset="0"/>
                        </a:rPr>
                        <a:t>Aprendizaje esperado</a:t>
                      </a:r>
                      <a:r>
                        <a:rPr lang="es-ES_tradnl" sz="2800" dirty="0"/>
                        <a:t>: 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y explica las características comunes que identifica entre seres vivos y elementos que observa en la naturaleza. </a:t>
                      </a:r>
                      <a:endParaRPr lang="es-E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819951"/>
                  </a:ext>
                </a:extLst>
              </a:tr>
              <a:tr h="600764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051008"/>
                  </a:ext>
                </a:extLst>
              </a:tr>
            </a:tbl>
          </a:graphicData>
        </a:graphic>
      </p:graphicFrame>
      <p:pic>
        <p:nvPicPr>
          <p:cNvPr id="6" name="Imagen 5" descr="Imagen que contiene texto, foto&#10;&#10;Descripción generada automáticamente">
            <a:extLst>
              <a:ext uri="{FF2B5EF4-FFF2-40B4-BE49-F238E27FC236}">
                <a16:creationId xmlns:a16="http://schemas.microsoft.com/office/drawing/2014/main" id="{49CF7830-012B-4FB1-B27E-6A7EA4801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79" y="552238"/>
            <a:ext cx="4155001" cy="575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53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886A155-FD03-4339-96F5-0B131C4710A6}"/>
              </a:ext>
            </a:extLst>
          </p:cNvPr>
          <p:cNvSpPr txBox="1"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A9B537-B238-42FB-B7B1-D4F3A716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Evaluación de la actividad 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3B6882F-1F27-4FE2-821F-884C347CA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903" y="2479997"/>
            <a:ext cx="3709805" cy="47985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3A6191E-9D15-456B-9C06-88BE78CBC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487" y="2686718"/>
            <a:ext cx="3390169" cy="4385110"/>
          </a:xfrm>
          <a:prstGeom prst="rect">
            <a:avLst/>
          </a:prstGeom>
        </p:spPr>
      </p:pic>
      <p:graphicFrame>
        <p:nvGraphicFramePr>
          <p:cNvPr id="8" name="Tabla 5">
            <a:extLst>
              <a:ext uri="{FF2B5EF4-FFF2-40B4-BE49-F238E27FC236}">
                <a16:creationId xmlns:a16="http://schemas.microsoft.com/office/drawing/2014/main" id="{B6BA184E-10FE-488C-9A0E-107F074D1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110352"/>
              </p:ext>
            </p:extLst>
          </p:nvPr>
        </p:nvGraphicFramePr>
        <p:xfrm>
          <a:off x="1422400" y="1577446"/>
          <a:ext cx="8902699" cy="2966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700">
                  <a:extLst>
                    <a:ext uri="{9D8B030D-6E8A-4147-A177-3AD203B41FA5}">
                      <a16:colId xmlns:a16="http://schemas.microsoft.com/office/drawing/2014/main" val="2550382567"/>
                    </a:ext>
                  </a:extLst>
                </a:gridCol>
                <a:gridCol w="1785292">
                  <a:extLst>
                    <a:ext uri="{9D8B030D-6E8A-4147-A177-3AD203B41FA5}">
                      <a16:colId xmlns:a16="http://schemas.microsoft.com/office/drawing/2014/main" val="2284461275"/>
                    </a:ext>
                  </a:extLst>
                </a:gridCol>
                <a:gridCol w="1704032">
                  <a:extLst>
                    <a:ext uri="{9D8B030D-6E8A-4147-A177-3AD203B41FA5}">
                      <a16:colId xmlns:a16="http://schemas.microsoft.com/office/drawing/2014/main" val="3517526908"/>
                    </a:ext>
                  </a:extLst>
                </a:gridCol>
                <a:gridCol w="2225675">
                  <a:extLst>
                    <a:ext uri="{9D8B030D-6E8A-4147-A177-3AD203B41FA5}">
                      <a16:colId xmlns:a16="http://schemas.microsoft.com/office/drawing/2014/main" val="1866601261"/>
                    </a:ext>
                  </a:extLst>
                </a:gridCol>
              </a:tblGrid>
              <a:tr h="516642">
                <a:tc>
                  <a:txBody>
                    <a:bodyPr/>
                    <a:lstStyle/>
                    <a:p>
                      <a:r>
                        <a:rPr lang="es-ES_tradnl" dirty="0"/>
                        <a:t>CRITERIOS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SI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NO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EN PROCESO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555318"/>
                  </a:ext>
                </a:extLst>
              </a:tr>
              <a:tr h="529842">
                <a:tc>
                  <a:txBody>
                    <a:bodyPr/>
                    <a:lstStyle/>
                    <a:p>
                      <a:r>
                        <a:rPr lang="es-ES_tradnl" dirty="0"/>
                        <a:t>Registro información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715192"/>
                  </a:ext>
                </a:extLst>
              </a:tr>
              <a:tr h="516642">
                <a:tc>
                  <a:txBody>
                    <a:bodyPr/>
                    <a:lstStyle/>
                    <a:p>
                      <a:r>
                        <a:rPr lang="es-ES" dirty="0"/>
                        <a:t>Expresa las características de los animales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00703"/>
                  </a:ext>
                </a:extLst>
              </a:tr>
              <a:tr h="516642">
                <a:tc>
                  <a:txBody>
                    <a:bodyPr/>
                    <a:lstStyle/>
                    <a:p>
                      <a:r>
                        <a:rPr lang="es-ES_tradnl" dirty="0"/>
                        <a:t>Identifico  de los elementos naturales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13098"/>
                  </a:ext>
                </a:extLst>
              </a:tr>
              <a:tr h="516642">
                <a:tc>
                  <a:txBody>
                    <a:bodyPr/>
                    <a:lstStyle/>
                    <a:p>
                      <a:r>
                        <a:rPr lang="es-ES_tradnl" dirty="0"/>
                        <a:t>Menciona las crías de los animales grande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866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036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61DC9C0-702D-4811-A51A-4A3F7F70DB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356926-DAB0-441B-A760-82E34716331E}"/>
              </a:ext>
            </a:extLst>
          </p:cNvPr>
          <p:cNvSpPr txBox="1"/>
          <p:nvPr/>
        </p:nvSpPr>
        <p:spPr>
          <a:xfrm>
            <a:off x="1961744" y="1883977"/>
            <a:ext cx="7824282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>
                <a:latin typeface="Berlin Sans FB Demi" panose="020E0802020502020306" pitchFamily="34" charset="0"/>
              </a:rPr>
              <a:t>ALUMNO: Damián Alexander Vásquez Lara </a:t>
            </a:r>
            <a:endParaRPr lang="es-ES" sz="4400" dirty="0">
              <a:latin typeface="Berlin Sans FB Demi" panose="020E0802020502020306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F8CDD7A-11B2-4A4D-8A65-D3A195942592}"/>
              </a:ext>
            </a:extLst>
          </p:cNvPr>
          <p:cNvSpPr/>
          <p:nvPr/>
        </p:nvSpPr>
        <p:spPr>
          <a:xfrm>
            <a:off x="3700462" y="3890890"/>
            <a:ext cx="4791075" cy="1747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>
                <a:solidFill>
                  <a:schemeClr val="tx1"/>
                </a:solidFill>
                <a:latin typeface="Cooper Black" panose="0208090404030B020404" pitchFamily="18" charset="0"/>
              </a:rPr>
              <a:t>Jardín de niños: Ignacio Allende </a:t>
            </a:r>
            <a:endParaRPr lang="es-ES" sz="4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pic>
        <p:nvPicPr>
          <p:cNvPr id="6" name="Imagen 5" descr="Imagen que contiene Forma&#10;&#10;Descripción generada automáticamente">
            <a:extLst>
              <a:ext uri="{FF2B5EF4-FFF2-40B4-BE49-F238E27FC236}">
                <a16:creationId xmlns:a16="http://schemas.microsoft.com/office/drawing/2014/main" id="{B7FADCB6-F65B-4520-B725-A32420734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5" b="89848" l="3922" r="97255">
                        <a14:foregroundMark x1="11765" y1="31980" x2="12549" y2="64975"/>
                        <a14:foregroundMark x1="5490" y1="54315" x2="14902" y2="54315"/>
                        <a14:foregroundMark x1="11765" y1="23858" x2="6667" y2="54315"/>
                        <a14:foregroundMark x1="6667" y1="54315" x2="13725" y2="67513"/>
                        <a14:foregroundMark x1="6667" y1="64975" x2="7451" y2="47716"/>
                        <a14:foregroundMark x1="6667" y1="41117" x2="6667" y2="59391"/>
                        <a14:foregroundMark x1="10588" y1="71574" x2="3922" y2="47208"/>
                        <a14:foregroundMark x1="3922" y1="47208" x2="4706" y2="45178"/>
                        <a14:foregroundMark x1="87843" y1="34518" x2="97255" y2="60914"/>
                        <a14:foregroundMark x1="97255" y1="60914" x2="97255" y2="70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" y="-657143"/>
            <a:ext cx="4138659" cy="3197317"/>
          </a:xfrm>
          <a:prstGeom prst="rect">
            <a:avLst/>
          </a:prstGeom>
        </p:spPr>
      </p:pic>
      <p:pic>
        <p:nvPicPr>
          <p:cNvPr id="7" name="Imagen 6" descr="Imagen que contiene Forma&#10;&#10;Descripción generada automáticamente">
            <a:extLst>
              <a:ext uri="{FF2B5EF4-FFF2-40B4-BE49-F238E27FC236}">
                <a16:creationId xmlns:a16="http://schemas.microsoft.com/office/drawing/2014/main" id="{151FEEA7-1EBE-43F7-A768-98A0AD3B1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5" b="89848" l="3922" r="97255">
                        <a14:foregroundMark x1="11765" y1="31980" x2="12549" y2="64975"/>
                        <a14:foregroundMark x1="5490" y1="54315" x2="14902" y2="54315"/>
                        <a14:foregroundMark x1="11765" y1="23858" x2="6667" y2="54315"/>
                        <a14:foregroundMark x1="6667" y1="54315" x2="13725" y2="67513"/>
                        <a14:foregroundMark x1="6667" y1="64975" x2="7451" y2="47716"/>
                        <a14:foregroundMark x1="6667" y1="41117" x2="6667" y2="59391"/>
                        <a14:foregroundMark x1="10588" y1="71574" x2="3922" y2="47208"/>
                        <a14:foregroundMark x1="3922" y1="47208" x2="4706" y2="45178"/>
                        <a14:foregroundMark x1="87843" y1="34518" x2="97255" y2="60914"/>
                        <a14:foregroundMark x1="97255" y1="60914" x2="97255" y2="70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49" y="-657143"/>
            <a:ext cx="4138659" cy="3197317"/>
          </a:xfrm>
          <a:prstGeom prst="rect">
            <a:avLst/>
          </a:prstGeom>
        </p:spPr>
      </p:pic>
      <p:pic>
        <p:nvPicPr>
          <p:cNvPr id="8" name="Imagen 7" descr="Imagen que contiene Forma&#10;&#10;Descripción generada automáticamente">
            <a:extLst>
              <a:ext uri="{FF2B5EF4-FFF2-40B4-BE49-F238E27FC236}">
                <a16:creationId xmlns:a16="http://schemas.microsoft.com/office/drawing/2014/main" id="{B36AC0A1-051B-4072-9F4A-7263A6248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5" b="89848" l="3922" r="97255">
                        <a14:foregroundMark x1="11765" y1="31980" x2="12549" y2="64975"/>
                        <a14:foregroundMark x1="5490" y1="54315" x2="14902" y2="54315"/>
                        <a14:foregroundMark x1="11765" y1="23858" x2="6667" y2="54315"/>
                        <a14:foregroundMark x1="6667" y1="54315" x2="13725" y2="67513"/>
                        <a14:foregroundMark x1="6667" y1="64975" x2="7451" y2="47716"/>
                        <a14:foregroundMark x1="6667" y1="41117" x2="6667" y2="59391"/>
                        <a14:foregroundMark x1="10588" y1="71574" x2="3922" y2="47208"/>
                        <a14:foregroundMark x1="3922" y1="47208" x2="4706" y2="45178"/>
                        <a14:foregroundMark x1="87843" y1="34518" x2="97255" y2="60914"/>
                        <a14:foregroundMark x1="97255" y1="60914" x2="97255" y2="70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837" y="-657144"/>
            <a:ext cx="4138659" cy="31973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FE8C0B-519B-4929-A7D7-0A98E06DA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75" y="2479997"/>
            <a:ext cx="3549987" cy="459183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24862B-BBB3-4ABC-AAF3-C6C0DA78E3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903" y="2479997"/>
            <a:ext cx="3709805" cy="479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49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A6FFE1-5A6A-404F-BC74-A5E21DA0AA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1FFA3B1A-05BE-4B6E-887F-74B9D571B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2255"/>
              </p:ext>
            </p:extLst>
          </p:nvPr>
        </p:nvGraphicFramePr>
        <p:xfrm>
          <a:off x="1912429" y="30494"/>
          <a:ext cx="6062224" cy="2865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62224">
                  <a:extLst>
                    <a:ext uri="{9D8B030D-6E8A-4147-A177-3AD203B41FA5}">
                      <a16:colId xmlns:a16="http://schemas.microsoft.com/office/drawing/2014/main" val="2923631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/>
                        <a:t>  EVIDENCIA 1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836203"/>
                  </a:ext>
                </a:extLst>
              </a:tr>
              <a:tr h="504830">
                <a:tc>
                  <a:txBody>
                    <a:bodyPr/>
                    <a:lstStyle/>
                    <a:p>
                      <a:r>
                        <a:rPr lang="es-ES_tradnl" sz="2800" b="1" dirty="0">
                          <a:latin typeface="Bernard MT Condensed" panose="02050806060905020404" pitchFamily="18" charset="0"/>
                        </a:rPr>
                        <a:t>Fecha: </a:t>
                      </a:r>
                      <a:r>
                        <a:rPr lang="es-ES_tradnl" sz="2800" b="0" dirty="0">
                          <a:latin typeface="Bernard MT Condensed" panose="02050806060905020404" pitchFamily="18" charset="0"/>
                        </a:rPr>
                        <a:t> </a:t>
                      </a:r>
                      <a:r>
                        <a:rPr lang="es-ES_tradnl" sz="2800" b="0" dirty="0">
                          <a:latin typeface="Arial Narrow" panose="020B0606020202030204" pitchFamily="34" charset="0"/>
                        </a:rPr>
                        <a:t>Martes 15 de junio </a:t>
                      </a:r>
                      <a:r>
                        <a:rPr lang="es-ES_tradnl" sz="2800" dirty="0">
                          <a:latin typeface="Arial Narrow" panose="020B0606020202030204" pitchFamily="34" charset="0"/>
                        </a:rPr>
                        <a:t>del 2021 </a:t>
                      </a:r>
                      <a:endParaRPr lang="es-E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020883"/>
                  </a:ext>
                </a:extLst>
              </a:tr>
              <a:tr h="487320">
                <a:tc>
                  <a:txBody>
                    <a:bodyPr/>
                    <a:lstStyle/>
                    <a:p>
                      <a:r>
                        <a:rPr lang="es-ES_tradnl" sz="3200" b="1" dirty="0">
                          <a:latin typeface="Britannic Bold" panose="020B0903060703020204" pitchFamily="34" charset="0"/>
                        </a:rPr>
                        <a:t>Aprendizaje esperado</a:t>
                      </a:r>
                      <a:r>
                        <a:rPr lang="es-ES_tradnl" sz="2800" dirty="0"/>
                        <a:t>: </a:t>
                      </a:r>
                      <a:r>
                        <a:rPr lang="es-MX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 unidades no convencionales para medir la capacidad con distintos propósitos</a:t>
                      </a:r>
                      <a:endParaRPr lang="es-E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819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05100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58DEC82-A41E-467F-B377-7DF69A68D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94" y="2681904"/>
            <a:ext cx="2605694" cy="337040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3235F57-8917-4B54-A23C-462EEA5C8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68" y="2681903"/>
            <a:ext cx="2605694" cy="3370409"/>
          </a:xfrm>
          <a:prstGeom prst="rect">
            <a:avLst/>
          </a:prstGeom>
        </p:spPr>
      </p:pic>
      <p:pic>
        <p:nvPicPr>
          <p:cNvPr id="6" name="Imagen 5" descr="Un niño sentado en una mesa&#10;&#10;Descripción generada automáticamente con confianza baja">
            <a:extLst>
              <a:ext uri="{FF2B5EF4-FFF2-40B4-BE49-F238E27FC236}">
                <a16:creationId xmlns:a16="http://schemas.microsoft.com/office/drawing/2014/main" id="{888DB54F-444F-42E0-9314-AE2945344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2" y="2437699"/>
            <a:ext cx="2931093" cy="3908124"/>
          </a:xfrm>
          <a:prstGeom prst="rect">
            <a:avLst/>
          </a:prstGeom>
        </p:spPr>
      </p:pic>
      <p:pic>
        <p:nvPicPr>
          <p:cNvPr id="8" name="Imagen 7" descr="Texto, Pizarra&#10;&#10;Descripción generada automáticamente">
            <a:extLst>
              <a:ext uri="{FF2B5EF4-FFF2-40B4-BE49-F238E27FC236}">
                <a16:creationId xmlns:a16="http://schemas.microsoft.com/office/drawing/2014/main" id="{B6D79A14-DDF8-4F9A-B0BE-301C0792A8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51859" y="1881332"/>
            <a:ext cx="4946408" cy="37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0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BFBA172-350E-4AD8-B6CB-10772AB763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39BF92A5-30FD-43D6-B2E6-B3F8B2AC5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81" y="0"/>
            <a:ext cx="6634264" cy="682273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EDE00A-2C2F-4377-A430-1AB8E436F5BB}"/>
              </a:ext>
            </a:extLst>
          </p:cNvPr>
          <p:cNvSpPr txBox="1"/>
          <p:nvPr/>
        </p:nvSpPr>
        <p:spPr>
          <a:xfrm>
            <a:off x="3881336" y="1964819"/>
            <a:ext cx="4429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>
                <a:latin typeface="Bodoni MT Black" panose="02070A03080606020203" pitchFamily="18" charset="0"/>
              </a:rPr>
              <a:t>CARPETA DE EVIDENCIAS </a:t>
            </a:r>
            <a:endParaRPr lang="es-ES" sz="4400" dirty="0">
              <a:latin typeface="Bodoni MT Black" panose="02070A03080606020203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3E7D777-8B0D-454B-8146-756B45D7265E}"/>
              </a:ext>
            </a:extLst>
          </p:cNvPr>
          <p:cNvSpPr txBox="1"/>
          <p:nvPr/>
        </p:nvSpPr>
        <p:spPr>
          <a:xfrm>
            <a:off x="5272391" y="5376188"/>
            <a:ext cx="3852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latin typeface="Cooper Black" panose="0208090404030B020404" pitchFamily="18" charset="0"/>
              </a:rPr>
              <a:t>Practicante: Briseida Medrano </a:t>
            </a:r>
            <a:endParaRPr lang="es-ES" sz="28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77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C4659-2020-4407-8AC4-D015FF53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5CDD10-9596-4AC7-8D15-E1F97F3A9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49F0FA8-0F40-47B1-8B2E-546D3FE566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F2EA57C-6D8A-41C4-B59E-CC2B191FD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202" y="2583357"/>
            <a:ext cx="3549987" cy="4591831"/>
          </a:xfrm>
          <a:prstGeom prst="rect">
            <a:avLst/>
          </a:prstGeom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06FCA96D-3876-41F2-A9D3-4BFEAE5F8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906869"/>
              </p:ext>
            </p:extLst>
          </p:nvPr>
        </p:nvGraphicFramePr>
        <p:xfrm>
          <a:off x="1460500" y="1674178"/>
          <a:ext cx="8128000" cy="3845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119149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311898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414680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89759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Criterios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Si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No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En proceso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441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Usa unidades no convencionales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913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Midió la capacidad de un recipiente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172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Conto con las herramientas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644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Realizo la actividad durante la clase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028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Menciona otros ejemplos de no convencional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094862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55D818CA-CB89-4C0F-BEB4-DC9AB1BDC1F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EVALUACION DE ACTIVIDAD 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E13D2CC-3FD3-47BB-AC00-14C08B9A2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903" y="2479997"/>
            <a:ext cx="3709805" cy="479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17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3C6D2CF-606C-4600-8831-2E3774186927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A09EFB1E-1D15-4874-9885-1F216EBBD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426615"/>
              </p:ext>
            </p:extLst>
          </p:nvPr>
        </p:nvGraphicFramePr>
        <p:xfrm>
          <a:off x="2053397" y="248686"/>
          <a:ext cx="6411609" cy="3474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11609">
                  <a:extLst>
                    <a:ext uri="{9D8B030D-6E8A-4147-A177-3AD203B41FA5}">
                      <a16:colId xmlns:a16="http://schemas.microsoft.com/office/drawing/2014/main" val="2923631581"/>
                    </a:ext>
                  </a:extLst>
                </a:gridCol>
              </a:tblGrid>
              <a:tr h="478783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/>
                        <a:t>  EVIDENCIA 1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836203"/>
                  </a:ext>
                </a:extLst>
              </a:tr>
              <a:tr h="478783">
                <a:tc>
                  <a:txBody>
                    <a:bodyPr/>
                    <a:lstStyle/>
                    <a:p>
                      <a:r>
                        <a:rPr lang="es-ES_tradnl" sz="2800" b="1" dirty="0">
                          <a:latin typeface="Bernard MT Condensed" panose="02050806060905020404" pitchFamily="18" charset="0"/>
                        </a:rPr>
                        <a:t>Fecha: </a:t>
                      </a:r>
                      <a:r>
                        <a:rPr lang="es-ES_tradnl" sz="2800" b="0" dirty="0">
                          <a:latin typeface="Arial Narrow" panose="020B0606020202030204" pitchFamily="34" charset="0"/>
                        </a:rPr>
                        <a:t>Lunes 21 de junio </a:t>
                      </a:r>
                      <a:r>
                        <a:rPr lang="es-ES_tradnl" sz="2800" dirty="0">
                          <a:latin typeface="Arial Narrow" panose="020B0606020202030204" pitchFamily="34" charset="0"/>
                        </a:rPr>
                        <a:t>del 2021 </a:t>
                      </a:r>
                      <a:endParaRPr lang="es-E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020883"/>
                  </a:ext>
                </a:extLst>
              </a:tr>
              <a:tr h="15303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200" b="1" dirty="0">
                          <a:latin typeface="Britannic Bold" panose="020B0903060703020204" pitchFamily="34" charset="0"/>
                        </a:rPr>
                        <a:t>Aprendizaje esperado</a:t>
                      </a:r>
                      <a:r>
                        <a:rPr lang="es-ES_tradnl" sz="2800" dirty="0"/>
                        <a:t>: </a:t>
                      </a:r>
                      <a:r>
                        <a:rPr lang="es-MX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Contesta preguntas en las que necesite recabar datos, los organiza a través de tablas y pictogramas que interpreta para contestar las preguntas planteadas. 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819951"/>
                  </a:ext>
                </a:extLst>
              </a:tr>
              <a:tr h="478783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051008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CB42C227-DC62-472C-ADD2-C0AE95CB2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08" y="3207081"/>
            <a:ext cx="2630298" cy="34022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FABA726-1AAD-4134-A320-ABF0F690A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58" y="3096775"/>
            <a:ext cx="2682266" cy="3469453"/>
          </a:xfrm>
          <a:prstGeom prst="rect">
            <a:avLst/>
          </a:prstGeom>
        </p:spPr>
      </p:pic>
      <p:pic>
        <p:nvPicPr>
          <p:cNvPr id="3" name="Imagen 2" descr="Un niño sentado en una mesa&#10;&#10;Descripción generada automáticamente con confianza baja">
            <a:extLst>
              <a:ext uri="{FF2B5EF4-FFF2-40B4-BE49-F238E27FC236}">
                <a16:creationId xmlns:a16="http://schemas.microsoft.com/office/drawing/2014/main" id="{405CCF9C-D251-47FF-B9F8-0A4D523EA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45" y="1833733"/>
            <a:ext cx="3598915" cy="4798553"/>
          </a:xfrm>
          <a:prstGeom prst="rect">
            <a:avLst/>
          </a:prstGeom>
        </p:spPr>
      </p:pic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D3390823-B2B9-4EFB-A450-CDFA797EFC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4" y="2708965"/>
            <a:ext cx="3022324" cy="402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31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3990E3E-C55C-47CE-868B-29B4ADF881D2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AAB9D5-2F3A-497B-9924-1090A7BE7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EVALUACION DE LA ACTIVIDAD 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AFEB7FA-687B-42DE-A5E6-6DF9CB06D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902" y="2479997"/>
            <a:ext cx="3549987" cy="4591831"/>
          </a:xfrm>
          <a:prstGeom prst="rect">
            <a:avLst/>
          </a:prstGeom>
        </p:spPr>
      </p:pic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719FD45B-6F28-443C-82B9-43697D8E6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676454"/>
              </p:ext>
            </p:extLst>
          </p:nvPr>
        </p:nvGraphicFramePr>
        <p:xfrm>
          <a:off x="1709530" y="1919816"/>
          <a:ext cx="799327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270">
                  <a:extLst>
                    <a:ext uri="{9D8B030D-6E8A-4147-A177-3AD203B41FA5}">
                      <a16:colId xmlns:a16="http://schemas.microsoft.com/office/drawing/2014/main" val="23441628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111187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20723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91773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Criterios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si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no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En proceso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33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Contesto las preguntas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920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Recaba información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51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Organiza a través de una tabla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761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Escribió correctamente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107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Mostro interés en la actividad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74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Uso recursos propios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324545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580CEAD2-F5AE-4C18-BFE3-5A58789D0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903" y="2479997"/>
            <a:ext cx="3709805" cy="479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48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E87A043-9138-43BE-AEFA-BE6CCFBDC423}"/>
              </a:ext>
            </a:extLst>
          </p:cNvPr>
          <p:cNvSpPr txBox="1"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59D2C365-C071-4F35-8669-7C36A5350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613994"/>
              </p:ext>
            </p:extLst>
          </p:nvPr>
        </p:nvGraphicFramePr>
        <p:xfrm>
          <a:off x="300476" y="213827"/>
          <a:ext cx="6411609" cy="34632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11609">
                  <a:extLst>
                    <a:ext uri="{9D8B030D-6E8A-4147-A177-3AD203B41FA5}">
                      <a16:colId xmlns:a16="http://schemas.microsoft.com/office/drawing/2014/main" val="2923631581"/>
                    </a:ext>
                  </a:extLst>
                </a:gridCol>
              </a:tblGrid>
              <a:tr h="600764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/>
                        <a:t>  EVIDENCIA 1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836203"/>
                  </a:ext>
                </a:extLst>
              </a:tr>
              <a:tr h="600764">
                <a:tc>
                  <a:txBody>
                    <a:bodyPr/>
                    <a:lstStyle/>
                    <a:p>
                      <a:r>
                        <a:rPr lang="es-ES_tradnl" sz="2800" b="1" dirty="0">
                          <a:latin typeface="Bernard MT Condensed" panose="02050806060905020404" pitchFamily="18" charset="0"/>
                        </a:rPr>
                        <a:t>Fecha: </a:t>
                      </a:r>
                      <a:r>
                        <a:rPr lang="es-ES_tradnl" sz="2800" b="0" dirty="0">
                          <a:latin typeface="Arial Narrow" panose="020B0606020202030204" pitchFamily="34" charset="0"/>
                        </a:rPr>
                        <a:t>Jueves 24</a:t>
                      </a:r>
                      <a:r>
                        <a:rPr lang="es-ES_tradnl" sz="2800" dirty="0">
                          <a:latin typeface="Arial Narrow" panose="020B0606020202030204" pitchFamily="34" charset="0"/>
                        </a:rPr>
                        <a:t> de junio del 2021 </a:t>
                      </a:r>
                      <a:endParaRPr lang="es-E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020883"/>
                  </a:ext>
                </a:extLst>
              </a:tr>
              <a:tr h="1660935">
                <a:tc>
                  <a:txBody>
                    <a:bodyPr/>
                    <a:lstStyle/>
                    <a:p>
                      <a:r>
                        <a:rPr lang="es-ES_tradnl" sz="2800" b="1" dirty="0">
                          <a:latin typeface="Britannic Bold" panose="020B0903060703020204" pitchFamily="34" charset="0"/>
                        </a:rPr>
                        <a:t>Aprendizaje esperado</a:t>
                      </a:r>
                      <a:r>
                        <a:rPr lang="es-ES_tradnl" sz="2400" dirty="0"/>
                        <a:t>: </a:t>
                      </a:r>
                      <a:r>
                        <a:rPr lang="es-MX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819951"/>
                  </a:ext>
                </a:extLst>
              </a:tr>
              <a:tr h="600764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051008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202E5189-354D-4A84-8803-21B98206C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41" y="3159179"/>
            <a:ext cx="3250444" cy="42043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DD15D48-44F8-47A5-A100-3FF9A3460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93" y="3159179"/>
            <a:ext cx="3250445" cy="4204380"/>
          </a:xfrm>
          <a:prstGeom prst="rect">
            <a:avLst/>
          </a:prstGeom>
        </p:spPr>
      </p:pic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C776EC7B-A6FE-4204-9300-90E169EBC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537" y="402991"/>
            <a:ext cx="4539011" cy="605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0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ECC0C7E-CF3F-482E-8427-5AC903FF8A45}"/>
              </a:ext>
            </a:extLst>
          </p:cNvPr>
          <p:cNvSpPr txBox="1"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EE1D35-8441-4E2E-8963-8E4386EEF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EVALUACION DE LA ACTIVIDAD 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9BE71D-74D0-40EC-882A-FBF7A73A8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903" y="2479997"/>
            <a:ext cx="3709805" cy="47985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5851CB2-EF73-4C46-BD2A-CC2EF780F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521" y="2553908"/>
            <a:ext cx="3549987" cy="4591831"/>
          </a:xfrm>
          <a:prstGeom prst="rect">
            <a:avLst/>
          </a:prstGeom>
        </p:spPr>
      </p:pic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F48C1D9C-854D-4B41-BBF9-FD0D7622F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99492"/>
              </p:ext>
            </p:extLst>
          </p:nvPr>
        </p:nvGraphicFramePr>
        <p:xfrm>
          <a:off x="1616765" y="1882246"/>
          <a:ext cx="8555934" cy="436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3537">
                  <a:extLst>
                    <a:ext uri="{9D8B030D-6E8A-4147-A177-3AD203B41FA5}">
                      <a16:colId xmlns:a16="http://schemas.microsoft.com/office/drawing/2014/main" val="2550382567"/>
                    </a:ext>
                  </a:extLst>
                </a:gridCol>
                <a:gridCol w="1715754">
                  <a:extLst>
                    <a:ext uri="{9D8B030D-6E8A-4147-A177-3AD203B41FA5}">
                      <a16:colId xmlns:a16="http://schemas.microsoft.com/office/drawing/2014/main" val="2284461275"/>
                    </a:ext>
                  </a:extLst>
                </a:gridCol>
                <a:gridCol w="1637659">
                  <a:extLst>
                    <a:ext uri="{9D8B030D-6E8A-4147-A177-3AD203B41FA5}">
                      <a16:colId xmlns:a16="http://schemas.microsoft.com/office/drawing/2014/main" val="3517526908"/>
                    </a:ext>
                  </a:extLst>
                </a:gridCol>
                <a:gridCol w="2138984">
                  <a:extLst>
                    <a:ext uri="{9D8B030D-6E8A-4147-A177-3AD203B41FA5}">
                      <a16:colId xmlns:a16="http://schemas.microsoft.com/office/drawing/2014/main" val="1866601261"/>
                    </a:ext>
                  </a:extLst>
                </a:gridCol>
              </a:tblGrid>
              <a:tr h="516642">
                <a:tc>
                  <a:txBody>
                    <a:bodyPr/>
                    <a:lstStyle/>
                    <a:p>
                      <a:r>
                        <a:rPr lang="es-ES_tradnl" dirty="0"/>
                        <a:t>CRITERIOS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SI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NO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EN PROCESO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555318"/>
                  </a:ext>
                </a:extLst>
              </a:tr>
              <a:tr h="891738">
                <a:tc>
                  <a:txBody>
                    <a:bodyPr/>
                    <a:lstStyle/>
                    <a:p>
                      <a:r>
                        <a:rPr lang="es-ES" dirty="0"/>
                        <a:t>Conoce expresiones de su familia o localidad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715192"/>
                  </a:ext>
                </a:extLst>
              </a:tr>
              <a:tr h="516642">
                <a:tc>
                  <a:txBody>
                    <a:bodyPr/>
                    <a:lstStyle/>
                    <a:p>
                      <a:r>
                        <a:rPr lang="es-ES_tradnl" dirty="0"/>
                        <a:t>Identifico las diferencias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00703"/>
                  </a:ext>
                </a:extLst>
              </a:tr>
              <a:tr h="516642">
                <a:tc>
                  <a:txBody>
                    <a:bodyPr/>
                    <a:lstStyle/>
                    <a:p>
                      <a:r>
                        <a:rPr lang="es-ES_tradnl" dirty="0"/>
                        <a:t>Reconoce su significado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13098"/>
                  </a:ext>
                </a:extLst>
              </a:tr>
              <a:tr h="516642">
                <a:tc>
                  <a:txBody>
                    <a:bodyPr/>
                    <a:lstStyle/>
                    <a:p>
                      <a:r>
                        <a:rPr lang="es-ES_tradnl" dirty="0"/>
                        <a:t>Indago sobre las aves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5742"/>
                  </a:ext>
                </a:extLst>
              </a:tr>
              <a:tr h="891738">
                <a:tc>
                  <a:txBody>
                    <a:bodyPr/>
                    <a:lstStyle/>
                    <a:p>
                      <a:r>
                        <a:rPr lang="es-ES_tradnl" dirty="0"/>
                        <a:t>Menciono las características de las aves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356419"/>
                  </a:ext>
                </a:extLst>
              </a:tr>
              <a:tr h="516642">
                <a:tc>
                  <a:txBody>
                    <a:bodyPr/>
                    <a:lstStyle/>
                    <a:p>
                      <a:r>
                        <a:rPr lang="es-ES_tradnl" dirty="0"/>
                        <a:t>Cuestiono sobre las aves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437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52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385E3C3-064C-4A33-B97F-93D40909F8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5FECE2-7EE0-4453-981D-9A3F7DA75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NOTA: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25ADD56-9F08-4C74-A046-E24C9687F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903" y="2479997"/>
            <a:ext cx="3709805" cy="47985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B36E458-3B26-4BED-AE11-BFFAC763A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75" y="2479997"/>
            <a:ext cx="3549987" cy="4591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AD7C53A-B3CD-43EC-8A6E-D7D09F3724EC}"/>
              </a:ext>
            </a:extLst>
          </p:cNvPr>
          <p:cNvSpPr txBox="1"/>
          <p:nvPr/>
        </p:nvSpPr>
        <p:spPr>
          <a:xfrm>
            <a:off x="2504661" y="2160104"/>
            <a:ext cx="6891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/>
              <a:t>Se entrego pocas evidencias por acercamiento de la  evaluación.</a:t>
            </a:r>
          </a:p>
          <a:p>
            <a:r>
              <a:rPr lang="es-MX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47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26E8733-8A45-4B5F-A2C9-3E60697219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A88B1D2-0EF3-4FAE-8E41-D73454213456}"/>
              </a:ext>
            </a:extLst>
          </p:cNvPr>
          <p:cNvSpPr/>
          <p:nvPr/>
        </p:nvSpPr>
        <p:spPr>
          <a:xfrm>
            <a:off x="7478939" y="2314784"/>
            <a:ext cx="305333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_tradnl" sz="2800" b="1" dirty="0"/>
              <a:t>número de lista</a:t>
            </a:r>
            <a:r>
              <a:rPr lang="es-ES_tradnl" sz="2800" dirty="0"/>
              <a:t>: 11</a:t>
            </a:r>
            <a:endParaRPr lang="es-ES" sz="2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1D7D648-127B-4AAA-A0F9-C5265A1E5D5E}"/>
              </a:ext>
            </a:extLst>
          </p:cNvPr>
          <p:cNvSpPr txBox="1"/>
          <p:nvPr/>
        </p:nvSpPr>
        <p:spPr>
          <a:xfrm>
            <a:off x="6741325" y="1730396"/>
            <a:ext cx="37909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3200" b="1" dirty="0"/>
              <a:t>Grado y sección: </a:t>
            </a:r>
            <a:r>
              <a:rPr lang="es-ES_tradnl" sz="3200" dirty="0"/>
              <a:t>3 A</a:t>
            </a:r>
            <a:endParaRPr lang="es-ES" sz="3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01E1810-7CCD-4BB7-8ECA-CA3C786FC946}"/>
              </a:ext>
            </a:extLst>
          </p:cNvPr>
          <p:cNvSpPr txBox="1"/>
          <p:nvPr/>
        </p:nvSpPr>
        <p:spPr>
          <a:xfrm>
            <a:off x="2103520" y="5179932"/>
            <a:ext cx="520065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800" b="1" dirty="0"/>
              <a:t>Nombre de la educadora titular: </a:t>
            </a:r>
            <a:r>
              <a:rPr lang="es-ES_tradnl" sz="2800" dirty="0"/>
              <a:t>Jessica Ivon Cortes </a:t>
            </a:r>
            <a:endParaRPr lang="es-ES" sz="28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D82CB42-D5C6-42F8-8AFE-59E5A7557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867" y="2670705"/>
            <a:ext cx="3470142" cy="448855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1B5F160-D1C0-4EAA-8AF9-4DA447C3C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32" y="2342211"/>
            <a:ext cx="3937335" cy="509285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79CD967-FBA0-4AAD-A576-6C36B539C352}"/>
              </a:ext>
            </a:extLst>
          </p:cNvPr>
          <p:cNvSpPr txBox="1"/>
          <p:nvPr/>
        </p:nvSpPr>
        <p:spPr>
          <a:xfrm>
            <a:off x="2103520" y="2947773"/>
            <a:ext cx="520065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3200" b="1" dirty="0"/>
              <a:t>Nombre de la institución</a:t>
            </a:r>
            <a:r>
              <a:rPr lang="es-ES_tradnl" sz="3200" dirty="0"/>
              <a:t>: Jardín de niños “Ignacio Allende”</a:t>
            </a:r>
            <a:endParaRPr lang="es-ES" sz="32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BD40000-4EF7-4E1A-98D0-CDB8C80958FF}"/>
              </a:ext>
            </a:extLst>
          </p:cNvPr>
          <p:cNvSpPr/>
          <p:nvPr/>
        </p:nvSpPr>
        <p:spPr>
          <a:xfrm>
            <a:off x="7265271" y="3536350"/>
            <a:ext cx="282320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ea typeface="Calibri" panose="020F0502020204030204" pitchFamily="34" charset="0"/>
              </a:rPr>
              <a:t>Clave: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</a:rPr>
              <a:t> 05DJN0528</a:t>
            </a:r>
            <a:endParaRPr lang="es-ES" sz="24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E0A71B4-1B8E-40A1-B769-7CB8D84A385C}"/>
              </a:ext>
            </a:extLst>
          </p:cNvPr>
          <p:cNvSpPr/>
          <p:nvPr/>
        </p:nvSpPr>
        <p:spPr>
          <a:xfrm>
            <a:off x="7185121" y="4657808"/>
            <a:ext cx="290335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ea typeface="Calibri" panose="020F0502020204030204" pitchFamily="34" charset="0"/>
              </a:rPr>
              <a:t>Zona Escolar: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</a:rPr>
              <a:t> 143 </a:t>
            </a:r>
            <a:endParaRPr lang="es-ES" sz="2400" dirty="0"/>
          </a:p>
        </p:txBody>
      </p:sp>
      <p:pic>
        <p:nvPicPr>
          <p:cNvPr id="17" name="Imagen 16" descr="Imagen que contiene Forma&#10;&#10;Descripción generada automáticamente">
            <a:extLst>
              <a:ext uri="{FF2B5EF4-FFF2-40B4-BE49-F238E27FC236}">
                <a16:creationId xmlns:a16="http://schemas.microsoft.com/office/drawing/2014/main" id="{2E19A0C7-90EE-47B4-B41F-D89C7322C6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45" b="89848" l="3922" r="97255">
                        <a14:foregroundMark x1="11765" y1="31980" x2="12549" y2="64975"/>
                        <a14:foregroundMark x1="5490" y1="54315" x2="14902" y2="54315"/>
                        <a14:foregroundMark x1="11765" y1="23858" x2="6667" y2="54315"/>
                        <a14:foregroundMark x1="6667" y1="54315" x2="13725" y2="67513"/>
                        <a14:foregroundMark x1="6667" y1="64975" x2="7451" y2="47716"/>
                        <a14:foregroundMark x1="6667" y1="41117" x2="6667" y2="59391"/>
                        <a14:foregroundMark x1="10588" y1="71574" x2="3922" y2="47208"/>
                        <a14:foregroundMark x1="3922" y1="47208" x2="4706" y2="45178"/>
                        <a14:foregroundMark x1="87843" y1="34518" x2="97255" y2="60914"/>
                        <a14:foregroundMark x1="97255" y1="60914" x2="97255" y2="70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" y="-657143"/>
            <a:ext cx="4138659" cy="3197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01A30E7-5712-4139-AC52-04E3CEE6F5A0}"/>
              </a:ext>
            </a:extLst>
          </p:cNvPr>
          <p:cNvSpPr txBox="1"/>
          <p:nvPr/>
        </p:nvSpPr>
        <p:spPr>
          <a:xfrm>
            <a:off x="538566" y="1862025"/>
            <a:ext cx="603885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3200" b="1" dirty="0"/>
              <a:t>Nombre: </a:t>
            </a:r>
            <a:r>
              <a:rPr lang="es-ES_tradnl" sz="3200" dirty="0"/>
              <a:t>Briseida Guadalupe Medrano Gallegos </a:t>
            </a:r>
            <a:endParaRPr lang="es-ES" sz="3200" dirty="0"/>
          </a:p>
        </p:txBody>
      </p:sp>
      <p:pic>
        <p:nvPicPr>
          <p:cNvPr id="18" name="Imagen 17" descr="Imagen que contiene Forma&#10;&#10;Descripción generada automáticamente">
            <a:extLst>
              <a:ext uri="{FF2B5EF4-FFF2-40B4-BE49-F238E27FC236}">
                <a16:creationId xmlns:a16="http://schemas.microsoft.com/office/drawing/2014/main" id="{96308877-4909-4E36-BDD6-79361D2377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45" b="89848" l="3922" r="97255">
                        <a14:foregroundMark x1="11765" y1="31980" x2="12549" y2="64975"/>
                        <a14:foregroundMark x1="5490" y1="54315" x2="14902" y2="54315"/>
                        <a14:foregroundMark x1="11765" y1="23858" x2="6667" y2="54315"/>
                        <a14:foregroundMark x1="6667" y1="54315" x2="13725" y2="67513"/>
                        <a14:foregroundMark x1="6667" y1="64975" x2="7451" y2="47716"/>
                        <a14:foregroundMark x1="6667" y1="41117" x2="6667" y2="59391"/>
                        <a14:foregroundMark x1="10588" y1="71574" x2="3922" y2="47208"/>
                        <a14:foregroundMark x1="3922" y1="47208" x2="4706" y2="45178"/>
                        <a14:foregroundMark x1="87843" y1="34518" x2="97255" y2="60914"/>
                        <a14:foregroundMark x1="97255" y1="60914" x2="97255" y2="70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53" y="-757158"/>
            <a:ext cx="4415818" cy="3411436"/>
          </a:xfrm>
          <a:prstGeom prst="rect">
            <a:avLst/>
          </a:prstGeom>
        </p:spPr>
      </p:pic>
      <p:pic>
        <p:nvPicPr>
          <p:cNvPr id="19" name="Imagen 18" descr="Imagen que contiene Forma&#10;&#10;Descripción generada automáticamente">
            <a:extLst>
              <a:ext uri="{FF2B5EF4-FFF2-40B4-BE49-F238E27FC236}">
                <a16:creationId xmlns:a16="http://schemas.microsoft.com/office/drawing/2014/main" id="{82FEFD27-4162-44C4-86C9-9379080581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45" b="89848" l="3922" r="97255">
                        <a14:foregroundMark x1="11765" y1="31980" x2="12549" y2="64975"/>
                        <a14:foregroundMark x1="5490" y1="54315" x2="14902" y2="54315"/>
                        <a14:foregroundMark x1="11765" y1="23858" x2="6667" y2="54315"/>
                        <a14:foregroundMark x1="6667" y1="54315" x2="13725" y2="67513"/>
                        <a14:foregroundMark x1="6667" y1="64975" x2="7451" y2="47716"/>
                        <a14:foregroundMark x1="6667" y1="41117" x2="6667" y2="59391"/>
                        <a14:foregroundMark x1="10588" y1="71574" x2="3922" y2="47208"/>
                        <a14:foregroundMark x1="3922" y1="47208" x2="4706" y2="45178"/>
                        <a14:foregroundMark x1="87843" y1="34518" x2="97255" y2="60914"/>
                        <a14:foregroundMark x1="97255" y1="60914" x2="97255" y2="70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73" y="-665295"/>
            <a:ext cx="4415818" cy="34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4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61DC9C0-702D-4811-A51A-4A3F7F70DB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356926-DAB0-441B-A760-82E34716331E}"/>
              </a:ext>
            </a:extLst>
          </p:cNvPr>
          <p:cNvSpPr txBox="1"/>
          <p:nvPr/>
        </p:nvSpPr>
        <p:spPr>
          <a:xfrm>
            <a:off x="1961744" y="1883977"/>
            <a:ext cx="7824282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>
                <a:latin typeface="Berlin Sans FB Demi" panose="020E0802020502020306" pitchFamily="34" charset="0"/>
              </a:rPr>
              <a:t>ALUMNO: Fernando Zahir Flores Siller  </a:t>
            </a:r>
            <a:endParaRPr lang="es-ES" sz="4400" dirty="0">
              <a:latin typeface="Berlin Sans FB Demi" panose="020E0802020502020306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67397A6-0AD8-444D-A4EB-F169E5A89DD5}"/>
              </a:ext>
            </a:extLst>
          </p:cNvPr>
          <p:cNvSpPr/>
          <p:nvPr/>
        </p:nvSpPr>
        <p:spPr>
          <a:xfrm>
            <a:off x="3700462" y="3890890"/>
            <a:ext cx="4791075" cy="1747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>
                <a:solidFill>
                  <a:schemeClr val="tx1"/>
                </a:solidFill>
                <a:latin typeface="Cooper Black" panose="0208090404030B020404" pitchFamily="18" charset="0"/>
              </a:rPr>
              <a:t>Jardín de niños: Ignacio Allende </a:t>
            </a:r>
            <a:endParaRPr lang="es-ES" sz="4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9A9EE37-6DCE-4016-9F9F-B3C49C11D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868" y="1883977"/>
            <a:ext cx="4078369" cy="527528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2891B25-60E9-479A-9166-D6C011056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8" y="1883977"/>
            <a:ext cx="4240217" cy="5484629"/>
          </a:xfrm>
          <a:prstGeom prst="rect">
            <a:avLst/>
          </a:prstGeom>
        </p:spPr>
      </p:pic>
      <p:pic>
        <p:nvPicPr>
          <p:cNvPr id="12" name="Imagen 11" descr="Imagen que contiene Forma&#10;&#10;Descripción generada automáticamente">
            <a:extLst>
              <a:ext uri="{FF2B5EF4-FFF2-40B4-BE49-F238E27FC236}">
                <a16:creationId xmlns:a16="http://schemas.microsoft.com/office/drawing/2014/main" id="{D67C5B0B-F2FB-48EF-B047-5B432D9C50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45" b="89848" l="3922" r="97255">
                        <a14:foregroundMark x1="11765" y1="31980" x2="12549" y2="64975"/>
                        <a14:foregroundMark x1="5490" y1="54315" x2="14902" y2="54315"/>
                        <a14:foregroundMark x1="11765" y1="23858" x2="6667" y2="54315"/>
                        <a14:foregroundMark x1="6667" y1="54315" x2="13725" y2="67513"/>
                        <a14:foregroundMark x1="6667" y1="64975" x2="7451" y2="47716"/>
                        <a14:foregroundMark x1="6667" y1="41117" x2="6667" y2="59391"/>
                        <a14:foregroundMark x1="10588" y1="71574" x2="3922" y2="47208"/>
                        <a14:foregroundMark x1="3922" y1="47208" x2="4706" y2="45178"/>
                        <a14:foregroundMark x1="87843" y1="34518" x2="97255" y2="60914"/>
                        <a14:foregroundMark x1="97255" y1="60914" x2="97255" y2="70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0606"/>
            <a:ext cx="4415818" cy="3411436"/>
          </a:xfrm>
          <a:prstGeom prst="rect">
            <a:avLst/>
          </a:prstGeom>
        </p:spPr>
      </p:pic>
      <p:pic>
        <p:nvPicPr>
          <p:cNvPr id="13" name="Imagen 12" descr="Imagen que contiene Forma&#10;&#10;Descripción generada automáticamente">
            <a:extLst>
              <a:ext uri="{FF2B5EF4-FFF2-40B4-BE49-F238E27FC236}">
                <a16:creationId xmlns:a16="http://schemas.microsoft.com/office/drawing/2014/main" id="{BEAEC164-63AF-47A1-B625-7FA81BA8F8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45" b="89848" l="3922" r="97255">
                        <a14:foregroundMark x1="11765" y1="31980" x2="12549" y2="64975"/>
                        <a14:foregroundMark x1="5490" y1="54315" x2="14902" y2="54315"/>
                        <a14:foregroundMark x1="11765" y1="23858" x2="6667" y2="54315"/>
                        <a14:foregroundMark x1="6667" y1="54315" x2="13725" y2="67513"/>
                        <a14:foregroundMark x1="6667" y1="64975" x2="7451" y2="47716"/>
                        <a14:foregroundMark x1="6667" y1="41117" x2="6667" y2="59391"/>
                        <a14:foregroundMark x1="10588" y1="71574" x2="3922" y2="47208"/>
                        <a14:foregroundMark x1="3922" y1="47208" x2="4706" y2="45178"/>
                        <a14:foregroundMark x1="87843" y1="34518" x2="97255" y2="60914"/>
                        <a14:foregroundMark x1="97255" y1="60914" x2="97255" y2="70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9" y="-510606"/>
            <a:ext cx="4415818" cy="3411436"/>
          </a:xfrm>
          <a:prstGeom prst="rect">
            <a:avLst/>
          </a:prstGeom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1ECDBCD8-2655-41EE-9A7F-088D937A07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45" b="89848" l="3922" r="97255">
                        <a14:foregroundMark x1="11765" y1="31980" x2="12549" y2="64975"/>
                        <a14:foregroundMark x1="5490" y1="54315" x2="14902" y2="54315"/>
                        <a14:foregroundMark x1="11765" y1="23858" x2="6667" y2="54315"/>
                        <a14:foregroundMark x1="6667" y1="54315" x2="13725" y2="67513"/>
                        <a14:foregroundMark x1="6667" y1="64975" x2="7451" y2="47716"/>
                        <a14:foregroundMark x1="6667" y1="41117" x2="6667" y2="59391"/>
                        <a14:foregroundMark x1="10588" y1="71574" x2="3922" y2="47208"/>
                        <a14:foregroundMark x1="3922" y1="47208" x2="4706" y2="45178"/>
                        <a14:foregroundMark x1="87843" y1="34518" x2="97255" y2="60914"/>
                        <a14:foregroundMark x1="97255" y1="60914" x2="97255" y2="70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689" y="-518123"/>
            <a:ext cx="4415818" cy="34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7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A6FFE1-5A6A-404F-BC74-A5E21DA0AA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1FFA3B1A-05BE-4B6E-887F-74B9D571B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65256"/>
              </p:ext>
            </p:extLst>
          </p:nvPr>
        </p:nvGraphicFramePr>
        <p:xfrm>
          <a:off x="300476" y="213828"/>
          <a:ext cx="8128000" cy="228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923631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/>
                        <a:t>  EVIDENCIA 1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836203"/>
                  </a:ext>
                </a:extLst>
              </a:tr>
              <a:tr h="504830">
                <a:tc>
                  <a:txBody>
                    <a:bodyPr/>
                    <a:lstStyle/>
                    <a:p>
                      <a:r>
                        <a:rPr lang="es-ES_tradnl" sz="2800" b="1" dirty="0">
                          <a:latin typeface="Bernard MT Condensed" panose="02050806060905020404" pitchFamily="18" charset="0"/>
                        </a:rPr>
                        <a:t>Fecha: </a:t>
                      </a:r>
                      <a:r>
                        <a:rPr lang="es-ES_tradnl" sz="2800" b="0" dirty="0">
                          <a:latin typeface="Bernard MT Condensed" panose="02050806060905020404" pitchFamily="18" charset="0"/>
                        </a:rPr>
                        <a:t> </a:t>
                      </a:r>
                      <a:r>
                        <a:rPr lang="es-ES_tradnl" sz="2800" b="0" dirty="0">
                          <a:latin typeface="Arial Narrow" panose="020B0606020202030204" pitchFamily="34" charset="0"/>
                        </a:rPr>
                        <a:t>Martes 15 de junio</a:t>
                      </a:r>
                      <a:r>
                        <a:rPr lang="es-ES_tradnl" sz="2800" dirty="0">
                          <a:latin typeface="Arial Narrow" panose="020B0606020202030204" pitchFamily="34" charset="0"/>
                        </a:rPr>
                        <a:t> del 2021 </a:t>
                      </a:r>
                      <a:endParaRPr lang="es-E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020883"/>
                  </a:ext>
                </a:extLst>
              </a:tr>
              <a:tr h="487320">
                <a:tc>
                  <a:txBody>
                    <a:bodyPr/>
                    <a:lstStyle/>
                    <a:p>
                      <a:r>
                        <a:rPr lang="es-ES_tradnl" sz="2400" b="1" dirty="0">
                          <a:latin typeface="Britannic Bold" panose="020B0903060703020204" pitchFamily="34" charset="0"/>
                        </a:rPr>
                        <a:t>Aprendizaje esperado</a:t>
                      </a:r>
                      <a:r>
                        <a:rPr lang="es-ES_tradnl" sz="2000" dirty="0"/>
                        <a:t>: 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 unidades no convencionales para medir la capacidad con distintos propósitos </a:t>
                      </a:r>
                      <a:endParaRPr lang="es-E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819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051008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944B26DF-A45B-4E3E-92A5-E890DB53E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487" y="2686718"/>
            <a:ext cx="3390169" cy="43851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3F6679F-C13D-43FE-91C3-9D0FC63DB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98" y="2686718"/>
            <a:ext cx="3117421" cy="4032317"/>
          </a:xfrm>
          <a:prstGeom prst="rect">
            <a:avLst/>
          </a:prstGeom>
        </p:spPr>
      </p:pic>
      <p:pic>
        <p:nvPicPr>
          <p:cNvPr id="3" name="Imagen 2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B6D489AC-D644-4EB2-8949-12E3D4AC2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28449" y="1143565"/>
            <a:ext cx="4464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1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01DCDB0-A896-4CEB-A60F-46FB24B78C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483291-6DBD-43B5-8D18-927FDDE23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EVALUACION DE LA ACTIVIDAD 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A30FE0-947E-440E-A161-7597E6C83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518" y="2055813"/>
            <a:ext cx="3938963" cy="50949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561F77C-7FA2-4FB5-813C-5EB78E170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487" y="2686718"/>
            <a:ext cx="3390169" cy="4385110"/>
          </a:xfrm>
          <a:prstGeom prst="rect">
            <a:avLst/>
          </a:prstGeom>
        </p:spPr>
      </p:pic>
      <p:graphicFrame>
        <p:nvGraphicFramePr>
          <p:cNvPr id="9" name="Tabla 5">
            <a:extLst>
              <a:ext uri="{FF2B5EF4-FFF2-40B4-BE49-F238E27FC236}">
                <a16:creationId xmlns:a16="http://schemas.microsoft.com/office/drawing/2014/main" id="{0C54562F-B5AB-4B06-A5F4-867F462D4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786489"/>
              </p:ext>
            </p:extLst>
          </p:nvPr>
        </p:nvGraphicFramePr>
        <p:xfrm>
          <a:off x="1460500" y="1674178"/>
          <a:ext cx="8128000" cy="3845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119149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311898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414680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89759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Criterios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Si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No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En proceso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441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Usa unidades no convencionales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913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Midió la capacidad de un recipiente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172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Conto con las herramientas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644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Realizo la actividad durante la clase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028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Menciona otros ejemplos de no convencional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09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13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3C6D2CF-606C-4600-8831-2E3774186927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A09EFB1E-1D15-4874-9885-1F216EBBD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464277"/>
              </p:ext>
            </p:extLst>
          </p:nvPr>
        </p:nvGraphicFramePr>
        <p:xfrm>
          <a:off x="300476" y="213827"/>
          <a:ext cx="6411609" cy="26379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11609">
                  <a:extLst>
                    <a:ext uri="{9D8B030D-6E8A-4147-A177-3AD203B41FA5}">
                      <a16:colId xmlns:a16="http://schemas.microsoft.com/office/drawing/2014/main" val="2923631581"/>
                    </a:ext>
                  </a:extLst>
                </a:gridCol>
              </a:tblGrid>
              <a:tr h="391878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/>
                        <a:t>  EVIDENCIA 1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836203"/>
                  </a:ext>
                </a:extLst>
              </a:tr>
              <a:tr h="391878">
                <a:tc>
                  <a:txBody>
                    <a:bodyPr/>
                    <a:lstStyle/>
                    <a:p>
                      <a:r>
                        <a:rPr lang="es-ES_tradnl" sz="2800" b="1" dirty="0">
                          <a:latin typeface="Bernard MT Condensed" panose="02050806060905020404" pitchFamily="18" charset="0"/>
                        </a:rPr>
                        <a:t>Fecha: </a:t>
                      </a:r>
                      <a:r>
                        <a:rPr lang="es-ES_tradnl" sz="2800" b="0" dirty="0">
                          <a:latin typeface="Arial Narrow" panose="020B0606020202030204" pitchFamily="34" charset="0"/>
                        </a:rPr>
                        <a:t>Jueves 16</a:t>
                      </a:r>
                      <a:r>
                        <a:rPr lang="es-ES_tradnl" sz="2800" dirty="0">
                          <a:latin typeface="Arial Narrow" panose="020B0606020202030204" pitchFamily="34" charset="0"/>
                        </a:rPr>
                        <a:t> de junio del 2021 </a:t>
                      </a:r>
                      <a:endParaRPr lang="es-E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020883"/>
                  </a:ext>
                </a:extLst>
              </a:tr>
              <a:tr h="1083428">
                <a:tc>
                  <a:txBody>
                    <a:bodyPr/>
                    <a:lstStyle/>
                    <a:p>
                      <a:r>
                        <a:rPr lang="es-ES_tradnl" sz="2400" b="1" dirty="0">
                          <a:latin typeface="Britannic Bold" panose="020B0903060703020204" pitchFamily="34" charset="0"/>
                        </a:rPr>
                        <a:t>Aprendizaje esperado</a:t>
                      </a:r>
                      <a:r>
                        <a:rPr lang="es-ES_tradnl" sz="2000" dirty="0"/>
                        <a:t>: 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Expresa con eficacia sus ideas acerca de diversos temas y atiende lo que se dice en interacciones con otras personas</a:t>
                      </a:r>
                      <a:endParaRPr lang="es-E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819951"/>
                  </a:ext>
                </a:extLst>
              </a:tr>
              <a:tr h="391878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051008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F471630F-F010-40C8-BC04-4A4AE44B4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298" y="2859713"/>
            <a:ext cx="3390169" cy="43851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0C22F0D-7A60-4516-8C38-C5C198981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61" y="2652992"/>
            <a:ext cx="3709805" cy="4798552"/>
          </a:xfrm>
          <a:prstGeom prst="rect">
            <a:avLst/>
          </a:prstGeom>
        </p:spPr>
      </p:pic>
      <p:pic>
        <p:nvPicPr>
          <p:cNvPr id="10" name="Imagen 9" descr="Texto, Carta&#10;&#10;Descripción generada automáticamente">
            <a:extLst>
              <a:ext uri="{FF2B5EF4-FFF2-40B4-BE49-F238E27FC236}">
                <a16:creationId xmlns:a16="http://schemas.microsoft.com/office/drawing/2014/main" id="{32797C09-205E-4DF1-8F93-6CD847A6A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848" y="0"/>
            <a:ext cx="4007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94A0885-597E-4B67-8C54-885FE79B657C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8F08B4-5FA2-4DBD-9AD5-561BCE2C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EVALUACION DE ACTIVIDAD </a:t>
            </a:r>
            <a:endParaRPr lang="es-ES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352F48DE-E3AA-46D8-9CFE-198D6460D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073844"/>
              </p:ext>
            </p:extLst>
          </p:nvPr>
        </p:nvGraphicFramePr>
        <p:xfrm>
          <a:off x="1641061" y="1928928"/>
          <a:ext cx="81280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3441628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111187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20723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91773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Criterios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si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no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En proceso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33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Identifico los distinto  eventos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920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Expreso sus ideas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51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Interacciona con las demás personas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761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Escribió correctamente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107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Mostro interés en la actividad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742085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49BD05A9-EB92-4ED3-8658-5CDB21DCA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518" y="2055813"/>
            <a:ext cx="3938963" cy="50949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3C1D26-BA2C-4C69-9FB1-0EDD2B6AD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505" y="3714822"/>
            <a:ext cx="3390169" cy="43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9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E87A043-9138-43BE-AEFA-BE6CCFBDC423}"/>
              </a:ext>
            </a:extLst>
          </p:cNvPr>
          <p:cNvSpPr txBox="1"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59D2C365-C071-4F35-8669-7C36A5350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74018"/>
              </p:ext>
            </p:extLst>
          </p:nvPr>
        </p:nvGraphicFramePr>
        <p:xfrm>
          <a:off x="300476" y="213827"/>
          <a:ext cx="7703837" cy="34632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03837">
                  <a:extLst>
                    <a:ext uri="{9D8B030D-6E8A-4147-A177-3AD203B41FA5}">
                      <a16:colId xmlns:a16="http://schemas.microsoft.com/office/drawing/2014/main" val="2923631581"/>
                    </a:ext>
                  </a:extLst>
                </a:gridCol>
              </a:tblGrid>
              <a:tr h="600764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/>
                        <a:t>  EVIDENCIA 1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836203"/>
                  </a:ext>
                </a:extLst>
              </a:tr>
              <a:tr h="600764">
                <a:tc>
                  <a:txBody>
                    <a:bodyPr/>
                    <a:lstStyle/>
                    <a:p>
                      <a:r>
                        <a:rPr lang="es-ES_tradnl" sz="2800" b="1" dirty="0">
                          <a:latin typeface="Bernard MT Condensed" panose="02050806060905020404" pitchFamily="18" charset="0"/>
                        </a:rPr>
                        <a:t>Fecha: </a:t>
                      </a:r>
                      <a:r>
                        <a:rPr lang="es-ES_tradnl" sz="2800" b="0" dirty="0">
                          <a:latin typeface="Arial Narrow" panose="020B0606020202030204" pitchFamily="34" charset="0"/>
                        </a:rPr>
                        <a:t>Viernes 17</a:t>
                      </a:r>
                      <a:r>
                        <a:rPr lang="es-ES_tradnl" sz="2800" dirty="0">
                          <a:latin typeface="Arial Narrow" panose="020B0606020202030204" pitchFamily="34" charset="0"/>
                        </a:rPr>
                        <a:t> de Junio del 2021 </a:t>
                      </a:r>
                      <a:endParaRPr lang="es-E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020883"/>
                  </a:ext>
                </a:extLst>
              </a:tr>
              <a:tr h="1660935">
                <a:tc>
                  <a:txBody>
                    <a:bodyPr/>
                    <a:lstStyle/>
                    <a:p>
                      <a:r>
                        <a:rPr lang="es-ES_tradnl" sz="3200" b="1" dirty="0">
                          <a:latin typeface="Britannic Bold" panose="020B0903060703020204" pitchFamily="34" charset="0"/>
                        </a:rPr>
                        <a:t>Aprendizaje esperado</a:t>
                      </a:r>
                      <a:r>
                        <a:rPr lang="es-ES_tradnl" sz="2800" dirty="0"/>
                        <a:t>: 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y explica las características comunes que identifica entre seres vivos y elementos que observa en la naturaleza. </a:t>
                      </a:r>
                      <a:endParaRPr lang="es-E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819951"/>
                  </a:ext>
                </a:extLst>
              </a:tr>
              <a:tr h="600764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051008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ACFFCD0B-E4C3-4DD6-A2B0-EBC2BF706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08" y1="50000" x2="50000" y2="61134"/>
                        <a14:foregroundMark x1="38451" y1="81933" x2="41033" y2="81933"/>
                        <a14:foregroundMark x1="46060" y1="49685" x2="50000" y2="51366"/>
                        <a14:foregroundMark x1="58967" y1="81618" x2="62228" y2="80567"/>
                        <a14:foregroundMark x1="47826" y1="48845" x2="50679" y2="48319"/>
                        <a14:foregroundMark x1="35326" y1="89496" x2="43886" y2="89496"/>
                        <a14:foregroundMark x1="58560" y1="89706" x2="66576" y2="88866"/>
                        <a14:foregroundMark x1="57201" y1="77731" x2="59647" y2="76155"/>
                        <a14:foregroundMark x1="39946" y1="77521" x2="42120" y2="78361"/>
                        <a14:foregroundMark x1="38451" y1="76681" x2="41440" y2="7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76" y="2607660"/>
            <a:ext cx="3390169" cy="4385110"/>
          </a:xfrm>
          <a:prstGeom prst="rect">
            <a:avLst/>
          </a:prstGeom>
        </p:spPr>
      </p:pic>
      <p:pic>
        <p:nvPicPr>
          <p:cNvPr id="8" name="Imagen 7" descr="Imagen que contiene Código QR&#10;&#10;Descripción generada automáticamente">
            <a:extLst>
              <a:ext uri="{FF2B5EF4-FFF2-40B4-BE49-F238E27FC236}">
                <a16:creationId xmlns:a16="http://schemas.microsoft.com/office/drawing/2014/main" id="{C52986EE-4354-49DC-B905-3C60DFED3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78216" y="1105752"/>
            <a:ext cx="4461541" cy="664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452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832</Words>
  <Application>Microsoft Office PowerPoint</Application>
  <PresentationFormat>Panorámica</PresentationFormat>
  <Paragraphs>191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Berlin Sans FB Demi</vt:lpstr>
      <vt:lpstr>Bernard MT Condensed</vt:lpstr>
      <vt:lpstr>Bodoni MT Black</vt:lpstr>
      <vt:lpstr>Britannic Bold</vt:lpstr>
      <vt:lpstr>Calibri</vt:lpstr>
      <vt:lpstr>Calibri Light</vt:lpstr>
      <vt:lpstr>Cooper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EVALUACION DE LA ACTIVIDAD </vt:lpstr>
      <vt:lpstr>Presentación de PowerPoint</vt:lpstr>
      <vt:lpstr>EVALUACION DE ACTIVIDAD </vt:lpstr>
      <vt:lpstr>Presentación de PowerPoint</vt:lpstr>
      <vt:lpstr>EVALUACION DE LA ACTIVIDAD</vt:lpstr>
      <vt:lpstr>Presentación de PowerPoint</vt:lpstr>
      <vt:lpstr>Presentación de PowerPoint</vt:lpstr>
      <vt:lpstr>EVALUACION DE ACTIVIDAD </vt:lpstr>
      <vt:lpstr>Presentación de PowerPoint</vt:lpstr>
      <vt:lpstr>EVALUACION DE ACTIVIDAD </vt:lpstr>
      <vt:lpstr>Presentación de PowerPoint</vt:lpstr>
      <vt:lpstr>Evaluación de la actividad </vt:lpstr>
      <vt:lpstr>Presentación de PowerPoint</vt:lpstr>
      <vt:lpstr>Presentación de PowerPoint</vt:lpstr>
      <vt:lpstr>Presentación de PowerPoint</vt:lpstr>
      <vt:lpstr>Presentación de PowerPoint</vt:lpstr>
      <vt:lpstr>EVALUACION DE LA ACTIVIDAD </vt:lpstr>
      <vt:lpstr>Presentación de PowerPoint</vt:lpstr>
      <vt:lpstr>EVALUACION DE LA ACTIVIDAD </vt:lpstr>
      <vt:lpstr>NOTA: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BRISEIDA GUADALUPE MEDRANO GALLEGOS</dc:creator>
  <cp:lastModifiedBy>bris medrano</cp:lastModifiedBy>
  <cp:revision>20</cp:revision>
  <dcterms:created xsi:type="dcterms:W3CDTF">2021-05-22T01:57:24Z</dcterms:created>
  <dcterms:modified xsi:type="dcterms:W3CDTF">2021-06-26T07:44:46Z</dcterms:modified>
</cp:coreProperties>
</file>