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varScale="1">
        <p:scale>
          <a:sx n="85" d="100"/>
          <a:sy n="85" d="100"/>
        </p:scale>
        <p:origin x="18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1408191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1043216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2548620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214979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2587942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326250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8" name="Marcador de pie de página 7"/>
          <p:cNvSpPr>
            <a:spLocks noGrp="1"/>
          </p:cNvSpPr>
          <p:nvPr>
            <p:ph type="ftr" sz="quarter" idx="11"/>
          </p:nvPr>
        </p:nvSpPr>
        <p:spPr/>
        <p:txBody>
          <a:bodyPr/>
          <a:lstStyle/>
          <a:p>
            <a:endParaRPr lang="es-MX" dirty="0"/>
          </a:p>
        </p:txBody>
      </p:sp>
      <p:sp>
        <p:nvSpPr>
          <p:cNvPr id="9" name="Marcador de número de diapositiva 8"/>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3490852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4" name="Marcador de pie de página 3"/>
          <p:cNvSpPr>
            <a:spLocks noGrp="1"/>
          </p:cNvSpPr>
          <p:nvPr>
            <p:ph type="ftr" sz="quarter" idx="11"/>
          </p:nvPr>
        </p:nvSpPr>
        <p:spPr/>
        <p:txBody>
          <a:bodyPr/>
          <a:lstStyle/>
          <a:p>
            <a:endParaRPr lang="es-MX" dirty="0"/>
          </a:p>
        </p:txBody>
      </p:sp>
      <p:sp>
        <p:nvSpPr>
          <p:cNvPr id="5" name="Marcador de número de diapositiva 4"/>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2545552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3" name="Marcador de pie de página 2"/>
          <p:cNvSpPr>
            <a:spLocks noGrp="1"/>
          </p:cNvSpPr>
          <p:nvPr>
            <p:ph type="ftr" sz="quarter" idx="11"/>
          </p:nvPr>
        </p:nvSpPr>
        <p:spPr/>
        <p:txBody>
          <a:bodyPr/>
          <a:lstStyle/>
          <a:p>
            <a:endParaRPr lang="es-MX" dirty="0"/>
          </a:p>
        </p:txBody>
      </p:sp>
      <p:sp>
        <p:nvSpPr>
          <p:cNvPr id="4" name="Marcador de número de diapositiva 3"/>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1986600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242141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8D5B41A-04E5-4602-ADE5-FE59872EEBBF}" type="datetimeFigureOut">
              <a:rPr lang="es-MX" smtClean="0"/>
              <a:t>18/06/2021</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AD3B45B4-CB5C-45DC-84FC-B29313E26692}" type="slidenum">
              <a:rPr lang="es-MX" smtClean="0"/>
              <a:t>‹Nº›</a:t>
            </a:fld>
            <a:endParaRPr lang="es-MX" dirty="0"/>
          </a:p>
        </p:txBody>
      </p:sp>
    </p:spTree>
    <p:extLst>
      <p:ext uri="{BB962C8B-B14F-4D97-AF65-F5344CB8AC3E}">
        <p14:creationId xmlns:p14="http://schemas.microsoft.com/office/powerpoint/2010/main" val="3372416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5B41A-04E5-4602-ADE5-FE59872EEBBF}" type="datetimeFigureOut">
              <a:rPr lang="es-MX" smtClean="0"/>
              <a:t>18/06/2021</a:t>
            </a:fld>
            <a:endParaRPr lang="es-MX"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3B45B4-CB5C-45DC-84FC-B29313E26692}" type="slidenum">
              <a:rPr lang="es-MX" smtClean="0"/>
              <a:t>‹Nº›</a:t>
            </a:fld>
            <a:endParaRPr lang="es-MX" dirty="0"/>
          </a:p>
        </p:txBody>
      </p:sp>
    </p:spTree>
    <p:extLst>
      <p:ext uri="{BB962C8B-B14F-4D97-AF65-F5344CB8AC3E}">
        <p14:creationId xmlns:p14="http://schemas.microsoft.com/office/powerpoint/2010/main" val="2690294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dirty="0"/>
          </a:p>
        </p:txBody>
      </p:sp>
      <p:sp>
        <p:nvSpPr>
          <p:cNvPr id="3" name="Subtítulo 2"/>
          <p:cNvSpPr>
            <a:spLocks noGrp="1"/>
          </p:cNvSpPr>
          <p:nvPr>
            <p:ph type="subTitle" idx="1"/>
          </p:nvPr>
        </p:nvSpPr>
        <p:spPr/>
        <p:txBody>
          <a:bodyPr/>
          <a:lstStyle/>
          <a:p>
            <a:endParaRPr lang="es-MX" dirty="0"/>
          </a:p>
        </p:txBody>
      </p:sp>
      <p:pic>
        <p:nvPicPr>
          <p:cNvPr id="4" name="Picture 2" descr="La voz de los niños por la paz en Siria | La Ventana | Sección de  actualidad | Cadena S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p:cNvSpPr txBox="1">
            <a:spLocks/>
          </p:cNvSpPr>
          <p:nvPr/>
        </p:nvSpPr>
        <p:spPr>
          <a:xfrm>
            <a:off x="1335154" y="2247446"/>
            <a:ext cx="9144000" cy="13545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2800" b="1" dirty="0" smtClean="0">
                <a:latin typeface="Broadway" panose="04040905080B02020502" pitchFamily="82" charset="0"/>
              </a:rPr>
              <a:t>Carpetas de evidencias de los alumnos del Jardín de Niños</a:t>
            </a:r>
            <a:br>
              <a:rPr lang="es-MX" sz="2800" b="1" dirty="0" smtClean="0">
                <a:latin typeface="Broadway" panose="04040905080B02020502" pitchFamily="82" charset="0"/>
              </a:rPr>
            </a:br>
            <a:r>
              <a:rPr lang="es-MX" sz="2800" b="1" dirty="0" smtClean="0">
                <a:latin typeface="Broadway" panose="04040905080B02020502" pitchFamily="82" charset="0"/>
              </a:rPr>
              <a:t>“María Guadalupe Valdés de Salinas” </a:t>
            </a:r>
            <a:endParaRPr lang="es-MX" sz="2800" b="1" dirty="0">
              <a:latin typeface="Broadway" panose="04040905080B02020502" pitchFamily="82" charset="0"/>
            </a:endParaRPr>
          </a:p>
        </p:txBody>
      </p:sp>
    </p:spTree>
    <p:extLst>
      <p:ext uri="{BB962C8B-B14F-4D97-AF65-F5344CB8AC3E}">
        <p14:creationId xmlns:p14="http://schemas.microsoft.com/office/powerpoint/2010/main" val="2533316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pic>
        <p:nvPicPr>
          <p:cNvPr id="4" name="Marcador de contenido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95" y="0"/>
            <a:ext cx="12171305" cy="6858000"/>
          </a:xfrm>
          <a:prstGeom prst="rect">
            <a:avLst/>
          </a:prstGeom>
        </p:spPr>
      </p:pic>
      <p:pic>
        <p:nvPicPr>
          <p:cNvPr id="6" name="Marcador de contenido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159968" y="1441801"/>
            <a:ext cx="4062331" cy="5286377"/>
          </a:xfrm>
        </p:spPr>
      </p:pic>
      <p:sp>
        <p:nvSpPr>
          <p:cNvPr id="5" name="Título 1"/>
          <p:cNvSpPr txBox="1">
            <a:spLocks/>
          </p:cNvSpPr>
          <p:nvPr/>
        </p:nvSpPr>
        <p:spPr>
          <a:xfrm>
            <a:off x="222070" y="0"/>
            <a:ext cx="11722280" cy="30575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smtClean="0">
                <a:latin typeface="Arial" panose="020B0604020202020204" pitchFamily="34" charset="0"/>
                <a:cs typeface="Arial" panose="020B0604020202020204" pitchFamily="34" charset="0"/>
              </a:rPr>
              <a:t>Alumna: </a:t>
            </a:r>
            <a:r>
              <a:rPr lang="es-MX" sz="2000" dirty="0" smtClean="0">
                <a:latin typeface="Arial" panose="020B0604020202020204" pitchFamily="34" charset="0"/>
                <a:cs typeface="Arial" panose="020B0604020202020204" pitchFamily="34" charset="0"/>
              </a:rPr>
              <a:t>Laila</a:t>
            </a:r>
            <a:r>
              <a:rPr lang="es-MX" sz="2000" dirty="0" smtClean="0">
                <a:latin typeface="Arial" panose="020B0604020202020204" pitchFamily="34" charset="0"/>
                <a:cs typeface="Arial" panose="020B0604020202020204" pitchFamily="34" charset="0"/>
              </a:rPr>
              <a:t> Torres García </a:t>
            </a:r>
            <a:br>
              <a:rPr lang="es-MX" sz="2000" dirty="0" smtClean="0">
                <a:latin typeface="Arial" panose="020B0604020202020204" pitchFamily="34" charset="0"/>
                <a:cs typeface="Arial" panose="020B0604020202020204" pitchFamily="34" charset="0"/>
              </a:rPr>
            </a:br>
            <a:r>
              <a:rPr lang="es-MX" sz="2000" b="1" dirty="0" smtClean="0">
                <a:latin typeface="Arial" panose="020B0604020202020204" pitchFamily="34" charset="0"/>
                <a:cs typeface="Arial" panose="020B0604020202020204" pitchFamily="34" charset="0"/>
              </a:rPr>
              <a:t>Fecha en que se aplicaron las actividades: </a:t>
            </a:r>
            <a:r>
              <a:rPr lang="es-MX" sz="2000" dirty="0" smtClean="0">
                <a:latin typeface="Arial" panose="020B0604020202020204" pitchFamily="34" charset="0"/>
                <a:cs typeface="Arial" panose="020B0604020202020204" pitchFamily="34" charset="0"/>
              </a:rPr>
              <a:t>Semana del 14 al 18 de junio del 2021 </a:t>
            </a:r>
            <a:r>
              <a:rPr lang="es-MX" sz="2200" b="1" dirty="0" smtClean="0">
                <a:latin typeface="Arial" panose="020B0604020202020204" pitchFamily="34" charset="0"/>
                <a:cs typeface="Arial" panose="020B0604020202020204" pitchFamily="34" charset="0"/>
              </a:rPr>
              <a:t/>
            </a:r>
            <a:br>
              <a:rPr lang="es-MX" sz="2200" b="1" dirty="0" smtClean="0">
                <a:latin typeface="Arial" panose="020B0604020202020204" pitchFamily="34" charset="0"/>
                <a:cs typeface="Arial" panose="020B0604020202020204" pitchFamily="34" charset="0"/>
              </a:rPr>
            </a:br>
            <a:r>
              <a:rPr lang="es-MX" dirty="0" smtClean="0"/>
              <a:t/>
            </a:r>
            <a:br>
              <a:rPr lang="es-MX" dirty="0" smtClean="0"/>
            </a:br>
            <a:endParaRPr lang="es-MX" dirty="0"/>
          </a:p>
        </p:txBody>
      </p:sp>
      <p:sp>
        <p:nvSpPr>
          <p:cNvPr id="7" name="CuadroTexto 6"/>
          <p:cNvSpPr txBox="1"/>
          <p:nvPr/>
        </p:nvSpPr>
        <p:spPr>
          <a:xfrm>
            <a:off x="222070" y="1528762"/>
            <a:ext cx="6805673" cy="6217087"/>
          </a:xfrm>
          <a:prstGeom prst="rect">
            <a:avLst/>
          </a:prstGeom>
          <a:noFill/>
        </p:spPr>
        <p:txBody>
          <a:bodyPr wrap="square" rtlCol="0">
            <a:spAutoFit/>
          </a:bodyPr>
          <a:lstStyle/>
          <a:p>
            <a:r>
              <a:rPr lang="es-MX" sz="2000" b="1" dirty="0" smtClean="0">
                <a:latin typeface="Arial" panose="020B0604020202020204" pitchFamily="34" charset="0"/>
                <a:cs typeface="Arial" panose="020B0604020202020204" pitchFamily="34" charset="0"/>
              </a:rPr>
              <a:t>Aprendizajes esperados:</a:t>
            </a:r>
          </a:p>
          <a:p>
            <a:r>
              <a:rPr lang="es-ES_tradnl" sz="2000" dirty="0" smtClean="0">
                <a:solidFill>
                  <a:schemeClr val="tx1"/>
                </a:solidFill>
                <a:effectLst/>
                <a:latin typeface="Arial" panose="020B0604020202020204" pitchFamily="34" charset="0"/>
                <a:cs typeface="Arial" panose="020B0604020202020204" pitchFamily="34" charset="0"/>
              </a:rPr>
              <a:t>Escribe su nombre con diversos propósitos e identifica el de algunos compañeros</a:t>
            </a:r>
          </a:p>
          <a:p>
            <a:endParaRPr lang="es-ES_tradnl" sz="2000" dirty="0">
              <a:latin typeface="Arial" panose="020B0604020202020204" pitchFamily="34" charset="0"/>
              <a:ea typeface="Calibri" panose="020F0502020204030204" pitchFamily="34" charset="0"/>
              <a:cs typeface="Arial" panose="020B0604020202020204" pitchFamily="34" charset="0"/>
            </a:endParaRPr>
          </a:p>
          <a:p>
            <a:r>
              <a:rPr lang="es-ES_tradnl" sz="2000" dirty="0" smtClean="0">
                <a:solidFill>
                  <a:schemeClr val="tx1"/>
                </a:solidFill>
                <a:effectLst/>
                <a:latin typeface="Arial" panose="020B0604020202020204" pitchFamily="34" charset="0"/>
                <a:cs typeface="Arial" panose="020B0604020202020204" pitchFamily="34" charset="0"/>
              </a:rPr>
              <a:t>Identifica algunas relaciones de equivalencia entre monedas de $1, $2, $5 y $10 en situaciones reales o ficticias de compra y venta</a:t>
            </a:r>
          </a:p>
          <a:p>
            <a:endParaRPr lang="es-ES_tradnl" sz="2000" dirty="0">
              <a:latin typeface="Arial" panose="020B0604020202020204" pitchFamily="34" charset="0"/>
              <a:ea typeface="Calibri" panose="020F0502020204030204" pitchFamily="34" charset="0"/>
              <a:cs typeface="Arial" panose="020B0604020202020204" pitchFamily="34" charset="0"/>
            </a:endParaRPr>
          </a:p>
          <a:p>
            <a:r>
              <a:rPr lang="es-ES_tradnl" sz="2000" dirty="0" smtClean="0">
                <a:solidFill>
                  <a:schemeClr val="tx1"/>
                </a:solidFill>
                <a:effectLst/>
                <a:latin typeface="Arial" panose="020B0604020202020204" pitchFamily="34" charset="0"/>
                <a:cs typeface="Arial" panose="020B0604020202020204" pitchFamily="34" charset="0"/>
              </a:rPr>
              <a:t>Reconoce y expresa características personales: su nombre, cómo es físicamente, qué le gusta, qué no le gusta, qué se le facilita y qué se le dificulta</a:t>
            </a:r>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r>
              <a:rPr lang="es-ES_tradnl" sz="2000" dirty="0" smtClean="0">
                <a:solidFill>
                  <a:schemeClr val="tx1"/>
                </a:solidFill>
                <a:effectLst/>
                <a:latin typeface="Arial" panose="020B0604020202020204" pitchFamily="34" charset="0"/>
                <a:cs typeface="Arial" panose="020B0604020202020204" pitchFamily="34" charset="0"/>
              </a:rPr>
              <a:t>Describe y explica las características comunes que identifica entre seres vivos y elementos que observa en la naturaleza</a:t>
            </a:r>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b="1" dirty="0" smtClean="0">
              <a:latin typeface="Arial" panose="020B0604020202020204" pitchFamily="34" charset="0"/>
              <a:cs typeface="Arial" panose="020B0604020202020204" pitchFamily="34" charset="0"/>
            </a:endParaRPr>
          </a:p>
          <a:p>
            <a:endParaRPr lang="es-MX" sz="2000" b="1" dirty="0" smtClean="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2387495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pic>
        <p:nvPicPr>
          <p:cNvPr id="4" name="Marcador de contenido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95" y="0"/>
            <a:ext cx="12171305" cy="6858000"/>
          </a:xfrm>
          <a:prstGeom prst="rect">
            <a:avLst/>
          </a:prstGeom>
        </p:spPr>
      </p:pic>
      <p:graphicFrame>
        <p:nvGraphicFramePr>
          <p:cNvPr id="5" name="Marcador de contenido 4"/>
          <p:cNvGraphicFramePr>
            <a:graphicFrameLocks noGrp="1"/>
          </p:cNvGraphicFramePr>
          <p:nvPr>
            <p:ph idx="1"/>
            <p:extLst>
              <p:ext uri="{D42A27DB-BD31-4B8C-83A1-F6EECF244321}">
                <p14:modId xmlns:p14="http://schemas.microsoft.com/office/powerpoint/2010/main" val="4135803860"/>
              </p:ext>
            </p:extLst>
          </p:nvPr>
        </p:nvGraphicFramePr>
        <p:xfrm>
          <a:off x="1153581" y="663460"/>
          <a:ext cx="9905531" cy="5942049"/>
        </p:xfrm>
        <a:graphic>
          <a:graphicData uri="http://schemas.openxmlformats.org/drawingml/2006/table">
            <a:tbl>
              <a:tblPr firstRow="1" firstCol="1" bandRow="1">
                <a:tableStyleId>{00A15C55-8517-42AA-B614-E9B94910E393}</a:tableStyleId>
              </a:tblPr>
              <a:tblGrid>
                <a:gridCol w="2179355">
                  <a:extLst>
                    <a:ext uri="{9D8B030D-6E8A-4147-A177-3AD203B41FA5}">
                      <a16:colId xmlns:a16="http://schemas.microsoft.com/office/drawing/2014/main" val="2954177616"/>
                    </a:ext>
                  </a:extLst>
                </a:gridCol>
                <a:gridCol w="1267963">
                  <a:extLst>
                    <a:ext uri="{9D8B030D-6E8A-4147-A177-3AD203B41FA5}">
                      <a16:colId xmlns:a16="http://schemas.microsoft.com/office/drawing/2014/main" val="1674555705"/>
                    </a:ext>
                  </a:extLst>
                </a:gridCol>
                <a:gridCol w="1358140">
                  <a:extLst>
                    <a:ext uri="{9D8B030D-6E8A-4147-A177-3AD203B41FA5}">
                      <a16:colId xmlns:a16="http://schemas.microsoft.com/office/drawing/2014/main" val="1794769262"/>
                    </a:ext>
                  </a:extLst>
                </a:gridCol>
                <a:gridCol w="1747063">
                  <a:extLst>
                    <a:ext uri="{9D8B030D-6E8A-4147-A177-3AD203B41FA5}">
                      <a16:colId xmlns:a16="http://schemas.microsoft.com/office/drawing/2014/main" val="1910508647"/>
                    </a:ext>
                  </a:extLst>
                </a:gridCol>
                <a:gridCol w="3353010">
                  <a:extLst>
                    <a:ext uri="{9D8B030D-6E8A-4147-A177-3AD203B41FA5}">
                      <a16:colId xmlns:a16="http://schemas.microsoft.com/office/drawing/2014/main" val="3326390233"/>
                    </a:ext>
                  </a:extLst>
                </a:gridCol>
              </a:tblGrid>
              <a:tr h="225818">
                <a:tc gridSpan="5">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Criterios de evaluación</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860011657"/>
                  </a:ext>
                </a:extLst>
              </a:tr>
              <a:tr h="225818">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Indicadores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Lo hace</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No lo hace</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Lo hace con ayuda</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Observaciones</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2516595799"/>
                  </a:ext>
                </a:extLst>
              </a:tr>
              <a:tr h="862940">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Escribe su nombre con diversos propósitos e identifica el de algunos compañeros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600" kern="1200" dirty="0" smtClean="0">
                          <a:solidFill>
                            <a:schemeClr val="dk1"/>
                          </a:solidFill>
                          <a:effectLst/>
                          <a:latin typeface="Arial" panose="020B0604020202020204" pitchFamily="34" charset="0"/>
                          <a:ea typeface="+mn-ea"/>
                          <a:cs typeface="Arial" panose="020B0604020202020204" pitchFamily="34" charset="0"/>
                        </a:rPr>
                        <a:t>La escritura de Laila es correcta, pero le ayudaban.  En la actividad de las figuras dudaba en responder.  Batalla para contar. </a:t>
                      </a:r>
                    </a:p>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1369891955"/>
                  </a:ext>
                </a:extLst>
              </a:tr>
              <a:tr h="225818">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Indicadores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Lo hace</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No lo hace</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Lo hace con ayuda</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2606505941"/>
                  </a:ext>
                </a:extLst>
              </a:tr>
              <a:tr h="1078676">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Identifica algunas relaciones de equivalencia entre monedas de $1, $2, $5 y $10 en situaciones reales o ficticias de compra y venta</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4287243027"/>
                  </a:ext>
                </a:extLst>
              </a:tr>
              <a:tr h="451635">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Indicadores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Lo hace</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No lo hace</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Lo hace con ayuda</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962746709"/>
                  </a:ext>
                </a:extLst>
              </a:tr>
              <a:tr h="1294410">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Reconoce y expresa características personales: su nombre, cómo es físicamente, qué le gusta, qué no le gusta, qué se le facilita y qué se le dificulta</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550086365"/>
                  </a:ext>
                </a:extLst>
              </a:tr>
              <a:tr h="225818">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Indicadores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Lo hace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No lo hace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Lo hace con ayuda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145200971"/>
                  </a:ext>
                </a:extLst>
              </a:tr>
              <a:tr h="1078676">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Describe y explica las características comunes que identifica entre seres vivos y elementos que observa en la naturaleza</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2134129450"/>
                  </a:ext>
                </a:extLst>
              </a:tr>
            </a:tbl>
          </a:graphicData>
        </a:graphic>
      </p:graphicFrame>
      <p:sp>
        <p:nvSpPr>
          <p:cNvPr id="6" name="Elipse 5"/>
          <p:cNvSpPr/>
          <p:nvPr/>
        </p:nvSpPr>
        <p:spPr>
          <a:xfrm>
            <a:off x="6299200" y="1210090"/>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Elipse 6"/>
          <p:cNvSpPr/>
          <p:nvPr/>
        </p:nvSpPr>
        <p:spPr>
          <a:xfrm>
            <a:off x="6299200" y="2637380"/>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Elipse 7"/>
          <p:cNvSpPr/>
          <p:nvPr/>
        </p:nvSpPr>
        <p:spPr>
          <a:xfrm>
            <a:off x="3448755" y="4173423"/>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Elipse 8"/>
          <p:cNvSpPr/>
          <p:nvPr/>
        </p:nvSpPr>
        <p:spPr>
          <a:xfrm>
            <a:off x="3358445" y="5686134"/>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2197580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pic>
        <p:nvPicPr>
          <p:cNvPr id="4" name="Marcador de contenido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95" y="0"/>
            <a:ext cx="12171305" cy="6858000"/>
          </a:xfrm>
          <a:prstGeom prst="rect">
            <a:avLst/>
          </a:prstGeom>
        </p:spPr>
      </p:pic>
      <p:pic>
        <p:nvPicPr>
          <p:cNvPr id="7" name="Marcador de contenido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69451" y="1325779"/>
            <a:ext cx="5086047" cy="5132893"/>
          </a:xfrm>
        </p:spPr>
      </p:pic>
      <p:sp>
        <p:nvSpPr>
          <p:cNvPr id="5" name="Título 1"/>
          <p:cNvSpPr txBox="1">
            <a:spLocks/>
          </p:cNvSpPr>
          <p:nvPr/>
        </p:nvSpPr>
        <p:spPr>
          <a:xfrm>
            <a:off x="222070" y="0"/>
            <a:ext cx="11722280" cy="30575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smtClean="0">
                <a:latin typeface="Arial" panose="020B0604020202020204" pitchFamily="34" charset="0"/>
                <a:cs typeface="Arial" panose="020B0604020202020204" pitchFamily="34" charset="0"/>
              </a:rPr>
              <a:t>Alumno: </a:t>
            </a:r>
            <a:r>
              <a:rPr lang="es-MX" sz="2000" dirty="0" smtClean="0">
                <a:latin typeface="Arial" panose="020B0604020202020204" pitchFamily="34" charset="0"/>
                <a:cs typeface="Arial" panose="020B0604020202020204" pitchFamily="34" charset="0"/>
              </a:rPr>
              <a:t>José Manuel Méndez </a:t>
            </a:r>
            <a:r>
              <a:rPr lang="es-MX" sz="2000" dirty="0" smtClean="0">
                <a:latin typeface="Arial" panose="020B0604020202020204" pitchFamily="34" charset="0"/>
                <a:cs typeface="Arial" panose="020B0604020202020204" pitchFamily="34" charset="0"/>
              </a:rPr>
              <a:t>Calte</a:t>
            </a:r>
            <a:r>
              <a:rPr lang="es-MX" sz="2000" dirty="0" smtClean="0">
                <a:latin typeface="Arial" panose="020B0604020202020204" pitchFamily="34" charset="0"/>
                <a:cs typeface="Arial" panose="020B0604020202020204" pitchFamily="34" charset="0"/>
              </a:rPr>
              <a:t> </a:t>
            </a:r>
            <a:br>
              <a:rPr lang="es-MX" sz="2000" dirty="0" smtClean="0">
                <a:latin typeface="Arial" panose="020B0604020202020204" pitchFamily="34" charset="0"/>
                <a:cs typeface="Arial" panose="020B0604020202020204" pitchFamily="34" charset="0"/>
              </a:rPr>
            </a:br>
            <a:r>
              <a:rPr lang="es-MX" sz="2000" b="1" dirty="0" smtClean="0">
                <a:latin typeface="Arial" panose="020B0604020202020204" pitchFamily="34" charset="0"/>
                <a:cs typeface="Arial" panose="020B0604020202020204" pitchFamily="34" charset="0"/>
              </a:rPr>
              <a:t>Fecha en que se aplicaron las actividades: </a:t>
            </a:r>
            <a:r>
              <a:rPr lang="es-MX" sz="2000" dirty="0" smtClean="0">
                <a:latin typeface="Arial" panose="020B0604020202020204" pitchFamily="34" charset="0"/>
                <a:cs typeface="Arial" panose="020B0604020202020204" pitchFamily="34" charset="0"/>
              </a:rPr>
              <a:t>Semana del 14 al 18 de junio del 2021 </a:t>
            </a:r>
            <a:r>
              <a:rPr lang="es-MX" sz="2200" b="1" dirty="0" smtClean="0">
                <a:latin typeface="Arial" panose="020B0604020202020204" pitchFamily="34" charset="0"/>
                <a:cs typeface="Arial" panose="020B0604020202020204" pitchFamily="34" charset="0"/>
              </a:rPr>
              <a:t/>
            </a:r>
            <a:br>
              <a:rPr lang="es-MX" sz="2200" b="1" dirty="0" smtClean="0">
                <a:latin typeface="Arial" panose="020B0604020202020204" pitchFamily="34" charset="0"/>
                <a:cs typeface="Arial" panose="020B0604020202020204" pitchFamily="34" charset="0"/>
              </a:rPr>
            </a:br>
            <a:r>
              <a:rPr lang="es-MX" dirty="0" smtClean="0"/>
              <a:t/>
            </a:r>
            <a:br>
              <a:rPr lang="es-MX" dirty="0" smtClean="0"/>
            </a:br>
            <a:endParaRPr lang="es-MX" dirty="0"/>
          </a:p>
        </p:txBody>
      </p:sp>
      <p:sp>
        <p:nvSpPr>
          <p:cNvPr id="6" name="CuadroTexto 5"/>
          <p:cNvSpPr txBox="1"/>
          <p:nvPr/>
        </p:nvSpPr>
        <p:spPr>
          <a:xfrm>
            <a:off x="222070" y="1528762"/>
            <a:ext cx="6805673" cy="6217087"/>
          </a:xfrm>
          <a:prstGeom prst="rect">
            <a:avLst/>
          </a:prstGeom>
          <a:noFill/>
        </p:spPr>
        <p:txBody>
          <a:bodyPr wrap="square" rtlCol="0">
            <a:spAutoFit/>
          </a:bodyPr>
          <a:lstStyle/>
          <a:p>
            <a:r>
              <a:rPr lang="es-MX" sz="2000" b="1" dirty="0" smtClean="0">
                <a:latin typeface="Arial" panose="020B0604020202020204" pitchFamily="34" charset="0"/>
                <a:cs typeface="Arial" panose="020B0604020202020204" pitchFamily="34" charset="0"/>
              </a:rPr>
              <a:t>Aprendizajes esperados:</a:t>
            </a:r>
          </a:p>
          <a:p>
            <a:r>
              <a:rPr lang="es-ES_tradnl" sz="2000" dirty="0" smtClean="0">
                <a:solidFill>
                  <a:schemeClr val="tx1"/>
                </a:solidFill>
                <a:effectLst/>
                <a:latin typeface="Arial" panose="020B0604020202020204" pitchFamily="34" charset="0"/>
                <a:cs typeface="Arial" panose="020B0604020202020204" pitchFamily="34" charset="0"/>
              </a:rPr>
              <a:t>Escribe su nombre con diversos propósitos e identifica el de algunos compañeros</a:t>
            </a:r>
          </a:p>
          <a:p>
            <a:endParaRPr lang="es-ES_tradnl" sz="2000" dirty="0">
              <a:latin typeface="Arial" panose="020B0604020202020204" pitchFamily="34" charset="0"/>
              <a:ea typeface="Calibri" panose="020F0502020204030204" pitchFamily="34" charset="0"/>
              <a:cs typeface="Arial" panose="020B0604020202020204" pitchFamily="34" charset="0"/>
            </a:endParaRPr>
          </a:p>
          <a:p>
            <a:r>
              <a:rPr lang="es-ES_tradnl" sz="2000" dirty="0" smtClean="0">
                <a:solidFill>
                  <a:schemeClr val="tx1"/>
                </a:solidFill>
                <a:effectLst/>
                <a:latin typeface="Arial" panose="020B0604020202020204" pitchFamily="34" charset="0"/>
                <a:cs typeface="Arial" panose="020B0604020202020204" pitchFamily="34" charset="0"/>
              </a:rPr>
              <a:t>Identifica algunas relaciones de equivalencia entre monedas de $1, $2, $5 y $10 en situaciones reales o ficticias de compra y venta</a:t>
            </a:r>
          </a:p>
          <a:p>
            <a:endParaRPr lang="es-ES_tradnl" sz="2000" dirty="0">
              <a:latin typeface="Arial" panose="020B0604020202020204" pitchFamily="34" charset="0"/>
              <a:ea typeface="Calibri" panose="020F0502020204030204" pitchFamily="34" charset="0"/>
              <a:cs typeface="Arial" panose="020B0604020202020204" pitchFamily="34" charset="0"/>
            </a:endParaRPr>
          </a:p>
          <a:p>
            <a:r>
              <a:rPr lang="es-ES_tradnl" sz="2000" dirty="0" smtClean="0">
                <a:solidFill>
                  <a:schemeClr val="tx1"/>
                </a:solidFill>
                <a:effectLst/>
                <a:latin typeface="Arial" panose="020B0604020202020204" pitchFamily="34" charset="0"/>
                <a:cs typeface="Arial" panose="020B0604020202020204" pitchFamily="34" charset="0"/>
              </a:rPr>
              <a:t>Reconoce y expresa características personales: su nombre, cómo es físicamente, qué le gusta, qué no le gusta, qué se le facilita y qué se le dificulta</a:t>
            </a:r>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r>
              <a:rPr lang="es-ES_tradnl" sz="2000" dirty="0" smtClean="0">
                <a:solidFill>
                  <a:schemeClr val="tx1"/>
                </a:solidFill>
                <a:effectLst/>
                <a:latin typeface="Arial" panose="020B0604020202020204" pitchFamily="34" charset="0"/>
                <a:cs typeface="Arial" panose="020B0604020202020204" pitchFamily="34" charset="0"/>
              </a:rPr>
              <a:t>Describe y explica las características comunes que identifica entre seres vivos y elementos que observa en la naturaleza</a:t>
            </a:r>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b="1" dirty="0" smtClean="0">
              <a:latin typeface="Arial" panose="020B0604020202020204" pitchFamily="34" charset="0"/>
              <a:cs typeface="Arial" panose="020B0604020202020204" pitchFamily="34" charset="0"/>
            </a:endParaRPr>
          </a:p>
          <a:p>
            <a:endParaRPr lang="es-MX" sz="2000" b="1" dirty="0" smtClean="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1788302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sp>
        <p:nvSpPr>
          <p:cNvPr id="3" name="Marcador de contenido 2"/>
          <p:cNvSpPr>
            <a:spLocks noGrp="1"/>
          </p:cNvSpPr>
          <p:nvPr>
            <p:ph idx="1"/>
          </p:nvPr>
        </p:nvSpPr>
        <p:spPr/>
        <p:txBody>
          <a:bodyPr/>
          <a:lstStyle/>
          <a:p>
            <a:endParaRPr lang="es-MX" dirty="0"/>
          </a:p>
        </p:txBody>
      </p:sp>
      <p:pic>
        <p:nvPicPr>
          <p:cNvPr id="4" name="Marcador de contenido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95" y="0"/>
            <a:ext cx="12171305" cy="6858000"/>
          </a:xfrm>
          <a:prstGeom prst="rect">
            <a:avLst/>
          </a:prstGeom>
        </p:spPr>
      </p:pic>
      <p:graphicFrame>
        <p:nvGraphicFramePr>
          <p:cNvPr id="5" name="Marcador de contenido 4"/>
          <p:cNvGraphicFramePr>
            <a:graphicFrameLocks/>
          </p:cNvGraphicFramePr>
          <p:nvPr>
            <p:extLst>
              <p:ext uri="{D42A27DB-BD31-4B8C-83A1-F6EECF244321}">
                <p14:modId xmlns:p14="http://schemas.microsoft.com/office/powerpoint/2010/main" val="2398024602"/>
              </p:ext>
            </p:extLst>
          </p:nvPr>
        </p:nvGraphicFramePr>
        <p:xfrm>
          <a:off x="1153581" y="663460"/>
          <a:ext cx="9905531" cy="6122651"/>
        </p:xfrm>
        <a:graphic>
          <a:graphicData uri="http://schemas.openxmlformats.org/drawingml/2006/table">
            <a:tbl>
              <a:tblPr firstRow="1" firstCol="1" bandRow="1">
                <a:tableStyleId>{00A15C55-8517-42AA-B614-E9B94910E393}</a:tableStyleId>
              </a:tblPr>
              <a:tblGrid>
                <a:gridCol w="2179355">
                  <a:extLst>
                    <a:ext uri="{9D8B030D-6E8A-4147-A177-3AD203B41FA5}">
                      <a16:colId xmlns:a16="http://schemas.microsoft.com/office/drawing/2014/main" val="2954177616"/>
                    </a:ext>
                  </a:extLst>
                </a:gridCol>
                <a:gridCol w="1267963">
                  <a:extLst>
                    <a:ext uri="{9D8B030D-6E8A-4147-A177-3AD203B41FA5}">
                      <a16:colId xmlns:a16="http://schemas.microsoft.com/office/drawing/2014/main" val="1674555705"/>
                    </a:ext>
                  </a:extLst>
                </a:gridCol>
                <a:gridCol w="1358140">
                  <a:extLst>
                    <a:ext uri="{9D8B030D-6E8A-4147-A177-3AD203B41FA5}">
                      <a16:colId xmlns:a16="http://schemas.microsoft.com/office/drawing/2014/main" val="1794769262"/>
                    </a:ext>
                  </a:extLst>
                </a:gridCol>
                <a:gridCol w="1747063">
                  <a:extLst>
                    <a:ext uri="{9D8B030D-6E8A-4147-A177-3AD203B41FA5}">
                      <a16:colId xmlns:a16="http://schemas.microsoft.com/office/drawing/2014/main" val="1910508647"/>
                    </a:ext>
                  </a:extLst>
                </a:gridCol>
                <a:gridCol w="3353010">
                  <a:extLst>
                    <a:ext uri="{9D8B030D-6E8A-4147-A177-3AD203B41FA5}">
                      <a16:colId xmlns:a16="http://schemas.microsoft.com/office/drawing/2014/main" val="3326390233"/>
                    </a:ext>
                  </a:extLst>
                </a:gridCol>
              </a:tblGrid>
              <a:tr h="249233">
                <a:tc gridSpan="5">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Criterios de evaluación</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860011657"/>
                  </a:ext>
                </a:extLst>
              </a:tr>
              <a:tr h="249233">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Indicadores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Lo hace</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No lo hace</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Lo hace con ayuda</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Observaciones</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2516595799"/>
                  </a:ext>
                </a:extLst>
              </a:tr>
              <a:tr h="952421">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Escribe su nombre con diversos propósitos e identifica el de algunos compañeros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dk1"/>
                          </a:solidFill>
                          <a:effectLst/>
                          <a:latin typeface="Arial" panose="020B0604020202020204" pitchFamily="34" charset="0"/>
                          <a:ea typeface="+mn-ea"/>
                          <a:cs typeface="Arial" panose="020B0604020202020204" pitchFamily="34" charset="0"/>
                        </a:rPr>
                        <a:t>José Manuel es un niño listo, si sabe, pero debe trabajar más en su lenguaje ya que algunas cosas no se le entienden bien.  La actividad de las figuras la hizo correctamente.  En la actividad de las compras le estaban diciendo. </a:t>
                      </a:r>
                    </a:p>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1369891955"/>
                  </a:ext>
                </a:extLst>
              </a:tr>
              <a:tr h="1190527">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Identifica algunas relaciones de equivalencia entre monedas de $1, $2, $5 y $10 en situaciones reales o ficticias de compra y venta</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4287243027"/>
                  </a:ext>
                </a:extLst>
              </a:tr>
              <a:tr h="498466">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Indicadores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Lo hace</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No lo hace</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Lo hace con ayuda</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962746709"/>
                  </a:ext>
                </a:extLst>
              </a:tr>
              <a:tr h="1428632">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Reconoce y expresa características personales: su nombre, cómo es físicamente, qué le gusta, qué no le gusta, qué se le facilita y qué se le dificulta</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550086365"/>
                  </a:ext>
                </a:extLst>
              </a:tr>
              <a:tr h="249233">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Indicadores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Lo hace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No lo hace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Lo hace con ayuda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145200971"/>
                  </a:ext>
                </a:extLst>
              </a:tr>
              <a:tr h="1190527">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Describe y explica las características comunes que identifica entre seres vivos y elementos que observa en la naturaleza</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2134129450"/>
                  </a:ext>
                </a:extLst>
              </a:tr>
            </a:tbl>
          </a:graphicData>
        </a:graphic>
      </p:graphicFrame>
      <p:sp>
        <p:nvSpPr>
          <p:cNvPr id="6" name="Elipse 5"/>
          <p:cNvSpPr/>
          <p:nvPr/>
        </p:nvSpPr>
        <p:spPr>
          <a:xfrm>
            <a:off x="3364089" y="1198387"/>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Elipse 6"/>
          <p:cNvSpPr/>
          <p:nvPr/>
        </p:nvSpPr>
        <p:spPr>
          <a:xfrm>
            <a:off x="6299200" y="2475088"/>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Elipse 7"/>
          <p:cNvSpPr/>
          <p:nvPr/>
        </p:nvSpPr>
        <p:spPr>
          <a:xfrm>
            <a:off x="3364089" y="4246801"/>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Elipse 8"/>
          <p:cNvSpPr/>
          <p:nvPr/>
        </p:nvSpPr>
        <p:spPr>
          <a:xfrm>
            <a:off x="3364089" y="5725545"/>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703678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pic>
        <p:nvPicPr>
          <p:cNvPr id="4" name="Marcador de contenido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95" y="0"/>
            <a:ext cx="12171305" cy="6858000"/>
          </a:xfrm>
          <a:prstGeom prst="rect">
            <a:avLst/>
          </a:prstGeom>
        </p:spPr>
      </p:pic>
      <p:pic>
        <p:nvPicPr>
          <p:cNvPr id="7" name="Marcador de contenido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643873" y="1436163"/>
            <a:ext cx="4092167" cy="5222899"/>
          </a:xfrm>
        </p:spPr>
      </p:pic>
      <p:sp>
        <p:nvSpPr>
          <p:cNvPr id="5" name="Título 1"/>
          <p:cNvSpPr txBox="1">
            <a:spLocks/>
          </p:cNvSpPr>
          <p:nvPr/>
        </p:nvSpPr>
        <p:spPr>
          <a:xfrm>
            <a:off x="222070" y="0"/>
            <a:ext cx="11722280" cy="30575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2000" b="1" dirty="0" smtClean="0">
                <a:latin typeface="Arial" panose="020B0604020202020204" pitchFamily="34" charset="0"/>
                <a:cs typeface="Arial" panose="020B0604020202020204" pitchFamily="34" charset="0"/>
              </a:rPr>
              <a:t>Alumno: </a:t>
            </a:r>
            <a:r>
              <a:rPr lang="es-MX" sz="2000" dirty="0" smtClean="0">
                <a:latin typeface="Arial" panose="020B0604020202020204" pitchFamily="34" charset="0"/>
                <a:cs typeface="Arial" panose="020B0604020202020204" pitchFamily="34" charset="0"/>
              </a:rPr>
              <a:t>Ian</a:t>
            </a:r>
            <a:r>
              <a:rPr lang="es-MX" sz="2000" dirty="0" smtClean="0">
                <a:latin typeface="Arial" panose="020B0604020202020204" pitchFamily="34" charset="0"/>
                <a:cs typeface="Arial" panose="020B0604020202020204" pitchFamily="34" charset="0"/>
              </a:rPr>
              <a:t> Uriel López Vega</a:t>
            </a:r>
            <a:br>
              <a:rPr lang="es-MX" sz="2000" dirty="0" smtClean="0">
                <a:latin typeface="Arial" panose="020B0604020202020204" pitchFamily="34" charset="0"/>
                <a:cs typeface="Arial" panose="020B0604020202020204" pitchFamily="34" charset="0"/>
              </a:rPr>
            </a:br>
            <a:r>
              <a:rPr lang="es-MX" sz="2000" b="1" dirty="0" smtClean="0">
                <a:latin typeface="Arial" panose="020B0604020202020204" pitchFamily="34" charset="0"/>
                <a:cs typeface="Arial" panose="020B0604020202020204" pitchFamily="34" charset="0"/>
              </a:rPr>
              <a:t>Fecha en que se aplicaron las actividades: </a:t>
            </a:r>
            <a:r>
              <a:rPr lang="es-MX" sz="2000" dirty="0" smtClean="0">
                <a:latin typeface="Arial" panose="020B0604020202020204" pitchFamily="34" charset="0"/>
                <a:cs typeface="Arial" panose="020B0604020202020204" pitchFamily="34" charset="0"/>
              </a:rPr>
              <a:t>Semana del 14 al 18 de junio del 2021 </a:t>
            </a:r>
            <a:r>
              <a:rPr lang="es-MX" sz="2200" b="1" dirty="0" smtClean="0">
                <a:latin typeface="Arial" panose="020B0604020202020204" pitchFamily="34" charset="0"/>
                <a:cs typeface="Arial" panose="020B0604020202020204" pitchFamily="34" charset="0"/>
              </a:rPr>
              <a:t/>
            </a:r>
            <a:br>
              <a:rPr lang="es-MX" sz="2200" b="1" dirty="0" smtClean="0">
                <a:latin typeface="Arial" panose="020B0604020202020204" pitchFamily="34" charset="0"/>
                <a:cs typeface="Arial" panose="020B0604020202020204" pitchFamily="34" charset="0"/>
              </a:rPr>
            </a:br>
            <a:r>
              <a:rPr lang="es-MX" dirty="0" smtClean="0"/>
              <a:t/>
            </a:r>
            <a:br>
              <a:rPr lang="es-MX" dirty="0" smtClean="0"/>
            </a:br>
            <a:endParaRPr lang="es-MX" dirty="0"/>
          </a:p>
        </p:txBody>
      </p:sp>
      <p:sp>
        <p:nvSpPr>
          <p:cNvPr id="6" name="CuadroTexto 5"/>
          <p:cNvSpPr txBox="1"/>
          <p:nvPr/>
        </p:nvSpPr>
        <p:spPr>
          <a:xfrm>
            <a:off x="222070" y="1528762"/>
            <a:ext cx="6805673" cy="6217087"/>
          </a:xfrm>
          <a:prstGeom prst="rect">
            <a:avLst/>
          </a:prstGeom>
          <a:noFill/>
        </p:spPr>
        <p:txBody>
          <a:bodyPr wrap="square" rtlCol="0">
            <a:spAutoFit/>
          </a:bodyPr>
          <a:lstStyle/>
          <a:p>
            <a:r>
              <a:rPr lang="es-MX" sz="2000" b="1" dirty="0" smtClean="0">
                <a:latin typeface="Arial" panose="020B0604020202020204" pitchFamily="34" charset="0"/>
                <a:cs typeface="Arial" panose="020B0604020202020204" pitchFamily="34" charset="0"/>
              </a:rPr>
              <a:t>Aprendizajes esperados:</a:t>
            </a:r>
          </a:p>
          <a:p>
            <a:r>
              <a:rPr lang="es-ES_tradnl" sz="2000" dirty="0" smtClean="0">
                <a:solidFill>
                  <a:schemeClr val="tx1"/>
                </a:solidFill>
                <a:effectLst/>
                <a:latin typeface="Arial" panose="020B0604020202020204" pitchFamily="34" charset="0"/>
                <a:cs typeface="Arial" panose="020B0604020202020204" pitchFamily="34" charset="0"/>
              </a:rPr>
              <a:t>Escribe su nombre con diversos propósitos e identifica el de algunos compañeros</a:t>
            </a:r>
          </a:p>
          <a:p>
            <a:endParaRPr lang="es-ES_tradnl" sz="2000" dirty="0">
              <a:latin typeface="Arial" panose="020B0604020202020204" pitchFamily="34" charset="0"/>
              <a:ea typeface="Calibri" panose="020F0502020204030204" pitchFamily="34" charset="0"/>
              <a:cs typeface="Arial" panose="020B0604020202020204" pitchFamily="34" charset="0"/>
            </a:endParaRPr>
          </a:p>
          <a:p>
            <a:r>
              <a:rPr lang="es-ES_tradnl" sz="2000" dirty="0" smtClean="0">
                <a:solidFill>
                  <a:schemeClr val="tx1"/>
                </a:solidFill>
                <a:effectLst/>
                <a:latin typeface="Arial" panose="020B0604020202020204" pitchFamily="34" charset="0"/>
                <a:cs typeface="Arial" panose="020B0604020202020204" pitchFamily="34" charset="0"/>
              </a:rPr>
              <a:t>Identifica algunas relaciones de equivalencia entre monedas de $1, $2, $5 y $10 en situaciones reales o ficticias de compra y venta</a:t>
            </a:r>
          </a:p>
          <a:p>
            <a:endParaRPr lang="es-ES_tradnl" sz="2000" dirty="0">
              <a:latin typeface="Arial" panose="020B0604020202020204" pitchFamily="34" charset="0"/>
              <a:ea typeface="Calibri" panose="020F0502020204030204" pitchFamily="34" charset="0"/>
              <a:cs typeface="Arial" panose="020B0604020202020204" pitchFamily="34" charset="0"/>
            </a:endParaRPr>
          </a:p>
          <a:p>
            <a:r>
              <a:rPr lang="es-ES_tradnl" sz="2000" dirty="0" smtClean="0">
                <a:solidFill>
                  <a:schemeClr val="tx1"/>
                </a:solidFill>
                <a:effectLst/>
                <a:latin typeface="Arial" panose="020B0604020202020204" pitchFamily="34" charset="0"/>
                <a:cs typeface="Arial" panose="020B0604020202020204" pitchFamily="34" charset="0"/>
              </a:rPr>
              <a:t>Reconoce y expresa características personales: su nombre, cómo es físicamente, qué le gusta, qué no le gusta, qué se le facilita y qué se le dificulta</a:t>
            </a:r>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r>
              <a:rPr lang="es-ES_tradnl" sz="2000" dirty="0" smtClean="0">
                <a:solidFill>
                  <a:schemeClr val="tx1"/>
                </a:solidFill>
                <a:effectLst/>
                <a:latin typeface="Arial" panose="020B0604020202020204" pitchFamily="34" charset="0"/>
                <a:cs typeface="Arial" panose="020B0604020202020204" pitchFamily="34" charset="0"/>
              </a:rPr>
              <a:t>Describe y explica las características comunes que identifica entre seres vivos y elementos que observa en la naturaleza</a:t>
            </a:r>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2000" b="1" dirty="0" smtClean="0">
              <a:latin typeface="Arial" panose="020B0604020202020204" pitchFamily="34" charset="0"/>
              <a:cs typeface="Arial" panose="020B0604020202020204" pitchFamily="34" charset="0"/>
            </a:endParaRPr>
          </a:p>
          <a:p>
            <a:endParaRPr lang="es-MX" sz="2000" b="1" dirty="0" smtClean="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1256729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sp>
        <p:nvSpPr>
          <p:cNvPr id="3" name="Marcador de contenido 2"/>
          <p:cNvSpPr>
            <a:spLocks noGrp="1"/>
          </p:cNvSpPr>
          <p:nvPr>
            <p:ph idx="1"/>
          </p:nvPr>
        </p:nvSpPr>
        <p:spPr/>
        <p:txBody>
          <a:bodyPr/>
          <a:lstStyle/>
          <a:p>
            <a:endParaRPr lang="es-MX" dirty="0"/>
          </a:p>
        </p:txBody>
      </p:sp>
      <p:pic>
        <p:nvPicPr>
          <p:cNvPr id="4" name="Marcador de contenido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95" y="0"/>
            <a:ext cx="12171305" cy="6858000"/>
          </a:xfrm>
          <a:prstGeom prst="rect">
            <a:avLst/>
          </a:prstGeom>
        </p:spPr>
      </p:pic>
      <p:graphicFrame>
        <p:nvGraphicFramePr>
          <p:cNvPr id="5" name="Marcador de contenido 4"/>
          <p:cNvGraphicFramePr>
            <a:graphicFrameLocks/>
          </p:cNvGraphicFramePr>
          <p:nvPr>
            <p:extLst>
              <p:ext uri="{D42A27DB-BD31-4B8C-83A1-F6EECF244321}">
                <p14:modId xmlns:p14="http://schemas.microsoft.com/office/powerpoint/2010/main" val="1993702087"/>
              </p:ext>
            </p:extLst>
          </p:nvPr>
        </p:nvGraphicFramePr>
        <p:xfrm>
          <a:off x="1153581" y="663460"/>
          <a:ext cx="9905531" cy="5974406"/>
        </p:xfrm>
        <a:graphic>
          <a:graphicData uri="http://schemas.openxmlformats.org/drawingml/2006/table">
            <a:tbl>
              <a:tblPr firstRow="1" firstCol="1" bandRow="1">
                <a:tableStyleId>{00A15C55-8517-42AA-B614-E9B94910E393}</a:tableStyleId>
              </a:tblPr>
              <a:tblGrid>
                <a:gridCol w="2179355">
                  <a:extLst>
                    <a:ext uri="{9D8B030D-6E8A-4147-A177-3AD203B41FA5}">
                      <a16:colId xmlns:a16="http://schemas.microsoft.com/office/drawing/2014/main" val="2954177616"/>
                    </a:ext>
                  </a:extLst>
                </a:gridCol>
                <a:gridCol w="1267963">
                  <a:extLst>
                    <a:ext uri="{9D8B030D-6E8A-4147-A177-3AD203B41FA5}">
                      <a16:colId xmlns:a16="http://schemas.microsoft.com/office/drawing/2014/main" val="1674555705"/>
                    </a:ext>
                  </a:extLst>
                </a:gridCol>
                <a:gridCol w="1358140">
                  <a:extLst>
                    <a:ext uri="{9D8B030D-6E8A-4147-A177-3AD203B41FA5}">
                      <a16:colId xmlns:a16="http://schemas.microsoft.com/office/drawing/2014/main" val="1794769262"/>
                    </a:ext>
                  </a:extLst>
                </a:gridCol>
                <a:gridCol w="1747063">
                  <a:extLst>
                    <a:ext uri="{9D8B030D-6E8A-4147-A177-3AD203B41FA5}">
                      <a16:colId xmlns:a16="http://schemas.microsoft.com/office/drawing/2014/main" val="1910508647"/>
                    </a:ext>
                  </a:extLst>
                </a:gridCol>
                <a:gridCol w="3353010">
                  <a:extLst>
                    <a:ext uri="{9D8B030D-6E8A-4147-A177-3AD203B41FA5}">
                      <a16:colId xmlns:a16="http://schemas.microsoft.com/office/drawing/2014/main" val="3326390233"/>
                    </a:ext>
                  </a:extLst>
                </a:gridCol>
              </a:tblGrid>
              <a:tr h="247828">
                <a:tc gridSpan="5">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Criterios de evaluación</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860011657"/>
                  </a:ext>
                </a:extLst>
              </a:tr>
              <a:tr h="247828">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Indicadores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Lo hace</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No lo hace</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Lo hace con ayuda</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Observaciones</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2516595799"/>
                  </a:ext>
                </a:extLst>
              </a:tr>
              <a:tr h="947052">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Escribe su nombre con diversos propósitos e identifica el de algunos compañeros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400" kern="1200" dirty="0" smtClean="0">
                          <a:solidFill>
                            <a:schemeClr val="dk1"/>
                          </a:solidFill>
                          <a:effectLst/>
                          <a:latin typeface="Arial" panose="020B0604020202020204" pitchFamily="34" charset="0"/>
                          <a:ea typeface="+mn-ea"/>
                          <a:cs typeface="Arial" panose="020B0604020202020204" pitchFamily="34" charset="0"/>
                        </a:rPr>
                        <a:t>Ian si participo, pero algunas cosas se las decía su mama. </a:t>
                      </a:r>
                    </a:p>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1369891955"/>
                  </a:ext>
                </a:extLst>
              </a:tr>
              <a:tr h="1183817">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Identifica algunas relaciones de equivalencia entre monedas de $1, $2, $5 y $10 en situaciones reales o ficticias de compra y venta</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4287243027"/>
                  </a:ext>
                </a:extLst>
              </a:tr>
              <a:tr h="495657">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Indicadores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Lo hace</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No lo hace</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Lo hace con ayuda</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endParaRPr lang="es-MX" sz="1050" dirty="0">
                        <a:solidFill>
                          <a:schemeClr val="tx1"/>
                        </a:solidFill>
                        <a:effectLst/>
                        <a:latin typeface="Arial" panose="020B060402020202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962746709"/>
                  </a:ext>
                </a:extLst>
              </a:tr>
              <a:tr h="1420579">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Reconoce y expresa características personales: su nombre, cómo es físicamente, qué le gusta, qué no le gusta, qué se le facilita y qué se le dificulta</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550086365"/>
                  </a:ext>
                </a:extLst>
              </a:tr>
              <a:tr h="247828">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Indicadores</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Lo hace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No lo hace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Lo hace con ayuda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145200971"/>
                  </a:ext>
                </a:extLst>
              </a:tr>
              <a:tr h="1183817">
                <a:tc>
                  <a:txBody>
                    <a:bodyPr/>
                    <a:lstStyle/>
                    <a:p>
                      <a:pPr algn="just">
                        <a:spcAft>
                          <a:spcPts val="0"/>
                        </a:spcAft>
                      </a:pPr>
                      <a:r>
                        <a:rPr lang="es-ES_tradnl" sz="1000" dirty="0">
                          <a:solidFill>
                            <a:schemeClr val="tx1"/>
                          </a:solidFill>
                          <a:effectLst/>
                          <a:latin typeface="Arial" panose="020B0604020202020204" pitchFamily="34" charset="0"/>
                          <a:cs typeface="Arial" panose="020B0604020202020204" pitchFamily="34" charset="0"/>
                        </a:rPr>
                        <a:t>Describe y explica las características comunes que identifica entre seres vivos y elementos que observa en la naturaleza</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00" dirty="0">
                          <a:solidFill>
                            <a:schemeClr val="tx1"/>
                          </a:solidFill>
                          <a:effectLst/>
                          <a:latin typeface="Arial" panose="020B0604020202020204" pitchFamily="34" charset="0"/>
                          <a:cs typeface="Arial" panose="020B0604020202020204" pitchFamily="34" charset="0"/>
                        </a:rPr>
                        <a:t> </a:t>
                      </a:r>
                      <a:endParaRPr lang="es-MX"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tc>
                  <a:txBody>
                    <a:bodyPr/>
                    <a:lstStyle/>
                    <a:p>
                      <a:pPr algn="ctr">
                        <a:spcAft>
                          <a:spcPts val="0"/>
                        </a:spcAft>
                      </a:pPr>
                      <a:r>
                        <a:rPr lang="es-ES_tradnl" sz="1050" dirty="0">
                          <a:solidFill>
                            <a:schemeClr val="tx1"/>
                          </a:solidFill>
                          <a:effectLst/>
                          <a:latin typeface="Arial" panose="020B0604020202020204" pitchFamily="34" charset="0"/>
                          <a:cs typeface="Arial" panose="020B0604020202020204" pitchFamily="34" charset="0"/>
                        </a:rPr>
                        <a:t> </a:t>
                      </a:r>
                      <a:endParaRPr lang="es-MX" sz="105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0625" marR="40625" marT="0" marB="0" anchor="ctr"/>
                </a:tc>
                <a:extLst>
                  <a:ext uri="{0D108BD9-81ED-4DB2-BD59-A6C34878D82A}">
                    <a16:rowId xmlns:a16="http://schemas.microsoft.com/office/drawing/2014/main" val="2134129450"/>
                  </a:ext>
                </a:extLst>
              </a:tr>
            </a:tbl>
          </a:graphicData>
        </a:graphic>
      </p:graphicFrame>
      <p:sp>
        <p:nvSpPr>
          <p:cNvPr id="6" name="Elipse 5"/>
          <p:cNvSpPr/>
          <p:nvPr/>
        </p:nvSpPr>
        <p:spPr>
          <a:xfrm>
            <a:off x="3420534" y="1216024"/>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Elipse 6"/>
          <p:cNvSpPr/>
          <p:nvPr/>
        </p:nvSpPr>
        <p:spPr>
          <a:xfrm>
            <a:off x="3420534" y="2293292"/>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Elipse 7"/>
          <p:cNvSpPr/>
          <p:nvPr/>
        </p:nvSpPr>
        <p:spPr>
          <a:xfrm>
            <a:off x="3420534" y="4001294"/>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Elipse 8"/>
          <p:cNvSpPr/>
          <p:nvPr/>
        </p:nvSpPr>
        <p:spPr>
          <a:xfrm>
            <a:off x="3420534" y="5579534"/>
            <a:ext cx="1095022" cy="778933"/>
          </a:xfrm>
          <a:prstGeom prst="ellipse">
            <a:avLst/>
          </a:prstGeom>
          <a:solidFill>
            <a:srgbClr val="7030A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2310163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pic>
        <p:nvPicPr>
          <p:cNvPr id="4" name="Marcador de contenido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95" y="0"/>
            <a:ext cx="12171305" cy="6858000"/>
          </a:xfrm>
          <a:prstGeom prst="rect">
            <a:avLst/>
          </a:prstGeom>
        </p:spPr>
      </p:pic>
      <p:pic>
        <p:nvPicPr>
          <p:cNvPr id="5" name="Marcador de contenido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17421" y="214488"/>
            <a:ext cx="7044267" cy="6643511"/>
          </a:xfrm>
        </p:spPr>
      </p:pic>
    </p:spTree>
    <p:extLst>
      <p:ext uri="{BB962C8B-B14F-4D97-AF65-F5344CB8AC3E}">
        <p14:creationId xmlns:p14="http://schemas.microsoft.com/office/powerpoint/2010/main" val="348666496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766</Words>
  <Application>Microsoft Office PowerPoint</Application>
  <PresentationFormat>Panorámica</PresentationFormat>
  <Paragraphs>146</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Broadway</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4</cp:revision>
  <dcterms:created xsi:type="dcterms:W3CDTF">2021-06-19T01:23:17Z</dcterms:created>
  <dcterms:modified xsi:type="dcterms:W3CDTF">2021-06-19T01:51:39Z</dcterms:modified>
</cp:coreProperties>
</file>