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9" r:id="rId2"/>
    <p:sldId id="261" r:id="rId3"/>
    <p:sldId id="262" r:id="rId4"/>
    <p:sldId id="263" r:id="rId5"/>
    <p:sldId id="265" r:id="rId6"/>
    <p:sldId id="260" r:id="rId7"/>
    <p:sldId id="264" r:id="rId8"/>
    <p:sldId id="257" r:id="rId9"/>
    <p:sldId id="258" r:id="rId10"/>
  </p:sldIdLst>
  <p:sldSz cx="12192000" cy="6858000"/>
  <p:notesSz cx="6858000" cy="9144000"/>
  <p:defaultTextStyle>
    <a:defPPr lvl="0">
      <a:defRPr lang="es-E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F"/>
    <a:srgbClr val="FFCCCC"/>
    <a:srgbClr val="E7B0E8"/>
    <a:srgbClr val="FFCCFF"/>
    <a:srgbClr val="FFA7FF"/>
    <a:srgbClr val="F0E7ED"/>
    <a:srgbClr val="EBC5D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2EF640-F5BC-4050-BF17-1DEF6B3DA29D}">
  <a:tblStyle styleId="{8B2EF640-F5BC-4050-BF17-1DEF6B3DA2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snapToGrid="0">
      <p:cViewPr>
        <p:scale>
          <a:sx n="75" d="100"/>
          <a:sy n="75"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2171E-0D35-4AC0-95BE-BB5F92425B8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0C10B6C-4DEF-4E2D-9CF3-EA6A1097B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ECE22CA-F278-4911-ACD5-EB288C717C35}"/>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EA120825-E6A9-4E7F-8F10-5F2C951EB0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EE7D3C-6E22-4527-9BC1-0737267EA3E9}"/>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86604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CA857-B72B-4366-AE6D-400358E655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C582A1-9258-4477-88CC-A1102FFABB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3749CA-BC99-41D3-BBA6-1D35F5735F18}"/>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F4435993-CAB6-4991-9466-88E65D568E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E11BB7-A34B-4DF1-A877-A5E6EE6B1923}"/>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17555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9B6714-39E1-4419-BB59-CD6920F516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0BEE9EE-B28A-49EC-9E87-C9D3FCE590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C6975-246A-4A92-94D2-5BF0E6381151}"/>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60EC0795-76AF-4AB4-ABFD-184A915A05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016296-C642-4D86-B039-17B6C8943A2D}"/>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8110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9FBF1-16AB-4D7C-98FE-011CDABF88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C6BB64-DDD6-4B68-A266-3A3C5BEEEF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9027D4-A353-4499-A12B-E2FAB54D38B8}"/>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FC578653-B387-4137-BDCE-B86973BB53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69FB4-F6FD-408C-B7B4-97CE3DA42074}"/>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9172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A422F-E268-44E1-97C2-F8877ACBF3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529686-B4E7-4096-B2AC-5739C31A0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81D9207-B741-4D74-9AE0-F95608A306AE}"/>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E44B9B92-74FA-4412-B612-034CD38151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FA548A-3A29-44C3-85AE-46C0CDD1CA47}"/>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5527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DE8DE-AD02-44ED-9242-42F509C298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37E856-F3F6-4E3C-936F-5300030331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BF59466-3AA0-4C3F-8840-9360BB7AB6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8298D3F-3EBD-4D76-AAF1-754B7680F9E7}"/>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6" name="Marcador de pie de página 5">
            <a:extLst>
              <a:ext uri="{FF2B5EF4-FFF2-40B4-BE49-F238E27FC236}">
                <a16:creationId xmlns:a16="http://schemas.microsoft.com/office/drawing/2014/main" id="{8D2AA1FB-FDDA-4D55-A63D-A7F152911A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E7B24E-7E53-4ADF-A3F4-DE7946743ED2}"/>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30070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34E52-3849-44EE-B6D6-966B9E7C99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97F9E-6EAA-4421-A6A9-A60A8ADE7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2C346CE-1E33-44A7-83BB-3F69D9EEB9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9D3E3C1-D757-4FFF-8BBC-A7B69B0A5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811A877-EAFE-4F0D-9746-DAC65FE128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809DC7-C9EE-4D99-A8F5-6FA9BC8EA850}"/>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8" name="Marcador de pie de página 7">
            <a:extLst>
              <a:ext uri="{FF2B5EF4-FFF2-40B4-BE49-F238E27FC236}">
                <a16:creationId xmlns:a16="http://schemas.microsoft.com/office/drawing/2014/main" id="{6E9F25ED-2416-4A58-A2EA-DF4B7DC5E1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B0FF149-DC10-44A5-BD6A-2EDA9ABF67EC}"/>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27845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08499-8505-418A-A75E-E46452067D8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75F5C5F-E104-425E-A093-F03ACEB50EAE}"/>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4" name="Marcador de pie de página 3">
            <a:extLst>
              <a:ext uri="{FF2B5EF4-FFF2-40B4-BE49-F238E27FC236}">
                <a16:creationId xmlns:a16="http://schemas.microsoft.com/office/drawing/2014/main" id="{2B791F93-0FE9-41E3-A1D9-65014AB9CF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723511F-8C34-4308-BDF5-17E3CE958E46}"/>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3681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1C5C51-5EE8-4929-A3F0-0952103051CC}"/>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3" name="Marcador de pie de página 2">
            <a:extLst>
              <a:ext uri="{FF2B5EF4-FFF2-40B4-BE49-F238E27FC236}">
                <a16:creationId xmlns:a16="http://schemas.microsoft.com/office/drawing/2014/main" id="{18D6AF49-64F7-4A44-B724-E032805B5F0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51CC94-946B-4E9B-9BD8-A8D6EA6F0337}"/>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50844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23685-C5A9-4D4F-A06E-211299446E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11684-5708-4877-9A83-F09264846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2F18AB-899B-4BBF-8042-80B54BDA6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615C3D-29A9-42F6-B69E-81F9E2B1B434}"/>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6" name="Marcador de pie de página 5">
            <a:extLst>
              <a:ext uri="{FF2B5EF4-FFF2-40B4-BE49-F238E27FC236}">
                <a16:creationId xmlns:a16="http://schemas.microsoft.com/office/drawing/2014/main" id="{BAAB6553-5127-4C27-BFF8-901D9785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5CF166-939F-42E2-A3E0-75381129A9B2}"/>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68595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045F6-1B10-42FE-AA1F-5EFA8C8408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70E1162-1AEB-491E-9918-5B34A1CF5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4E9C02-1414-419F-AE48-83FE88033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01DF52-D5AA-488E-A979-D4694E0EB824}"/>
              </a:ext>
            </a:extLst>
          </p:cNvPr>
          <p:cNvSpPr>
            <a:spLocks noGrp="1"/>
          </p:cNvSpPr>
          <p:nvPr>
            <p:ph type="dt" sz="half" idx="10"/>
          </p:nvPr>
        </p:nvSpPr>
        <p:spPr/>
        <p:txBody>
          <a:bodyPr/>
          <a:lstStyle/>
          <a:p>
            <a:fld id="{2E493826-5882-4575-9477-FAFB614CB0CB}" type="datetimeFigureOut">
              <a:rPr lang="es-ES" smtClean="0"/>
              <a:t>13/06/2021</a:t>
            </a:fld>
            <a:endParaRPr lang="es-ES"/>
          </a:p>
        </p:txBody>
      </p:sp>
      <p:sp>
        <p:nvSpPr>
          <p:cNvPr id="6" name="Marcador de pie de página 5">
            <a:extLst>
              <a:ext uri="{FF2B5EF4-FFF2-40B4-BE49-F238E27FC236}">
                <a16:creationId xmlns:a16="http://schemas.microsoft.com/office/drawing/2014/main" id="{DD96FB63-27B0-4CD5-B290-BE73A47FF7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699411B-A7FF-4679-B93B-487686ADDD6F}"/>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7011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E7B0E8"/>
          </a:fgClr>
          <a:bgClr>
            <a:schemeClr val="bg1"/>
          </a:bgClr>
        </a:patt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4E47B77-B340-47F8-8D4E-57D0B7B36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C2BAFC-3FF3-4455-887A-B7915912D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3DB28F-37D2-438A-B46F-65C462487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93826-5882-4575-9477-FAFB614CB0CB}" type="datetimeFigureOut">
              <a:rPr lang="es-ES" smtClean="0"/>
              <a:t>13/06/2021</a:t>
            </a:fld>
            <a:endParaRPr lang="es-ES"/>
          </a:p>
        </p:txBody>
      </p:sp>
      <p:sp>
        <p:nvSpPr>
          <p:cNvPr id="5" name="Marcador de pie de página 4">
            <a:extLst>
              <a:ext uri="{FF2B5EF4-FFF2-40B4-BE49-F238E27FC236}">
                <a16:creationId xmlns:a16="http://schemas.microsoft.com/office/drawing/2014/main" id="{52A0214C-9FE7-4024-BCAD-0D9819714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AF1454A-7005-4495-AB12-EA80F12D8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0D0A-2B0D-4263-B257-C36AD964D9CB}" type="slidenum">
              <a:rPr lang="es-ES" smtClean="0"/>
              <a:t>‹Nº›</a:t>
            </a:fld>
            <a:endParaRPr lang="es-ES"/>
          </a:p>
        </p:txBody>
      </p:sp>
    </p:spTree>
    <p:extLst>
      <p:ext uri="{BB962C8B-B14F-4D97-AF65-F5344CB8AC3E}">
        <p14:creationId xmlns:p14="http://schemas.microsoft.com/office/powerpoint/2010/main" val="202980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youtu.be/BmhxykAjK7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633834" y="174690"/>
            <a:ext cx="10924329" cy="6508619"/>
          </a:xfrm>
          <a:prstGeom prst="roundRect">
            <a:avLst/>
          </a:prstGeom>
          <a:solidFill>
            <a:srgbClr val="FFCCCC"/>
          </a:solidFill>
          <a:ln>
            <a:solidFill>
              <a:srgbClr val="F0E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556589" y="4524091"/>
            <a:ext cx="11078817" cy="2031325"/>
          </a:xfrm>
          <a:prstGeom prst="rect">
            <a:avLst/>
          </a:prstGeom>
        </p:spPr>
        <p:txBody>
          <a:bodyPr wrap="square">
            <a:spAutoFit/>
          </a:bodyPr>
          <a:lstStyle/>
          <a:p>
            <a:pPr algn="ctr"/>
            <a:r>
              <a:rPr lang="es-MX" dirty="0">
                <a:latin typeface="Gill Sans Ultra Bold" panose="020B0A02020104020203" pitchFamily="34" charset="0"/>
              </a:rPr>
              <a:t>Unidad III </a:t>
            </a:r>
            <a:r>
              <a:rPr lang="es-MX" dirty="0">
                <a:latin typeface="Century Gothic" panose="020B0502020202020204" pitchFamily="34" charset="0"/>
              </a:rPr>
              <a:t>LAS MAGNITUDES Y MEDIDAS, SU ENSEÑANZA Y APRENDIZAJE EN EL PLAN Y PROGRAMA DE ESTUDIOS DE EDUCACIÓN PREESCOLAR.</a:t>
            </a:r>
          </a:p>
          <a:p>
            <a:pPr algn="ctr"/>
            <a:r>
              <a:rPr lang="es-MX" b="1" dirty="0">
                <a:latin typeface="Gill Sans Ultra Bold" panose="020B0A02020104020203" pitchFamily="34" charset="0"/>
              </a:rPr>
              <a:t>Competencia</a:t>
            </a:r>
            <a:r>
              <a:rPr lang="es-MX" dirty="0">
                <a:latin typeface="Gill Sans Ultra Bold" panose="020B0A02020104020203" pitchFamily="34" charset="0"/>
              </a:rPr>
              <a:t>	</a:t>
            </a:r>
          </a:p>
          <a:p>
            <a:pPr algn="ctr"/>
            <a:r>
              <a:rPr lang="es-MX" dirty="0">
                <a:latin typeface="Century Gothic" panose="020B0502020202020204" pitchFamily="34" charset="0"/>
              </a:rPr>
              <a:t>Aplica el plan y programas de estudio para alcanzar los propósitos educativos y contribuir al pleno desenvolvimiento de las capacidades de sus alumnos.</a:t>
            </a:r>
          </a:p>
          <a:p>
            <a:pPr algn="ctr"/>
            <a:endParaRPr lang="es-MX" dirty="0">
              <a:latin typeface="Century Gothic" panose="020B0502020202020204" pitchFamily="34" charset="0"/>
            </a:endParaRPr>
          </a:p>
          <a:p>
            <a:pPr algn="ctr"/>
            <a:r>
              <a:rPr lang="es-MX" dirty="0">
                <a:latin typeface="Century Gothic" panose="020B0502020202020204" pitchFamily="34" charset="0"/>
              </a:rPr>
              <a:t>Saltillo, Coahuila                                                                                                   </a:t>
            </a:r>
            <a:r>
              <a:rPr lang="es-US" dirty="0">
                <a:latin typeface="Century Gothic" panose="020B0502020202020204" pitchFamily="34" charset="0"/>
              </a:rPr>
              <a:t>1</a:t>
            </a:r>
            <a:r>
              <a:rPr lang="es-MX" dirty="0">
                <a:latin typeface="Century Gothic" panose="020B0502020202020204" pitchFamily="34" charset="0"/>
              </a:rPr>
              <a:t>3 junio2021</a:t>
            </a:r>
            <a:endParaRPr lang="es-MX" sz="2000" dirty="0">
              <a:latin typeface="Century Gothic" panose="020B0502020202020204" pitchFamily="34" charset="0"/>
            </a:endParaRPr>
          </a:p>
        </p:txBody>
      </p:sp>
      <p:sp>
        <p:nvSpPr>
          <p:cNvPr id="5" name="Rectángulo 4"/>
          <p:cNvSpPr/>
          <p:nvPr/>
        </p:nvSpPr>
        <p:spPr>
          <a:xfrm>
            <a:off x="891434" y="2256314"/>
            <a:ext cx="10409128" cy="2277547"/>
          </a:xfrm>
          <a:prstGeom prst="rect">
            <a:avLst/>
          </a:prstGeom>
        </p:spPr>
        <p:txBody>
          <a:bodyPr wrap="square">
            <a:spAutoFit/>
          </a:bodyPr>
          <a:lstStyle/>
          <a:p>
            <a:pPr lvl="0" algn="ctr" eaLnBrk="0" fontAlgn="base" hangingPunct="0">
              <a:spcBef>
                <a:spcPct val="0"/>
              </a:spcBef>
              <a:spcAft>
                <a:spcPct val="0"/>
              </a:spcAft>
            </a:pP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Nombre de las estudiantes normalistas: </a:t>
            </a:r>
            <a:endParaRPr lang="es-US"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s-US" altLang="es-E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Diana de la Cruz Saucedo #3</a:t>
            </a:r>
          </a:p>
          <a:p>
            <a:pPr lvl="0" algn="ctr" eaLnBrk="0" fontAlgn="base" hangingPunct="0">
              <a:spcBef>
                <a:spcPct val="0"/>
              </a:spcBef>
              <a:spcAft>
                <a:spcPct val="0"/>
              </a:spcAft>
            </a:pPr>
            <a:r>
              <a:rPr lang="es-US" altLang="es-E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Andrea </a:t>
            </a:r>
            <a:r>
              <a:rPr lang="es-US" altLang="es-ES" sz="1400" dirty="0" err="1">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Garcia</a:t>
            </a:r>
            <a:r>
              <a:rPr lang="es-US" altLang="es-E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s-US" altLang="es-ES" sz="1400" dirty="0" err="1">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Garcia</a:t>
            </a:r>
            <a:r>
              <a:rPr lang="es-US" altLang="es-ES"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#7</a:t>
            </a:r>
          </a:p>
          <a:p>
            <a:pPr lvl="0" algn="ctr" eaLnBrk="0" fontAlgn="base" hangingPunct="0">
              <a:spcBef>
                <a:spcPct val="0"/>
              </a:spcBef>
              <a:spcAft>
                <a:spcPct val="0"/>
              </a:spcAft>
            </a:pP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Alondra Huerta Palacios</a:t>
            </a:r>
            <a:r>
              <a:rPr lang="es-US" altLang="es-ES" sz="1600" dirty="0">
                <a:latin typeface="Century Gothic" panose="020B0502020202020204" pitchFamily="34" charset="0"/>
                <a:ea typeface="Times New Roman" panose="02020603050405020304" pitchFamily="18" charset="0"/>
                <a:cs typeface="Times New Roman" panose="02020603050405020304" pitchFamily="18" charset="0"/>
              </a:rPr>
              <a:t> #11</a:t>
            </a:r>
          </a:p>
          <a:p>
            <a:pPr lvl="0" algn="ctr" eaLnBrk="0" fontAlgn="base" hangingPunct="0">
              <a:spcBef>
                <a:spcPct val="0"/>
              </a:spcBef>
              <a:spcAft>
                <a:spcPct val="0"/>
              </a:spcAft>
            </a:pPr>
            <a:r>
              <a:rPr lang="es-US" altLang="es-ES" sz="1600" dirty="0">
                <a:latin typeface="Century Gothic" panose="020B0502020202020204" pitchFamily="34" charset="0"/>
                <a:ea typeface="Times New Roman" panose="02020603050405020304" pitchFamily="18" charset="0"/>
                <a:cs typeface="Times New Roman" panose="02020603050405020304" pitchFamily="18" charset="0"/>
              </a:rPr>
              <a:t>Á</a:t>
            </a:r>
            <a:r>
              <a:rPr lang="es-MX" altLang="es-ES" sz="1600" dirty="0" err="1">
                <a:latin typeface="Century Gothic" panose="020B0502020202020204" pitchFamily="34" charset="0"/>
                <a:ea typeface="Times New Roman" panose="02020603050405020304" pitchFamily="18" charset="0"/>
                <a:cs typeface="Times New Roman" panose="02020603050405020304" pitchFamily="18" charset="0"/>
              </a:rPr>
              <a:t>ngela</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1600" dirty="0" err="1">
                <a:latin typeface="Century Gothic" panose="020B0502020202020204" pitchFamily="34" charset="0"/>
                <a:ea typeface="Times New Roman" panose="02020603050405020304" pitchFamily="18" charset="0"/>
                <a:cs typeface="Times New Roman" panose="02020603050405020304" pitchFamily="18" charset="0"/>
              </a:rPr>
              <a:t>Martiñon</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 </a:t>
            </a:r>
            <a:r>
              <a:rPr lang="es-MX" altLang="es-ES" sz="1600" dirty="0" err="1">
                <a:latin typeface="Century Gothic" panose="020B0502020202020204" pitchFamily="34" charset="0"/>
                <a:ea typeface="Times New Roman" panose="02020603050405020304" pitchFamily="18" charset="0"/>
                <a:cs typeface="Times New Roman" panose="02020603050405020304" pitchFamily="18" charset="0"/>
              </a:rPr>
              <a:t>Tomatsu</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a:t>
            </a:r>
            <a:r>
              <a:rPr lang="es-US" altLang="es-ES" sz="1600" dirty="0">
                <a:latin typeface="Century Gothic" panose="020B0502020202020204" pitchFamily="34" charset="0"/>
                <a:ea typeface="Times New Roman" panose="02020603050405020304" pitchFamily="18" charset="0"/>
                <a:cs typeface="Times New Roman" panose="02020603050405020304" pitchFamily="18" charset="0"/>
              </a:rPr>
              <a:t> #14</a:t>
            </a:r>
          </a:p>
          <a:p>
            <a:pPr lvl="0" algn="ctr" eaLnBrk="0" fontAlgn="base" hangingPunct="0">
              <a:spcBef>
                <a:spcPct val="0"/>
              </a:spcBef>
              <a:spcAft>
                <a:spcPct val="0"/>
              </a:spcAft>
            </a:pPr>
            <a:r>
              <a:rPr lang="es-US" altLang="es-ES" sz="1600" dirty="0">
                <a:latin typeface="Century Gothic" panose="020B0502020202020204" pitchFamily="34" charset="0"/>
                <a:ea typeface="Times New Roman" panose="02020603050405020304" pitchFamily="18" charset="0"/>
                <a:cs typeface="Times New Roman" panose="02020603050405020304" pitchFamily="18" charset="0"/>
              </a:rPr>
              <a:t>Victoria </a:t>
            </a:r>
            <a:r>
              <a:rPr lang="es-US" altLang="es-ES" sz="1600" dirty="0" err="1">
                <a:latin typeface="Century Gothic" panose="020B0502020202020204" pitchFamily="34" charset="0"/>
                <a:ea typeface="Times New Roman" panose="02020603050405020304" pitchFamily="18" charset="0"/>
                <a:cs typeface="Times New Roman" panose="02020603050405020304" pitchFamily="18" charset="0"/>
              </a:rPr>
              <a:t>Monrreal</a:t>
            </a:r>
            <a:r>
              <a:rPr lang="es-US" altLang="es-ES" sz="1600" dirty="0">
                <a:latin typeface="Century Gothic" panose="020B0502020202020204" pitchFamily="34" charset="0"/>
                <a:ea typeface="Times New Roman" panose="02020603050405020304" pitchFamily="18" charset="0"/>
                <a:cs typeface="Times New Roman" panose="02020603050405020304" pitchFamily="18" charset="0"/>
              </a:rPr>
              <a:t> Camacho. #15</a:t>
            </a:r>
            <a:endParaRPr lang="es-MX" altLang="es-ES" sz="1600" dirty="0">
              <a:latin typeface="Century Gothic" panose="020B0502020202020204" pitchFamily="34"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Grado: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Segundo semestre </a:t>
            </a: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Sección: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A”</a:t>
            </a:r>
            <a:endPar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Curso: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Nombre del Profesor(a) Titular del curso: </a:t>
            </a:r>
            <a:r>
              <a:rPr lang="es-ES" sz="1600" dirty="0" err="1">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 Blanco Gómez</a:t>
            </a:r>
            <a:endParaRPr lang="es-ES"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p:txBody>
      </p:sp>
      <p:sp>
        <p:nvSpPr>
          <p:cNvPr id="6" name="Rectángulo 5"/>
          <p:cNvSpPr/>
          <p:nvPr/>
        </p:nvSpPr>
        <p:spPr>
          <a:xfrm>
            <a:off x="2970754" y="212735"/>
            <a:ext cx="6096000" cy="830997"/>
          </a:xfrm>
          <a:prstGeom prst="rect">
            <a:avLst/>
          </a:prstGeom>
        </p:spPr>
        <p:txBody>
          <a:bodyPr>
            <a:spAutoFit/>
          </a:bodyPr>
          <a:lstStyle/>
          <a:p>
            <a:pPr algn="ctr"/>
            <a:r>
              <a:rPr lang="es-ES" sz="1600" dirty="0">
                <a:solidFill>
                  <a:srgbClr val="000000"/>
                </a:solidFill>
                <a:latin typeface="Gill Sans Ultra Bold" panose="020B0A02020104020203" pitchFamily="34" charset="0"/>
                <a:ea typeface="Gadugi" panose="020B0502040204020203" pitchFamily="34" charset="0"/>
                <a:cs typeface="Lucida Sans Unicode" panose="020B0602030504020204" pitchFamily="34" charset="0"/>
              </a:rPr>
              <a:t>MATRIZ ANALITICA</a:t>
            </a:r>
          </a:p>
          <a:p>
            <a:pPr algn="ctr"/>
            <a:r>
              <a:rPr lang="es-ES" sz="1600" dirty="0">
                <a:solidFill>
                  <a:srgbClr val="000000"/>
                </a:solidFill>
                <a:latin typeface="Gill Sans Ultra Bold" panose="020B0A02020104020203" pitchFamily="34" charset="0"/>
                <a:ea typeface="Gadugi" panose="020B0502040204020203" pitchFamily="34" charset="0"/>
                <a:cs typeface="Lucida Sans Unicode" panose="020B0602030504020204" pitchFamily="34" charset="0"/>
              </a:rPr>
              <a:t>ESCUELA NORMAL DE EDUCACIÓN PREESCOLAR DEL ESTADO DE COAHUILA</a:t>
            </a:r>
          </a:p>
        </p:txBody>
      </p:sp>
      <p:pic>
        <p:nvPicPr>
          <p:cNvPr id="7" name="Imagen 6"/>
          <p:cNvPicPr>
            <a:picLocks noChangeAspect="1"/>
          </p:cNvPicPr>
          <p:nvPr/>
        </p:nvPicPr>
        <p:blipFill>
          <a:blip r:embed="rId2"/>
          <a:stretch>
            <a:fillRect/>
          </a:stretch>
        </p:blipFill>
        <p:spPr>
          <a:xfrm>
            <a:off x="4180021" y="1089681"/>
            <a:ext cx="3831954" cy="960464"/>
          </a:xfrm>
          <a:prstGeom prst="rect">
            <a:avLst/>
          </a:prstGeom>
        </p:spPr>
      </p:pic>
    </p:spTree>
    <p:extLst>
      <p:ext uri="{BB962C8B-B14F-4D97-AF65-F5344CB8AC3E}">
        <p14:creationId xmlns:p14="http://schemas.microsoft.com/office/powerpoint/2010/main" val="5523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B7DBB36-F3F8-4CD2-9EB8-A3F80DAA6545}"/>
              </a:ext>
            </a:extLst>
          </p:cNvPr>
          <p:cNvSpPr/>
          <p:nvPr/>
        </p:nvSpPr>
        <p:spPr>
          <a:xfrm>
            <a:off x="508000" y="474133"/>
            <a:ext cx="11006667" cy="5825067"/>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angle 1">
            <a:extLst>
              <a:ext uri="{FF2B5EF4-FFF2-40B4-BE49-F238E27FC236}">
                <a16:creationId xmlns:a16="http://schemas.microsoft.com/office/drawing/2014/main" id="{516E414A-EB21-4A98-8F93-1ADBAD44CCDA}"/>
              </a:ext>
            </a:extLst>
          </p:cNvPr>
          <p:cNvSpPr>
            <a:spLocks noChangeArrowheads="1"/>
          </p:cNvSpPr>
          <p:nvPr/>
        </p:nvSpPr>
        <p:spPr bwMode="auto">
          <a:xfrm>
            <a:off x="2203450" y="2471738"/>
            <a:ext cx="82952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6" name="Imagen 5">
            <a:extLst>
              <a:ext uri="{FF2B5EF4-FFF2-40B4-BE49-F238E27FC236}">
                <a16:creationId xmlns:a16="http://schemas.microsoft.com/office/drawing/2014/main" id="{B9B2FB72-EB85-40BD-AE44-7113593D55DF}"/>
              </a:ext>
            </a:extLst>
          </p:cNvPr>
          <p:cNvPicPr>
            <a:picLocks noChangeAspect="1"/>
          </p:cNvPicPr>
          <p:nvPr/>
        </p:nvPicPr>
        <p:blipFill rotWithShape="1">
          <a:blip r:embed="rId2"/>
          <a:srcRect l="22222" t="31768" r="26482" b="31524"/>
          <a:stretch/>
        </p:blipFill>
        <p:spPr>
          <a:xfrm>
            <a:off x="1145516" y="1428043"/>
            <a:ext cx="9731634" cy="3917245"/>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891997DE-DF9F-43E2-B636-ABF85CC92152}"/>
              </a:ext>
            </a:extLst>
          </p:cNvPr>
          <p:cNvSpPr txBox="1"/>
          <p:nvPr/>
        </p:nvSpPr>
        <p:spPr>
          <a:xfrm>
            <a:off x="3494967" y="658701"/>
            <a:ext cx="5202065" cy="584775"/>
          </a:xfrm>
          <a:prstGeom prst="rect">
            <a:avLst/>
          </a:prstGeom>
          <a:noFill/>
        </p:spPr>
        <p:txBody>
          <a:bodyPr wrap="none" rtlCol="0">
            <a:spAutoFit/>
          </a:bodyPr>
          <a:lstStyle/>
          <a:p>
            <a:r>
              <a:rPr lang="es-MX" sz="3200" dirty="0">
                <a:latin typeface="Gill Sans Ultra Bold" panose="020B0A02020104020203" pitchFamily="34" charset="0"/>
              </a:rPr>
              <a:t>Secuencia didáctica</a:t>
            </a:r>
          </a:p>
        </p:txBody>
      </p:sp>
    </p:spTree>
    <p:extLst>
      <p:ext uri="{BB962C8B-B14F-4D97-AF65-F5344CB8AC3E}">
        <p14:creationId xmlns:p14="http://schemas.microsoft.com/office/powerpoint/2010/main" val="157586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505A777-D619-4CF7-81E8-E3D763A02FAA}"/>
              </a:ext>
            </a:extLst>
          </p:cNvPr>
          <p:cNvSpPr/>
          <p:nvPr/>
        </p:nvSpPr>
        <p:spPr>
          <a:xfrm>
            <a:off x="508000" y="474133"/>
            <a:ext cx="11006667" cy="5825067"/>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5E146C6A-766C-4903-AC52-9854DF53212D}"/>
              </a:ext>
            </a:extLst>
          </p:cNvPr>
          <p:cNvPicPr>
            <a:picLocks noChangeAspect="1"/>
          </p:cNvPicPr>
          <p:nvPr/>
        </p:nvPicPr>
        <p:blipFill rotWithShape="1">
          <a:blip r:embed="rId2"/>
          <a:srcRect l="25555" t="40165" r="26667" b="21975"/>
          <a:stretch/>
        </p:blipFill>
        <p:spPr>
          <a:xfrm>
            <a:off x="958720" y="1381478"/>
            <a:ext cx="10105225" cy="4504267"/>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3519770B-6B08-48E1-B7F0-4C7D4B25AAB6}"/>
              </a:ext>
            </a:extLst>
          </p:cNvPr>
          <p:cNvSpPr txBox="1"/>
          <p:nvPr/>
        </p:nvSpPr>
        <p:spPr>
          <a:xfrm>
            <a:off x="5287124" y="635418"/>
            <a:ext cx="1617751" cy="584775"/>
          </a:xfrm>
          <a:prstGeom prst="rect">
            <a:avLst/>
          </a:prstGeom>
          <a:noFill/>
        </p:spPr>
        <p:txBody>
          <a:bodyPr wrap="none" rtlCol="0">
            <a:spAutoFit/>
          </a:bodyPr>
          <a:lstStyle/>
          <a:p>
            <a:r>
              <a:rPr lang="es-MX" sz="3200" dirty="0">
                <a:latin typeface="Gill Sans Ultra Bold" panose="020B0A02020104020203" pitchFamily="34" charset="0"/>
              </a:rPr>
              <a:t>Inicio</a:t>
            </a:r>
          </a:p>
        </p:txBody>
      </p:sp>
    </p:spTree>
    <p:extLst>
      <p:ext uri="{BB962C8B-B14F-4D97-AF65-F5344CB8AC3E}">
        <p14:creationId xmlns:p14="http://schemas.microsoft.com/office/powerpoint/2010/main" val="58539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16949E2-4EBE-46C8-822E-231C60D8089A}"/>
              </a:ext>
            </a:extLst>
          </p:cNvPr>
          <p:cNvSpPr/>
          <p:nvPr/>
        </p:nvSpPr>
        <p:spPr>
          <a:xfrm>
            <a:off x="508000" y="474133"/>
            <a:ext cx="11006667" cy="5825067"/>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23FCE8A7-ADB0-49A3-985C-21332D20E0C7}"/>
              </a:ext>
            </a:extLst>
          </p:cNvPr>
          <p:cNvPicPr>
            <a:picLocks noChangeAspect="1"/>
          </p:cNvPicPr>
          <p:nvPr/>
        </p:nvPicPr>
        <p:blipFill rotWithShape="1">
          <a:blip r:embed="rId2"/>
          <a:srcRect l="23942" t="21076" r="25186" b="14733"/>
          <a:stretch/>
        </p:blipFill>
        <p:spPr>
          <a:xfrm>
            <a:off x="2587977" y="1243476"/>
            <a:ext cx="6695723" cy="4752425"/>
          </a:xfrm>
          <a:prstGeom prst="rect">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id="{DAD45CAB-62AE-40B5-8B2E-45ADD5768DDB}"/>
              </a:ext>
            </a:extLst>
          </p:cNvPr>
          <p:cNvSpPr txBox="1"/>
          <p:nvPr/>
        </p:nvSpPr>
        <p:spPr>
          <a:xfrm>
            <a:off x="4676188" y="558800"/>
            <a:ext cx="2839624" cy="584775"/>
          </a:xfrm>
          <a:prstGeom prst="rect">
            <a:avLst/>
          </a:prstGeom>
          <a:noFill/>
        </p:spPr>
        <p:txBody>
          <a:bodyPr wrap="none" rtlCol="0">
            <a:spAutoFit/>
          </a:bodyPr>
          <a:lstStyle/>
          <a:p>
            <a:r>
              <a:rPr lang="es-MX" sz="3200" dirty="0">
                <a:latin typeface="Gill Sans Ultra Bold" panose="020B0A02020104020203" pitchFamily="34" charset="0"/>
              </a:rPr>
              <a:t>Desarrollo</a:t>
            </a:r>
          </a:p>
        </p:txBody>
      </p:sp>
    </p:spTree>
    <p:extLst>
      <p:ext uri="{BB962C8B-B14F-4D97-AF65-F5344CB8AC3E}">
        <p14:creationId xmlns:p14="http://schemas.microsoft.com/office/powerpoint/2010/main" val="45358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E05499D-36DA-45CE-BDE3-B23518FA8AFD}"/>
              </a:ext>
            </a:extLst>
          </p:cNvPr>
          <p:cNvSpPr/>
          <p:nvPr/>
        </p:nvSpPr>
        <p:spPr>
          <a:xfrm>
            <a:off x="508000" y="474133"/>
            <a:ext cx="11006667" cy="5825067"/>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id="{65962EF2-58FD-495F-9810-603515EFCFDD}"/>
              </a:ext>
            </a:extLst>
          </p:cNvPr>
          <p:cNvPicPr>
            <a:picLocks noChangeAspect="1"/>
          </p:cNvPicPr>
          <p:nvPr/>
        </p:nvPicPr>
        <p:blipFill rotWithShape="1">
          <a:blip r:embed="rId2"/>
          <a:srcRect l="23889" t="27160" r="28240" b="38272"/>
          <a:stretch/>
        </p:blipFill>
        <p:spPr>
          <a:xfrm>
            <a:off x="1397832" y="1691404"/>
            <a:ext cx="9227002" cy="3747912"/>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567CA347-A931-433D-A8DF-685829FAAC73}"/>
              </a:ext>
            </a:extLst>
          </p:cNvPr>
          <p:cNvSpPr txBox="1"/>
          <p:nvPr/>
        </p:nvSpPr>
        <p:spPr>
          <a:xfrm>
            <a:off x="5122115" y="790381"/>
            <a:ext cx="1778436" cy="584775"/>
          </a:xfrm>
          <a:prstGeom prst="rect">
            <a:avLst/>
          </a:prstGeom>
          <a:noFill/>
        </p:spPr>
        <p:txBody>
          <a:bodyPr wrap="none" rtlCol="0">
            <a:spAutoFit/>
          </a:bodyPr>
          <a:lstStyle/>
          <a:p>
            <a:r>
              <a:rPr lang="es-MX" sz="3200" dirty="0">
                <a:latin typeface="Gill Sans Ultra Bold" panose="020B0A02020104020203" pitchFamily="34" charset="0"/>
              </a:rPr>
              <a:t>Cierre</a:t>
            </a:r>
          </a:p>
        </p:txBody>
      </p:sp>
    </p:spTree>
    <p:extLst>
      <p:ext uri="{BB962C8B-B14F-4D97-AF65-F5344CB8AC3E}">
        <p14:creationId xmlns:p14="http://schemas.microsoft.com/office/powerpoint/2010/main" val="32275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046922" y="159026"/>
            <a:ext cx="9793356" cy="6698974"/>
          </a:xfrm>
          <a:prstGeom prst="roundRect">
            <a:avLst/>
          </a:prstGeom>
          <a:solidFill>
            <a:srgbClr val="FFCCCC"/>
          </a:solidFill>
          <a:ln>
            <a:solidFill>
              <a:srgbClr val="F0E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latin typeface="Gill Sans Ultra Bold" panose="020B0A02020104020203" pitchFamily="34" charset="0"/>
              </a:rPr>
              <a:t>EVIDENCIA</a:t>
            </a:r>
          </a:p>
          <a:p>
            <a:pPr algn="ctr"/>
            <a:endParaRPr lang="es-MX" sz="3200" dirty="0">
              <a:solidFill>
                <a:schemeClr val="tx1"/>
              </a:solidFill>
            </a:endParaRPr>
          </a:p>
          <a:p>
            <a:pPr algn="ctr"/>
            <a:endParaRPr lang="es-MX" sz="3200" dirty="0">
              <a:solidFill>
                <a:schemeClr val="tx1"/>
              </a:solidFill>
            </a:endParaRPr>
          </a:p>
          <a:p>
            <a:pPr algn="ctr"/>
            <a:r>
              <a:rPr lang="es-MX" sz="3200" dirty="0"/>
              <a:t> </a:t>
            </a:r>
          </a:p>
          <a:p>
            <a:pPr algn="ctr"/>
            <a:endParaRPr lang="es-MX" sz="3200" dirty="0"/>
          </a:p>
          <a:p>
            <a:pPr algn="ctr"/>
            <a:endParaRPr lang="es-MX" sz="3200" dirty="0"/>
          </a:p>
          <a:p>
            <a:pPr algn="ctr"/>
            <a:endParaRPr lang="es-MX" sz="3200" dirty="0"/>
          </a:p>
          <a:p>
            <a:pPr algn="ctr"/>
            <a:endParaRPr lang="es-MX" sz="3200" dirty="0"/>
          </a:p>
          <a:p>
            <a:pPr algn="ctr"/>
            <a:endParaRPr lang="es-MX" sz="3200" dirty="0"/>
          </a:p>
          <a:p>
            <a:pPr algn="ctr"/>
            <a:endParaRPr lang="es-MX" sz="3200" dirty="0"/>
          </a:p>
          <a:p>
            <a:pPr algn="ctr"/>
            <a:endParaRPr lang="es-MX" sz="3200" dirty="0"/>
          </a:p>
          <a:p>
            <a:pPr algn="ctr"/>
            <a:endParaRPr lang="es-MX" sz="3200"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9512" l="2111" r="97000">
                        <a14:foregroundMark x1="21889" y1="10488" x2="21444" y2="81951"/>
                        <a14:foregroundMark x1="50000" y1="14390" x2="51222" y2="78293"/>
                        <a14:foregroundMark x1="26222" y1="13415" x2="27778" y2="20244"/>
                        <a14:foregroundMark x1="44778" y1="95854" x2="46444" y2="95122"/>
                        <a14:foregroundMark x1="29444" y1="96829" x2="31778" y2="96829"/>
                        <a14:foregroundMark x1="85222" y1="91463" x2="87111" y2="93902"/>
                        <a14:foregroundMark x1="11000" y1="54878" x2="11000" y2="54878"/>
                        <a14:foregroundMark x1="14333" y1="50732" x2="14333" y2="50732"/>
                        <a14:foregroundMark x1="9333" y1="57561" x2="9333" y2="57561"/>
                        <a14:foregroundMark x1="10222" y1="59024" x2="10222" y2="59024"/>
                        <a14:foregroundMark x1="31111" y1="53171" x2="31111" y2="53171"/>
                        <a14:foregroundMark x1="33444" y1="66341" x2="33444" y2="66341"/>
                        <a14:foregroundMark x1="34556" y1="65366" x2="34556" y2="65366"/>
                        <a14:foregroundMark x1="35333" y1="63902" x2="35333" y2="63902"/>
                        <a14:foregroundMark x1="42778" y1="59268" x2="42778" y2="59268"/>
                        <a14:foregroundMark x1="38556" y1="61707" x2="38556" y2="61707"/>
                        <a14:foregroundMark x1="38556" y1="64390" x2="38556" y2="64390"/>
                        <a14:foregroundMark x1="39667" y1="64634" x2="39667" y2="64634"/>
                        <a14:foregroundMark x1="61111" y1="57317" x2="61111" y2="57317"/>
                        <a14:foregroundMark x1="62667" y1="64390" x2="62667" y2="64390"/>
                        <a14:foregroundMark x1="57889" y1="53171" x2="57889" y2="53171"/>
                        <a14:foregroundMark x1="63889" y1="62683" x2="63889" y2="62683"/>
                        <a14:foregroundMark x1="64111" y1="60244" x2="64111" y2="60244"/>
                        <a14:foregroundMark x1="33000" y1="60244" x2="33000" y2="60244"/>
                        <a14:foregroundMark x1="68444" y1="57561" x2="68444" y2="57561"/>
                        <a14:foregroundMark x1="68889" y1="59024" x2="68889" y2="59024"/>
                        <a14:foregroundMark x1="67444" y1="55122" x2="67444" y2="55122"/>
                        <a14:foregroundMark x1="91000" y1="51707" x2="91000" y2="51707"/>
                        <a14:foregroundMark x1="91111" y1="49756" x2="91111" y2="49756"/>
                        <a14:foregroundMark x1="90222" y1="54878" x2="90222" y2="54878"/>
                        <a14:foregroundMark x1="88667" y1="49512" x2="88667" y2="49512"/>
                        <a14:foregroundMark x1="86667" y1="46341" x2="86667" y2="46341"/>
                        <a14:foregroundMark x1="89778" y1="50488" x2="89778" y2="50488"/>
                        <a14:foregroundMark x1="76778" y1="86829" x2="76778" y2="86829"/>
                        <a14:foregroundMark x1="83222" y1="82927" x2="83222" y2="82927"/>
                      </a14:backgroundRemoval>
                    </a14:imgEffect>
                  </a14:imgLayer>
                </a14:imgProps>
              </a:ext>
            </a:extLst>
          </a:blip>
          <a:stretch>
            <a:fillRect/>
          </a:stretch>
        </p:blipFill>
        <p:spPr>
          <a:xfrm>
            <a:off x="2180812" y="5239992"/>
            <a:ext cx="6989693" cy="1618008"/>
          </a:xfrm>
          <a:prstGeom prst="rect">
            <a:avLst/>
          </a:prstGeom>
        </p:spPr>
      </p:pic>
      <p:pic>
        <p:nvPicPr>
          <p:cNvPr id="5" name="Imagen 5">
            <a:hlinkClick r:id="rId4"/>
            <a:extLst>
              <a:ext uri="{FF2B5EF4-FFF2-40B4-BE49-F238E27FC236}">
                <a16:creationId xmlns:a16="http://schemas.microsoft.com/office/drawing/2014/main" id="{44BD6405-B3A0-0E43-912E-765062B032F5}"/>
              </a:ext>
            </a:extLst>
          </p:cNvPr>
          <p:cNvPicPr>
            <a:picLocks noChangeAspect="1"/>
          </p:cNvPicPr>
          <p:nvPr/>
        </p:nvPicPr>
        <p:blipFill rotWithShape="1">
          <a:blip r:embed="rId5"/>
          <a:srcRect t="10352" b="9933"/>
          <a:stretch/>
        </p:blipFill>
        <p:spPr>
          <a:xfrm>
            <a:off x="3691715" y="1171039"/>
            <a:ext cx="4258157" cy="3620325"/>
          </a:xfrm>
          <a:prstGeom prst="rect">
            <a:avLst/>
          </a:prstGeom>
        </p:spPr>
      </p:pic>
      <p:sp>
        <p:nvSpPr>
          <p:cNvPr id="6" name="Flecha: hacia la izquierda 5">
            <a:extLst>
              <a:ext uri="{FF2B5EF4-FFF2-40B4-BE49-F238E27FC236}">
                <a16:creationId xmlns:a16="http://schemas.microsoft.com/office/drawing/2014/main" id="{B6AD861C-62EE-2048-9DD5-9853DC957BF8}"/>
              </a:ext>
            </a:extLst>
          </p:cNvPr>
          <p:cNvSpPr/>
          <p:nvPr/>
        </p:nvSpPr>
        <p:spPr>
          <a:xfrm rot="20349677">
            <a:off x="8043253" y="1273780"/>
            <a:ext cx="1431360" cy="685576"/>
          </a:xfrm>
          <a:prstGeom prst="leftArrow">
            <a:avLst>
              <a:gd name="adj1" fmla="val 38159"/>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CuadroTexto 6">
            <a:extLst>
              <a:ext uri="{FF2B5EF4-FFF2-40B4-BE49-F238E27FC236}">
                <a16:creationId xmlns:a16="http://schemas.microsoft.com/office/drawing/2014/main" id="{774203F5-EFA1-4E42-891A-E117C83DC1DE}"/>
              </a:ext>
            </a:extLst>
          </p:cNvPr>
          <p:cNvSpPr txBox="1"/>
          <p:nvPr/>
        </p:nvSpPr>
        <p:spPr>
          <a:xfrm>
            <a:off x="9170505" y="714200"/>
            <a:ext cx="1761403" cy="1477328"/>
          </a:xfrm>
          <a:prstGeom prst="rect">
            <a:avLst/>
          </a:prstGeom>
          <a:noFill/>
        </p:spPr>
        <p:txBody>
          <a:bodyPr wrap="square" rtlCol="0">
            <a:spAutoFit/>
          </a:bodyPr>
          <a:lstStyle/>
          <a:p>
            <a:pPr algn="ctr"/>
            <a:r>
              <a:rPr lang="es-US" dirty="0">
                <a:latin typeface="Century Gothic" panose="020B0502020202020204" pitchFamily="34" charset="0"/>
              </a:rPr>
              <a:t>PULSA LA IMAGEN PARA DIRIGIRSE AL VIDEO </a:t>
            </a:r>
          </a:p>
        </p:txBody>
      </p:sp>
    </p:spTree>
    <p:extLst>
      <p:ext uri="{BB962C8B-B14F-4D97-AF65-F5344CB8AC3E}">
        <p14:creationId xmlns:p14="http://schemas.microsoft.com/office/powerpoint/2010/main" val="22684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F25F358-420F-41AA-A5AA-0A3E4859DCD8}"/>
              </a:ext>
            </a:extLst>
          </p:cNvPr>
          <p:cNvSpPr/>
          <p:nvPr/>
        </p:nvSpPr>
        <p:spPr>
          <a:xfrm>
            <a:off x="508000" y="474133"/>
            <a:ext cx="11006667" cy="5825067"/>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5" name="Tabla 4">
            <a:extLst>
              <a:ext uri="{FF2B5EF4-FFF2-40B4-BE49-F238E27FC236}">
                <a16:creationId xmlns:a16="http://schemas.microsoft.com/office/drawing/2014/main" id="{94DF790E-4FA2-4007-8D7D-1D0987C1BBE0}"/>
              </a:ext>
            </a:extLst>
          </p:cNvPr>
          <p:cNvGraphicFramePr>
            <a:graphicFrameLocks noGrp="1"/>
          </p:cNvGraphicFramePr>
          <p:nvPr>
            <p:extLst>
              <p:ext uri="{D42A27DB-BD31-4B8C-83A1-F6EECF244321}">
                <p14:modId xmlns:p14="http://schemas.microsoft.com/office/powerpoint/2010/main" val="2121343060"/>
              </p:ext>
            </p:extLst>
          </p:nvPr>
        </p:nvGraphicFramePr>
        <p:xfrm>
          <a:off x="1216730" y="939976"/>
          <a:ext cx="9589205" cy="4835061"/>
        </p:xfrm>
        <a:graphic>
          <a:graphicData uri="http://schemas.openxmlformats.org/drawingml/2006/table">
            <a:tbl>
              <a:tblPr>
                <a:tableStyleId>{2D5ABB26-0587-4C30-8999-92F81FD0307C}</a:tableStyleId>
              </a:tblPr>
              <a:tblGrid>
                <a:gridCol w="1917841">
                  <a:extLst>
                    <a:ext uri="{9D8B030D-6E8A-4147-A177-3AD203B41FA5}">
                      <a16:colId xmlns:a16="http://schemas.microsoft.com/office/drawing/2014/main" val="437822299"/>
                    </a:ext>
                  </a:extLst>
                </a:gridCol>
                <a:gridCol w="1917841">
                  <a:extLst>
                    <a:ext uri="{9D8B030D-6E8A-4147-A177-3AD203B41FA5}">
                      <a16:colId xmlns:a16="http://schemas.microsoft.com/office/drawing/2014/main" val="3688920810"/>
                    </a:ext>
                  </a:extLst>
                </a:gridCol>
                <a:gridCol w="1917841">
                  <a:extLst>
                    <a:ext uri="{9D8B030D-6E8A-4147-A177-3AD203B41FA5}">
                      <a16:colId xmlns:a16="http://schemas.microsoft.com/office/drawing/2014/main" val="34318411"/>
                    </a:ext>
                  </a:extLst>
                </a:gridCol>
                <a:gridCol w="1917841">
                  <a:extLst>
                    <a:ext uri="{9D8B030D-6E8A-4147-A177-3AD203B41FA5}">
                      <a16:colId xmlns:a16="http://schemas.microsoft.com/office/drawing/2014/main" val="3097470436"/>
                    </a:ext>
                  </a:extLst>
                </a:gridCol>
                <a:gridCol w="1917841">
                  <a:extLst>
                    <a:ext uri="{9D8B030D-6E8A-4147-A177-3AD203B41FA5}">
                      <a16:colId xmlns:a16="http://schemas.microsoft.com/office/drawing/2014/main" val="1986208281"/>
                    </a:ext>
                  </a:extLst>
                </a:gridCol>
              </a:tblGrid>
              <a:tr h="703715">
                <a:tc>
                  <a:txBody>
                    <a:bodyPr/>
                    <a:lstStyle/>
                    <a:p>
                      <a:pPr algn="ctr">
                        <a:lnSpc>
                          <a:spcPct val="107000"/>
                        </a:lnSpc>
                        <a:spcAft>
                          <a:spcPts val="800"/>
                        </a:spcAft>
                      </a:pPr>
                      <a:r>
                        <a:rPr lang="es-MX" sz="1100" b="1" dirty="0">
                          <a:effectLst/>
                          <a:latin typeface="Century Gothic" panose="020B0502020202020204" pitchFamily="34" charset="0"/>
                        </a:rPr>
                        <a:t>Evaluación</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B0E8"/>
                    </a:solidFill>
                  </a:tcPr>
                </a:tc>
                <a:tc>
                  <a:txBody>
                    <a:bodyPr/>
                    <a:lstStyle/>
                    <a:p>
                      <a:pPr algn="ctr">
                        <a:lnSpc>
                          <a:spcPct val="107000"/>
                        </a:lnSpc>
                        <a:spcAft>
                          <a:spcPts val="800"/>
                        </a:spcAft>
                      </a:pPr>
                      <a:r>
                        <a:rPr lang="es-MX" sz="1100" b="1" dirty="0">
                          <a:effectLst/>
                          <a:latin typeface="Century Gothic" panose="020B0502020202020204" pitchFamily="34" charset="0"/>
                        </a:rPr>
                        <a:t>Lo hace</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B0E8"/>
                    </a:solidFill>
                  </a:tcPr>
                </a:tc>
                <a:tc>
                  <a:txBody>
                    <a:bodyPr/>
                    <a:lstStyle/>
                    <a:p>
                      <a:pPr algn="ctr">
                        <a:lnSpc>
                          <a:spcPct val="107000"/>
                        </a:lnSpc>
                        <a:spcAft>
                          <a:spcPts val="800"/>
                        </a:spcAft>
                      </a:pPr>
                      <a:r>
                        <a:rPr lang="es-MX" sz="1100" b="1" dirty="0">
                          <a:effectLst/>
                          <a:latin typeface="Century Gothic" panose="020B0502020202020204" pitchFamily="34" charset="0"/>
                        </a:rPr>
                        <a:t>En proceso</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B0E8"/>
                    </a:solidFill>
                  </a:tcPr>
                </a:tc>
                <a:tc>
                  <a:txBody>
                    <a:bodyPr/>
                    <a:lstStyle/>
                    <a:p>
                      <a:pPr algn="ctr">
                        <a:lnSpc>
                          <a:spcPct val="107000"/>
                        </a:lnSpc>
                        <a:spcAft>
                          <a:spcPts val="800"/>
                        </a:spcAft>
                      </a:pPr>
                      <a:r>
                        <a:rPr lang="es-MX" sz="1100" b="1" dirty="0">
                          <a:effectLst/>
                          <a:latin typeface="Century Gothic" panose="020B0502020202020204" pitchFamily="34" charset="0"/>
                        </a:rPr>
                        <a:t>No lo hace</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B0E8"/>
                    </a:solidFill>
                  </a:tcPr>
                </a:tc>
                <a:tc>
                  <a:txBody>
                    <a:bodyPr/>
                    <a:lstStyle/>
                    <a:p>
                      <a:pPr algn="ctr">
                        <a:lnSpc>
                          <a:spcPct val="107000"/>
                        </a:lnSpc>
                        <a:spcAft>
                          <a:spcPts val="800"/>
                        </a:spcAft>
                      </a:pPr>
                      <a:r>
                        <a:rPr lang="es-MX" sz="1100" b="1" dirty="0">
                          <a:effectLst/>
                          <a:latin typeface="Century Gothic" panose="020B0502020202020204" pitchFamily="34" charset="0"/>
                        </a:rPr>
                        <a:t>Observaciones</a:t>
                      </a:r>
                      <a:endParaRPr lang="es-MX"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B0E8"/>
                    </a:solidFill>
                  </a:tcPr>
                </a:tc>
                <a:extLst>
                  <a:ext uri="{0D108BD9-81ED-4DB2-BD59-A6C34878D82A}">
                    <a16:rowId xmlns:a16="http://schemas.microsoft.com/office/drawing/2014/main" val="1373024283"/>
                  </a:ext>
                </a:extLst>
              </a:tr>
              <a:tr h="1001786">
                <a:tc>
                  <a:txBody>
                    <a:bodyPr/>
                    <a:lstStyle/>
                    <a:p>
                      <a:pPr>
                        <a:lnSpc>
                          <a:spcPct val="107000"/>
                        </a:lnSpc>
                        <a:spcAft>
                          <a:spcPts val="800"/>
                        </a:spcAft>
                      </a:pPr>
                      <a:r>
                        <a:rPr lang="es-MX" sz="1100" dirty="0">
                          <a:effectLst/>
                          <a:latin typeface="Century Gothic" panose="020B0502020202020204" pitchFamily="34" charset="0"/>
                        </a:rPr>
                        <a:t>Puede identificar por si solo las diferentes unidades no convencionales.</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r>
                        <a:rPr lang="es-ES" sz="1100" dirty="0">
                          <a:effectLst/>
                          <a:latin typeface="Century Gothic" panose="020B0502020202020204" pitchFamily="34" charset="0"/>
                          <a:cs typeface="Times New Roman" panose="02020603050405020304" pitchFamily="18" charset="0"/>
                        </a:rPr>
                        <a:t>Después del video logró identificar la manera de medir objetos o cosas sin ayuda de algún objeto de medición convencional.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extLst>
                  <a:ext uri="{0D108BD9-81ED-4DB2-BD59-A6C34878D82A}">
                    <a16:rowId xmlns:a16="http://schemas.microsoft.com/office/drawing/2014/main" val="2601301694"/>
                  </a:ext>
                </a:extLst>
              </a:tr>
              <a:tr h="1001786">
                <a:tc>
                  <a:txBody>
                    <a:bodyPr/>
                    <a:lstStyle/>
                    <a:p>
                      <a:pPr>
                        <a:lnSpc>
                          <a:spcPct val="107000"/>
                        </a:lnSpc>
                        <a:spcAft>
                          <a:spcPts val="800"/>
                        </a:spcAft>
                      </a:pPr>
                      <a:r>
                        <a:rPr lang="es-MX" sz="1100">
                          <a:effectLst/>
                          <a:latin typeface="Century Gothic" panose="020B0502020202020204" pitchFamily="34" charset="0"/>
                        </a:rPr>
                        <a:t>Identifica las cantidades que se presentan en medidas no convencionales.</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r>
                        <a:rPr lang="es-MX" sz="1100" dirty="0">
                          <a:effectLst/>
                          <a:latin typeface="Century Gothic" panose="020B0502020202020204" pitchFamily="34" charset="0"/>
                          <a:cs typeface="Times New Roman" panose="02020603050405020304" pitchFamily="18" charset="0"/>
                        </a:rPr>
                        <a:t>Lo hace con bastante facilidad al momento de llenar la tabla que se pide y al utilizar sus manos y el sacapuntas.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extLst>
                  <a:ext uri="{0D108BD9-81ED-4DB2-BD59-A6C34878D82A}">
                    <a16:rowId xmlns:a16="http://schemas.microsoft.com/office/drawing/2014/main" val="2565981005"/>
                  </a:ext>
                </a:extLst>
              </a:tr>
              <a:tr h="950240">
                <a:tc>
                  <a:txBody>
                    <a:bodyPr/>
                    <a:lstStyle/>
                    <a:p>
                      <a:pPr>
                        <a:lnSpc>
                          <a:spcPct val="107000"/>
                        </a:lnSpc>
                        <a:spcAft>
                          <a:spcPts val="800"/>
                        </a:spcAft>
                      </a:pPr>
                      <a:r>
                        <a:rPr lang="es-MX" sz="1100">
                          <a:effectLst/>
                          <a:latin typeface="Century Gothic" panose="020B0502020202020204" pitchFamily="34" charset="0"/>
                        </a:rPr>
                        <a:t>Logra por sí solo medir los diferentes objetos propuestos.</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r>
                        <a:rPr lang="es-MX" sz="1100" dirty="0">
                          <a:effectLst/>
                          <a:latin typeface="Century Gothic" panose="020B0502020202020204" pitchFamily="34" charset="0"/>
                          <a:cs typeface="Times New Roman" panose="02020603050405020304" pitchFamily="18" charset="0"/>
                        </a:rPr>
                        <a:t>Sí, a medida que fue avanzando en la actividad media con mas facilidad lo que se le presentaba.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extLst>
                  <a:ext uri="{0D108BD9-81ED-4DB2-BD59-A6C34878D82A}">
                    <a16:rowId xmlns:a16="http://schemas.microsoft.com/office/drawing/2014/main" val="114848027"/>
                  </a:ext>
                </a:extLst>
              </a:tr>
              <a:tr h="1001786">
                <a:tc>
                  <a:txBody>
                    <a:bodyPr/>
                    <a:lstStyle/>
                    <a:p>
                      <a:pPr>
                        <a:lnSpc>
                          <a:spcPct val="107000"/>
                        </a:lnSpc>
                        <a:spcAft>
                          <a:spcPts val="800"/>
                        </a:spcAft>
                      </a:pPr>
                      <a:r>
                        <a:rPr lang="es-MX" sz="1100">
                          <a:effectLst/>
                          <a:latin typeface="Century Gothic" panose="020B0502020202020204" pitchFamily="34" charset="0"/>
                        </a:rPr>
                        <a:t>Analiza porque en uno caben más unidades no convencionales que en otros.</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endParaRPr lang="es-MX" sz="110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r>
                        <a:rPr lang="es-MX" sz="1100" dirty="0">
                          <a:effectLst/>
                          <a:latin typeface="Century Gothic" panose="020B0502020202020204" pitchFamily="34" charset="0"/>
                          <a:cs typeface="Times New Roman" panose="02020603050405020304" pitchFamily="18" charset="0"/>
                        </a:rPr>
                        <a:t>No se logró, pues razonar que cantidades hay mas que otras es algo que aun la niña no domina por completo, por lo tano no nos puede dar una información </a:t>
                      </a:r>
                      <a:r>
                        <a:rPr lang="es-MX" sz="1100" dirty="0" err="1">
                          <a:effectLst/>
                          <a:latin typeface="Century Gothic" panose="020B0502020202020204" pitchFamily="34" charset="0"/>
                          <a:cs typeface="Times New Roman" panose="02020603050405020304" pitchFamily="18" charset="0"/>
                        </a:rPr>
                        <a:t>concretra</a:t>
                      </a:r>
                      <a:r>
                        <a:rPr lang="es-MX" sz="1100" dirty="0">
                          <a:effectLst/>
                          <a:latin typeface="Century Gothic" panose="020B050202020202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extLst>
                  <a:ext uri="{0D108BD9-81ED-4DB2-BD59-A6C34878D82A}">
                    <a16:rowId xmlns:a16="http://schemas.microsoft.com/office/drawing/2014/main" val="851195221"/>
                  </a:ext>
                </a:extLst>
              </a:tr>
            </a:tbl>
          </a:graphicData>
        </a:graphic>
      </p:graphicFrame>
      <p:sp>
        <p:nvSpPr>
          <p:cNvPr id="6" name="Rectangle 1">
            <a:extLst>
              <a:ext uri="{FF2B5EF4-FFF2-40B4-BE49-F238E27FC236}">
                <a16:creationId xmlns:a16="http://schemas.microsoft.com/office/drawing/2014/main" id="{67877D0F-ED5B-49DA-867A-9A934460B800}"/>
              </a:ext>
            </a:extLst>
          </p:cNvPr>
          <p:cNvSpPr>
            <a:spLocks noChangeArrowheads="1"/>
          </p:cNvSpPr>
          <p:nvPr/>
        </p:nvSpPr>
        <p:spPr bwMode="auto">
          <a:xfrm>
            <a:off x="4320976" y="474133"/>
            <a:ext cx="37627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chemeClr val="tx1"/>
                </a:solidFill>
                <a:effectLst/>
                <a:latin typeface="Gill Sans Ultra Bold" panose="020B0A02020104020203" pitchFamily="34" charset="0"/>
                <a:ea typeface="Calibri" panose="020F0502020204030204" pitchFamily="34" charset="0"/>
                <a:cs typeface="Times New Roman" panose="02020603050405020304" pitchFamily="18" charset="0"/>
              </a:rPr>
              <a:t>Lista de cotejo</a:t>
            </a:r>
            <a:endParaRPr kumimoji="0" lang="es-MX" altLang="es-MX" sz="1400" b="0" i="0" u="none" strike="noStrike" cap="none" normalizeH="0" baseline="0" dirty="0">
              <a:ln>
                <a:noFill/>
              </a:ln>
              <a:solidFill>
                <a:schemeClr val="tx1"/>
              </a:solidFill>
              <a:effectLst/>
              <a:latin typeface="Gill Sans Ultra Bold" panose="020B0A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C8128DF3-9B69-4B06-84EB-A203C9E4E0F2}"/>
              </a:ext>
            </a:extLst>
          </p:cNvPr>
          <p:cNvSpPr txBox="1"/>
          <p:nvPr/>
        </p:nvSpPr>
        <p:spPr>
          <a:xfrm>
            <a:off x="3978381" y="1911215"/>
            <a:ext cx="311304" cy="369332"/>
          </a:xfrm>
          <a:prstGeom prst="rect">
            <a:avLst/>
          </a:prstGeom>
          <a:noFill/>
        </p:spPr>
        <p:txBody>
          <a:bodyPr wrap="none" rtlCol="0">
            <a:spAutoFit/>
          </a:bodyPr>
          <a:lstStyle/>
          <a:p>
            <a:r>
              <a:rPr lang="es-MX" b="1" dirty="0"/>
              <a:t>X</a:t>
            </a:r>
          </a:p>
        </p:txBody>
      </p:sp>
      <p:sp>
        <p:nvSpPr>
          <p:cNvPr id="8" name="CuadroTexto 7">
            <a:extLst>
              <a:ext uri="{FF2B5EF4-FFF2-40B4-BE49-F238E27FC236}">
                <a16:creationId xmlns:a16="http://schemas.microsoft.com/office/drawing/2014/main" id="{402FCD15-BED1-473D-AF73-FBB1592A9FA0}"/>
              </a:ext>
            </a:extLst>
          </p:cNvPr>
          <p:cNvSpPr txBox="1"/>
          <p:nvPr/>
        </p:nvSpPr>
        <p:spPr>
          <a:xfrm>
            <a:off x="3968387" y="3908550"/>
            <a:ext cx="311304" cy="369332"/>
          </a:xfrm>
          <a:prstGeom prst="rect">
            <a:avLst/>
          </a:prstGeom>
          <a:noFill/>
        </p:spPr>
        <p:txBody>
          <a:bodyPr wrap="none" rtlCol="0">
            <a:spAutoFit/>
          </a:bodyPr>
          <a:lstStyle/>
          <a:p>
            <a:r>
              <a:rPr lang="es-MX" b="1" dirty="0"/>
              <a:t>X</a:t>
            </a:r>
          </a:p>
        </p:txBody>
      </p:sp>
      <p:sp>
        <p:nvSpPr>
          <p:cNvPr id="9" name="CuadroTexto 8">
            <a:extLst>
              <a:ext uri="{FF2B5EF4-FFF2-40B4-BE49-F238E27FC236}">
                <a16:creationId xmlns:a16="http://schemas.microsoft.com/office/drawing/2014/main" id="{2A9A1424-FCF2-4ECF-9F64-D00464E2FE6B}"/>
              </a:ext>
            </a:extLst>
          </p:cNvPr>
          <p:cNvSpPr txBox="1"/>
          <p:nvPr/>
        </p:nvSpPr>
        <p:spPr>
          <a:xfrm>
            <a:off x="3978381" y="2956475"/>
            <a:ext cx="311304" cy="369332"/>
          </a:xfrm>
          <a:prstGeom prst="rect">
            <a:avLst/>
          </a:prstGeom>
          <a:noFill/>
        </p:spPr>
        <p:txBody>
          <a:bodyPr wrap="none" rtlCol="0">
            <a:spAutoFit/>
          </a:bodyPr>
          <a:lstStyle/>
          <a:p>
            <a:r>
              <a:rPr lang="es-MX" b="1" dirty="0"/>
              <a:t>X</a:t>
            </a:r>
          </a:p>
        </p:txBody>
      </p:sp>
      <p:sp>
        <p:nvSpPr>
          <p:cNvPr id="10" name="CuadroTexto 9">
            <a:extLst>
              <a:ext uri="{FF2B5EF4-FFF2-40B4-BE49-F238E27FC236}">
                <a16:creationId xmlns:a16="http://schemas.microsoft.com/office/drawing/2014/main" id="{44DD2704-0CDD-443B-AECB-41B0BF90D49F}"/>
              </a:ext>
            </a:extLst>
          </p:cNvPr>
          <p:cNvSpPr txBox="1"/>
          <p:nvPr/>
        </p:nvSpPr>
        <p:spPr>
          <a:xfrm>
            <a:off x="7772400" y="4864308"/>
            <a:ext cx="311304" cy="369332"/>
          </a:xfrm>
          <a:prstGeom prst="rect">
            <a:avLst/>
          </a:prstGeom>
          <a:noFill/>
        </p:spPr>
        <p:txBody>
          <a:bodyPr wrap="none" rtlCol="0">
            <a:spAutoFit/>
          </a:bodyPr>
          <a:lstStyle/>
          <a:p>
            <a:r>
              <a:rPr lang="es-MX" b="1" dirty="0"/>
              <a:t>X</a:t>
            </a:r>
          </a:p>
        </p:txBody>
      </p:sp>
    </p:spTree>
    <p:extLst>
      <p:ext uri="{BB962C8B-B14F-4D97-AF65-F5344CB8AC3E}">
        <p14:creationId xmlns:p14="http://schemas.microsoft.com/office/powerpoint/2010/main" val="54645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 y="0"/>
            <a:ext cx="12192000" cy="6966857"/>
          </a:xfrm>
          <a:prstGeom prst="roundRect">
            <a:avLst/>
          </a:prstGeom>
          <a:solidFill>
            <a:srgbClr val="EBC5D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5E29F4F8-1590-43AF-BC92-1A7C2260060C}"/>
              </a:ext>
            </a:extLst>
          </p:cNvPr>
          <p:cNvSpPr txBox="1">
            <a:spLocks/>
          </p:cNvSpPr>
          <p:nvPr/>
        </p:nvSpPr>
        <p:spPr>
          <a:xfrm>
            <a:off x="4719429" y="148452"/>
            <a:ext cx="2753139"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a:latin typeface="Gill Sans Ultra Bold" panose="020B0A02020104020203" pitchFamily="34" charset="0"/>
                <a:cs typeface="Lucida Sans Unicode" panose="020B0602030504020204" pitchFamily="34" charset="0"/>
              </a:rPr>
              <a:t>Matriz</a:t>
            </a:r>
          </a:p>
        </p:txBody>
      </p:sp>
      <p:graphicFrame>
        <p:nvGraphicFramePr>
          <p:cNvPr id="3" name="Tabla 3">
            <a:extLst>
              <a:ext uri="{FF2B5EF4-FFF2-40B4-BE49-F238E27FC236}">
                <a16:creationId xmlns:a16="http://schemas.microsoft.com/office/drawing/2014/main" id="{D85C2ED3-1CD2-44EF-91EC-6AB07B62848A}"/>
              </a:ext>
            </a:extLst>
          </p:cNvPr>
          <p:cNvGraphicFramePr>
            <a:graphicFrameLocks noGrp="1"/>
          </p:cNvGraphicFramePr>
          <p:nvPr>
            <p:extLst>
              <p:ext uri="{D42A27DB-BD31-4B8C-83A1-F6EECF244321}">
                <p14:modId xmlns:p14="http://schemas.microsoft.com/office/powerpoint/2010/main" val="3277708565"/>
              </p:ext>
            </p:extLst>
          </p:nvPr>
        </p:nvGraphicFramePr>
        <p:xfrm>
          <a:off x="361338" y="777240"/>
          <a:ext cx="11469319" cy="5458578"/>
        </p:xfrm>
        <a:graphic>
          <a:graphicData uri="http://schemas.openxmlformats.org/drawingml/2006/table">
            <a:tbl>
              <a:tblPr firstRow="1" bandRow="1">
                <a:tableStyleId>{F5AB1C69-6EDB-4FF4-983F-18BD219EF322}</a:tableStyleId>
              </a:tblPr>
              <a:tblGrid>
                <a:gridCol w="2193258">
                  <a:extLst>
                    <a:ext uri="{9D8B030D-6E8A-4147-A177-3AD203B41FA5}">
                      <a16:colId xmlns:a16="http://schemas.microsoft.com/office/drawing/2014/main" val="2437011999"/>
                    </a:ext>
                  </a:extLst>
                </a:gridCol>
                <a:gridCol w="2365305">
                  <a:extLst>
                    <a:ext uri="{9D8B030D-6E8A-4147-A177-3AD203B41FA5}">
                      <a16:colId xmlns:a16="http://schemas.microsoft.com/office/drawing/2014/main" val="627448694"/>
                    </a:ext>
                  </a:extLst>
                </a:gridCol>
                <a:gridCol w="1915901">
                  <a:extLst>
                    <a:ext uri="{9D8B030D-6E8A-4147-A177-3AD203B41FA5}">
                      <a16:colId xmlns:a16="http://schemas.microsoft.com/office/drawing/2014/main" val="545054373"/>
                    </a:ext>
                  </a:extLst>
                </a:gridCol>
                <a:gridCol w="1706839">
                  <a:extLst>
                    <a:ext uri="{9D8B030D-6E8A-4147-A177-3AD203B41FA5}">
                      <a16:colId xmlns:a16="http://schemas.microsoft.com/office/drawing/2014/main" val="2804080231"/>
                    </a:ext>
                  </a:extLst>
                </a:gridCol>
                <a:gridCol w="3288016">
                  <a:extLst>
                    <a:ext uri="{9D8B030D-6E8A-4147-A177-3AD203B41FA5}">
                      <a16:colId xmlns:a16="http://schemas.microsoft.com/office/drawing/2014/main" val="3884607065"/>
                    </a:ext>
                  </a:extLst>
                </a:gridCol>
              </a:tblGrid>
              <a:tr h="1457842">
                <a:tc>
                  <a:txBody>
                    <a:bodyPr/>
                    <a:lstStyle/>
                    <a:p>
                      <a:pPr algn="ctr"/>
                      <a:r>
                        <a:rPr lang="es-ES" sz="1400" b="1" dirty="0">
                          <a:solidFill>
                            <a:schemeClr val="tx1"/>
                          </a:solidFill>
                          <a:latin typeface="Century Gothic" panose="020B0502020202020204" pitchFamily="34" charset="0"/>
                        </a:rPr>
                        <a:t>Referente empírico:</a:t>
                      </a:r>
                    </a:p>
                    <a:p>
                      <a:pPr algn="ctr"/>
                      <a:r>
                        <a:rPr lang="es-ES" sz="1400" b="1" dirty="0">
                          <a:solidFill>
                            <a:schemeClr val="tx1"/>
                          </a:solidFill>
                          <a:latin typeface="Century Gothic" panose="020B0502020202020204" pitchFamily="34" charset="0"/>
                        </a:rPr>
                        <a:t>Hechos</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Análisis especulativo ¿Qué pasa aquí?</a:t>
                      </a:r>
                    </a:p>
                    <a:p>
                      <a:pPr algn="ctr"/>
                      <a:endParaRPr lang="es-ES" sz="1400" b="1" dirty="0">
                        <a:solidFill>
                          <a:schemeClr val="tx1"/>
                        </a:solidFill>
                        <a:latin typeface="Century Gothic" panose="020B0502020202020204" pitchFamily="34" charset="0"/>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Primera pregunta para reflexionar: ¿Qué logros tuvo el alumno al abordar las actividades?</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Segunda pregunta para reflexionar: ¿Qué dificultades tuvo el alumno al abordar las actividades?</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Referentes teóricos que expliquen logros y dificultades identificados </a:t>
                      </a:r>
                    </a:p>
                    <a:p>
                      <a:pPr algn="ctr"/>
                      <a:endParaRPr lang="es-ES" sz="1400" b="1" dirty="0">
                        <a:solidFill>
                          <a:schemeClr val="tx1"/>
                        </a:solidFill>
                        <a:latin typeface="Century Gothic" panose="020B0502020202020204" pitchFamily="34" charset="0"/>
                      </a:endParaRPr>
                    </a:p>
                  </a:txBody>
                  <a:tcPr anchor="ctr">
                    <a:solidFill>
                      <a:srgbClr val="FFCCCC"/>
                    </a:solidFill>
                  </a:tcPr>
                </a:tc>
                <a:extLst>
                  <a:ext uri="{0D108BD9-81ED-4DB2-BD59-A6C34878D82A}">
                    <a16:rowId xmlns:a16="http://schemas.microsoft.com/office/drawing/2014/main" val="2667856258"/>
                  </a:ext>
                </a:extLst>
              </a:tr>
              <a:tr h="3873618">
                <a:tc>
                  <a:txBody>
                    <a:bodyPr/>
                    <a:lstStyle/>
                    <a:p>
                      <a:pPr>
                        <a:lnSpc>
                          <a:spcPct val="100000"/>
                        </a:lnSpc>
                      </a:pPr>
                      <a:r>
                        <a:rPr lang="es-ES" sz="1400" b="0" dirty="0">
                          <a:latin typeface="Century Gothic" panose="020B0502020202020204" pitchFamily="34" charset="0"/>
                        </a:rPr>
                        <a:t>El propósito de la actividad es que la niña mida distintos objetos de uso cotidiano con unidades no convencionales que compare la capacidad de cada uno de ellos.</a:t>
                      </a:r>
                    </a:p>
                  </a:txBody>
                  <a:tcPr>
                    <a:solidFill>
                      <a:srgbClr val="FFE7FF"/>
                    </a:solidFill>
                  </a:tcPr>
                </a:tc>
                <a:tc>
                  <a:txBody>
                    <a:bodyPr/>
                    <a:lstStyle/>
                    <a:p>
                      <a:pPr>
                        <a:lnSpc>
                          <a:spcPct val="100000"/>
                        </a:lnSpc>
                      </a:pPr>
                      <a:r>
                        <a:rPr lang="es-ES" sz="1400" b="0" dirty="0">
                          <a:latin typeface="Century Gothic" panose="020B0502020202020204" pitchFamily="34" charset="0"/>
                        </a:rPr>
                        <a:t>Se observa que la niña sabe medir correctamente, y ya se sabe los números o cantidad que debe poner  </a:t>
                      </a:r>
                    </a:p>
                  </a:txBody>
                  <a:tcPr>
                    <a:solidFill>
                      <a:srgbClr val="FFE7FF"/>
                    </a:solidFill>
                  </a:tcPr>
                </a:tc>
                <a:tc>
                  <a:txBody>
                    <a:bodyPr/>
                    <a:lstStyle/>
                    <a:p>
                      <a:pPr>
                        <a:lnSpc>
                          <a:spcPct val="100000"/>
                        </a:lnSpc>
                      </a:pPr>
                      <a:r>
                        <a:rPr lang="es-ES" sz="1400" b="0" baseline="0" dirty="0">
                          <a:latin typeface="Century Gothic" panose="020B0502020202020204" pitchFamily="34" charset="0"/>
                        </a:rPr>
                        <a:t>La niña logra medir correctamente cada uno de los objetos que se presentan.</a:t>
                      </a:r>
                      <a:endParaRPr lang="es-MX" sz="1400" b="0" baseline="0" dirty="0">
                        <a:latin typeface="Century Gothic" panose="020B0502020202020204" pitchFamily="34" charset="0"/>
                      </a:endParaRPr>
                    </a:p>
                  </a:txBody>
                  <a:tcPr>
                    <a:solidFill>
                      <a:srgbClr val="FFE7FF"/>
                    </a:solidFill>
                  </a:tcPr>
                </a:tc>
                <a:tc>
                  <a:txBody>
                    <a:bodyPr/>
                    <a:lstStyle/>
                    <a:p>
                      <a:pPr>
                        <a:lnSpc>
                          <a:spcPct val="100000"/>
                        </a:lnSpc>
                      </a:pPr>
                      <a:r>
                        <a:rPr lang="es-ES" sz="1400" b="0" baseline="0" dirty="0">
                          <a:latin typeface="Century Gothic" panose="020B0502020202020204" pitchFamily="34" charset="0"/>
                        </a:rPr>
                        <a:t>La única dificultad que se presento fue que la alumna batalla un poco al momento de escribir el numero en la hoja.</a:t>
                      </a:r>
                    </a:p>
                  </a:txBody>
                  <a:tcPr>
                    <a:solidFill>
                      <a:srgbClr val="FFE7FF"/>
                    </a:solidFill>
                  </a:tcPr>
                </a:tc>
                <a:tc>
                  <a:txBody>
                    <a:bodyPr/>
                    <a:lstStyle/>
                    <a:p>
                      <a:pPr>
                        <a:lnSpc>
                          <a:spcPct val="100000"/>
                        </a:lnSpc>
                      </a:pPr>
                      <a:r>
                        <a:rPr lang="es-ES" sz="1400" b="0" dirty="0">
                          <a:latin typeface="Century Gothic" panose="020B0502020202020204" pitchFamily="34" charset="0"/>
                        </a:rPr>
                        <a:t>Razonar para reconocer atributos, comparar y medir la longitud de objetos y la capacidad de recipientes. Los niños deben tener experiencias que les permitan empezar a identificar la magnitudes de longitud, capacidad y tiempo mediante situaciones problemáticas que implican la comparación directa (en el caso de longitud y capacidad o con el uso de un intermediario y la medición con unidades no convencionales  </a:t>
                      </a:r>
                    </a:p>
                  </a:txBody>
                  <a:tcPr>
                    <a:solidFill>
                      <a:srgbClr val="FFE7FF"/>
                    </a:solidFill>
                  </a:tcPr>
                </a:tc>
                <a:extLst>
                  <a:ext uri="{0D108BD9-81ED-4DB2-BD59-A6C34878D82A}">
                    <a16:rowId xmlns:a16="http://schemas.microsoft.com/office/drawing/2014/main" val="2522770097"/>
                  </a:ext>
                </a:extLst>
              </a:tr>
            </a:tbl>
          </a:graphicData>
        </a:graphic>
      </p:graphicFrame>
    </p:spTree>
    <p:extLst>
      <p:ext uri="{BB962C8B-B14F-4D97-AF65-F5344CB8AC3E}">
        <p14:creationId xmlns:p14="http://schemas.microsoft.com/office/powerpoint/2010/main" val="97833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3" name="Rectángulo redondeado 2"/>
          <p:cNvSpPr/>
          <p:nvPr/>
        </p:nvSpPr>
        <p:spPr>
          <a:xfrm>
            <a:off x="389992" y="263781"/>
            <a:ext cx="11161486" cy="5558971"/>
          </a:xfrm>
          <a:prstGeom prst="roundRect">
            <a:avLst/>
          </a:prstGeom>
          <a:solidFill>
            <a:srgbClr val="EBC5DF"/>
          </a:solidFill>
          <a:ln>
            <a:solidFill>
              <a:srgbClr val="F0E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28" name="Google Shape;1028;p1"/>
          <p:cNvGraphicFramePr/>
          <p:nvPr>
            <p:extLst>
              <p:ext uri="{D42A27DB-BD31-4B8C-83A1-F6EECF244321}">
                <p14:modId xmlns:p14="http://schemas.microsoft.com/office/powerpoint/2010/main" val="543517479"/>
              </p:ext>
            </p:extLst>
          </p:nvPr>
        </p:nvGraphicFramePr>
        <p:xfrm>
          <a:off x="1338066" y="1035248"/>
          <a:ext cx="9515867" cy="3552676"/>
        </p:xfrm>
        <a:graphic>
          <a:graphicData uri="http://schemas.openxmlformats.org/drawingml/2006/table">
            <a:tbl>
              <a:tblPr firstRow="1" bandRow="1">
                <a:noFill/>
                <a:tableStyleId>{8B2EF640-F5BC-4050-BF17-1DEF6B3DA29D}</a:tableStyleId>
              </a:tblPr>
              <a:tblGrid>
                <a:gridCol w="9515867">
                  <a:extLst>
                    <a:ext uri="{9D8B030D-6E8A-4147-A177-3AD203B41FA5}">
                      <a16:colId xmlns:a16="http://schemas.microsoft.com/office/drawing/2014/main" val="20000"/>
                    </a:ext>
                  </a:extLst>
                </a:gridCol>
              </a:tblGrid>
              <a:tr h="621442">
                <a:tc>
                  <a:txBody>
                    <a:bodyPr/>
                    <a:lstStyle/>
                    <a:p>
                      <a:pPr marL="0" marR="0" lvl="0" indent="0" algn="ctr" rtl="0">
                        <a:lnSpc>
                          <a:spcPct val="100000"/>
                        </a:lnSpc>
                        <a:spcBef>
                          <a:spcPts val="0"/>
                        </a:spcBef>
                        <a:spcAft>
                          <a:spcPts val="0"/>
                        </a:spcAft>
                        <a:buNone/>
                        <a:defRPr sz="1400" u="none" strike="noStrike" cap="none"/>
                      </a:pPr>
                      <a:r>
                        <a:rPr lang="es-US" sz="2400" b="0" dirty="0">
                          <a:solidFill>
                            <a:schemeClr val="tx1"/>
                          </a:solidFill>
                          <a:latin typeface="Gill Sans Ultra Bold" panose="020B0A02020104020203" pitchFamily="34" charset="0"/>
                        </a:rPr>
                        <a:t>Conclusión</a:t>
                      </a:r>
                      <a:endParaRPr sz="1800" b="0" dirty="0">
                        <a:solidFill>
                          <a:schemeClr val="tx1"/>
                        </a:solidFill>
                        <a:latin typeface="Gill Sans Ultra Bold" panose="020B0A02020104020203" pitchFamily="34" charset="0"/>
                      </a:endParaRPr>
                    </a:p>
                  </a:txBody>
                  <a:tcPr marL="91450" marR="91450" marT="45725" marB="45725" anchor="ctr">
                    <a:solidFill>
                      <a:srgbClr val="FFCCCC"/>
                    </a:solidFill>
                  </a:tcPr>
                </a:tc>
                <a:extLst>
                  <a:ext uri="{0D108BD9-81ED-4DB2-BD59-A6C34878D82A}">
                    <a16:rowId xmlns:a16="http://schemas.microsoft.com/office/drawing/2014/main" val="10000"/>
                  </a:ext>
                </a:extLst>
              </a:tr>
              <a:tr h="37085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sz="1400" u="none" strike="noStrike" cap="none"/>
                      </a:pPr>
                      <a:r>
                        <a:rPr lang="es-ES" sz="1400" dirty="0">
                          <a:solidFill>
                            <a:schemeClr val="tx1"/>
                          </a:solidFill>
                          <a:latin typeface="Century Gothic" panose="020B0502020202020204" pitchFamily="34" charset="0"/>
                        </a:rPr>
                        <a:t>Como conclusión el propósito de la actividad era que la niña mida distintos objetos con medidas no convencionales, que le facilite la manera de contar así que podemos observar que la niña no tiene problema con los números y los identifica muy bien, también se puede observar que le es muy fácil el contar y más de una manera no convencional, es decir con objetos le es más fácil entender las medidas. Lo que se puede llegar a mejorar y trabajar un poco es la escritura de números ya que los identifica y conoce muy bien pero al momento de escribir es difícil de recordar su forma. La secuencia esta muy bien desarrollada de acuerdo a la edad de la niña por lo que para ella fue muy fácil realizar la actividad además de que el video propuesto cuenta con un lenguaje claro y preciso para niños de su edad por lo que le ayudó a reafirmar su conocimiento sobre las medidas.</a:t>
                      </a:r>
                    </a:p>
                  </a:txBody>
                  <a:tcPr marL="91450" marR="91450" marT="45725" marB="45725">
                    <a:solidFill>
                      <a:srgbClr val="FFE7FF"/>
                    </a:solidFill>
                  </a:tcPr>
                </a:tc>
                <a:extLst>
                  <a:ext uri="{0D108BD9-81ED-4DB2-BD59-A6C34878D82A}">
                    <a16:rowId xmlns:a16="http://schemas.microsoft.com/office/drawing/2014/main" val="10001"/>
                  </a:ext>
                </a:extLst>
              </a:tr>
            </a:tbl>
          </a:graphicData>
        </a:graphic>
      </p:graphicFrame>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10000" b="96146" l="10000" r="90000">
                        <a14:foregroundMark x1="52292" y1="33021" x2="49583" y2="37083"/>
                        <a14:foregroundMark x1="64896" y1="40104" x2="61250" y2="42188"/>
                        <a14:foregroundMark x1="52292" y1="37292" x2="47708" y2="37604"/>
                        <a14:foregroundMark x1="53229" y1="51771" x2="53854" y2="44063"/>
                        <a14:foregroundMark x1="48438" y1="78021" x2="58958" y2="76771"/>
                        <a14:foregroundMark x1="65833" y1="77396" x2="72292" y2="75938"/>
                        <a14:foregroundMark x1="46354" y1="75313" x2="52083" y2="86563"/>
                        <a14:foregroundMark x1="58438" y1="74688" x2="61250" y2="85104"/>
                        <a14:foregroundMark x1="51354" y1="73750" x2="53021" y2="81146"/>
                        <a14:foregroundMark x1="56146" y1="75000" x2="56146" y2="75000"/>
                        <a14:foregroundMark x1="64271" y1="74063" x2="65625" y2="79896"/>
                        <a14:foregroundMark x1="67917" y1="76771" x2="67917" y2="78958"/>
                        <a14:foregroundMark x1="76146" y1="75625" x2="76146" y2="77708"/>
                        <a14:foregroundMark x1="78854" y1="76563" x2="78854" y2="78958"/>
                      </a14:backgroundRemoval>
                    </a14:imgEffect>
                  </a14:imgLayer>
                </a14:imgProps>
              </a:ext>
            </a:extLst>
          </a:blip>
          <a:stretch>
            <a:fillRect/>
          </a:stretch>
        </p:blipFill>
        <p:spPr>
          <a:xfrm>
            <a:off x="9554816" y="3313043"/>
            <a:ext cx="3233531" cy="3747052"/>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676</Words>
  <Application>Microsoft Office PowerPoint</Application>
  <PresentationFormat>Panorámica</PresentationFormat>
  <Paragraphs>63</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Britannic Bold</vt:lpstr>
      <vt:lpstr>Calibri</vt:lpstr>
      <vt:lpstr>Calibri Light</vt:lpstr>
      <vt:lpstr>Century Gothic</vt:lpstr>
      <vt:lpstr>Gill Sans Ultra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ThinkPad</dc:creator>
  <cp:lastModifiedBy>Victoria Berenice Monrreal Camacho</cp:lastModifiedBy>
  <cp:revision>12</cp:revision>
  <dcterms:modified xsi:type="dcterms:W3CDTF">2021-06-14T04:21:18Z</dcterms:modified>
</cp:coreProperties>
</file>