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4" autoAdjust="0"/>
    <p:restoredTop sz="94660"/>
  </p:normalViewPr>
  <p:slideViewPr>
    <p:cSldViewPr snapToGrid="0">
      <p:cViewPr varScale="1">
        <p:scale>
          <a:sx n="72" d="100"/>
          <a:sy n="72" d="100"/>
        </p:scale>
        <p:origin x="8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6/18/2021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6/18/2021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6/18/2021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6/18/2021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6/18/2021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6/18/2021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6/18/2021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6/18/2021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6/18/2021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E053DB-96E3-4DBF-A5B5-110813BFF764}"/>
              </a:ext>
            </a:extLst>
          </p:cNvPr>
          <p:cNvSpPr>
            <a:spLocks noGrp="1"/>
          </p:cNvSpPr>
          <p:nvPr>
            <p:ph type="ctrTitle"/>
          </p:nvPr>
        </p:nvSpPr>
        <p:spPr/>
        <p:txBody>
          <a:bodyPr/>
          <a:lstStyle/>
          <a:p>
            <a:r>
              <a:rPr lang="es-ES" dirty="0"/>
              <a:t>Evidencia II</a:t>
            </a:r>
            <a:endParaRPr lang="es-MX" dirty="0"/>
          </a:p>
        </p:txBody>
      </p:sp>
      <p:sp>
        <p:nvSpPr>
          <p:cNvPr id="3" name="Subtítulo 2">
            <a:extLst>
              <a:ext uri="{FF2B5EF4-FFF2-40B4-BE49-F238E27FC236}">
                <a16:creationId xmlns:a16="http://schemas.microsoft.com/office/drawing/2014/main" id="{6C6459D7-CCD3-44E4-90B8-96C37B674E5C}"/>
              </a:ext>
            </a:extLst>
          </p:cNvPr>
          <p:cNvSpPr>
            <a:spLocks noGrp="1"/>
          </p:cNvSpPr>
          <p:nvPr>
            <p:ph type="subTitle" idx="1"/>
          </p:nvPr>
        </p:nvSpPr>
        <p:spPr/>
        <p:txBody>
          <a:bodyPr/>
          <a:lstStyle/>
          <a:p>
            <a:endParaRPr lang="es-MX"/>
          </a:p>
        </p:txBody>
      </p:sp>
    </p:spTree>
    <p:extLst>
      <p:ext uri="{BB962C8B-B14F-4D97-AF65-F5344CB8AC3E}">
        <p14:creationId xmlns:p14="http://schemas.microsoft.com/office/powerpoint/2010/main" val="1233922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4192ED-9450-498A-9E23-5E37126AECB8}"/>
              </a:ext>
            </a:extLst>
          </p:cNvPr>
          <p:cNvSpPr>
            <a:spLocks noGrp="1"/>
          </p:cNvSpPr>
          <p:nvPr>
            <p:ph type="title"/>
          </p:nvPr>
        </p:nvSpPr>
        <p:spPr/>
        <p:txBody>
          <a:bodyPr/>
          <a:lstStyle/>
          <a:p>
            <a:r>
              <a:rPr lang="es-ES" dirty="0" err="1"/>
              <a:t>Bibliografias</a:t>
            </a:r>
            <a:r>
              <a:rPr lang="es-ES" dirty="0"/>
              <a:t> </a:t>
            </a:r>
            <a:endParaRPr lang="es-MX" dirty="0"/>
          </a:p>
        </p:txBody>
      </p:sp>
      <p:sp>
        <p:nvSpPr>
          <p:cNvPr id="3" name="Marcador de contenido 2">
            <a:extLst>
              <a:ext uri="{FF2B5EF4-FFF2-40B4-BE49-F238E27FC236}">
                <a16:creationId xmlns:a16="http://schemas.microsoft.com/office/drawing/2014/main" id="{E7128058-98E8-404C-83A3-61AF5941DB99}"/>
              </a:ext>
            </a:extLst>
          </p:cNvPr>
          <p:cNvSpPr>
            <a:spLocks noGrp="1"/>
          </p:cNvSpPr>
          <p:nvPr>
            <p:ph idx="1"/>
          </p:nvPr>
        </p:nvSpPr>
        <p:spPr>
          <a:xfrm>
            <a:off x="1251678" y="2339009"/>
            <a:ext cx="10178322" cy="3593591"/>
          </a:xfrm>
        </p:spPr>
        <p:txBody>
          <a:bodyPr/>
          <a:lstStyle/>
          <a:p>
            <a:r>
              <a:rPr lang="es-ES" dirty="0"/>
              <a:t>De Zubiría, J. (1994). Los modelos pedagógicos (pp. 35-37). </a:t>
            </a:r>
            <a:r>
              <a:rPr lang="es-ES" dirty="0" err="1"/>
              <a:t>Famdi</a:t>
            </a:r>
            <a:r>
              <a:rPr lang="es-ES" dirty="0"/>
              <a:t>.</a:t>
            </a:r>
          </a:p>
          <a:p>
            <a:r>
              <a:rPr lang="es-ES" dirty="0"/>
              <a:t>Ocaña, A. O. (2013). Modelos pedagógicos y teorías del aprendizaje. Ediciones de la U.</a:t>
            </a:r>
          </a:p>
          <a:p>
            <a:r>
              <a:rPr lang="es-ES" dirty="0"/>
              <a:t>Torres, T. V. (2003). El aprendizaje verbal significativo de Ausubel. Algunas consideraciones desde el enfoque histórico cultural. Universidades, (26), 37-43.</a:t>
            </a:r>
            <a:endParaRPr lang="es-MX" dirty="0"/>
          </a:p>
        </p:txBody>
      </p:sp>
    </p:spTree>
    <p:extLst>
      <p:ext uri="{BB962C8B-B14F-4D97-AF65-F5344CB8AC3E}">
        <p14:creationId xmlns:p14="http://schemas.microsoft.com/office/powerpoint/2010/main" val="254966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5391EB-01B0-4F29-B76C-33CA47043F55}"/>
              </a:ext>
            </a:extLst>
          </p:cNvPr>
          <p:cNvSpPr>
            <a:spLocks noGrp="1"/>
          </p:cNvSpPr>
          <p:nvPr>
            <p:ph type="title"/>
          </p:nvPr>
        </p:nvSpPr>
        <p:spPr/>
        <p:txBody>
          <a:bodyPr/>
          <a:lstStyle/>
          <a:p>
            <a:pPr algn="ctr"/>
            <a:r>
              <a:rPr lang="es-ES" dirty="0"/>
              <a:t>Rubrica </a:t>
            </a:r>
            <a:endParaRPr lang="es-MX" dirty="0"/>
          </a:p>
        </p:txBody>
      </p:sp>
      <p:pic>
        <p:nvPicPr>
          <p:cNvPr id="4" name="Marcador de contenido 3">
            <a:extLst>
              <a:ext uri="{FF2B5EF4-FFF2-40B4-BE49-F238E27FC236}">
                <a16:creationId xmlns:a16="http://schemas.microsoft.com/office/drawing/2014/main" id="{E600D626-EA7B-4969-A05E-9287162E760B}"/>
              </a:ext>
            </a:extLst>
          </p:cNvPr>
          <p:cNvPicPr>
            <a:picLocks noGrp="1" noChangeAspect="1"/>
          </p:cNvPicPr>
          <p:nvPr>
            <p:ph idx="1"/>
          </p:nvPr>
        </p:nvPicPr>
        <p:blipFill>
          <a:blip r:embed="rId2"/>
          <a:stretch>
            <a:fillRect/>
          </a:stretch>
        </p:blipFill>
        <p:spPr>
          <a:xfrm>
            <a:off x="1428821" y="1128451"/>
            <a:ext cx="9824035" cy="5626642"/>
          </a:xfrm>
          <a:prstGeom prst="rect">
            <a:avLst/>
          </a:prstGeom>
        </p:spPr>
      </p:pic>
    </p:spTree>
    <p:extLst>
      <p:ext uri="{BB962C8B-B14F-4D97-AF65-F5344CB8AC3E}">
        <p14:creationId xmlns:p14="http://schemas.microsoft.com/office/powerpoint/2010/main" val="2123028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B7F467B-4B53-42B9-B7F4-7211B1396B7A}"/>
              </a:ext>
            </a:extLst>
          </p:cNvPr>
          <p:cNvPicPr>
            <a:picLocks noChangeAspect="1"/>
          </p:cNvPicPr>
          <p:nvPr/>
        </p:nvPicPr>
        <p:blipFill>
          <a:blip r:embed="rId2"/>
          <a:stretch>
            <a:fillRect/>
          </a:stretch>
        </p:blipFill>
        <p:spPr>
          <a:xfrm>
            <a:off x="910178" y="371061"/>
            <a:ext cx="10795713" cy="6858000"/>
          </a:xfrm>
          <a:prstGeom prst="rect">
            <a:avLst/>
          </a:prstGeom>
        </p:spPr>
      </p:pic>
      <p:pic>
        <p:nvPicPr>
          <p:cNvPr id="5" name="Imagen 4">
            <a:extLst>
              <a:ext uri="{FF2B5EF4-FFF2-40B4-BE49-F238E27FC236}">
                <a16:creationId xmlns:a16="http://schemas.microsoft.com/office/drawing/2014/main" id="{48DF903C-A873-49CA-9C91-70B183569EA1}"/>
              </a:ext>
            </a:extLst>
          </p:cNvPr>
          <p:cNvPicPr>
            <a:picLocks noChangeAspect="1"/>
          </p:cNvPicPr>
          <p:nvPr/>
        </p:nvPicPr>
        <p:blipFill>
          <a:blip r:embed="rId3"/>
          <a:stretch>
            <a:fillRect/>
          </a:stretch>
        </p:blipFill>
        <p:spPr>
          <a:xfrm>
            <a:off x="1533116" y="371061"/>
            <a:ext cx="1859441" cy="1383912"/>
          </a:xfrm>
          <a:prstGeom prst="rect">
            <a:avLst/>
          </a:prstGeom>
        </p:spPr>
      </p:pic>
    </p:spTree>
    <p:extLst>
      <p:ext uri="{BB962C8B-B14F-4D97-AF65-F5344CB8AC3E}">
        <p14:creationId xmlns:p14="http://schemas.microsoft.com/office/powerpoint/2010/main" val="3972351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6B2F7A-1D24-4C09-B0AA-4DA4463E65C0}"/>
              </a:ext>
            </a:extLst>
          </p:cNvPr>
          <p:cNvSpPr>
            <a:spLocks noGrp="1"/>
          </p:cNvSpPr>
          <p:nvPr>
            <p:ph type="title"/>
          </p:nvPr>
        </p:nvSpPr>
        <p:spPr/>
        <p:txBody>
          <a:bodyPr/>
          <a:lstStyle/>
          <a:p>
            <a:pPr algn="ctr"/>
            <a:r>
              <a:rPr lang="es-ES" dirty="0"/>
              <a:t>Introducción </a:t>
            </a:r>
            <a:endParaRPr lang="es-MX" dirty="0"/>
          </a:p>
        </p:txBody>
      </p:sp>
      <p:sp>
        <p:nvSpPr>
          <p:cNvPr id="3" name="Marcador de contenido 2">
            <a:extLst>
              <a:ext uri="{FF2B5EF4-FFF2-40B4-BE49-F238E27FC236}">
                <a16:creationId xmlns:a16="http://schemas.microsoft.com/office/drawing/2014/main" id="{A50B691C-A181-4570-A1A2-F72545653622}"/>
              </a:ext>
            </a:extLst>
          </p:cNvPr>
          <p:cNvSpPr>
            <a:spLocks noGrp="1"/>
          </p:cNvSpPr>
          <p:nvPr>
            <p:ph idx="1"/>
          </p:nvPr>
        </p:nvSpPr>
        <p:spPr/>
        <p:txBody>
          <a:bodyPr/>
          <a:lstStyle/>
          <a:p>
            <a:r>
              <a:rPr lang="es-ES" dirty="0"/>
              <a:t>En el siguiente trabajo hablaremos sobre la problemática que tienen los docentes y que nosotros como futuras educadoras podríamos presentar, este tipo de trabajos nos ayuda a reflexionar e identificar los problemas en la practica que estamos ejecutando actualmente. </a:t>
            </a:r>
          </a:p>
          <a:p>
            <a:r>
              <a:rPr lang="es-ES" dirty="0"/>
              <a:t>En esta practica emos identificado los modelos pedagógicos y realizamos diferentes trabajos para ver el desarrollo de los niños y como esta impactando en ellos. </a:t>
            </a:r>
            <a:endParaRPr lang="es-MX" dirty="0"/>
          </a:p>
        </p:txBody>
      </p:sp>
    </p:spTree>
    <p:extLst>
      <p:ext uri="{BB962C8B-B14F-4D97-AF65-F5344CB8AC3E}">
        <p14:creationId xmlns:p14="http://schemas.microsoft.com/office/powerpoint/2010/main" val="398446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69A0BB2E-8F9A-41E1-B242-328B980A7D21}"/>
              </a:ext>
            </a:extLst>
          </p:cNvPr>
          <p:cNvSpPr/>
          <p:nvPr/>
        </p:nvSpPr>
        <p:spPr>
          <a:xfrm>
            <a:off x="0" y="0"/>
            <a:ext cx="4479235" cy="4143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Elipse 4">
            <a:extLst>
              <a:ext uri="{FF2B5EF4-FFF2-40B4-BE49-F238E27FC236}">
                <a16:creationId xmlns:a16="http://schemas.microsoft.com/office/drawing/2014/main" id="{E1321073-D097-4E50-9D38-750DC276FAFB}"/>
              </a:ext>
            </a:extLst>
          </p:cNvPr>
          <p:cNvSpPr/>
          <p:nvPr/>
        </p:nvSpPr>
        <p:spPr>
          <a:xfrm>
            <a:off x="3856382" y="2714443"/>
            <a:ext cx="4479235" cy="4143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Elipse 5">
            <a:extLst>
              <a:ext uri="{FF2B5EF4-FFF2-40B4-BE49-F238E27FC236}">
                <a16:creationId xmlns:a16="http://schemas.microsoft.com/office/drawing/2014/main" id="{BE1E2176-8DDD-49F9-A3CC-C705858BB34F}"/>
              </a:ext>
            </a:extLst>
          </p:cNvPr>
          <p:cNvSpPr/>
          <p:nvPr/>
        </p:nvSpPr>
        <p:spPr>
          <a:xfrm>
            <a:off x="7712763" y="-1"/>
            <a:ext cx="4479235" cy="4143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latin typeface="Elephant" panose="02020904090505020303" pitchFamily="18" charset="0"/>
              </a:rPr>
              <a:t>Principios pedagógicos y enfoque que planea el curricular vigente.</a:t>
            </a:r>
          </a:p>
        </p:txBody>
      </p:sp>
      <p:sp>
        <p:nvSpPr>
          <p:cNvPr id="9" name="Flecha: a la izquierda, derecha y arriba 8">
            <a:extLst>
              <a:ext uri="{FF2B5EF4-FFF2-40B4-BE49-F238E27FC236}">
                <a16:creationId xmlns:a16="http://schemas.microsoft.com/office/drawing/2014/main" id="{C0B0426F-E9D5-48E4-9520-E36FF5F9C823}"/>
              </a:ext>
            </a:extLst>
          </p:cNvPr>
          <p:cNvSpPr/>
          <p:nvPr/>
        </p:nvSpPr>
        <p:spPr>
          <a:xfrm rot="10800000">
            <a:off x="4863547" y="1086678"/>
            <a:ext cx="2464904" cy="1046922"/>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3CFB6F0F-2976-4356-BAD1-ECDC730C587C}"/>
              </a:ext>
            </a:extLst>
          </p:cNvPr>
          <p:cNvSpPr txBox="1"/>
          <p:nvPr/>
        </p:nvSpPr>
        <p:spPr>
          <a:xfrm>
            <a:off x="599659" y="1102548"/>
            <a:ext cx="3279915" cy="2062103"/>
          </a:xfrm>
          <a:prstGeom prst="rect">
            <a:avLst/>
          </a:prstGeom>
          <a:noFill/>
        </p:spPr>
        <p:txBody>
          <a:bodyPr wrap="square" rtlCol="0">
            <a:spAutoFit/>
          </a:bodyPr>
          <a:lstStyle/>
          <a:p>
            <a:pPr algn="ctr"/>
            <a:r>
              <a:rPr lang="es-ES" sz="3200" dirty="0">
                <a:latin typeface="Elephant" panose="02020904090505020303" pitchFamily="18" charset="0"/>
              </a:rPr>
              <a:t>Desafíos que enfrentan los futuros docentes </a:t>
            </a:r>
          </a:p>
        </p:txBody>
      </p:sp>
      <p:sp>
        <p:nvSpPr>
          <p:cNvPr id="11" name="CuadroTexto 10">
            <a:extLst>
              <a:ext uri="{FF2B5EF4-FFF2-40B4-BE49-F238E27FC236}">
                <a16:creationId xmlns:a16="http://schemas.microsoft.com/office/drawing/2014/main" id="{D96396AC-72F2-4718-B356-2718B9B295A6}"/>
              </a:ext>
            </a:extLst>
          </p:cNvPr>
          <p:cNvSpPr txBox="1"/>
          <p:nvPr/>
        </p:nvSpPr>
        <p:spPr>
          <a:xfrm>
            <a:off x="4591878" y="3847569"/>
            <a:ext cx="3167269" cy="1754326"/>
          </a:xfrm>
          <a:prstGeom prst="rect">
            <a:avLst/>
          </a:prstGeom>
          <a:noFill/>
        </p:spPr>
        <p:txBody>
          <a:bodyPr wrap="square" rtlCol="0">
            <a:spAutoFit/>
          </a:bodyPr>
          <a:lstStyle/>
          <a:p>
            <a:pPr algn="ctr"/>
            <a:r>
              <a:rPr lang="es-ES" sz="3600" dirty="0">
                <a:latin typeface="Elephant" panose="02020904090505020303" pitchFamily="18" charset="0"/>
              </a:rPr>
              <a:t>Nuevas Reformas Educativas </a:t>
            </a:r>
            <a:endParaRPr lang="es-MX" sz="3600" dirty="0">
              <a:latin typeface="Elephant" panose="02020904090505020303" pitchFamily="18" charset="0"/>
            </a:endParaRPr>
          </a:p>
        </p:txBody>
      </p:sp>
    </p:spTree>
    <p:extLst>
      <p:ext uri="{BB962C8B-B14F-4D97-AF65-F5344CB8AC3E}">
        <p14:creationId xmlns:p14="http://schemas.microsoft.com/office/powerpoint/2010/main" val="2592593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39222B5D-CD27-40A9-913F-D2697BF2BED3}"/>
              </a:ext>
            </a:extLst>
          </p:cNvPr>
          <p:cNvSpPr>
            <a:spLocks noGrp="1"/>
          </p:cNvSpPr>
          <p:nvPr>
            <p:ph type="title"/>
          </p:nvPr>
        </p:nvSpPr>
        <p:spPr/>
        <p:txBody>
          <a:bodyPr>
            <a:normAutofit fontScale="90000"/>
          </a:bodyPr>
          <a:lstStyle/>
          <a:p>
            <a:r>
              <a:rPr lang="es-ES" dirty="0"/>
              <a:t>Desafíos que enfrentan los futuros docentes </a:t>
            </a:r>
            <a:br>
              <a:rPr lang="es-ES" dirty="0"/>
            </a:br>
            <a:endParaRPr lang="es-MX" dirty="0"/>
          </a:p>
        </p:txBody>
      </p:sp>
      <p:sp>
        <p:nvSpPr>
          <p:cNvPr id="5" name="Marcador de contenido 4">
            <a:extLst>
              <a:ext uri="{FF2B5EF4-FFF2-40B4-BE49-F238E27FC236}">
                <a16:creationId xmlns:a16="http://schemas.microsoft.com/office/drawing/2014/main" id="{6E59D4AA-6E60-4CE5-BB91-DFCF60FBE6F9}"/>
              </a:ext>
            </a:extLst>
          </p:cNvPr>
          <p:cNvSpPr>
            <a:spLocks noGrp="1"/>
          </p:cNvSpPr>
          <p:nvPr>
            <p:ph idx="1"/>
          </p:nvPr>
        </p:nvSpPr>
        <p:spPr>
          <a:xfrm>
            <a:off x="1132409" y="1632204"/>
            <a:ext cx="10178322" cy="4516805"/>
          </a:xfrm>
        </p:spPr>
        <p:txBody>
          <a:bodyPr>
            <a:normAutofit fontScale="77500" lnSpcReduction="20000"/>
          </a:bodyPr>
          <a:lstStyle/>
          <a:p>
            <a:pPr marL="0" indent="0" algn="ctr">
              <a:buNone/>
            </a:pPr>
            <a:endParaRPr lang="es-ES" dirty="0"/>
          </a:p>
          <a:p>
            <a:pPr marL="0" indent="0">
              <a:buNone/>
            </a:pPr>
            <a:r>
              <a:rPr lang="es-ES" dirty="0"/>
              <a:t>El futuro de la educación depende de qué tanto las instituciones, los directivos, los padres y los alumnos puedan adaptarse a estrategias y metodologías más eficaces.</a:t>
            </a:r>
          </a:p>
          <a:p>
            <a:pPr marL="0" indent="0">
              <a:buNone/>
            </a:pPr>
            <a:r>
              <a:rPr lang="es-ES" dirty="0"/>
              <a:t>La educación y la tecnología: es uno de los principales retos que enfrenta el sector: la introducción de las tecnologías de la comunicación e información (TIC) en el aula de clases. La tecnología no es solo una herramienta para el entretenimiento. Se ha determinado que esta resulta muy útil en el aprendizaje porque hace del trabajo escolar algo divertido.</a:t>
            </a:r>
          </a:p>
          <a:p>
            <a:r>
              <a:rPr lang="es-ES" dirty="0"/>
              <a:t>Fomentar la creatividad en el aprendizaje: Para fomentar la creatividad es necesario modificar la forma de enseñar. Hay que dar espacio a los alumnos para estimular el pensamiento creativo. Y eso se logra con acciones tan sencillas como cambiar la distribución de las aulas, hacer que los chicos se integren y participen en el aprendizaje. Asimismo, el docente debe entender que existen inteligencias múltiples y que cada estudiante tendrá más desarrollada una que otra habilidad. El fomento de la creatividad ayuda a que cada uno pueda descubrir sus habilidades para potenciarlas.</a:t>
            </a:r>
          </a:p>
          <a:p>
            <a:r>
              <a:rPr lang="es-ES" dirty="0"/>
              <a:t>Educación emocional: Es de vital importancia que desde las instituciones educativas se ayude a los individuos tanto a expresar como a identificar sus emociones y la de los demás. Si esto se implementa desde temprana edad, el resultado será un adulto autónomo, empático y positivo.</a:t>
            </a:r>
          </a:p>
          <a:p>
            <a:r>
              <a:rPr lang="es-ES" dirty="0"/>
              <a:t>Redefinir los roles de educador y alumno: el maestro ya no puede ser un mero instrumento transmisor y el alumno un baúl que va almacenando información. Y no puede ser así no solo porque se torna tedioso sino porque además es un proceso que no funciona y no es productivo.</a:t>
            </a:r>
          </a:p>
          <a:p>
            <a:endParaRPr lang="es-MX" dirty="0"/>
          </a:p>
        </p:txBody>
      </p:sp>
    </p:spTree>
    <p:extLst>
      <p:ext uri="{BB962C8B-B14F-4D97-AF65-F5344CB8AC3E}">
        <p14:creationId xmlns:p14="http://schemas.microsoft.com/office/powerpoint/2010/main" val="4021563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E9C792-D916-4450-A6D2-12C4DD3CDD0C}"/>
              </a:ext>
            </a:extLst>
          </p:cNvPr>
          <p:cNvSpPr>
            <a:spLocks noGrp="1"/>
          </p:cNvSpPr>
          <p:nvPr>
            <p:ph type="title"/>
          </p:nvPr>
        </p:nvSpPr>
        <p:spPr/>
        <p:txBody>
          <a:bodyPr>
            <a:normAutofit/>
          </a:bodyPr>
          <a:lstStyle/>
          <a:p>
            <a:br>
              <a:rPr lang="es-ES" dirty="0"/>
            </a:br>
            <a:endParaRPr lang="es-MX" dirty="0"/>
          </a:p>
        </p:txBody>
      </p:sp>
      <p:sp>
        <p:nvSpPr>
          <p:cNvPr id="4" name="Marcador de contenido 3">
            <a:extLst>
              <a:ext uri="{FF2B5EF4-FFF2-40B4-BE49-F238E27FC236}">
                <a16:creationId xmlns:a16="http://schemas.microsoft.com/office/drawing/2014/main" id="{BA20F6FF-477F-4D27-B1D4-8516ECE8D485}"/>
              </a:ext>
            </a:extLst>
          </p:cNvPr>
          <p:cNvSpPr>
            <a:spLocks noGrp="1"/>
          </p:cNvSpPr>
          <p:nvPr>
            <p:ph idx="1"/>
          </p:nvPr>
        </p:nvSpPr>
        <p:spPr/>
        <p:txBody>
          <a:bodyPr>
            <a:normAutofit/>
          </a:bodyPr>
          <a:lstStyle/>
          <a:p>
            <a:pPr marL="0" indent="0" algn="ctr">
              <a:buNone/>
            </a:pPr>
            <a:r>
              <a:rPr lang="es-ES" b="1" dirty="0"/>
              <a:t>Principios pedagógicos y enfoque que planea el curricular vigente.</a:t>
            </a:r>
            <a:endParaRPr lang="es-ES" dirty="0"/>
          </a:p>
          <a:p>
            <a:pPr algn="just"/>
            <a:r>
              <a:rPr lang="es-ES" sz="2400" dirty="0"/>
              <a:t>Los precios pedagógicos son condiciones esenciales para la implementación del currículo la transformación de la práctica docente, el logro de los aprendizajes y la mejora de la calidad educativa. </a:t>
            </a:r>
          </a:p>
        </p:txBody>
      </p:sp>
      <p:pic>
        <p:nvPicPr>
          <p:cNvPr id="6" name="Imagen 5">
            <a:extLst>
              <a:ext uri="{FF2B5EF4-FFF2-40B4-BE49-F238E27FC236}">
                <a16:creationId xmlns:a16="http://schemas.microsoft.com/office/drawing/2014/main" id="{0F20DCC8-D223-4A2D-B2B5-3830C9C88E3F}"/>
              </a:ext>
            </a:extLst>
          </p:cNvPr>
          <p:cNvPicPr>
            <a:picLocks noChangeAspect="1"/>
          </p:cNvPicPr>
          <p:nvPr/>
        </p:nvPicPr>
        <p:blipFill>
          <a:blip r:embed="rId2"/>
          <a:stretch>
            <a:fillRect/>
          </a:stretch>
        </p:blipFill>
        <p:spPr>
          <a:xfrm>
            <a:off x="8074136" y="715618"/>
            <a:ext cx="3619609" cy="5426764"/>
          </a:xfrm>
          <a:prstGeom prst="rect">
            <a:avLst/>
          </a:prstGeom>
        </p:spPr>
      </p:pic>
      <p:sp>
        <p:nvSpPr>
          <p:cNvPr id="5" name="Marcador de texto 4">
            <a:extLst>
              <a:ext uri="{FF2B5EF4-FFF2-40B4-BE49-F238E27FC236}">
                <a16:creationId xmlns:a16="http://schemas.microsoft.com/office/drawing/2014/main" id="{FAA6C963-860A-42CF-84E7-122B61EB45D1}"/>
              </a:ext>
            </a:extLst>
          </p:cNvPr>
          <p:cNvSpPr>
            <a:spLocks noGrp="1"/>
          </p:cNvSpPr>
          <p:nvPr>
            <p:ph type="body" sz="half" idx="2"/>
          </p:nvPr>
        </p:nvSpPr>
        <p:spPr/>
        <p:txBody>
          <a:bodyPr/>
          <a:lstStyle/>
          <a:p>
            <a:endParaRPr lang="es-MX" dirty="0"/>
          </a:p>
        </p:txBody>
      </p:sp>
    </p:spTree>
    <p:extLst>
      <p:ext uri="{BB962C8B-B14F-4D97-AF65-F5344CB8AC3E}">
        <p14:creationId xmlns:p14="http://schemas.microsoft.com/office/powerpoint/2010/main" val="3844358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716105D-4BB0-4A88-8DD7-2691A5C81FB2}"/>
              </a:ext>
            </a:extLst>
          </p:cNvPr>
          <p:cNvSpPr>
            <a:spLocks noGrp="1"/>
          </p:cNvSpPr>
          <p:nvPr>
            <p:ph type="title"/>
          </p:nvPr>
        </p:nvSpPr>
        <p:spPr/>
        <p:txBody>
          <a:bodyPr>
            <a:normAutofit fontScale="90000"/>
          </a:bodyPr>
          <a:lstStyle/>
          <a:p>
            <a:r>
              <a:rPr lang="es-ES" dirty="0"/>
              <a:t>Principios pedagógicos y enfoque que planea el curricular vigente.</a:t>
            </a:r>
            <a:br>
              <a:rPr lang="es-ES" dirty="0"/>
            </a:br>
            <a:endParaRPr lang="es-MX" dirty="0"/>
          </a:p>
        </p:txBody>
      </p:sp>
      <p:sp>
        <p:nvSpPr>
          <p:cNvPr id="6" name="Marcador de contenido 5">
            <a:extLst>
              <a:ext uri="{FF2B5EF4-FFF2-40B4-BE49-F238E27FC236}">
                <a16:creationId xmlns:a16="http://schemas.microsoft.com/office/drawing/2014/main" id="{4E27C6B1-D73B-46E6-BFCA-D3497DC757C6}"/>
              </a:ext>
            </a:extLst>
          </p:cNvPr>
          <p:cNvSpPr>
            <a:spLocks noGrp="1"/>
          </p:cNvSpPr>
          <p:nvPr>
            <p:ph idx="1"/>
          </p:nvPr>
        </p:nvSpPr>
        <p:spPr/>
        <p:txBody>
          <a:bodyPr>
            <a:normAutofit/>
          </a:bodyPr>
          <a:lstStyle/>
          <a:p>
            <a:r>
              <a:rPr lang="es-ES" dirty="0"/>
              <a:t>ENFOQUE PEDAGÓGICO EN PREESCOLAR </a:t>
            </a:r>
          </a:p>
          <a:p>
            <a:pPr marL="0" indent="0">
              <a:buNone/>
            </a:pPr>
            <a:r>
              <a:rPr lang="es-ES" dirty="0"/>
              <a:t>Enfoque basado en competencias, pretende una formación integral del individuo para su desenvolvimiento personal, social y laboral. Se desea alcanzar un perfil de egresos , que serán logrados mediante aprendizajes esperados y estándares curriculares.</a:t>
            </a:r>
          </a:p>
          <a:p>
            <a:pPr marL="0" indent="0">
              <a:buNone/>
            </a:pPr>
            <a:r>
              <a:rPr lang="es-ES" dirty="0"/>
              <a:t>El alumno es el protagonista del aprendizaje. Aprendizaje significativo por descubrimiento, resolución de problemas y motivación del aprendizaje. Conciencia de su propio aprendizaje Práctica de valores, actitudes y emociones El enfoque curricular como visión integral de la educación</a:t>
            </a:r>
          </a:p>
        </p:txBody>
      </p:sp>
    </p:spTree>
    <p:extLst>
      <p:ext uri="{BB962C8B-B14F-4D97-AF65-F5344CB8AC3E}">
        <p14:creationId xmlns:p14="http://schemas.microsoft.com/office/powerpoint/2010/main" val="180148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E6F593-E15E-4953-B42F-4C67DBB41377}"/>
              </a:ext>
            </a:extLst>
          </p:cNvPr>
          <p:cNvSpPr>
            <a:spLocks noGrp="1"/>
          </p:cNvSpPr>
          <p:nvPr>
            <p:ph type="title"/>
          </p:nvPr>
        </p:nvSpPr>
        <p:spPr/>
        <p:txBody>
          <a:bodyPr/>
          <a:lstStyle/>
          <a:p>
            <a:pPr algn="ctr"/>
            <a:r>
              <a:rPr lang="es-MX" dirty="0"/>
              <a:t>Nuevas Reformas Educativas </a:t>
            </a:r>
            <a:br>
              <a:rPr lang="es-MX" dirty="0"/>
            </a:br>
            <a:endParaRPr lang="es-MX" dirty="0"/>
          </a:p>
        </p:txBody>
      </p:sp>
      <p:sp>
        <p:nvSpPr>
          <p:cNvPr id="3" name="Marcador de contenido 2">
            <a:extLst>
              <a:ext uri="{FF2B5EF4-FFF2-40B4-BE49-F238E27FC236}">
                <a16:creationId xmlns:a16="http://schemas.microsoft.com/office/drawing/2014/main" id="{CEA9C6BC-63D2-4ADA-9F6A-F84E9560A53C}"/>
              </a:ext>
            </a:extLst>
          </p:cNvPr>
          <p:cNvSpPr>
            <a:spLocks noGrp="1"/>
          </p:cNvSpPr>
          <p:nvPr>
            <p:ph idx="1"/>
          </p:nvPr>
        </p:nvSpPr>
        <p:spPr/>
        <p:txBody>
          <a:bodyPr/>
          <a:lstStyle/>
          <a:p>
            <a:r>
              <a:rPr lang="es-ES" dirty="0"/>
              <a:t>Un enfoque pedagógico podría ser el trabajo colaborativo e inclusivo par que los alumnos no se vean como el único protagonista si no que todos somos protagonistas y vemos por los demás.</a:t>
            </a:r>
          </a:p>
          <a:p>
            <a:r>
              <a:rPr lang="es-ES" dirty="0"/>
              <a:t>Un nuevo principio pedagógico podría ser el promover la creatividad y el desenvolvimiento de ella como lo mencione en “desafíos que enfrentan los futuros docentes”</a:t>
            </a:r>
          </a:p>
          <a:p>
            <a:pPr marL="0" indent="0">
              <a:buNone/>
            </a:pPr>
            <a:endParaRPr lang="es-MX" dirty="0"/>
          </a:p>
        </p:txBody>
      </p:sp>
    </p:spTree>
    <p:extLst>
      <p:ext uri="{BB962C8B-B14F-4D97-AF65-F5344CB8AC3E}">
        <p14:creationId xmlns:p14="http://schemas.microsoft.com/office/powerpoint/2010/main" val="293996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8E425-92B6-4C53-BA42-F67975021D5D}"/>
              </a:ext>
            </a:extLst>
          </p:cNvPr>
          <p:cNvSpPr>
            <a:spLocks noGrp="1"/>
          </p:cNvSpPr>
          <p:nvPr>
            <p:ph type="title"/>
          </p:nvPr>
        </p:nvSpPr>
        <p:spPr/>
        <p:txBody>
          <a:bodyPr/>
          <a:lstStyle/>
          <a:p>
            <a:pPr algn="ctr"/>
            <a:r>
              <a:rPr lang="es-ES" dirty="0"/>
              <a:t>Conclusión </a:t>
            </a:r>
            <a:endParaRPr lang="es-MX" dirty="0"/>
          </a:p>
        </p:txBody>
      </p:sp>
      <p:sp>
        <p:nvSpPr>
          <p:cNvPr id="3" name="Marcador de contenido 2">
            <a:extLst>
              <a:ext uri="{FF2B5EF4-FFF2-40B4-BE49-F238E27FC236}">
                <a16:creationId xmlns:a16="http://schemas.microsoft.com/office/drawing/2014/main" id="{BA9EDC46-E4EF-4030-8F9C-610874474CE3}"/>
              </a:ext>
            </a:extLst>
          </p:cNvPr>
          <p:cNvSpPr>
            <a:spLocks noGrp="1"/>
          </p:cNvSpPr>
          <p:nvPr>
            <p:ph idx="1"/>
          </p:nvPr>
        </p:nvSpPr>
        <p:spPr/>
        <p:txBody>
          <a:bodyPr/>
          <a:lstStyle/>
          <a:p>
            <a:r>
              <a:rPr lang="es-ES" dirty="0"/>
              <a:t>Este tipo de trabajos hacen reflexionar sobre nuestras practicas, lo que vivimos en ellas y sobre todo como podríamos llegar a ser un mejor docente y como las reformas, enfoques y principios pedagógicos ven la educación y el aprendizaje significativo pero según </a:t>
            </a:r>
            <a:r>
              <a:rPr lang="es-ES" b="0" i="0" dirty="0">
                <a:effectLst/>
              </a:rPr>
              <a:t>el teórico estadounidense David </a:t>
            </a:r>
            <a:r>
              <a:rPr lang="es-ES" b="1" i="0" dirty="0">
                <a:effectLst/>
              </a:rPr>
              <a:t>Ausubel</a:t>
            </a:r>
            <a:r>
              <a:rPr lang="es-ES" b="0" i="0" dirty="0">
                <a:effectLst/>
              </a:rPr>
              <a:t>, un tipo de </a:t>
            </a:r>
            <a:r>
              <a:rPr lang="es-ES" b="1" i="0" dirty="0">
                <a:effectLst/>
              </a:rPr>
              <a:t>aprendizaje</a:t>
            </a:r>
            <a:r>
              <a:rPr lang="es-ES" b="0" i="0" dirty="0">
                <a:effectLst/>
              </a:rPr>
              <a:t> en que un estudiante asocia la información (</a:t>
            </a:r>
            <a:r>
              <a:rPr lang="es-ES" b="0" i="0" dirty="0" err="1">
                <a:effectLst/>
              </a:rPr>
              <a:t>versionista</a:t>
            </a:r>
            <a:r>
              <a:rPr lang="es-ES" b="0" i="0" dirty="0">
                <a:effectLst/>
              </a:rPr>
              <a:t>) nueva con la que ya posee; reajustando y reconstruyendo ambas informaciones en este proceso. Que es básicamente de lo que hablamos anteriormente porque todas las reformas y principios quieren llegar a que el alumno tenga un aprendizaje significativo que sea una herramienta útil para su vida.</a:t>
            </a:r>
          </a:p>
        </p:txBody>
      </p:sp>
    </p:spTree>
    <p:extLst>
      <p:ext uri="{BB962C8B-B14F-4D97-AF65-F5344CB8AC3E}">
        <p14:creationId xmlns:p14="http://schemas.microsoft.com/office/powerpoint/2010/main" val="3206577742"/>
      </p:ext>
    </p:extLst>
  </p:cSld>
  <p:clrMapOvr>
    <a:masterClrMapping/>
  </p:clrMapOvr>
</p:sld>
</file>

<file path=ppt/theme/theme1.xml><?xml version="1.0" encoding="utf-8"?>
<a:theme xmlns:a="http://schemas.openxmlformats.org/drawingml/2006/main" name="Distintivo">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TM10001106[[fn=Distintivo]]</Template>
  <TotalTime>63</TotalTime>
  <Words>780</Words>
  <Application>Microsoft Office PowerPoint</Application>
  <PresentationFormat>Panorámica</PresentationFormat>
  <Paragraphs>31</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Elephant</vt:lpstr>
      <vt:lpstr>Gill Sans MT</vt:lpstr>
      <vt:lpstr>Impact</vt:lpstr>
      <vt:lpstr>Distintivo</vt:lpstr>
      <vt:lpstr>Evidencia II</vt:lpstr>
      <vt:lpstr>Presentación de PowerPoint</vt:lpstr>
      <vt:lpstr>Introducción </vt:lpstr>
      <vt:lpstr>Presentación de PowerPoint</vt:lpstr>
      <vt:lpstr>Desafíos que enfrentan los futuros docentes  </vt:lpstr>
      <vt:lpstr> </vt:lpstr>
      <vt:lpstr>Principios pedagógicos y enfoque que planea el curricular vigente. </vt:lpstr>
      <vt:lpstr>Nuevas Reformas Educativas  </vt:lpstr>
      <vt:lpstr>Conclusión </vt:lpstr>
      <vt:lpstr>Bibliografias </vt:lpstr>
      <vt:lpstr>Rubrica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Evidencia II</dc:title>
  <dc:creator>Fernando Flores</dc:creator>
  <cp:lastModifiedBy>Fernando Flores</cp:lastModifiedBy>
  <cp:revision>6</cp:revision>
  <dcterms:created xsi:type="dcterms:W3CDTF">2021-06-19T03:44:41Z</dcterms:created>
  <dcterms:modified xsi:type="dcterms:W3CDTF">2021-06-19T04:47:59Z</dcterms:modified>
</cp:coreProperties>
</file>