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7" r:id="rId4"/>
    <p:sldId id="258" r:id="rId5"/>
    <p:sldId id="259" r:id="rId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576" y="60"/>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F7BF5189-48A8-43CF-80D4-E2D3C51EC63C}" type="datetimeFigureOut">
              <a:rPr lang="es-MX" smtClean="0"/>
              <a:t>18/06/2021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6960E8E-2F65-46FA-AA5D-4206AAB4A8A1}" type="slidenum">
              <a:rPr lang="es-MX" smtClean="0"/>
              <a:t>‹Nº›</a:t>
            </a:fld>
            <a:endParaRPr lang="es-MX"/>
          </a:p>
        </p:txBody>
      </p:sp>
    </p:spTree>
    <p:extLst>
      <p:ext uri="{BB962C8B-B14F-4D97-AF65-F5344CB8AC3E}">
        <p14:creationId xmlns:p14="http://schemas.microsoft.com/office/powerpoint/2010/main" val="1053255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7BF5189-48A8-43CF-80D4-E2D3C51EC63C}" type="datetimeFigureOut">
              <a:rPr lang="es-MX" smtClean="0"/>
              <a:t>18/06/2021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6960E8E-2F65-46FA-AA5D-4206AAB4A8A1}" type="slidenum">
              <a:rPr lang="es-MX" smtClean="0"/>
              <a:t>‹Nº›</a:t>
            </a:fld>
            <a:endParaRPr lang="es-MX"/>
          </a:p>
        </p:txBody>
      </p:sp>
    </p:spTree>
    <p:extLst>
      <p:ext uri="{BB962C8B-B14F-4D97-AF65-F5344CB8AC3E}">
        <p14:creationId xmlns:p14="http://schemas.microsoft.com/office/powerpoint/2010/main" val="3759059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7BF5189-48A8-43CF-80D4-E2D3C51EC63C}" type="datetimeFigureOut">
              <a:rPr lang="es-MX" smtClean="0"/>
              <a:t>18/06/2021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6960E8E-2F65-46FA-AA5D-4206AAB4A8A1}" type="slidenum">
              <a:rPr lang="es-MX" smtClean="0"/>
              <a:t>‹Nº›</a:t>
            </a:fld>
            <a:endParaRPr lang="es-MX"/>
          </a:p>
        </p:txBody>
      </p:sp>
    </p:spTree>
    <p:extLst>
      <p:ext uri="{BB962C8B-B14F-4D97-AF65-F5344CB8AC3E}">
        <p14:creationId xmlns:p14="http://schemas.microsoft.com/office/powerpoint/2010/main" val="3406550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7BF5189-48A8-43CF-80D4-E2D3C51EC63C}" type="datetimeFigureOut">
              <a:rPr lang="es-MX" smtClean="0"/>
              <a:t>18/06/2021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6960E8E-2F65-46FA-AA5D-4206AAB4A8A1}" type="slidenum">
              <a:rPr lang="es-MX" smtClean="0"/>
              <a:t>‹Nº›</a:t>
            </a:fld>
            <a:endParaRPr lang="es-MX"/>
          </a:p>
        </p:txBody>
      </p:sp>
    </p:spTree>
    <p:extLst>
      <p:ext uri="{BB962C8B-B14F-4D97-AF65-F5344CB8AC3E}">
        <p14:creationId xmlns:p14="http://schemas.microsoft.com/office/powerpoint/2010/main" val="2373114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F7BF5189-48A8-43CF-80D4-E2D3C51EC63C}" type="datetimeFigureOut">
              <a:rPr lang="es-MX" smtClean="0"/>
              <a:t>18/06/2021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6960E8E-2F65-46FA-AA5D-4206AAB4A8A1}" type="slidenum">
              <a:rPr lang="es-MX" smtClean="0"/>
              <a:t>‹Nº›</a:t>
            </a:fld>
            <a:endParaRPr lang="es-MX"/>
          </a:p>
        </p:txBody>
      </p:sp>
    </p:spTree>
    <p:extLst>
      <p:ext uri="{BB962C8B-B14F-4D97-AF65-F5344CB8AC3E}">
        <p14:creationId xmlns:p14="http://schemas.microsoft.com/office/powerpoint/2010/main" val="3086963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F7BF5189-48A8-43CF-80D4-E2D3C51EC63C}" type="datetimeFigureOut">
              <a:rPr lang="es-MX" smtClean="0"/>
              <a:t>18/06/2021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6960E8E-2F65-46FA-AA5D-4206AAB4A8A1}" type="slidenum">
              <a:rPr lang="es-MX" smtClean="0"/>
              <a:t>‹Nº›</a:t>
            </a:fld>
            <a:endParaRPr lang="es-MX"/>
          </a:p>
        </p:txBody>
      </p:sp>
    </p:spTree>
    <p:extLst>
      <p:ext uri="{BB962C8B-B14F-4D97-AF65-F5344CB8AC3E}">
        <p14:creationId xmlns:p14="http://schemas.microsoft.com/office/powerpoint/2010/main" val="3706071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F7BF5189-48A8-43CF-80D4-E2D3C51EC63C}" type="datetimeFigureOut">
              <a:rPr lang="es-MX" smtClean="0"/>
              <a:t>18/06/2021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D6960E8E-2F65-46FA-AA5D-4206AAB4A8A1}" type="slidenum">
              <a:rPr lang="es-MX" smtClean="0"/>
              <a:t>‹Nº›</a:t>
            </a:fld>
            <a:endParaRPr lang="es-MX"/>
          </a:p>
        </p:txBody>
      </p:sp>
    </p:spTree>
    <p:extLst>
      <p:ext uri="{BB962C8B-B14F-4D97-AF65-F5344CB8AC3E}">
        <p14:creationId xmlns:p14="http://schemas.microsoft.com/office/powerpoint/2010/main" val="4106199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F7BF5189-48A8-43CF-80D4-E2D3C51EC63C}" type="datetimeFigureOut">
              <a:rPr lang="es-MX" smtClean="0"/>
              <a:t>18/06/2021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D6960E8E-2F65-46FA-AA5D-4206AAB4A8A1}" type="slidenum">
              <a:rPr lang="es-MX" smtClean="0"/>
              <a:t>‹Nº›</a:t>
            </a:fld>
            <a:endParaRPr lang="es-MX"/>
          </a:p>
        </p:txBody>
      </p:sp>
    </p:spTree>
    <p:extLst>
      <p:ext uri="{BB962C8B-B14F-4D97-AF65-F5344CB8AC3E}">
        <p14:creationId xmlns:p14="http://schemas.microsoft.com/office/powerpoint/2010/main" val="3615922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7BF5189-48A8-43CF-80D4-E2D3C51EC63C}" type="datetimeFigureOut">
              <a:rPr lang="es-MX" smtClean="0"/>
              <a:t>18/06/2021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D6960E8E-2F65-46FA-AA5D-4206AAB4A8A1}" type="slidenum">
              <a:rPr lang="es-MX" smtClean="0"/>
              <a:t>‹Nº›</a:t>
            </a:fld>
            <a:endParaRPr lang="es-MX"/>
          </a:p>
        </p:txBody>
      </p:sp>
    </p:spTree>
    <p:extLst>
      <p:ext uri="{BB962C8B-B14F-4D97-AF65-F5344CB8AC3E}">
        <p14:creationId xmlns:p14="http://schemas.microsoft.com/office/powerpoint/2010/main" val="2818958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7BF5189-48A8-43CF-80D4-E2D3C51EC63C}" type="datetimeFigureOut">
              <a:rPr lang="es-MX" smtClean="0"/>
              <a:t>18/06/2021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6960E8E-2F65-46FA-AA5D-4206AAB4A8A1}" type="slidenum">
              <a:rPr lang="es-MX" smtClean="0"/>
              <a:t>‹Nº›</a:t>
            </a:fld>
            <a:endParaRPr lang="es-MX"/>
          </a:p>
        </p:txBody>
      </p:sp>
    </p:spTree>
    <p:extLst>
      <p:ext uri="{BB962C8B-B14F-4D97-AF65-F5344CB8AC3E}">
        <p14:creationId xmlns:p14="http://schemas.microsoft.com/office/powerpoint/2010/main" val="936636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F7BF5189-48A8-43CF-80D4-E2D3C51EC63C}" type="datetimeFigureOut">
              <a:rPr lang="es-MX" smtClean="0"/>
              <a:t>18/06/2021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6960E8E-2F65-46FA-AA5D-4206AAB4A8A1}" type="slidenum">
              <a:rPr lang="es-MX" smtClean="0"/>
              <a:t>‹Nº›</a:t>
            </a:fld>
            <a:endParaRPr lang="es-MX"/>
          </a:p>
        </p:txBody>
      </p:sp>
    </p:spTree>
    <p:extLst>
      <p:ext uri="{BB962C8B-B14F-4D97-AF65-F5344CB8AC3E}">
        <p14:creationId xmlns:p14="http://schemas.microsoft.com/office/powerpoint/2010/main" val="3199582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BF5189-48A8-43CF-80D4-E2D3C51EC63C}" type="datetimeFigureOut">
              <a:rPr lang="es-MX" smtClean="0"/>
              <a:t>18/06/2021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960E8E-2F65-46FA-AA5D-4206AAB4A8A1}" type="slidenum">
              <a:rPr lang="es-MX" smtClean="0"/>
              <a:t>‹Nº›</a:t>
            </a:fld>
            <a:endParaRPr lang="es-MX"/>
          </a:p>
        </p:txBody>
      </p:sp>
    </p:spTree>
    <p:extLst>
      <p:ext uri="{BB962C8B-B14F-4D97-AF65-F5344CB8AC3E}">
        <p14:creationId xmlns:p14="http://schemas.microsoft.com/office/powerpoint/2010/main" val="1695703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4.pn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117574" y="365126"/>
            <a:ext cx="6437243" cy="681796"/>
          </a:xfrm>
        </p:spPr>
        <p:txBody>
          <a:bodyPr>
            <a:normAutofit/>
          </a:bodyPr>
          <a:lstStyle/>
          <a:p>
            <a:r>
              <a:rPr lang="es-MX" sz="2400" dirty="0" smtClean="0">
                <a:latin typeface="Arial" panose="020B0604020202020204" pitchFamily="34" charset="0"/>
                <a:cs typeface="Arial" panose="020B0604020202020204" pitchFamily="34" charset="0"/>
              </a:rPr>
              <a:t>Escuela Normal De Educación Preescolar </a:t>
            </a:r>
            <a:endParaRPr lang="es-MX" sz="2400" dirty="0">
              <a:latin typeface="Arial" panose="020B0604020202020204" pitchFamily="34" charset="0"/>
              <a:cs typeface="Arial" panose="020B0604020202020204" pitchFamily="34" charset="0"/>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48450" y="765004"/>
            <a:ext cx="1626663" cy="1209570"/>
          </a:xfrm>
        </p:spPr>
      </p:pic>
      <p:sp>
        <p:nvSpPr>
          <p:cNvPr id="5" name="CuadroTexto 4"/>
          <p:cNvSpPr txBox="1"/>
          <p:nvPr/>
        </p:nvSpPr>
        <p:spPr>
          <a:xfrm>
            <a:off x="1007321" y="1225689"/>
            <a:ext cx="9303027" cy="5078313"/>
          </a:xfrm>
          <a:prstGeom prst="rect">
            <a:avLst/>
          </a:prstGeom>
          <a:noFill/>
        </p:spPr>
        <p:txBody>
          <a:bodyPr wrap="square" rtlCol="0">
            <a:spAutoFit/>
          </a:bodyPr>
          <a:lstStyle/>
          <a:p>
            <a:pPr algn="ctr"/>
            <a:r>
              <a:rPr lang="es-MX" dirty="0" smtClean="0">
                <a:latin typeface="Arial" panose="020B0604020202020204" pitchFamily="34" charset="0"/>
                <a:cs typeface="Arial" panose="020B0604020202020204" pitchFamily="34" charset="0"/>
              </a:rPr>
              <a:t>Ciclo escolar 2020-2021</a:t>
            </a:r>
          </a:p>
          <a:p>
            <a:pPr algn="ctr"/>
            <a:r>
              <a:rPr lang="es-MX" dirty="0" smtClean="0">
                <a:latin typeface="Arial" panose="020B0604020202020204" pitchFamily="34" charset="0"/>
                <a:cs typeface="Arial" panose="020B0604020202020204" pitchFamily="34" charset="0"/>
              </a:rPr>
              <a:t>Licenciatura en prescolar. </a:t>
            </a:r>
          </a:p>
          <a:p>
            <a:pPr algn="ctr"/>
            <a:endParaRPr lang="es-MX" dirty="0">
              <a:latin typeface="Arial" panose="020B0604020202020204" pitchFamily="34" charset="0"/>
              <a:cs typeface="Arial" panose="020B0604020202020204" pitchFamily="34" charset="0"/>
            </a:endParaRPr>
          </a:p>
          <a:p>
            <a:pPr algn="ctr"/>
            <a:endParaRPr lang="es-MX" dirty="0" smtClean="0">
              <a:latin typeface="Arial" panose="020B0604020202020204" pitchFamily="34" charset="0"/>
              <a:cs typeface="Arial" panose="020B0604020202020204" pitchFamily="34" charset="0"/>
            </a:endParaRPr>
          </a:p>
          <a:p>
            <a:pPr algn="ctr"/>
            <a:r>
              <a:rPr lang="es-MX" dirty="0" smtClean="0">
                <a:latin typeface="Arial" panose="020B0604020202020204" pitchFamily="34" charset="0"/>
                <a:cs typeface="Arial" panose="020B0604020202020204" pitchFamily="34" charset="0"/>
              </a:rPr>
              <a:t>Modelos pedagógicos </a:t>
            </a:r>
          </a:p>
          <a:p>
            <a:pPr algn="ctr"/>
            <a:r>
              <a:rPr lang="es-MX" dirty="0" smtClean="0">
                <a:latin typeface="Arial" panose="020B0604020202020204" pitchFamily="34" charset="0"/>
                <a:cs typeface="Arial" panose="020B0604020202020204" pitchFamily="34" charset="0"/>
              </a:rPr>
              <a:t>Maestra: Roxana Janet Sánchez Suarez</a:t>
            </a:r>
          </a:p>
          <a:p>
            <a:pPr algn="ctr"/>
            <a:r>
              <a:rPr lang="es-MX" dirty="0" smtClean="0">
                <a:latin typeface="Arial" panose="020B0604020202020204" pitchFamily="34" charset="0"/>
                <a:cs typeface="Arial" panose="020B0604020202020204" pitchFamily="34" charset="0"/>
              </a:rPr>
              <a:t>2 ° C</a:t>
            </a:r>
          </a:p>
          <a:p>
            <a:pPr algn="ctr"/>
            <a:endParaRPr lang="es-MX" dirty="0" smtClean="0">
              <a:latin typeface="Arial" panose="020B0604020202020204" pitchFamily="34" charset="0"/>
              <a:cs typeface="Arial" panose="020B0604020202020204" pitchFamily="34" charset="0"/>
            </a:endParaRPr>
          </a:p>
          <a:p>
            <a:pPr algn="ctr"/>
            <a:r>
              <a:rPr lang="es-MX" dirty="0" smtClean="0">
                <a:latin typeface="Arial" panose="020B0604020202020204" pitchFamily="34" charset="0"/>
                <a:cs typeface="Arial" panose="020B0604020202020204" pitchFamily="34" charset="0"/>
              </a:rPr>
              <a:t> MARIANA ABIGAIL AVILA OLIVARES #1</a:t>
            </a:r>
          </a:p>
          <a:p>
            <a:pPr algn="ctr"/>
            <a:endParaRPr lang="es-MX" dirty="0" smtClean="0">
              <a:latin typeface="Arial" panose="020B0604020202020204" pitchFamily="34" charset="0"/>
              <a:cs typeface="Arial" panose="020B0604020202020204" pitchFamily="34" charset="0"/>
            </a:endParaRPr>
          </a:p>
          <a:p>
            <a:pPr algn="ctr"/>
            <a:endParaRPr lang="es-MX" dirty="0">
              <a:latin typeface="Arial" panose="020B0604020202020204" pitchFamily="34" charset="0"/>
              <a:cs typeface="Arial" panose="020B0604020202020204" pitchFamily="34" charset="0"/>
            </a:endParaRPr>
          </a:p>
          <a:p>
            <a:pPr algn="ctr"/>
            <a:r>
              <a:rPr lang="es-MX" dirty="0" smtClean="0">
                <a:latin typeface="Arial" panose="020B0604020202020204" pitchFamily="34" charset="0"/>
                <a:cs typeface="Arial" panose="020B0604020202020204" pitchFamily="34" charset="0"/>
              </a:rPr>
              <a:t>Competencias:</a:t>
            </a:r>
          </a:p>
          <a:p>
            <a:pPr algn="ctr"/>
            <a:r>
              <a:rPr lang="es-MX" dirty="0" smtClean="0">
                <a:latin typeface="Arial" panose="020B0604020202020204" pitchFamily="34" charset="0"/>
                <a:cs typeface="Arial" panose="020B0604020202020204" pitchFamily="34" charset="0"/>
              </a:rPr>
              <a:t>Aplica </a:t>
            </a:r>
            <a:r>
              <a:rPr lang="es-MX" dirty="0">
                <a:latin typeface="Arial" panose="020B0604020202020204" pitchFamily="34" charset="0"/>
                <a:cs typeface="Arial" panose="020B0604020202020204" pitchFamily="34" charset="0"/>
              </a:rPr>
              <a:t>el plan y programas de estudio para alcanzar los propósitos educativos y contribuir al pleno desenvolvimiento de las capacidades de sus alumnos</a:t>
            </a:r>
            <a:r>
              <a:rPr lang="es-MX" dirty="0" smtClean="0">
                <a:latin typeface="Arial" panose="020B0604020202020204" pitchFamily="34" charset="0"/>
                <a:cs typeface="Arial" panose="020B0604020202020204" pitchFamily="34" charset="0"/>
              </a:rPr>
              <a:t>.</a:t>
            </a:r>
          </a:p>
          <a:p>
            <a:pPr algn="ctr"/>
            <a:endParaRPr lang="es-MX" dirty="0" smtClean="0">
              <a:latin typeface="Arial" panose="020B0604020202020204" pitchFamily="34" charset="0"/>
              <a:cs typeface="Arial" panose="020B0604020202020204" pitchFamily="34" charset="0"/>
            </a:endParaRPr>
          </a:p>
          <a:p>
            <a:r>
              <a:rPr lang="es-MX" dirty="0" smtClean="0">
                <a:latin typeface="Arial" panose="020B0604020202020204" pitchFamily="34" charset="0"/>
                <a:cs typeface="Arial" panose="020B0604020202020204" pitchFamily="34" charset="0"/>
              </a:rPr>
              <a:t>SALTILLO,COAHUILA.                                                                    18/06/2021  </a:t>
            </a:r>
          </a:p>
          <a:p>
            <a:pPr algn="ctr"/>
            <a:endParaRPr lang="es-MX" dirty="0" smtClean="0">
              <a:latin typeface="Arial" panose="020B0604020202020204" pitchFamily="34" charset="0"/>
              <a:cs typeface="Arial" panose="020B0604020202020204" pitchFamily="34" charset="0"/>
            </a:endParaRPr>
          </a:p>
          <a:p>
            <a:pPr algn="ctr"/>
            <a:r>
              <a:rPr lang="es-MX" dirty="0" smtClean="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460402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rot="16200000">
            <a:off x="2667000" y="-2667001"/>
            <a:ext cx="6858000" cy="12192000"/>
          </a:xfrm>
          <a:prstGeom prst="rect">
            <a:avLst/>
          </a:prstGeom>
        </p:spPr>
      </p:pic>
      <p:sp>
        <p:nvSpPr>
          <p:cNvPr id="3" name="Subtítulo 2"/>
          <p:cNvSpPr>
            <a:spLocks noGrp="1"/>
          </p:cNvSpPr>
          <p:nvPr>
            <p:ph type="subTitle" idx="1"/>
          </p:nvPr>
        </p:nvSpPr>
        <p:spPr>
          <a:xfrm>
            <a:off x="4221669" y="562044"/>
            <a:ext cx="3745832" cy="899452"/>
          </a:xfrm>
        </p:spPr>
        <p:txBody>
          <a:bodyPr/>
          <a:lstStyle/>
          <a:p>
            <a:r>
              <a:rPr lang="es-MX" dirty="0" smtClean="0">
                <a:latin typeface="Arial Rounded MT Bold" panose="020F0704030504030204" pitchFamily="34" charset="0"/>
              </a:rPr>
              <a:t>Principios pedagógicos y enfoques </a:t>
            </a:r>
            <a:endParaRPr lang="es-MX" dirty="0">
              <a:latin typeface="Arial Rounded MT Bold" panose="020F0704030504030204" pitchFamily="34" charset="0"/>
            </a:endParaRPr>
          </a:p>
        </p:txBody>
      </p:sp>
      <p:sp>
        <p:nvSpPr>
          <p:cNvPr id="4" name="CuadroTexto 3"/>
          <p:cNvSpPr txBox="1"/>
          <p:nvPr/>
        </p:nvSpPr>
        <p:spPr>
          <a:xfrm>
            <a:off x="1123605" y="1394067"/>
            <a:ext cx="4026929" cy="2031325"/>
          </a:xfrm>
          <a:prstGeom prst="rect">
            <a:avLst/>
          </a:prstGeom>
          <a:noFill/>
        </p:spPr>
        <p:txBody>
          <a:bodyPr wrap="square" rtlCol="0">
            <a:spAutoFit/>
          </a:bodyPr>
          <a:lstStyle/>
          <a:p>
            <a:r>
              <a:rPr lang="es-MX" sz="1400" dirty="0" smtClean="0">
                <a:latin typeface="Century Gothic" panose="020B0502020202020204" pitchFamily="34" charset="0"/>
              </a:rPr>
              <a:t>El alumno y su aprendizaje son la prioridad.</a:t>
            </a:r>
          </a:p>
          <a:p>
            <a:r>
              <a:rPr lang="es-MX" sz="1400" dirty="0" smtClean="0">
                <a:latin typeface="Century Gothic" panose="020B0502020202020204" pitchFamily="34" charset="0"/>
              </a:rPr>
              <a:t>Conocer al alumno con lo que ya conoce para guiar su aprendizaje. </a:t>
            </a:r>
          </a:p>
          <a:p>
            <a:r>
              <a:rPr lang="es-MX" sz="1400" dirty="0" smtClean="0">
                <a:latin typeface="Century Gothic" panose="020B0502020202020204" pitchFamily="34" charset="0"/>
              </a:rPr>
              <a:t>Que el alumno reconozca la diversidad en el aula y respete, se haga respetar. </a:t>
            </a:r>
          </a:p>
          <a:p>
            <a:r>
              <a:rPr lang="es-MX" sz="1400" dirty="0" smtClean="0">
                <a:latin typeface="Century Gothic" panose="020B0502020202020204" pitchFamily="34" charset="0"/>
              </a:rPr>
              <a:t>Diseñar actividades didácticas que aseguren el aprendizaje además que estas actividades se desarrollen con distintos tipos de aprendizaje. </a:t>
            </a:r>
          </a:p>
        </p:txBody>
      </p:sp>
      <p:sp>
        <p:nvSpPr>
          <p:cNvPr id="5" name="CuadroTexto 4"/>
          <p:cNvSpPr txBox="1"/>
          <p:nvPr/>
        </p:nvSpPr>
        <p:spPr>
          <a:xfrm>
            <a:off x="7106164" y="1262903"/>
            <a:ext cx="3959401" cy="2031325"/>
          </a:xfrm>
          <a:prstGeom prst="rect">
            <a:avLst/>
          </a:prstGeom>
          <a:noFill/>
        </p:spPr>
        <p:txBody>
          <a:bodyPr wrap="square" rtlCol="0">
            <a:spAutoFit/>
          </a:bodyPr>
          <a:lstStyle/>
          <a:p>
            <a:pPr algn="r"/>
            <a:r>
              <a:rPr lang="es-MX" sz="1400" dirty="0" smtClean="0">
                <a:latin typeface="Century Gothic" panose="020B0502020202020204" pitchFamily="34" charset="0"/>
              </a:rPr>
              <a:t>Motivar al alumno y mostrarle el interés para aprender, favorecer la cultura del aprendizaje y la enseñanza evaluar conforme la actividad y que tenga coherencia a la planeación, como consecuencia de las distintas formas de aprendizaje moldear la enseñanza de acuerdo a sus habilidades ya sea para fortalecerlas y crearles nuevas. </a:t>
            </a:r>
            <a:endParaRPr lang="es-MX" sz="1400" dirty="0">
              <a:latin typeface="Century Gothic" panose="020B0502020202020204" pitchFamily="34" charset="0"/>
            </a:endParaRPr>
          </a:p>
        </p:txBody>
      </p:sp>
      <p:cxnSp>
        <p:nvCxnSpPr>
          <p:cNvPr id="6" name="Conector recto de flecha 5"/>
          <p:cNvCxnSpPr/>
          <p:nvPr/>
        </p:nvCxnSpPr>
        <p:spPr>
          <a:xfrm>
            <a:off x="4400663" y="3759530"/>
            <a:ext cx="702365" cy="6891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Conector recto de flecha 18"/>
          <p:cNvCxnSpPr/>
          <p:nvPr/>
        </p:nvCxnSpPr>
        <p:spPr>
          <a:xfrm flipH="1">
            <a:off x="7093222" y="3803859"/>
            <a:ext cx="677773" cy="6447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026" name="Picture 2" descr="https://i.pinimg.com/564x/4c/b7/dc/4cb7dc1ac493c314d15bffa642d36e51.jpg"/>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0" b="100000" l="2308" r="95000">
                        <a14:foregroundMark x1="19231" y1="9510" x2="65769" y2="6340"/>
                        <a14:foregroundMark x1="16538" y1="37464" x2="63846" y2="31124"/>
                        <a14:foregroundMark x1="28077" y1="8357" x2="67692" y2="37464"/>
                        <a14:foregroundMark x1="54615" y1="4611" x2="79231" y2="29395"/>
                        <a14:foregroundMark x1="29615" y1="85303" x2="58846" y2="83573"/>
                        <a14:foregroundMark x1="25385" y1="7781" x2="26923" y2="26225"/>
                        <a14:foregroundMark x1="64231" y1="7781" x2="76538" y2="12392"/>
                        <a14:foregroundMark x1="61538" y1="84150" x2="61538" y2="84150"/>
                        <a14:foregroundMark x1="30000" y1="89914" x2="62692" y2="89914"/>
                        <a14:foregroundMark x1="33462" y1="98559" x2="59615" y2="97695"/>
                        <a14:foregroundMark x1="11538" y1="19597" x2="24231" y2="9510"/>
                      </a14:backgroundRemoval>
                    </a14:imgEffect>
                  </a14:imgLayer>
                </a14:imgProps>
              </a:ext>
              <a:ext uri="{28A0092B-C50C-407E-A947-70E740481C1C}">
                <a14:useLocalDpi xmlns:a14="http://schemas.microsoft.com/office/drawing/2010/main" val="0"/>
              </a:ext>
            </a:extLst>
          </a:blip>
          <a:srcRect/>
          <a:stretch>
            <a:fillRect/>
          </a:stretch>
        </p:blipFill>
        <p:spPr bwMode="auto">
          <a:xfrm>
            <a:off x="5403747" y="1394067"/>
            <a:ext cx="1858755" cy="248072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i.pinimg.com/564x/0b/d6/1b/0bd61bab680ed4c8b9155c7c8daafd09.jpg"/>
          <p:cNvPicPr>
            <a:picLocks noChangeAspect="1" noChangeArrowheads="1"/>
          </p:cNvPicPr>
          <p:nvPr/>
        </p:nvPicPr>
        <p:blipFill>
          <a:blip r:embed="rId5">
            <a:extLst>
              <a:ext uri="{BEBA8EAE-BF5A-486C-A8C5-ECC9F3942E4B}">
                <a14:imgProps xmlns:a14="http://schemas.microsoft.com/office/drawing/2010/main">
                  <a14:imgLayer r:embed="rId6">
                    <a14:imgEffect>
                      <a14:backgroundRemoval t="2376" b="94816" l="4433" r="95567">
                        <a14:foregroundMark x1="13652" y1="47948" x2="16667" y2="77970"/>
                        <a14:foregroundMark x1="12411" y1="87905" x2="12411" y2="87905"/>
                        <a14:foregroundMark x1="18085" y1="87257" x2="18085" y2="87905"/>
                        <a14:foregroundMark x1="20035" y1="88985" x2="20035" y2="88985"/>
                        <a14:foregroundMark x1="21099" y1="62851" x2="21099" y2="62851"/>
                        <a14:foregroundMark x1="7447" y1="58315" x2="7447" y2="58315"/>
                        <a14:foregroundMark x1="83688" y1="89201" x2="85993" y2="90497"/>
                        <a14:foregroundMark x1="92021" y1="87257" x2="92021" y2="87257"/>
                        <a14:backgroundMark x1="21454" y1="60691" x2="21454" y2="60691"/>
                        <a14:backgroundMark x1="18262" y1="63067" x2="18262" y2="63067"/>
                      </a14:backgroundRemoval>
                    </a14:imgEffect>
                  </a14:imgLayer>
                </a14:imgProps>
              </a:ext>
              <a:ext uri="{28A0092B-C50C-407E-A947-70E740481C1C}">
                <a14:useLocalDpi xmlns:a14="http://schemas.microsoft.com/office/drawing/2010/main" val="0"/>
              </a:ext>
            </a:extLst>
          </a:blip>
          <a:srcRect/>
          <a:stretch>
            <a:fillRect/>
          </a:stretch>
        </p:blipFill>
        <p:spPr bwMode="auto">
          <a:xfrm>
            <a:off x="839159" y="4212526"/>
            <a:ext cx="2362338" cy="1939296"/>
          </a:xfrm>
          <a:prstGeom prst="rect">
            <a:avLst/>
          </a:prstGeom>
          <a:noFill/>
          <a:extLst>
            <a:ext uri="{909E8E84-426E-40DD-AFC4-6F175D3DCCD1}">
              <a14:hiddenFill xmlns:a14="http://schemas.microsoft.com/office/drawing/2010/main">
                <a:solidFill>
                  <a:srgbClr val="FFFFFF"/>
                </a:solidFill>
              </a14:hiddenFill>
            </a:ext>
          </a:extLst>
        </p:spPr>
      </p:pic>
      <p:sp>
        <p:nvSpPr>
          <p:cNvPr id="17" name="CuadroTexto 16"/>
          <p:cNvSpPr txBox="1"/>
          <p:nvPr/>
        </p:nvSpPr>
        <p:spPr>
          <a:xfrm>
            <a:off x="3480193" y="4525064"/>
            <a:ext cx="6670972" cy="2246769"/>
          </a:xfrm>
          <a:prstGeom prst="rect">
            <a:avLst/>
          </a:prstGeom>
          <a:noFill/>
        </p:spPr>
        <p:txBody>
          <a:bodyPr wrap="square" rtlCol="0">
            <a:spAutoFit/>
          </a:bodyPr>
          <a:lstStyle/>
          <a:p>
            <a:r>
              <a:rPr lang="es-MX" sz="1400" dirty="0" smtClean="0">
                <a:latin typeface="Century Gothic" panose="020B0502020202020204" pitchFamily="34" charset="0"/>
              </a:rPr>
              <a:t>P</a:t>
            </a:r>
            <a:r>
              <a:rPr lang="es-MX" sz="1400" dirty="0" smtClean="0">
                <a:latin typeface="Century Gothic" panose="020B0502020202020204" pitchFamily="34" charset="0"/>
              </a:rPr>
              <a:t>roponen </a:t>
            </a:r>
            <a:r>
              <a:rPr lang="es-MX" sz="1400" dirty="0">
                <a:latin typeface="Century Gothic" panose="020B0502020202020204" pitchFamily="34" charset="0"/>
              </a:rPr>
              <a:t>cuatro enfoques pedagógicos: aprendizaje profundo, aprendizaje significativo, aprendizaje situado y aprendizaje </a:t>
            </a:r>
            <a:r>
              <a:rPr lang="es-MX" sz="1400" dirty="0" smtClean="0">
                <a:latin typeface="Century Gothic" panose="020B0502020202020204" pitchFamily="34" charset="0"/>
              </a:rPr>
              <a:t>socioemocional.</a:t>
            </a:r>
          </a:p>
          <a:p>
            <a:r>
              <a:rPr lang="es-MX" sz="1400" dirty="0">
                <a:latin typeface="Century Gothic" panose="020B0502020202020204" pitchFamily="34" charset="0"/>
              </a:rPr>
              <a:t>Lo importante del aprendizaje situado es que, diseñar ambientes de aprendizaje relevantes, coloca a los alumnos en una situación que los conecta con su estructura cognitiva y su acervo cultural, de manera que los conocimientos previos se activan y desempeñan su rol conforme a la actividad requerida. En estos contextos, también la disposición lógica y psicológica fluye de manera natural porque se da en un contexto social y cultural</a:t>
            </a:r>
            <a:r>
              <a:rPr lang="es-MX" sz="1400" dirty="0" smtClean="0">
                <a:latin typeface="Century Gothic" panose="020B0502020202020204" pitchFamily="34" charset="0"/>
              </a:rPr>
              <a:t>.</a:t>
            </a:r>
            <a:endParaRPr lang="es-MX" sz="1400" dirty="0">
              <a:latin typeface="Century Gothic" panose="020B0502020202020204" pitchFamily="34" charset="0"/>
            </a:endParaRPr>
          </a:p>
        </p:txBody>
      </p:sp>
    </p:spTree>
    <p:extLst>
      <p:ext uri="{BB962C8B-B14F-4D97-AF65-F5344CB8AC3E}">
        <p14:creationId xmlns:p14="http://schemas.microsoft.com/office/powerpoint/2010/main" val="1681071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Imagen 16"/>
          <p:cNvPicPr>
            <a:picLocks noChangeAspect="1"/>
          </p:cNvPicPr>
          <p:nvPr/>
        </p:nvPicPr>
        <p:blipFill>
          <a:blip r:embed="rId2"/>
          <a:stretch>
            <a:fillRect/>
          </a:stretch>
        </p:blipFill>
        <p:spPr>
          <a:xfrm rot="16200000">
            <a:off x="2667000" y="-2667001"/>
            <a:ext cx="6858000" cy="12192000"/>
          </a:xfrm>
          <a:prstGeom prst="rect">
            <a:avLst/>
          </a:prstGeom>
        </p:spPr>
      </p:pic>
      <p:sp>
        <p:nvSpPr>
          <p:cNvPr id="2" name="Título 1"/>
          <p:cNvSpPr>
            <a:spLocks noGrp="1"/>
          </p:cNvSpPr>
          <p:nvPr>
            <p:ph type="title"/>
          </p:nvPr>
        </p:nvSpPr>
        <p:spPr>
          <a:xfrm>
            <a:off x="3538331" y="15481"/>
            <a:ext cx="4465982" cy="1076311"/>
          </a:xfrm>
        </p:spPr>
        <p:txBody>
          <a:bodyPr>
            <a:normAutofit/>
          </a:bodyPr>
          <a:lstStyle/>
          <a:p>
            <a:r>
              <a:rPr lang="es-MX" sz="2400" dirty="0" smtClean="0">
                <a:latin typeface="Arial Rounded MT Bold" panose="020F0704030504030204" pitchFamily="34" charset="0"/>
              </a:rPr>
              <a:t>Nuevas reformas educativas </a:t>
            </a:r>
            <a:endParaRPr lang="es-MX" sz="2400" dirty="0">
              <a:latin typeface="Arial Rounded MT Bold" panose="020F0704030504030204" pitchFamily="34" charset="0"/>
            </a:endParaRPr>
          </a:p>
        </p:txBody>
      </p:sp>
      <p:sp>
        <p:nvSpPr>
          <p:cNvPr id="3" name="CuadroTexto 2"/>
          <p:cNvSpPr txBox="1"/>
          <p:nvPr/>
        </p:nvSpPr>
        <p:spPr>
          <a:xfrm>
            <a:off x="357809" y="1484244"/>
            <a:ext cx="4161182" cy="4002156"/>
          </a:xfrm>
          <a:prstGeom prst="rect">
            <a:avLst/>
          </a:prstGeom>
          <a:noFill/>
        </p:spPr>
        <p:txBody>
          <a:bodyPr wrap="square" rtlCol="0">
            <a:spAutoFit/>
          </a:bodyPr>
          <a:lstStyle/>
          <a:p>
            <a:r>
              <a:rPr lang="es-MX" sz="1400" dirty="0">
                <a:latin typeface="Century Gothic" panose="020B0502020202020204" pitchFamily="34" charset="0"/>
              </a:rPr>
              <a:t>La Reforma Educativa busca los objetivos fundamentales siguientes: </a:t>
            </a:r>
            <a:endParaRPr lang="es-MX" sz="1400" dirty="0" smtClean="0">
              <a:latin typeface="Century Gothic" panose="020B0502020202020204" pitchFamily="34" charset="0"/>
            </a:endParaRPr>
          </a:p>
          <a:p>
            <a:r>
              <a:rPr lang="es-MX" sz="1400" dirty="0" smtClean="0">
                <a:latin typeface="Century Gothic" panose="020B0502020202020204" pitchFamily="34" charset="0"/>
              </a:rPr>
              <a:t>• </a:t>
            </a:r>
            <a:r>
              <a:rPr lang="es-MX" sz="1400" dirty="0">
                <a:latin typeface="Century Gothic" panose="020B0502020202020204" pitchFamily="34" charset="0"/>
              </a:rPr>
              <a:t>Responder a una exigencia social para fortalecer a la educación pública, laica y gratuita</a:t>
            </a:r>
            <a:r>
              <a:rPr lang="es-MX" sz="1400" dirty="0" smtClean="0">
                <a:latin typeface="Century Gothic" panose="020B0502020202020204" pitchFamily="34" charset="0"/>
              </a:rPr>
              <a:t>. </a:t>
            </a:r>
          </a:p>
          <a:p>
            <a:r>
              <a:rPr lang="es-MX" sz="1400" dirty="0" smtClean="0">
                <a:latin typeface="Century Gothic" panose="020B0502020202020204" pitchFamily="34" charset="0"/>
              </a:rPr>
              <a:t>• </a:t>
            </a:r>
            <a:r>
              <a:rPr lang="es-MX" sz="1400" dirty="0">
                <a:latin typeface="Century Gothic" panose="020B0502020202020204" pitchFamily="34" charset="0"/>
              </a:rPr>
              <a:t>Asegurar una mayor equidad en el acceso a una educación de calidad. </a:t>
            </a:r>
            <a:endParaRPr lang="es-MX" sz="1400" dirty="0" smtClean="0">
              <a:latin typeface="Century Gothic" panose="020B0502020202020204" pitchFamily="34" charset="0"/>
            </a:endParaRPr>
          </a:p>
          <a:p>
            <a:r>
              <a:rPr lang="es-MX" sz="1400" dirty="0" smtClean="0">
                <a:latin typeface="Century Gothic" panose="020B0502020202020204" pitchFamily="34" charset="0"/>
              </a:rPr>
              <a:t>• </a:t>
            </a:r>
            <a:r>
              <a:rPr lang="es-MX" sz="1400" dirty="0">
                <a:latin typeface="Century Gothic" panose="020B0502020202020204" pitchFamily="34" charset="0"/>
              </a:rPr>
              <a:t>Fortalecer las capacidades de gestión de la escuela. </a:t>
            </a:r>
            <a:endParaRPr lang="es-MX" sz="1400" dirty="0" smtClean="0">
              <a:latin typeface="Century Gothic" panose="020B0502020202020204" pitchFamily="34" charset="0"/>
            </a:endParaRPr>
          </a:p>
          <a:p>
            <a:r>
              <a:rPr lang="es-MX" sz="1400" dirty="0" smtClean="0">
                <a:latin typeface="Century Gothic" panose="020B0502020202020204" pitchFamily="34" charset="0"/>
              </a:rPr>
              <a:t>• </a:t>
            </a:r>
            <a:r>
              <a:rPr lang="es-MX" sz="1400" dirty="0">
                <a:latin typeface="Century Gothic" panose="020B0502020202020204" pitchFamily="34" charset="0"/>
              </a:rPr>
              <a:t>Establecer un servicio profesional docente con reglas que respetan los derechos laborales de los maestros. </a:t>
            </a:r>
            <a:endParaRPr lang="es-MX" sz="1400" dirty="0" smtClean="0">
              <a:latin typeface="Century Gothic" panose="020B0502020202020204" pitchFamily="34" charset="0"/>
            </a:endParaRPr>
          </a:p>
          <a:p>
            <a:r>
              <a:rPr lang="es-MX" sz="1400" dirty="0" smtClean="0">
                <a:latin typeface="Century Gothic" panose="020B0502020202020204" pitchFamily="34" charset="0"/>
              </a:rPr>
              <a:t>• </a:t>
            </a:r>
            <a:r>
              <a:rPr lang="es-MX" sz="1400" dirty="0">
                <a:latin typeface="Century Gothic" panose="020B0502020202020204" pitchFamily="34" charset="0"/>
              </a:rPr>
              <a:t>Propiciar nuevas oportunidades para el desarrollo profesional de docentes y directivos. </a:t>
            </a:r>
            <a:endParaRPr lang="es-MX" sz="1400" dirty="0" smtClean="0">
              <a:latin typeface="Century Gothic" panose="020B0502020202020204" pitchFamily="34" charset="0"/>
            </a:endParaRPr>
          </a:p>
          <a:p>
            <a:r>
              <a:rPr lang="es-MX" sz="1400" dirty="0" smtClean="0">
                <a:latin typeface="Century Gothic" panose="020B0502020202020204" pitchFamily="34" charset="0"/>
              </a:rPr>
              <a:t>• </a:t>
            </a:r>
            <a:r>
              <a:rPr lang="es-MX" sz="1400" dirty="0">
                <a:latin typeface="Century Gothic" panose="020B0502020202020204" pitchFamily="34" charset="0"/>
              </a:rPr>
              <a:t>Sentar las bases para que los elementos del Sistema Educativo sean evaluados de manera imparcial, objetiva y transparente.</a:t>
            </a:r>
          </a:p>
        </p:txBody>
      </p:sp>
      <p:sp>
        <p:nvSpPr>
          <p:cNvPr id="4" name="CuadroTexto 3"/>
          <p:cNvSpPr txBox="1"/>
          <p:nvPr/>
        </p:nvSpPr>
        <p:spPr>
          <a:xfrm>
            <a:off x="7264882" y="1766566"/>
            <a:ext cx="4450040" cy="2327548"/>
          </a:xfrm>
          <a:prstGeom prst="rect">
            <a:avLst/>
          </a:prstGeom>
          <a:noFill/>
        </p:spPr>
        <p:txBody>
          <a:bodyPr wrap="square" rtlCol="0">
            <a:spAutoFit/>
          </a:bodyPr>
          <a:lstStyle/>
          <a:p>
            <a:r>
              <a:rPr lang="es-MX" sz="1400" i="1" dirty="0">
                <a:latin typeface="Century Gothic" panose="020B0502020202020204" pitchFamily="34" charset="0"/>
              </a:rPr>
              <a:t>En la reforma actual, sustituyeron toda la noción de calidad - como concepto rector del artículo constitucional - por excelencia, de modo que el fundamento de toda la reforma es que la educación mexicana entiende excelencia como el mejoramiento integral constante que promueve el máximo logro de aprendizaje en los educandos, para el fomento del pensamiento crítico y el vínculo entre la escuela y la comunidad</a:t>
            </a:r>
            <a:endParaRPr lang="es-MX" sz="1400" dirty="0">
              <a:latin typeface="Century Gothic" panose="020B0502020202020204" pitchFamily="34" charset="0"/>
            </a:endParaRPr>
          </a:p>
        </p:txBody>
      </p:sp>
      <p:sp>
        <p:nvSpPr>
          <p:cNvPr id="5" name="CuadroTexto 4"/>
          <p:cNvSpPr txBox="1"/>
          <p:nvPr/>
        </p:nvSpPr>
        <p:spPr>
          <a:xfrm>
            <a:off x="4797286" y="4617348"/>
            <a:ext cx="7593496" cy="2308324"/>
          </a:xfrm>
          <a:prstGeom prst="rect">
            <a:avLst/>
          </a:prstGeom>
          <a:noFill/>
        </p:spPr>
        <p:txBody>
          <a:bodyPr wrap="square" rtlCol="0">
            <a:spAutoFit/>
          </a:bodyPr>
          <a:lstStyle/>
          <a:p>
            <a:r>
              <a:rPr lang="es-MX" sz="1400" dirty="0" smtClean="0">
                <a:latin typeface="Century Gothic" panose="020B0502020202020204" pitchFamily="34" charset="0"/>
              </a:rPr>
              <a:t>Ideas para mejorar la reforma educativa </a:t>
            </a:r>
          </a:p>
          <a:p>
            <a:pPr marL="285750" indent="-285750">
              <a:buFont typeface="Arial" panose="020B0604020202020204" pitchFamily="34" charset="0"/>
              <a:buChar char="•"/>
            </a:pPr>
            <a:r>
              <a:rPr lang="es-MX" sz="1400" dirty="0">
                <a:latin typeface="Century Gothic" panose="020B0502020202020204" pitchFamily="34" charset="0"/>
              </a:rPr>
              <a:t>Dejar de dar bandazos. Optan por un pacto educativo que otorgue estabilidad al sistema y a la normatividad. ...</a:t>
            </a:r>
          </a:p>
          <a:p>
            <a:pPr marL="285750" indent="-285750">
              <a:buFont typeface="Arial" panose="020B0604020202020204" pitchFamily="34" charset="0"/>
              <a:buChar char="•"/>
            </a:pPr>
            <a:r>
              <a:rPr lang="es-MX" sz="1400" dirty="0">
                <a:latin typeface="Century Gothic" panose="020B0502020202020204" pitchFamily="34" charset="0"/>
              </a:rPr>
              <a:t>Mayor autonomía. ...</a:t>
            </a:r>
          </a:p>
          <a:p>
            <a:pPr marL="285750" indent="-285750">
              <a:buFont typeface="Arial" panose="020B0604020202020204" pitchFamily="34" charset="0"/>
              <a:buChar char="•"/>
            </a:pPr>
            <a:r>
              <a:rPr lang="es-MX" sz="1400" dirty="0">
                <a:latin typeface="Century Gothic" panose="020B0502020202020204" pitchFamily="34" charset="0"/>
              </a:rPr>
              <a:t>Prestigiar la evaluación. ...</a:t>
            </a:r>
          </a:p>
          <a:p>
            <a:pPr marL="285750" indent="-285750">
              <a:buFont typeface="Arial" panose="020B0604020202020204" pitchFamily="34" charset="0"/>
              <a:buChar char="•"/>
            </a:pPr>
            <a:r>
              <a:rPr lang="es-MX" sz="1400" dirty="0" smtClean="0">
                <a:latin typeface="Century Gothic" panose="020B0502020202020204" pitchFamily="34" charset="0"/>
              </a:rPr>
              <a:t>Mejorar</a:t>
            </a:r>
            <a:r>
              <a:rPr lang="es-MX" sz="1400" dirty="0">
                <a:latin typeface="Century Gothic" panose="020B0502020202020204" pitchFamily="34" charset="0"/>
              </a:rPr>
              <a:t> la formación del profesorado. ...</a:t>
            </a:r>
          </a:p>
          <a:p>
            <a:pPr marL="285750" indent="-285750">
              <a:buFont typeface="Arial" panose="020B0604020202020204" pitchFamily="34" charset="0"/>
              <a:buChar char="•"/>
            </a:pPr>
            <a:r>
              <a:rPr lang="es-MX" sz="1400" dirty="0">
                <a:latin typeface="Century Gothic" panose="020B0502020202020204" pitchFamily="34" charset="0"/>
              </a:rPr>
              <a:t>Renovar la docencia. ...</a:t>
            </a:r>
          </a:p>
          <a:p>
            <a:pPr marL="285750" indent="-285750">
              <a:buFont typeface="Arial" panose="020B0604020202020204" pitchFamily="34" charset="0"/>
              <a:buChar char="•"/>
            </a:pPr>
            <a:r>
              <a:rPr lang="es-MX" sz="1400" dirty="0">
                <a:latin typeface="Century Gothic" panose="020B0502020202020204" pitchFamily="34" charset="0"/>
              </a:rPr>
              <a:t>Asistentes sociales. ...</a:t>
            </a:r>
          </a:p>
          <a:p>
            <a:pPr marL="285750" indent="-285750">
              <a:buFont typeface="Arial" panose="020B0604020202020204" pitchFamily="34" charset="0"/>
              <a:buChar char="•"/>
            </a:pPr>
            <a:r>
              <a:rPr lang="es-MX" sz="1400" dirty="0">
                <a:latin typeface="Century Gothic" panose="020B0502020202020204" pitchFamily="34" charset="0"/>
              </a:rPr>
              <a:t>Diagnosticar las dificultades.</a:t>
            </a:r>
          </a:p>
          <a:p>
            <a:endParaRPr lang="es-MX" dirty="0"/>
          </a:p>
        </p:txBody>
      </p:sp>
      <p:pic>
        <p:nvPicPr>
          <p:cNvPr id="8" name="Imagen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33109" y="1665239"/>
            <a:ext cx="1876425" cy="2428875"/>
          </a:xfrm>
          <a:prstGeom prst="rect">
            <a:avLst/>
          </a:prstGeom>
        </p:spPr>
      </p:pic>
      <p:pic>
        <p:nvPicPr>
          <p:cNvPr id="9" name="Imagen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9357" y="5544907"/>
            <a:ext cx="2186608" cy="1114627"/>
          </a:xfrm>
          <a:prstGeom prst="rect">
            <a:avLst/>
          </a:prstGeom>
        </p:spPr>
      </p:pic>
      <p:cxnSp>
        <p:nvCxnSpPr>
          <p:cNvPr id="12" name="Conector recto de flecha 11"/>
          <p:cNvCxnSpPr>
            <a:stCxn id="2" idx="1"/>
          </p:cNvCxnSpPr>
          <p:nvPr/>
        </p:nvCxnSpPr>
        <p:spPr>
          <a:xfrm flipH="1">
            <a:off x="3021496" y="553637"/>
            <a:ext cx="516835" cy="7185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ector recto de flecha 13"/>
          <p:cNvCxnSpPr/>
          <p:nvPr/>
        </p:nvCxnSpPr>
        <p:spPr>
          <a:xfrm>
            <a:off x="8004313" y="689113"/>
            <a:ext cx="1007165" cy="7951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Flecha abajo 15"/>
          <p:cNvSpPr/>
          <p:nvPr/>
        </p:nvSpPr>
        <p:spPr>
          <a:xfrm rot="18302305">
            <a:off x="4210480" y="5506690"/>
            <a:ext cx="397565" cy="6690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7602304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p:cNvPicPr>
            <a:picLocks noChangeAspect="1"/>
          </p:cNvPicPr>
          <p:nvPr/>
        </p:nvPicPr>
        <p:blipFill>
          <a:blip r:embed="rId2"/>
          <a:stretch>
            <a:fillRect/>
          </a:stretch>
        </p:blipFill>
        <p:spPr>
          <a:xfrm rot="16200000">
            <a:off x="2667000" y="-2667001"/>
            <a:ext cx="6858000" cy="12192000"/>
          </a:xfrm>
          <a:prstGeom prst="rect">
            <a:avLst/>
          </a:prstGeom>
        </p:spPr>
      </p:pic>
      <p:sp>
        <p:nvSpPr>
          <p:cNvPr id="2" name="Título 1"/>
          <p:cNvSpPr>
            <a:spLocks noGrp="1"/>
          </p:cNvSpPr>
          <p:nvPr>
            <p:ph type="title"/>
          </p:nvPr>
        </p:nvSpPr>
        <p:spPr>
          <a:xfrm>
            <a:off x="3038061" y="132434"/>
            <a:ext cx="6959048" cy="801067"/>
          </a:xfrm>
        </p:spPr>
        <p:txBody>
          <a:bodyPr>
            <a:normAutofit/>
          </a:bodyPr>
          <a:lstStyle/>
          <a:p>
            <a:r>
              <a:rPr lang="es-MX" sz="2400" dirty="0" smtClean="0">
                <a:latin typeface="Arial Rounded MT Bold" panose="020F0704030504030204" pitchFamily="34" charset="0"/>
              </a:rPr>
              <a:t>Desafíos que enfrentan los futuros docentes</a:t>
            </a:r>
            <a:endParaRPr lang="es-MX" sz="2400" dirty="0">
              <a:latin typeface="Arial Rounded MT Bold" panose="020F0704030504030204" pitchFamily="34" charset="0"/>
            </a:endParaRPr>
          </a:p>
        </p:txBody>
      </p:sp>
      <p:sp>
        <p:nvSpPr>
          <p:cNvPr id="3" name="Marcador de contenido 2"/>
          <p:cNvSpPr>
            <a:spLocks noGrp="1"/>
          </p:cNvSpPr>
          <p:nvPr>
            <p:ph idx="1"/>
          </p:nvPr>
        </p:nvSpPr>
        <p:spPr>
          <a:xfrm>
            <a:off x="5953540" y="1471991"/>
            <a:ext cx="6119191" cy="1808922"/>
          </a:xfrm>
        </p:spPr>
        <p:txBody>
          <a:bodyPr>
            <a:normAutofit fontScale="92500" lnSpcReduction="10000"/>
          </a:bodyPr>
          <a:lstStyle/>
          <a:p>
            <a:r>
              <a:rPr lang="es-MX" sz="2000" dirty="0" smtClean="0">
                <a:latin typeface="Century Gothic" panose="020B0502020202020204" pitchFamily="34" charset="0"/>
              </a:rPr>
              <a:t>Modificar la forma de enseñar </a:t>
            </a:r>
          </a:p>
          <a:p>
            <a:r>
              <a:rPr lang="es-MX" sz="2000" dirty="0" smtClean="0">
                <a:latin typeface="Century Gothic" panose="020B0502020202020204" pitchFamily="34" charset="0"/>
              </a:rPr>
              <a:t>Incorporar las nuevas tecnologías</a:t>
            </a:r>
          </a:p>
          <a:p>
            <a:r>
              <a:rPr lang="es-MX" sz="2000" dirty="0" smtClean="0">
                <a:latin typeface="Century Gothic" panose="020B0502020202020204" pitchFamily="34" charset="0"/>
              </a:rPr>
              <a:t>Involucrarse mas </a:t>
            </a:r>
            <a:r>
              <a:rPr lang="es-MX" sz="2000" dirty="0" err="1" smtClean="0">
                <a:latin typeface="Century Gothic" panose="020B0502020202020204" pitchFamily="34" charset="0"/>
              </a:rPr>
              <a:t>alla</a:t>
            </a:r>
            <a:r>
              <a:rPr lang="es-MX" sz="2000" dirty="0" smtClean="0">
                <a:latin typeface="Century Gothic" panose="020B0502020202020204" pitchFamily="34" charset="0"/>
              </a:rPr>
              <a:t> del horario de clase </a:t>
            </a:r>
          </a:p>
          <a:p>
            <a:r>
              <a:rPr lang="es-MX" sz="2000" dirty="0" smtClean="0">
                <a:latin typeface="Century Gothic" panose="020B0502020202020204" pitchFamily="34" charset="0"/>
              </a:rPr>
              <a:t>Promover la confianza y motivación al alumno </a:t>
            </a:r>
          </a:p>
          <a:p>
            <a:r>
              <a:rPr lang="es-MX" sz="2000" dirty="0" smtClean="0">
                <a:latin typeface="Century Gothic" panose="020B0502020202020204" pitchFamily="34" charset="0"/>
              </a:rPr>
              <a:t>Modificar los mecanismos de evaluación  </a:t>
            </a:r>
          </a:p>
          <a:p>
            <a:endParaRPr lang="es-MX" sz="2400" dirty="0">
              <a:latin typeface="Century Gothic" panose="020B0502020202020204" pitchFamily="34" charset="0"/>
            </a:endParaRPr>
          </a:p>
        </p:txBody>
      </p:sp>
      <p:sp>
        <p:nvSpPr>
          <p:cNvPr id="4" name="CuadroTexto 3"/>
          <p:cNvSpPr txBox="1"/>
          <p:nvPr/>
        </p:nvSpPr>
        <p:spPr>
          <a:xfrm>
            <a:off x="947117" y="1094340"/>
            <a:ext cx="5032513" cy="5016758"/>
          </a:xfrm>
          <a:prstGeom prst="rect">
            <a:avLst/>
          </a:prstGeom>
          <a:noFill/>
        </p:spPr>
        <p:txBody>
          <a:bodyPr wrap="square" rtlCol="0">
            <a:spAutoFit/>
          </a:bodyPr>
          <a:lstStyle/>
          <a:p>
            <a:r>
              <a:rPr lang="es-MX" sz="2000" dirty="0" smtClean="0">
                <a:latin typeface="Century Gothic" panose="020B0502020202020204" pitchFamily="34" charset="0"/>
              </a:rPr>
              <a:t>El pensar en nuevas generaciones presenta algo complejo, el acelerado cambio social y la transformación de los sistemas educativos afectan el trabajo del docente en el contexto del aula. Es necesario pensar en estrategias de enseñanza para los desafíos de este panorama complejo.</a:t>
            </a:r>
          </a:p>
          <a:p>
            <a:r>
              <a:rPr lang="es-MX" sz="2000" dirty="0" smtClean="0">
                <a:latin typeface="Century Gothic" panose="020B0502020202020204" pitchFamily="34" charset="0"/>
              </a:rPr>
              <a:t>Es fundamental pensar en posibles estrategias de enseñanza, necesarias para atender a grupos de alumnos muy diferentes entre si, lo que se busca es favorecer y guiar el aprendizaje mediante un proceso progresivo de apoyos provisionales y de competencias y responsabilidades  </a:t>
            </a:r>
            <a:endParaRPr lang="es-MX" sz="2000" dirty="0">
              <a:latin typeface="Century Gothic" panose="020B0502020202020204" pitchFamily="34" charset="0"/>
            </a:endParaRPr>
          </a:p>
        </p:txBody>
      </p:sp>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79630" y="4825853"/>
            <a:ext cx="2543175" cy="1800225"/>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pic>
        <p:nvPicPr>
          <p:cNvPr id="6" name="Imagen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44170" y="3457090"/>
            <a:ext cx="2870753" cy="2123109"/>
          </a:xfrm>
          <a:prstGeom prst="rect">
            <a:avLst/>
          </a:prstGeom>
        </p:spPr>
      </p:pic>
      <p:sp>
        <p:nvSpPr>
          <p:cNvPr id="7" name="Cheurón 6"/>
          <p:cNvSpPr/>
          <p:nvPr/>
        </p:nvSpPr>
        <p:spPr>
          <a:xfrm rot="5400000">
            <a:off x="5565913" y="657433"/>
            <a:ext cx="331304" cy="738359"/>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Tree>
    <p:extLst>
      <p:ext uri="{BB962C8B-B14F-4D97-AF65-F5344CB8AC3E}">
        <p14:creationId xmlns:p14="http://schemas.microsoft.com/office/powerpoint/2010/main" val="24071613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p:nvPr/>
        </p:nvPicPr>
        <p:blipFill rotWithShape="1">
          <a:blip r:embed="rId2">
            <a:extLst>
              <a:ext uri="{28A0092B-C50C-407E-A947-70E740481C1C}">
                <a14:useLocalDpi xmlns:a14="http://schemas.microsoft.com/office/drawing/2010/main" val="0"/>
              </a:ext>
            </a:extLst>
          </a:blip>
          <a:srcRect l="19167" t="21605" r="6388" b="2345"/>
          <a:stretch/>
        </p:blipFill>
        <p:spPr bwMode="auto">
          <a:xfrm>
            <a:off x="238538" y="185530"/>
            <a:ext cx="11834191" cy="667246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936567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1062</TotalTime>
  <Words>488</Words>
  <Application>Microsoft Office PowerPoint</Application>
  <PresentationFormat>Panorámica</PresentationFormat>
  <Paragraphs>51</Paragraphs>
  <Slides>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Arial</vt:lpstr>
      <vt:lpstr>Arial Rounded MT Bold</vt:lpstr>
      <vt:lpstr>Calibri</vt:lpstr>
      <vt:lpstr>Calibri Light</vt:lpstr>
      <vt:lpstr>Century Gothic</vt:lpstr>
      <vt:lpstr>Tema de Office</vt:lpstr>
      <vt:lpstr>Escuela Normal De Educación Preescolar </vt:lpstr>
      <vt:lpstr>Presentación de PowerPoint</vt:lpstr>
      <vt:lpstr>Nuevas reformas educativas </vt:lpstr>
      <vt:lpstr>Desafíos que enfrentan los futuros docentes</vt:lpstr>
      <vt:lpstr>Presentación de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MAAO</dc:creator>
  <cp:lastModifiedBy>MAAO</cp:lastModifiedBy>
  <cp:revision>77</cp:revision>
  <dcterms:created xsi:type="dcterms:W3CDTF">2021-06-14T15:20:22Z</dcterms:created>
  <dcterms:modified xsi:type="dcterms:W3CDTF">2021-06-19T03:40:22Z</dcterms:modified>
</cp:coreProperties>
</file>