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0E924B-9792-4801-9F20-151AF14F6BD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8215D91-11C6-42C7-B642-E9595C3E43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25DBD620-AF26-45C7-A2E0-E8D44668D06C}"/>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5" name="Marcador de pie de página 4">
            <a:extLst>
              <a:ext uri="{FF2B5EF4-FFF2-40B4-BE49-F238E27FC236}">
                <a16:creationId xmlns:a16="http://schemas.microsoft.com/office/drawing/2014/main" id="{37E89E32-563D-4AF9-8D56-6682DBBB392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512C57C-7CFB-4E85-A205-99C2360F953D}"/>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37208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7952C9-9B7B-45B7-B359-D33879D8B02B}"/>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6F7B3EC-D9A7-4EED-9B06-643A96EEE23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85534B5-ABE5-4C0C-88CB-59E950B2A69E}"/>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5" name="Marcador de pie de página 4">
            <a:extLst>
              <a:ext uri="{FF2B5EF4-FFF2-40B4-BE49-F238E27FC236}">
                <a16:creationId xmlns:a16="http://schemas.microsoft.com/office/drawing/2014/main" id="{FB729BCF-2025-43B7-8D78-D87EDBE93D5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0DA581E-3EFD-4692-A11A-1C5F8771E602}"/>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1013114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2C5B47A-8FED-4CBE-8AA9-F28DD7F73BF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09A383D-223E-4C4D-B8EB-A16CA750DF8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A303BBB-E474-428D-A5C2-D537187F1B9E}"/>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5" name="Marcador de pie de página 4">
            <a:extLst>
              <a:ext uri="{FF2B5EF4-FFF2-40B4-BE49-F238E27FC236}">
                <a16:creationId xmlns:a16="http://schemas.microsoft.com/office/drawing/2014/main" id="{9D85325A-C899-4C12-B07D-4FAF7304FAA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2189D88-4B4B-473C-9409-A0A16B98DF20}"/>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4201762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DBFA23-D838-46BF-953B-F6CA0DA2CB9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142F9D3-DBFB-4895-AF83-D7BB10386C3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A129CB9-D3C8-48CC-A9B6-F6E18523AF44}"/>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5" name="Marcador de pie de página 4">
            <a:extLst>
              <a:ext uri="{FF2B5EF4-FFF2-40B4-BE49-F238E27FC236}">
                <a16:creationId xmlns:a16="http://schemas.microsoft.com/office/drawing/2014/main" id="{9A009565-D0DE-49E5-8880-68665D19E97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5EB6DF0-A136-4939-A4F5-04BE24CB3CB4}"/>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145434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0BFFF5-E49F-481A-B070-50FE8BB9F56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401177A9-AA18-4BB5-8656-5D996301B8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37BFDB4-2AB5-4F29-8009-1E72D65E77F5}"/>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5" name="Marcador de pie de página 4">
            <a:extLst>
              <a:ext uri="{FF2B5EF4-FFF2-40B4-BE49-F238E27FC236}">
                <a16:creationId xmlns:a16="http://schemas.microsoft.com/office/drawing/2014/main" id="{3932677F-2398-4490-929F-804D10EDE45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7E24A30-BD7D-4930-87CA-4E8DA028A352}"/>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2466502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D2DBE1-26F7-431B-B3BA-3F86379868F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AD7337B-4771-4171-BF27-9F6D3F76CDE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5AB4FC20-1D79-4AC8-B5A0-05792552CDE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5C30C336-21D1-4D2D-A7BF-EAAA5B330CD5}"/>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6" name="Marcador de pie de página 5">
            <a:extLst>
              <a:ext uri="{FF2B5EF4-FFF2-40B4-BE49-F238E27FC236}">
                <a16:creationId xmlns:a16="http://schemas.microsoft.com/office/drawing/2014/main" id="{02427E54-2F32-469F-BFAE-EA20FC20302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E70E7D5-487E-42C9-BE69-C21C4AC93DD1}"/>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353921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1F31D7-E8A4-4BCF-A269-55F2C6C9660F}"/>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1337075-E7AB-4A68-8721-5D4D5C9ED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03E5D60-5E0B-42BC-A1F2-1F95ADFC919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29B6FEF3-F4C0-4E49-832D-90E29DCA34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621C37F-86AB-4B7B-ADDF-6814EC9513C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3AB7013-2B14-4D3E-B575-EEA3E1222D56}"/>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8" name="Marcador de pie de página 7">
            <a:extLst>
              <a:ext uri="{FF2B5EF4-FFF2-40B4-BE49-F238E27FC236}">
                <a16:creationId xmlns:a16="http://schemas.microsoft.com/office/drawing/2014/main" id="{24D4A8BA-30CC-414D-9B2B-A5CA22ED1ACE}"/>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5C354C6A-DB98-472F-A252-A96B5BC89111}"/>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1287168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8FDF2E-4075-41AA-9F7D-4155950463C6}"/>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2C5B19A0-7DF0-4947-9AD2-CE6401593CA0}"/>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4" name="Marcador de pie de página 3">
            <a:extLst>
              <a:ext uri="{FF2B5EF4-FFF2-40B4-BE49-F238E27FC236}">
                <a16:creationId xmlns:a16="http://schemas.microsoft.com/office/drawing/2014/main" id="{CFAA52FA-62D2-4FD9-9131-3C22DC88807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6C09C76A-1CE2-46D9-B50E-BCC1409EBEF3}"/>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53452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D7B25E5-D3B1-4D2B-B274-9C377F4B9924}"/>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3" name="Marcador de pie de página 2">
            <a:extLst>
              <a:ext uri="{FF2B5EF4-FFF2-40B4-BE49-F238E27FC236}">
                <a16:creationId xmlns:a16="http://schemas.microsoft.com/office/drawing/2014/main" id="{9333B96B-3D7E-43B7-871B-6FCE7B89EF05}"/>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D0812825-F456-4CD0-A937-E1E683441CC3}"/>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399098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845FDA-0D53-4882-8AA8-EDCA9EEE169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CF7627B-8349-4AC9-8BC9-FA4F0E4379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567090F8-D734-4B8A-BD73-CB76D1DF1F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75AA085-6827-44A4-A69B-A151C987B691}"/>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6" name="Marcador de pie de página 5">
            <a:extLst>
              <a:ext uri="{FF2B5EF4-FFF2-40B4-BE49-F238E27FC236}">
                <a16:creationId xmlns:a16="http://schemas.microsoft.com/office/drawing/2014/main" id="{22DD8DA1-F9C5-44D7-973E-003B0BAD2B6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DB6DE02-4BB8-4BF3-8294-0BF12AA96350}"/>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3059384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306236-5AFB-4C39-ACC9-96671B8B82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932CB67-F2BC-49EB-93B7-3FA465CB88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F4B11A83-300C-44EE-BBC0-D2A1FB5F2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551A391-D217-42B3-B6D9-E17158051C43}"/>
              </a:ext>
            </a:extLst>
          </p:cNvPr>
          <p:cNvSpPr>
            <a:spLocks noGrp="1"/>
          </p:cNvSpPr>
          <p:nvPr>
            <p:ph type="dt" sz="half" idx="10"/>
          </p:nvPr>
        </p:nvSpPr>
        <p:spPr/>
        <p:txBody>
          <a:bodyPr/>
          <a:lstStyle/>
          <a:p>
            <a:fld id="{E2C67007-7CAA-4775-A97B-8FAE28516C46}" type="datetimeFigureOut">
              <a:rPr lang="es-ES" smtClean="0"/>
              <a:t>16/06/2021</a:t>
            </a:fld>
            <a:endParaRPr lang="es-ES"/>
          </a:p>
        </p:txBody>
      </p:sp>
      <p:sp>
        <p:nvSpPr>
          <p:cNvPr id="6" name="Marcador de pie de página 5">
            <a:extLst>
              <a:ext uri="{FF2B5EF4-FFF2-40B4-BE49-F238E27FC236}">
                <a16:creationId xmlns:a16="http://schemas.microsoft.com/office/drawing/2014/main" id="{A9AC1ED4-6F1A-4472-9F3D-2501D708B1A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036549C-DF04-480E-A099-D9DB5E0AC36B}"/>
              </a:ext>
            </a:extLst>
          </p:cNvPr>
          <p:cNvSpPr>
            <a:spLocks noGrp="1"/>
          </p:cNvSpPr>
          <p:nvPr>
            <p:ph type="sldNum" sz="quarter" idx="12"/>
          </p:nvPr>
        </p:nvSpPr>
        <p:spPr/>
        <p:txBody>
          <a:bodyPr/>
          <a:lstStyle/>
          <a:p>
            <a:fld id="{DD7237F2-2260-466A-B349-2251ED7B4417}" type="slidenum">
              <a:rPr lang="es-ES" smtClean="0"/>
              <a:t>‹Nº›</a:t>
            </a:fld>
            <a:endParaRPr lang="es-ES"/>
          </a:p>
        </p:txBody>
      </p:sp>
    </p:spTree>
    <p:extLst>
      <p:ext uri="{BB962C8B-B14F-4D97-AF65-F5344CB8AC3E}">
        <p14:creationId xmlns:p14="http://schemas.microsoft.com/office/powerpoint/2010/main" val="115409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908EBD9-57E1-40CC-901E-2DE9E11316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C0694425-2FA5-4BF4-91FD-D8BF890ADB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A00EF6F-11DF-4BB0-A88E-3E9163286E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67007-7CAA-4775-A97B-8FAE28516C46}" type="datetimeFigureOut">
              <a:rPr lang="es-ES" smtClean="0"/>
              <a:t>16/06/2021</a:t>
            </a:fld>
            <a:endParaRPr lang="es-ES"/>
          </a:p>
        </p:txBody>
      </p:sp>
      <p:sp>
        <p:nvSpPr>
          <p:cNvPr id="5" name="Marcador de pie de página 4">
            <a:extLst>
              <a:ext uri="{FF2B5EF4-FFF2-40B4-BE49-F238E27FC236}">
                <a16:creationId xmlns:a16="http://schemas.microsoft.com/office/drawing/2014/main" id="{3E301F16-6822-446F-A72D-9C163DF687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73D40C11-5AD9-48C4-A45B-9C6B2A6A1B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7237F2-2260-466A-B349-2251ED7B4417}" type="slidenum">
              <a:rPr lang="es-ES" smtClean="0"/>
              <a:t>‹Nº›</a:t>
            </a:fld>
            <a:endParaRPr lang="es-ES"/>
          </a:p>
        </p:txBody>
      </p:sp>
    </p:spTree>
    <p:extLst>
      <p:ext uri="{BB962C8B-B14F-4D97-AF65-F5344CB8AC3E}">
        <p14:creationId xmlns:p14="http://schemas.microsoft.com/office/powerpoint/2010/main" val="370764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4FB988C-ED5C-429E-B350-3E22B81D0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652C9CAA-A3BF-4899-BECA-C0602782E321}"/>
              </a:ext>
            </a:extLst>
          </p:cNvPr>
          <p:cNvSpPr txBox="1"/>
          <p:nvPr/>
        </p:nvSpPr>
        <p:spPr>
          <a:xfrm>
            <a:off x="4795071" y="268837"/>
            <a:ext cx="6613926" cy="707886"/>
          </a:xfrm>
          <a:prstGeom prst="rect">
            <a:avLst/>
          </a:prstGeom>
          <a:noFill/>
        </p:spPr>
        <p:txBody>
          <a:bodyPr wrap="none" rtlCol="0">
            <a:spAutoFit/>
          </a:bodyPr>
          <a:lstStyle/>
          <a:p>
            <a:r>
              <a:rPr lang="es-ES" sz="2000" dirty="0">
                <a:latin typeface="Arial Rounded MT Bold" panose="020F0704030504030204" pitchFamily="34" charset="0"/>
              </a:rPr>
              <a:t>ESCUELA NORMAL DE EDUCACIÓN PREESCOLAR </a:t>
            </a:r>
          </a:p>
          <a:p>
            <a:pPr algn="ctr"/>
            <a:r>
              <a:rPr lang="es-ES" sz="2000" dirty="0">
                <a:latin typeface="Arial Rounded MT Bold" panose="020F0704030504030204" pitchFamily="34" charset="0"/>
              </a:rPr>
              <a:t>DEL ESTADO DE COAHUILA</a:t>
            </a:r>
          </a:p>
        </p:txBody>
      </p:sp>
      <p:sp>
        <p:nvSpPr>
          <p:cNvPr id="6" name="Cuadro de texto 2">
            <a:extLst>
              <a:ext uri="{FF2B5EF4-FFF2-40B4-BE49-F238E27FC236}">
                <a16:creationId xmlns:a16="http://schemas.microsoft.com/office/drawing/2014/main" id="{D3E346AB-8714-4E33-B16D-DC32ED00E59C}"/>
              </a:ext>
            </a:extLst>
          </p:cNvPr>
          <p:cNvSpPr txBox="1">
            <a:spLocks noChangeArrowheads="1"/>
          </p:cNvSpPr>
          <p:nvPr/>
        </p:nvSpPr>
        <p:spPr bwMode="auto">
          <a:xfrm>
            <a:off x="-676275" y="1590670"/>
            <a:ext cx="6772275" cy="772263"/>
          </a:xfrm>
          <a:prstGeom prst="rect">
            <a:avLst/>
          </a:prstGeom>
          <a:no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es-ES" dirty="0">
                <a:effectLst/>
                <a:latin typeface="Arial Rounded MT Bold" panose="020F0704030504030204" pitchFamily="34" charset="0"/>
                <a:ea typeface="Calibri" panose="020F0502020204030204" pitchFamily="34" charset="0"/>
                <a:cs typeface="Times New Roman" panose="02020603050405020304" pitchFamily="18" charset="0"/>
              </a:rPr>
              <a:t>Observación y análisis de prácticas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ES" dirty="0">
                <a:effectLst/>
                <a:latin typeface="Arial Rounded MT Bold" panose="020F0704030504030204" pitchFamily="34" charset="0"/>
                <a:ea typeface="Calibri" panose="020F0502020204030204" pitchFamily="34" charset="0"/>
                <a:cs typeface="Times New Roman" panose="02020603050405020304" pitchFamily="18" charset="0"/>
              </a:rPr>
              <a:t>y contextos escolares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 de texto 2">
            <a:extLst>
              <a:ext uri="{FF2B5EF4-FFF2-40B4-BE49-F238E27FC236}">
                <a16:creationId xmlns:a16="http://schemas.microsoft.com/office/drawing/2014/main" id="{A4784BFC-4FAC-4D2E-B458-FFF8719FA1B0}"/>
              </a:ext>
            </a:extLst>
          </p:cNvPr>
          <p:cNvSpPr txBox="1">
            <a:spLocks noChangeArrowheads="1"/>
          </p:cNvSpPr>
          <p:nvPr/>
        </p:nvSpPr>
        <p:spPr bwMode="auto">
          <a:xfrm>
            <a:off x="6577013" y="1072651"/>
            <a:ext cx="2619375" cy="375285"/>
          </a:xfrm>
          <a:prstGeom prst="rect">
            <a:avLst/>
          </a:prstGeom>
          <a:no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es-ES" sz="1100" dirty="0">
                <a:effectLst/>
                <a:latin typeface="Arial" panose="020B0604020202020204" pitchFamily="34" charset="0"/>
                <a:ea typeface="Calibri" panose="020F0502020204030204" pitchFamily="34" charset="0"/>
                <a:cs typeface="Times New Roman" panose="02020603050405020304" pitchFamily="18" charset="0"/>
              </a:rPr>
              <a:t>Licenciatura en Educación Preescolar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 de texto 2">
            <a:extLst>
              <a:ext uri="{FF2B5EF4-FFF2-40B4-BE49-F238E27FC236}">
                <a16:creationId xmlns:a16="http://schemas.microsoft.com/office/drawing/2014/main" id="{0DA9CD2B-57C8-4BA6-B3BA-5CF4264FB2A4}"/>
              </a:ext>
            </a:extLst>
          </p:cNvPr>
          <p:cNvSpPr txBox="1">
            <a:spLocks noChangeArrowheads="1"/>
          </p:cNvSpPr>
          <p:nvPr/>
        </p:nvSpPr>
        <p:spPr bwMode="auto">
          <a:xfrm>
            <a:off x="619124" y="4495068"/>
            <a:ext cx="4181475" cy="2309863"/>
          </a:xfrm>
          <a:prstGeom prst="rect">
            <a:avLst/>
          </a:prstGeom>
          <a:noFill/>
          <a:ln w="9525">
            <a:noFill/>
            <a:miter lim="800000"/>
            <a:headEnd/>
            <a:tailEnd/>
          </a:ln>
        </p:spPr>
        <p:txBody>
          <a:bodyPr rot="0" vert="horz" wrap="square" lIns="91440" tIns="45720" rIns="91440" bIns="45720" anchor="t" anchorCtr="0">
            <a:spAutoFit/>
          </a:bodyPr>
          <a:lstStyle/>
          <a:p>
            <a:pPr>
              <a:lnSpc>
                <a:spcPct val="107000"/>
              </a:lnSpc>
              <a:spcAft>
                <a:spcPts val="800"/>
              </a:spcAft>
            </a:pPr>
            <a:r>
              <a:rPr lang="es-ES" sz="1400" dirty="0">
                <a:effectLst/>
                <a:latin typeface="Arial" panose="020B0604020202020204" pitchFamily="34" charset="0"/>
                <a:ea typeface="Calibri" panose="020F0502020204030204" pitchFamily="34" charset="0"/>
                <a:cs typeface="Times New Roman" panose="02020603050405020304" pitchFamily="18" charset="0"/>
              </a:rPr>
              <a:t>Nombre del titular: </a:t>
            </a:r>
          </a:p>
          <a:p>
            <a:pPr>
              <a:lnSpc>
                <a:spcPct val="107000"/>
              </a:lnSpc>
              <a:spcAft>
                <a:spcPts val="800"/>
              </a:spcAft>
            </a:pPr>
            <a:r>
              <a:rPr lang="es-ES" sz="1400" dirty="0">
                <a:effectLst/>
                <a:latin typeface="Arial" panose="020B0604020202020204" pitchFamily="34" charset="0"/>
                <a:ea typeface="Calibri" panose="020F0502020204030204" pitchFamily="34" charset="0"/>
                <a:cs typeface="Times New Roman" panose="02020603050405020304" pitchFamily="18" charset="0"/>
              </a:rPr>
              <a:t>María Efigenia Maury Arredondo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400" dirty="0">
                <a:effectLst/>
                <a:latin typeface="Arial" panose="020B0604020202020204" pitchFamily="34" charset="0"/>
                <a:ea typeface="Calibri" panose="020F0502020204030204" pitchFamily="34" charset="0"/>
                <a:cs typeface="Times New Roman" panose="02020603050405020304" pitchFamily="18" charset="0"/>
              </a:rPr>
              <a:t>Nombre de la alumna: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400" dirty="0">
                <a:effectLst/>
                <a:latin typeface="Arial" panose="020B0604020202020204" pitchFamily="34" charset="0"/>
                <a:ea typeface="Calibri" panose="020F0502020204030204" pitchFamily="34" charset="0"/>
                <a:cs typeface="Times New Roman" panose="02020603050405020304" pitchFamily="18" charset="0"/>
              </a:rPr>
              <a:t>Jimena Wendolyn Ávila Pecina #3</a:t>
            </a:r>
          </a:p>
          <a:p>
            <a:pPr>
              <a:lnSpc>
                <a:spcPct val="107000"/>
              </a:lnSpc>
              <a:spcAft>
                <a:spcPts val="800"/>
              </a:spcAft>
            </a:pPr>
            <a:r>
              <a:rPr lang="es-ES" sz="1400" dirty="0">
                <a:effectLst/>
                <a:latin typeface="Arial" panose="020B0604020202020204" pitchFamily="34" charset="0"/>
                <a:ea typeface="Calibri" panose="020F0502020204030204" pitchFamily="34" charset="0"/>
                <a:cs typeface="Times New Roman" panose="02020603050405020304" pitchFamily="18" charset="0"/>
              </a:rPr>
              <a:t>Mónica Guadalupe Bustamante Gutiérrez #4</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400" dirty="0">
                <a:effectLst/>
                <a:latin typeface="Arial" panose="020B0604020202020204" pitchFamily="34" charset="0"/>
                <a:ea typeface="Calibri" panose="020F0502020204030204" pitchFamily="34" charset="0"/>
                <a:cs typeface="Times New Roman" panose="02020603050405020304" pitchFamily="18" charset="0"/>
              </a:rPr>
              <a:t> </a:t>
            </a:r>
            <a:endParaRPr lang="es-E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400" dirty="0">
                <a:effectLst/>
                <a:latin typeface="Arial" panose="020B0604020202020204" pitchFamily="34" charset="0"/>
                <a:ea typeface="Calibri" panose="020F0502020204030204" pitchFamily="34" charset="0"/>
                <a:cs typeface="Times New Roman" panose="02020603050405020304" pitchFamily="18" charset="0"/>
              </a:rPr>
              <a:t>Segundo semestre, sección D.</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58229C5F-1824-44DE-8D53-165FAB1BEB37}"/>
              </a:ext>
            </a:extLst>
          </p:cNvPr>
          <p:cNvSpPr txBox="1"/>
          <p:nvPr/>
        </p:nvSpPr>
        <p:spPr>
          <a:xfrm>
            <a:off x="5637527" y="3038606"/>
            <a:ext cx="4498347" cy="830997"/>
          </a:xfrm>
          <a:prstGeom prst="rect">
            <a:avLst/>
          </a:prstGeom>
          <a:noFill/>
        </p:spPr>
        <p:txBody>
          <a:bodyPr wrap="none" rtlCol="0">
            <a:spAutoFit/>
          </a:bodyPr>
          <a:lstStyle/>
          <a:p>
            <a:pPr algn="ctr"/>
            <a:r>
              <a:rPr lang="es-ES" sz="2400" dirty="0">
                <a:latin typeface="Arial Rounded MT Bold" panose="020F0704030504030204" pitchFamily="34" charset="0"/>
              </a:rPr>
              <a:t>Presentación de la lectura</a:t>
            </a:r>
          </a:p>
          <a:p>
            <a:pPr algn="ctr"/>
            <a:r>
              <a:rPr lang="es-ES" sz="2400" dirty="0">
                <a:latin typeface="Georgia" panose="02040502050405020303" pitchFamily="18" charset="0"/>
              </a:rPr>
              <a:t>Doce formas básicas de enseñar</a:t>
            </a:r>
          </a:p>
        </p:txBody>
      </p:sp>
      <p:sp>
        <p:nvSpPr>
          <p:cNvPr id="11" name="Cuadro de texto 2">
            <a:extLst>
              <a:ext uri="{FF2B5EF4-FFF2-40B4-BE49-F238E27FC236}">
                <a16:creationId xmlns:a16="http://schemas.microsoft.com/office/drawing/2014/main" id="{36BF5863-9141-47EE-BBEE-0F058B0F7168}"/>
              </a:ext>
            </a:extLst>
          </p:cNvPr>
          <p:cNvSpPr txBox="1">
            <a:spLocks noChangeArrowheads="1"/>
          </p:cNvSpPr>
          <p:nvPr/>
        </p:nvSpPr>
        <p:spPr bwMode="auto">
          <a:xfrm>
            <a:off x="5584134" y="6226345"/>
            <a:ext cx="6324600" cy="333375"/>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s-ES" sz="1200" b="1" dirty="0">
                <a:effectLst/>
                <a:latin typeface="Arial" panose="020B0604020202020204" pitchFamily="34" charset="0"/>
                <a:ea typeface="Calibri" panose="020F0502020204030204" pitchFamily="34" charset="0"/>
                <a:cs typeface="Times New Roman" panose="02020603050405020304" pitchFamily="18" charset="0"/>
              </a:rPr>
              <a:t>Saltillo, Coahuila                                                                                        </a:t>
            </a:r>
            <a:r>
              <a:rPr lang="es-ES" sz="1200" b="1" dirty="0">
                <a:latin typeface="Arial" panose="020B0604020202020204" pitchFamily="34" charset="0"/>
                <a:ea typeface="Calibri" panose="020F0502020204030204" pitchFamily="34" charset="0"/>
                <a:cs typeface="Times New Roman" panose="02020603050405020304" pitchFamily="18" charset="0"/>
              </a:rPr>
              <a:t>Junio</a:t>
            </a:r>
            <a:r>
              <a:rPr lang="es-ES" sz="1200" b="1" dirty="0">
                <a:effectLst/>
                <a:latin typeface="Arial" panose="020B0604020202020204" pitchFamily="34" charset="0"/>
                <a:ea typeface="Calibri" panose="020F0502020204030204" pitchFamily="34" charset="0"/>
                <a:cs typeface="Times New Roman" panose="02020603050405020304" pitchFamily="18" charset="0"/>
              </a:rPr>
              <a:t> 2021</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878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2B73B07-C4F7-4065-BED3-347F692070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3C682B0E-385C-4427-A490-6BC2741E3AD8}"/>
              </a:ext>
            </a:extLst>
          </p:cNvPr>
          <p:cNvSpPr txBox="1"/>
          <p:nvPr/>
        </p:nvSpPr>
        <p:spPr>
          <a:xfrm>
            <a:off x="318052" y="278296"/>
            <a:ext cx="1895904" cy="369332"/>
          </a:xfrm>
          <a:prstGeom prst="rect">
            <a:avLst/>
          </a:prstGeom>
          <a:noFill/>
        </p:spPr>
        <p:txBody>
          <a:bodyPr wrap="none" rtlCol="0">
            <a:spAutoFit/>
          </a:bodyPr>
          <a:lstStyle/>
          <a:p>
            <a:r>
              <a:rPr lang="es-ES" dirty="0">
                <a:ln w="57150">
                  <a:solidFill>
                    <a:schemeClr val="tx1"/>
                  </a:solidFill>
                </a:ln>
                <a:latin typeface="Arial Rounded MT Bold" panose="020F0704030504030204" pitchFamily="34" charset="0"/>
              </a:rPr>
              <a:t>Forma básica 7</a:t>
            </a:r>
          </a:p>
        </p:txBody>
      </p:sp>
      <p:sp>
        <p:nvSpPr>
          <p:cNvPr id="5" name="CuadroTexto 4">
            <a:extLst>
              <a:ext uri="{FF2B5EF4-FFF2-40B4-BE49-F238E27FC236}">
                <a16:creationId xmlns:a16="http://schemas.microsoft.com/office/drawing/2014/main" id="{E19EB69F-6858-4824-B46C-1F18EFA26B94}"/>
              </a:ext>
            </a:extLst>
          </p:cNvPr>
          <p:cNvSpPr txBox="1"/>
          <p:nvPr/>
        </p:nvSpPr>
        <p:spPr>
          <a:xfrm>
            <a:off x="318052" y="272175"/>
            <a:ext cx="1895904" cy="369332"/>
          </a:xfrm>
          <a:prstGeom prst="rect">
            <a:avLst/>
          </a:prstGeom>
          <a:noFill/>
        </p:spPr>
        <p:txBody>
          <a:bodyPr wrap="none" rtlCol="0">
            <a:spAutoFit/>
          </a:bodyPr>
          <a:lstStyle/>
          <a:p>
            <a:r>
              <a:rPr lang="es-ES" dirty="0">
                <a:solidFill>
                  <a:schemeClr val="accent6">
                    <a:lumMod val="40000"/>
                    <a:lumOff val="60000"/>
                  </a:schemeClr>
                </a:solidFill>
                <a:latin typeface="Arial Rounded MT Bold" panose="020F0704030504030204" pitchFamily="34" charset="0"/>
              </a:rPr>
              <a:t>Forma básica 7</a:t>
            </a:r>
          </a:p>
        </p:txBody>
      </p:sp>
      <p:sp>
        <p:nvSpPr>
          <p:cNvPr id="4" name="CuadroTexto 3">
            <a:extLst>
              <a:ext uri="{FF2B5EF4-FFF2-40B4-BE49-F238E27FC236}">
                <a16:creationId xmlns:a16="http://schemas.microsoft.com/office/drawing/2014/main" id="{E9F3C112-2148-4747-AAC0-BC1E2DD51737}"/>
              </a:ext>
            </a:extLst>
          </p:cNvPr>
          <p:cNvSpPr txBox="1"/>
          <p:nvPr/>
        </p:nvSpPr>
        <p:spPr>
          <a:xfrm>
            <a:off x="245187" y="941084"/>
            <a:ext cx="11628761" cy="1200329"/>
          </a:xfrm>
          <a:prstGeom prst="rect">
            <a:avLst/>
          </a:prstGeom>
          <a:noFill/>
        </p:spPr>
        <p:txBody>
          <a:bodyPr wrap="none" rtlCol="0">
            <a:spAutoFit/>
          </a:bodyPr>
          <a:lstStyle/>
          <a:p>
            <a:r>
              <a:rPr lang="es-ES" dirty="0"/>
              <a:t>En el capítulo anterior vimos cómo se reflexiona  sobre un curso de acción y cómo se va formando, junto con los alumnos, </a:t>
            </a:r>
          </a:p>
          <a:p>
            <a:r>
              <a:rPr lang="es-ES" dirty="0"/>
              <a:t>Su representación. En este capítulo ya no tratamos ya de acciones, sino de operaciones, de su construcción y de su</a:t>
            </a:r>
          </a:p>
          <a:p>
            <a:r>
              <a:rPr lang="es-ES" dirty="0"/>
              <a:t>interiorización  para formar representaciones, o sea, se trata del pensamiento matemático.</a:t>
            </a:r>
          </a:p>
          <a:p>
            <a:endParaRPr lang="es-ES" dirty="0"/>
          </a:p>
        </p:txBody>
      </p:sp>
      <p:sp>
        <p:nvSpPr>
          <p:cNvPr id="7" name="CuadroTexto 6">
            <a:extLst>
              <a:ext uri="{FF2B5EF4-FFF2-40B4-BE49-F238E27FC236}">
                <a16:creationId xmlns:a16="http://schemas.microsoft.com/office/drawing/2014/main" id="{7B525784-D955-411A-BBCD-AA55EBED6BDC}"/>
              </a:ext>
            </a:extLst>
          </p:cNvPr>
          <p:cNvSpPr txBox="1"/>
          <p:nvPr/>
        </p:nvSpPr>
        <p:spPr>
          <a:xfrm>
            <a:off x="0" y="4597318"/>
            <a:ext cx="8153066" cy="1754326"/>
          </a:xfrm>
          <a:prstGeom prst="rect">
            <a:avLst/>
          </a:prstGeom>
          <a:noFill/>
        </p:spPr>
        <p:txBody>
          <a:bodyPr wrap="none" rtlCol="0">
            <a:spAutoFit/>
          </a:bodyPr>
          <a:lstStyle/>
          <a:p>
            <a:r>
              <a:rPr lang="es-ES" dirty="0"/>
              <a:t>Nosotros ponemos un enfoque más sencillo, pero que</a:t>
            </a:r>
          </a:p>
          <a:p>
            <a:r>
              <a:rPr lang="es-ES" dirty="0"/>
              <a:t>Se aproxima al de Piaget en cuanto a sus resultados. Entendemos las</a:t>
            </a:r>
          </a:p>
          <a:p>
            <a:r>
              <a:rPr lang="es-ES" dirty="0"/>
              <a:t>Operaciones como acciones abstractas. Creemos que a partir de una acción se puede</a:t>
            </a:r>
          </a:p>
          <a:p>
            <a:r>
              <a:rPr lang="es-ES" dirty="0"/>
              <a:t>Formar una operación de la mente del que actúa, cuando </a:t>
            </a:r>
          </a:p>
          <a:p>
            <a:r>
              <a:rPr lang="es-ES" dirty="0"/>
              <a:t>Considera abstractamente su propio obrar.</a:t>
            </a:r>
          </a:p>
          <a:p>
            <a:r>
              <a:rPr lang="es-ES" dirty="0"/>
              <a:t>Los siguientes ejemplos ilustraran esta idea.. </a:t>
            </a:r>
          </a:p>
        </p:txBody>
      </p:sp>
      <p:sp>
        <p:nvSpPr>
          <p:cNvPr id="10" name="CuadroTexto 9">
            <a:extLst>
              <a:ext uri="{FF2B5EF4-FFF2-40B4-BE49-F238E27FC236}">
                <a16:creationId xmlns:a16="http://schemas.microsoft.com/office/drawing/2014/main" id="{BD31ADC1-702A-43D5-9469-DEA6BD6C87B1}"/>
              </a:ext>
            </a:extLst>
          </p:cNvPr>
          <p:cNvSpPr txBox="1"/>
          <p:nvPr/>
        </p:nvSpPr>
        <p:spPr>
          <a:xfrm>
            <a:off x="2213955" y="278296"/>
            <a:ext cx="2939651" cy="369332"/>
          </a:xfrm>
          <a:prstGeom prst="rect">
            <a:avLst/>
          </a:prstGeom>
          <a:noFill/>
        </p:spPr>
        <p:txBody>
          <a:bodyPr wrap="none" rtlCol="0">
            <a:spAutoFit/>
          </a:bodyPr>
          <a:lstStyle/>
          <a:p>
            <a:r>
              <a:rPr lang="es-ES" dirty="0">
                <a:ln w="57150">
                  <a:solidFill>
                    <a:schemeClr val="tx1"/>
                  </a:solidFill>
                </a:ln>
                <a:latin typeface="Arial Rounded MT Bold" panose="020F0704030504030204" pitchFamily="34" charset="0"/>
              </a:rPr>
              <a:t>Construir una operación </a:t>
            </a:r>
          </a:p>
        </p:txBody>
      </p:sp>
      <p:sp>
        <p:nvSpPr>
          <p:cNvPr id="11" name="CuadroTexto 10">
            <a:extLst>
              <a:ext uri="{FF2B5EF4-FFF2-40B4-BE49-F238E27FC236}">
                <a16:creationId xmlns:a16="http://schemas.microsoft.com/office/drawing/2014/main" id="{58327182-67DA-493B-9C13-45E92A76C84D}"/>
              </a:ext>
            </a:extLst>
          </p:cNvPr>
          <p:cNvSpPr txBox="1"/>
          <p:nvPr/>
        </p:nvSpPr>
        <p:spPr>
          <a:xfrm>
            <a:off x="2213955" y="272175"/>
            <a:ext cx="2963953" cy="369332"/>
          </a:xfrm>
          <a:prstGeom prst="rect">
            <a:avLst/>
          </a:prstGeom>
          <a:noFill/>
        </p:spPr>
        <p:txBody>
          <a:bodyPr wrap="none" rtlCol="0">
            <a:spAutoFit/>
          </a:bodyPr>
          <a:lstStyle/>
          <a:p>
            <a:r>
              <a:rPr lang="es-ES" dirty="0">
                <a:solidFill>
                  <a:srgbClr val="FFC000"/>
                </a:solidFill>
                <a:latin typeface="Arial Rounded MT Bold" panose="020F0704030504030204" pitchFamily="34" charset="0"/>
              </a:rPr>
              <a:t>Construir una operación </a:t>
            </a:r>
          </a:p>
        </p:txBody>
      </p:sp>
      <p:sp>
        <p:nvSpPr>
          <p:cNvPr id="8" name="CuadroTexto 7">
            <a:extLst>
              <a:ext uri="{FF2B5EF4-FFF2-40B4-BE49-F238E27FC236}">
                <a16:creationId xmlns:a16="http://schemas.microsoft.com/office/drawing/2014/main" id="{EEEBF1DB-2801-4348-BCE9-830D9BF31602}"/>
              </a:ext>
            </a:extLst>
          </p:cNvPr>
          <p:cNvSpPr txBox="1"/>
          <p:nvPr/>
        </p:nvSpPr>
        <p:spPr>
          <a:xfrm>
            <a:off x="318052" y="2043752"/>
            <a:ext cx="11592328" cy="1754326"/>
          </a:xfrm>
          <a:prstGeom prst="rect">
            <a:avLst/>
          </a:prstGeom>
          <a:noFill/>
        </p:spPr>
        <p:txBody>
          <a:bodyPr wrap="square" rtlCol="0">
            <a:spAutoFit/>
          </a:bodyPr>
          <a:lstStyle/>
          <a:p>
            <a:r>
              <a:rPr lang="es-ES" dirty="0"/>
              <a:t>Esto consiste en algo más que calcular. Se trata de un pensamiento que considera de modo abstracto la realidad y el propio obrar.</a:t>
            </a:r>
          </a:p>
          <a:p>
            <a:r>
              <a:rPr lang="es-ES" dirty="0"/>
              <a:t>El pensamiento matemático ha partido del quehacer practico y del establecimiento de relaciones concretas dentro de la realidad, y que también este desarrollo ha de ser recorrido de nuevo en la experiencia de cada niño.</a:t>
            </a:r>
          </a:p>
          <a:p>
            <a:r>
              <a:rPr lang="es-ES" dirty="0"/>
              <a:t>Las operaciones son los descendientes abstractos de los esquemas de acción y éstos a su vez, son su predecesores concretos.</a:t>
            </a:r>
          </a:p>
        </p:txBody>
      </p:sp>
    </p:spTree>
    <p:extLst>
      <p:ext uri="{BB962C8B-B14F-4D97-AF65-F5344CB8AC3E}">
        <p14:creationId xmlns:p14="http://schemas.microsoft.com/office/powerpoint/2010/main" val="72677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2" descr="Patrón de fondo&#10;&#10;Descripción generada automáticamente">
            <a:extLst>
              <a:ext uri="{FF2B5EF4-FFF2-40B4-BE49-F238E27FC236}">
                <a16:creationId xmlns:a16="http://schemas.microsoft.com/office/drawing/2014/main" id="{D870839D-EDBA-4AFE-ADE4-65D8E8F25B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4670" r="1" b="2369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5911D184-10FC-4AEC-859A-AD0DA023C5F9}"/>
              </a:ext>
            </a:extLst>
          </p:cNvPr>
          <p:cNvSpPr txBox="1"/>
          <p:nvPr/>
        </p:nvSpPr>
        <p:spPr>
          <a:xfrm>
            <a:off x="309127" y="93630"/>
            <a:ext cx="4838056" cy="369332"/>
          </a:xfrm>
          <a:prstGeom prst="rect">
            <a:avLst/>
          </a:prstGeom>
          <a:noFill/>
        </p:spPr>
        <p:txBody>
          <a:bodyPr wrap="none" rtlCol="0">
            <a:spAutoFit/>
          </a:bodyPr>
          <a:lstStyle/>
          <a:p>
            <a:r>
              <a:rPr lang="es-ES" dirty="0">
                <a:ln w="57150">
                  <a:solidFill>
                    <a:schemeClr val="tx1"/>
                  </a:solidFill>
                </a:ln>
                <a:latin typeface="Arial Rounded MT Bold" panose="020F0704030504030204" pitchFamily="34" charset="0"/>
              </a:rPr>
              <a:t>Las operaciones son acciones abstractas</a:t>
            </a:r>
          </a:p>
        </p:txBody>
      </p:sp>
      <p:sp>
        <p:nvSpPr>
          <p:cNvPr id="8" name="CuadroTexto 7">
            <a:extLst>
              <a:ext uri="{FF2B5EF4-FFF2-40B4-BE49-F238E27FC236}">
                <a16:creationId xmlns:a16="http://schemas.microsoft.com/office/drawing/2014/main" id="{38623225-59BE-40B4-9FA8-FDC879D50F4C}"/>
              </a:ext>
            </a:extLst>
          </p:cNvPr>
          <p:cNvSpPr txBox="1"/>
          <p:nvPr/>
        </p:nvSpPr>
        <p:spPr>
          <a:xfrm>
            <a:off x="309127" y="93630"/>
            <a:ext cx="4838056" cy="369332"/>
          </a:xfrm>
          <a:prstGeom prst="rect">
            <a:avLst/>
          </a:prstGeom>
          <a:noFill/>
        </p:spPr>
        <p:txBody>
          <a:bodyPr wrap="none" rtlCol="0">
            <a:spAutoFit/>
          </a:bodyPr>
          <a:lstStyle/>
          <a:p>
            <a:r>
              <a:rPr lang="es-ES" dirty="0">
                <a:solidFill>
                  <a:srgbClr val="FFC000"/>
                </a:solidFill>
                <a:latin typeface="Arial Rounded MT Bold" panose="020F0704030504030204" pitchFamily="34" charset="0"/>
              </a:rPr>
              <a:t>Las operaciones son acciones abstractas</a:t>
            </a:r>
          </a:p>
        </p:txBody>
      </p:sp>
      <p:sp>
        <p:nvSpPr>
          <p:cNvPr id="3" name="CuadroTexto 2">
            <a:extLst>
              <a:ext uri="{FF2B5EF4-FFF2-40B4-BE49-F238E27FC236}">
                <a16:creationId xmlns:a16="http://schemas.microsoft.com/office/drawing/2014/main" id="{B843E5AF-3B41-47B3-B503-5FC0E7BB3192}"/>
              </a:ext>
            </a:extLst>
          </p:cNvPr>
          <p:cNvSpPr txBox="1"/>
          <p:nvPr/>
        </p:nvSpPr>
        <p:spPr>
          <a:xfrm>
            <a:off x="724568" y="462962"/>
            <a:ext cx="6888681" cy="338554"/>
          </a:xfrm>
          <a:prstGeom prst="rect">
            <a:avLst/>
          </a:prstGeom>
          <a:noFill/>
        </p:spPr>
        <p:txBody>
          <a:bodyPr wrap="none" rtlCol="0">
            <a:spAutoFit/>
          </a:bodyPr>
          <a:lstStyle/>
          <a:p>
            <a:r>
              <a:rPr lang="es-ES" sz="1600" b="1" dirty="0"/>
              <a:t>Primer ejemplo: Una clase actúa con periódicos confeccionados por ella misma</a:t>
            </a:r>
          </a:p>
        </p:txBody>
      </p:sp>
      <p:sp>
        <p:nvSpPr>
          <p:cNvPr id="10" name="CuadroTexto 9">
            <a:extLst>
              <a:ext uri="{FF2B5EF4-FFF2-40B4-BE49-F238E27FC236}">
                <a16:creationId xmlns:a16="http://schemas.microsoft.com/office/drawing/2014/main" id="{CE39EC5C-019E-496D-A59A-5C8BE45C219A}"/>
              </a:ext>
            </a:extLst>
          </p:cNvPr>
          <p:cNvSpPr txBox="1"/>
          <p:nvPr/>
        </p:nvSpPr>
        <p:spPr>
          <a:xfrm>
            <a:off x="2875722" y="3059668"/>
            <a:ext cx="5514651" cy="338554"/>
          </a:xfrm>
          <a:prstGeom prst="rect">
            <a:avLst/>
          </a:prstGeom>
          <a:noFill/>
        </p:spPr>
        <p:txBody>
          <a:bodyPr wrap="none" rtlCol="0">
            <a:spAutoFit/>
          </a:bodyPr>
          <a:lstStyle/>
          <a:p>
            <a:r>
              <a:rPr lang="es-ES" sz="1600" b="1" dirty="0"/>
              <a:t>Segundo ejemplo: Los niños de primero descubren la medición</a:t>
            </a:r>
          </a:p>
        </p:txBody>
      </p:sp>
      <p:sp>
        <p:nvSpPr>
          <p:cNvPr id="12" name="CuadroTexto 11">
            <a:extLst>
              <a:ext uri="{FF2B5EF4-FFF2-40B4-BE49-F238E27FC236}">
                <a16:creationId xmlns:a16="http://schemas.microsoft.com/office/drawing/2014/main" id="{9F88D07C-ABE0-4D07-9463-F0E48E5240F3}"/>
              </a:ext>
            </a:extLst>
          </p:cNvPr>
          <p:cNvSpPr txBox="1"/>
          <p:nvPr/>
        </p:nvSpPr>
        <p:spPr>
          <a:xfrm>
            <a:off x="205725" y="764616"/>
            <a:ext cx="10983002" cy="2308324"/>
          </a:xfrm>
          <a:prstGeom prst="rect">
            <a:avLst/>
          </a:prstGeom>
          <a:noFill/>
        </p:spPr>
        <p:txBody>
          <a:bodyPr wrap="square" rtlCol="0">
            <a:spAutoFit/>
          </a:bodyPr>
          <a:lstStyle/>
          <a:p>
            <a:r>
              <a:rPr lang="es-ES" dirty="0"/>
              <a:t>Se realizaron las siguientes acciones: un alumno fue a comprar el papel, apartó la cantidad necesaria y tomó para su propio uso las hojas no utilizadas. Una vez confeccionados los periódicos se distribuyeron, ingresó dinero en caja. Al final huno que devolver su  anticipo al proveedor del papel. Esto dio lugar a la siguiente pregunta: ¿Qué ha sucedido aquí desde el punto de vista contable? </a:t>
            </a:r>
          </a:p>
          <a:p>
            <a:r>
              <a:rPr lang="es-ES" dirty="0"/>
              <a:t>Para averiguarlo, los alumnos reconstruyen las acciones realizadas, desde la perspectiva de las cantidades y los precios.  Cuando los alumnos se limitan a echar cuentas no toman en consideración la mayor parte de los aspectos de este complejo hecho. Realizan un proceso de abstracción a partir del esquema de acción. Piaget habla de abstracción a partir de la acción. Lo que queda es una acción abstracta a la que llamamos operación. </a:t>
            </a:r>
          </a:p>
        </p:txBody>
      </p:sp>
      <p:sp>
        <p:nvSpPr>
          <p:cNvPr id="13" name="CuadroTexto 12">
            <a:extLst>
              <a:ext uri="{FF2B5EF4-FFF2-40B4-BE49-F238E27FC236}">
                <a16:creationId xmlns:a16="http://schemas.microsoft.com/office/drawing/2014/main" id="{651279EF-1525-473F-845E-EE0036749753}"/>
              </a:ext>
            </a:extLst>
          </p:cNvPr>
          <p:cNvSpPr txBox="1"/>
          <p:nvPr/>
        </p:nvSpPr>
        <p:spPr>
          <a:xfrm>
            <a:off x="2875722" y="3398222"/>
            <a:ext cx="8992428" cy="1754326"/>
          </a:xfrm>
          <a:prstGeom prst="rect">
            <a:avLst/>
          </a:prstGeom>
          <a:noFill/>
        </p:spPr>
        <p:txBody>
          <a:bodyPr wrap="square" rtlCol="0">
            <a:spAutoFit/>
          </a:bodyPr>
          <a:lstStyle/>
          <a:p>
            <a:r>
              <a:rPr lang="es-ES" dirty="0"/>
              <a:t>El segundo experimento se basa en un experimento de Piaget. Los psicólogos ginebrinos hicieron construir torres de la misma altura a niños de edades comprendidas entre los cuatro los diez años. Procedieron  para ello del modo siguiente: sobre una mesa normal había una  </a:t>
            </a:r>
          </a:p>
          <a:p>
            <a:r>
              <a:rPr lang="es-ES" dirty="0"/>
              <a:t> torre de unos 60 cm. de altura formada por bloque de madera con la misma base, pero de       </a:t>
            </a:r>
          </a:p>
          <a:p>
            <a:r>
              <a:rPr lang="es-ES" dirty="0"/>
              <a:t>    distinta altura. La tarea a realizar consistía en construir sobra una mesita más baja, una </a:t>
            </a:r>
          </a:p>
          <a:p>
            <a:r>
              <a:rPr lang="es-ES" dirty="0"/>
              <a:t>       nueva torre de la misma altura que la torre modelo.</a:t>
            </a:r>
          </a:p>
        </p:txBody>
      </p:sp>
    </p:spTree>
    <p:extLst>
      <p:ext uri="{BB962C8B-B14F-4D97-AF65-F5344CB8AC3E}">
        <p14:creationId xmlns:p14="http://schemas.microsoft.com/office/powerpoint/2010/main" val="3118748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atrón de fondo&#10;&#10;Descripción generada automáticamente">
            <a:extLst>
              <a:ext uri="{FF2B5EF4-FFF2-40B4-BE49-F238E27FC236}">
                <a16:creationId xmlns:a16="http://schemas.microsoft.com/office/drawing/2014/main" id="{5760B8EA-76A4-4F2F-A7F8-CAA66C189C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4670" r="1" b="2369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43034AF5-FBF8-4343-92E6-9188C0D8524F}"/>
              </a:ext>
            </a:extLst>
          </p:cNvPr>
          <p:cNvSpPr txBox="1"/>
          <p:nvPr/>
        </p:nvSpPr>
        <p:spPr>
          <a:xfrm>
            <a:off x="371475" y="152400"/>
            <a:ext cx="11449050" cy="1477328"/>
          </a:xfrm>
          <a:prstGeom prst="rect">
            <a:avLst/>
          </a:prstGeom>
          <a:noFill/>
        </p:spPr>
        <p:txBody>
          <a:bodyPr wrap="square" rtlCol="0">
            <a:spAutoFit/>
          </a:bodyPr>
          <a:lstStyle/>
          <a:p>
            <a:r>
              <a:rPr lang="es-ES" dirty="0"/>
              <a:t>Aquí vamos a considerar solo las reacciones de los niños, de una edad aproximadamente de siete años. </a:t>
            </a:r>
          </a:p>
          <a:p>
            <a:r>
              <a:rPr lang="es-ES" dirty="0"/>
              <a:t>Aquí se trata, una vez más, de un curso de acción práctico y complejo. Los niños manejaban bloques de madera.</a:t>
            </a:r>
          </a:p>
          <a:p>
            <a:r>
              <a:rPr lang="es-ES" dirty="0"/>
              <a:t>Basándonos en Bruner podríamos también decir que el niño se ha representado, en el primer caso, la operación simbólicamente, es decir, con el medio que supone la verbalización interior, mientras que se la hace presente, en el segundo caso mediante imágenes. </a:t>
            </a:r>
          </a:p>
        </p:txBody>
      </p:sp>
      <p:sp>
        <p:nvSpPr>
          <p:cNvPr id="8" name="CuadroTexto 7">
            <a:extLst>
              <a:ext uri="{FF2B5EF4-FFF2-40B4-BE49-F238E27FC236}">
                <a16:creationId xmlns:a16="http://schemas.microsoft.com/office/drawing/2014/main" id="{75BBD8F1-622F-4E90-BDA6-CF4C162772EF}"/>
              </a:ext>
            </a:extLst>
          </p:cNvPr>
          <p:cNvSpPr txBox="1"/>
          <p:nvPr/>
        </p:nvSpPr>
        <p:spPr>
          <a:xfrm>
            <a:off x="1507809" y="1629728"/>
            <a:ext cx="6998969" cy="338554"/>
          </a:xfrm>
          <a:prstGeom prst="rect">
            <a:avLst/>
          </a:prstGeom>
          <a:noFill/>
        </p:spPr>
        <p:txBody>
          <a:bodyPr wrap="square" rtlCol="0">
            <a:spAutoFit/>
          </a:bodyPr>
          <a:lstStyle/>
          <a:p>
            <a:r>
              <a:rPr lang="es-ES" sz="1600" b="1" dirty="0"/>
              <a:t>Estructura inherente a la acción </a:t>
            </a:r>
          </a:p>
        </p:txBody>
      </p:sp>
      <p:sp>
        <p:nvSpPr>
          <p:cNvPr id="9" name="CuadroTexto 8">
            <a:extLst>
              <a:ext uri="{FF2B5EF4-FFF2-40B4-BE49-F238E27FC236}">
                <a16:creationId xmlns:a16="http://schemas.microsoft.com/office/drawing/2014/main" id="{EE6C8E68-26BC-4555-B010-DEA06D140D4B}"/>
              </a:ext>
            </a:extLst>
          </p:cNvPr>
          <p:cNvSpPr txBox="1"/>
          <p:nvPr/>
        </p:nvSpPr>
        <p:spPr>
          <a:xfrm>
            <a:off x="371475" y="1906727"/>
            <a:ext cx="11449050" cy="1200329"/>
          </a:xfrm>
          <a:prstGeom prst="rect">
            <a:avLst/>
          </a:prstGeom>
          <a:noFill/>
        </p:spPr>
        <p:txBody>
          <a:bodyPr wrap="square" rtlCol="0">
            <a:spAutoFit/>
          </a:bodyPr>
          <a:lstStyle/>
          <a:p>
            <a:r>
              <a:rPr lang="es-ES" dirty="0"/>
              <a:t>Toda acción posee su estructura. La estructura es inherente a la acción, que “vive en su interior”. Cuando la acción transcurre como automatismo, al que actúa no es consciente de la estructura, pero la consciencia puede acompañar a una acción afectiva, y entonces decimos que el que actúa sabe lo que hace, es consciente de las correlaciones dentro de su actuación y con el entorno de la misma. </a:t>
            </a:r>
          </a:p>
        </p:txBody>
      </p:sp>
      <p:sp>
        <p:nvSpPr>
          <p:cNvPr id="10" name="CuadroTexto 9">
            <a:extLst>
              <a:ext uri="{FF2B5EF4-FFF2-40B4-BE49-F238E27FC236}">
                <a16:creationId xmlns:a16="http://schemas.microsoft.com/office/drawing/2014/main" id="{F148C947-A591-4489-8BBD-504BAFF39769}"/>
              </a:ext>
            </a:extLst>
          </p:cNvPr>
          <p:cNvSpPr txBox="1"/>
          <p:nvPr/>
        </p:nvSpPr>
        <p:spPr>
          <a:xfrm>
            <a:off x="2867025" y="3107056"/>
            <a:ext cx="8953500" cy="2031325"/>
          </a:xfrm>
          <a:prstGeom prst="rect">
            <a:avLst/>
          </a:prstGeom>
          <a:noFill/>
        </p:spPr>
        <p:txBody>
          <a:bodyPr wrap="square" rtlCol="0">
            <a:spAutoFit/>
          </a:bodyPr>
          <a:lstStyle/>
          <a:p>
            <a:r>
              <a:rPr lang="es-ES" dirty="0"/>
              <a:t>Las operaciones no son procesos del pensamiento que acompañen al actuar, es decir, que transcurran a su lado; las acciones  se convierten en operaciones cuando el que las realiza es consciente de las relaciones inherentes.</a:t>
            </a:r>
          </a:p>
          <a:p>
            <a:r>
              <a:rPr lang="es-ES" dirty="0"/>
              <a:t> Con los signos podemos expresar las  relaciones que existen dentro de las acciones y entre  </a:t>
            </a:r>
          </a:p>
          <a:p>
            <a:r>
              <a:rPr lang="es-ES" dirty="0"/>
              <a:t> sus objetos, y podemos proceder con los signos del mismo modo que con los objetos reales. </a:t>
            </a:r>
          </a:p>
          <a:p>
            <a:r>
              <a:rPr lang="es-ES" dirty="0"/>
              <a:t>    Se hace así posible destacar mucho más claramente las correspondientes relaciones  y </a:t>
            </a:r>
          </a:p>
          <a:p>
            <a:r>
              <a:rPr lang="es-ES" dirty="0"/>
              <a:t>      darse más cuenta de ellas, o sea, obtenerlas conscientemente.</a:t>
            </a:r>
          </a:p>
        </p:txBody>
      </p:sp>
    </p:spTree>
    <p:extLst>
      <p:ext uri="{BB962C8B-B14F-4D97-AF65-F5344CB8AC3E}">
        <p14:creationId xmlns:p14="http://schemas.microsoft.com/office/powerpoint/2010/main" val="2959771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2">
            <a:extLst>
              <a:ext uri="{FF2B5EF4-FFF2-40B4-BE49-F238E27FC236}">
                <a16:creationId xmlns:a16="http://schemas.microsoft.com/office/drawing/2014/main" id="{1111F533-DDA8-4DF9-AE0A-3E2BDC9E8C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065" r="1" b="38301"/>
          <a:stretch/>
        </p:blipFill>
        <p:spPr bwMode="auto">
          <a:xfrm>
            <a:off x="-1524"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FD757431-EF51-4047-A59B-C6D80D49FE36}"/>
              </a:ext>
            </a:extLst>
          </p:cNvPr>
          <p:cNvSpPr txBox="1"/>
          <p:nvPr/>
        </p:nvSpPr>
        <p:spPr>
          <a:xfrm>
            <a:off x="121975" y="833158"/>
            <a:ext cx="11668833" cy="2031325"/>
          </a:xfrm>
          <a:prstGeom prst="rect">
            <a:avLst/>
          </a:prstGeom>
          <a:noFill/>
        </p:spPr>
        <p:txBody>
          <a:bodyPr wrap="square" rtlCol="0">
            <a:spAutoFit/>
          </a:bodyPr>
          <a:lstStyle/>
          <a:p>
            <a:r>
              <a:rPr lang="es-ES" dirty="0"/>
              <a:t>El punto de partida es un  problema, es decir, un proyecto operativa general. </a:t>
            </a:r>
          </a:p>
          <a:p>
            <a:r>
              <a:rPr lang="es-ES" dirty="0"/>
              <a:t>Cada operación parcial es conocida por el alumno, pero lo nuevo es el modo como se unen. Construir una nueva operación significa, por tanto, reordenar, de un modo nuevo, operaciones conocidas. </a:t>
            </a:r>
          </a:p>
          <a:p>
            <a:r>
              <a:rPr lang="es-ES" dirty="0"/>
              <a:t>El acto mental  decisivo es un acto de síntesis, en virtud del cual son conectadas en una nueva Gestalt operativa las operaciones parciales conocidas. Esta síntesis requiere inteligencia. El alumno débil es capaz, desde luego, de realizar las operaciones parciales, pero no lo es de verlas como una nueva totalidad. Es como si le entregásemos más manzanas de las que puede tener en las dos manos; algunas se le escapan.</a:t>
            </a:r>
          </a:p>
        </p:txBody>
      </p:sp>
      <p:sp>
        <p:nvSpPr>
          <p:cNvPr id="6" name="CuadroTexto 5">
            <a:extLst>
              <a:ext uri="{FF2B5EF4-FFF2-40B4-BE49-F238E27FC236}">
                <a16:creationId xmlns:a16="http://schemas.microsoft.com/office/drawing/2014/main" id="{CFFDDFC3-A0CC-4BD7-9668-E312E30D6B4C}"/>
              </a:ext>
            </a:extLst>
          </p:cNvPr>
          <p:cNvSpPr txBox="1"/>
          <p:nvPr/>
        </p:nvSpPr>
        <p:spPr>
          <a:xfrm>
            <a:off x="341458" y="287622"/>
            <a:ext cx="5930726" cy="369332"/>
          </a:xfrm>
          <a:prstGeom prst="rect">
            <a:avLst/>
          </a:prstGeom>
          <a:noFill/>
        </p:spPr>
        <p:txBody>
          <a:bodyPr wrap="none" rtlCol="0">
            <a:spAutoFit/>
          </a:bodyPr>
          <a:lstStyle/>
          <a:p>
            <a:r>
              <a:rPr lang="es-ES" b="1" dirty="0"/>
              <a:t>Rasgos generales de la construcción de una operación nueva</a:t>
            </a:r>
          </a:p>
        </p:txBody>
      </p:sp>
      <p:sp>
        <p:nvSpPr>
          <p:cNvPr id="8" name="CuadroTexto 7">
            <a:extLst>
              <a:ext uri="{FF2B5EF4-FFF2-40B4-BE49-F238E27FC236}">
                <a16:creationId xmlns:a16="http://schemas.microsoft.com/office/drawing/2014/main" id="{F2AFFA69-E04F-41AA-9695-70E19F88F6DE}"/>
              </a:ext>
            </a:extLst>
          </p:cNvPr>
          <p:cNvSpPr txBox="1"/>
          <p:nvPr/>
        </p:nvSpPr>
        <p:spPr>
          <a:xfrm>
            <a:off x="524272" y="2871793"/>
            <a:ext cx="3132461" cy="369332"/>
          </a:xfrm>
          <a:prstGeom prst="rect">
            <a:avLst/>
          </a:prstGeom>
          <a:noFill/>
        </p:spPr>
        <p:txBody>
          <a:bodyPr wrap="none" rtlCol="0">
            <a:spAutoFit/>
          </a:bodyPr>
          <a:lstStyle/>
          <a:p>
            <a:r>
              <a:rPr lang="es-ES" b="1" dirty="0"/>
              <a:t>Interiorización de la operación </a:t>
            </a:r>
          </a:p>
        </p:txBody>
      </p:sp>
      <p:sp>
        <p:nvSpPr>
          <p:cNvPr id="10" name="CuadroTexto 9">
            <a:extLst>
              <a:ext uri="{FF2B5EF4-FFF2-40B4-BE49-F238E27FC236}">
                <a16:creationId xmlns:a16="http://schemas.microsoft.com/office/drawing/2014/main" id="{E55C8486-D0E8-496D-B519-87003B689549}"/>
              </a:ext>
            </a:extLst>
          </p:cNvPr>
          <p:cNvSpPr txBox="1"/>
          <p:nvPr/>
        </p:nvSpPr>
        <p:spPr>
          <a:xfrm>
            <a:off x="121975" y="3383913"/>
            <a:ext cx="11668832" cy="1477328"/>
          </a:xfrm>
          <a:prstGeom prst="rect">
            <a:avLst/>
          </a:prstGeom>
          <a:noFill/>
        </p:spPr>
        <p:txBody>
          <a:bodyPr wrap="square" rtlCol="0">
            <a:spAutoFit/>
          </a:bodyPr>
          <a:lstStyle/>
          <a:p>
            <a:r>
              <a:rPr lang="es-ES" dirty="0"/>
              <a:t>El alumno actúa efectivamente con objetos. Mide el diámetro de un circulo con un hilo y transporta o aplica este trecho al perímetro. En esto operar es actuar de modo consciente y efectivo.</a:t>
            </a:r>
          </a:p>
          <a:p>
            <a:r>
              <a:rPr lang="es-ES" dirty="0"/>
              <a:t>Pero nuestra cultura está organizada de tal manera que reproducimos constantemente objetos y sus precedentes mediante signos vernales naturales y signos artificiales. Así, podemos proyectar en nuestra mente acciones complejas o bien hacerlo sobre el papel, fijándolas por escrito después de su realización. </a:t>
            </a:r>
          </a:p>
        </p:txBody>
      </p:sp>
    </p:spTree>
    <p:extLst>
      <p:ext uri="{BB962C8B-B14F-4D97-AF65-F5344CB8AC3E}">
        <p14:creationId xmlns:p14="http://schemas.microsoft.com/office/powerpoint/2010/main" val="2677891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44740A2E-EB00-4C9C-804F-77EB106458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065" r="1" b="38301"/>
          <a:stretch/>
        </p:blipFill>
        <p:spPr bwMode="auto">
          <a:xfrm>
            <a:off x="-1524"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21992244-4AD8-402A-99AA-80580D705F85}"/>
              </a:ext>
            </a:extLst>
          </p:cNvPr>
          <p:cNvSpPr txBox="1"/>
          <p:nvPr/>
        </p:nvSpPr>
        <p:spPr>
          <a:xfrm>
            <a:off x="185530" y="265044"/>
            <a:ext cx="2648930" cy="369332"/>
          </a:xfrm>
          <a:prstGeom prst="rect">
            <a:avLst/>
          </a:prstGeom>
          <a:noFill/>
        </p:spPr>
        <p:txBody>
          <a:bodyPr wrap="none" rtlCol="0">
            <a:spAutoFit/>
          </a:bodyPr>
          <a:lstStyle/>
          <a:p>
            <a:r>
              <a:rPr lang="es-ES" b="1" dirty="0"/>
              <a:t>Automatizar la operación </a:t>
            </a:r>
          </a:p>
        </p:txBody>
      </p:sp>
      <p:sp>
        <p:nvSpPr>
          <p:cNvPr id="4" name="CuadroTexto 3">
            <a:extLst>
              <a:ext uri="{FF2B5EF4-FFF2-40B4-BE49-F238E27FC236}">
                <a16:creationId xmlns:a16="http://schemas.microsoft.com/office/drawing/2014/main" id="{A6CD8954-07C2-425F-BE50-FF7D6CD65953}"/>
              </a:ext>
            </a:extLst>
          </p:cNvPr>
          <p:cNvSpPr txBox="1"/>
          <p:nvPr/>
        </p:nvSpPr>
        <p:spPr>
          <a:xfrm>
            <a:off x="345466" y="2707979"/>
            <a:ext cx="5749010" cy="369332"/>
          </a:xfrm>
          <a:prstGeom prst="rect">
            <a:avLst/>
          </a:prstGeom>
          <a:noFill/>
        </p:spPr>
        <p:txBody>
          <a:bodyPr wrap="none" rtlCol="0">
            <a:spAutoFit/>
          </a:bodyPr>
          <a:lstStyle/>
          <a:p>
            <a:r>
              <a:rPr lang="es-ES" b="1" dirty="0"/>
              <a:t>Fórmulas y axiomas matemáticos aprendidos de memoria </a:t>
            </a:r>
          </a:p>
        </p:txBody>
      </p:sp>
      <p:sp>
        <p:nvSpPr>
          <p:cNvPr id="9" name="CuadroTexto 8">
            <a:extLst>
              <a:ext uri="{FF2B5EF4-FFF2-40B4-BE49-F238E27FC236}">
                <a16:creationId xmlns:a16="http://schemas.microsoft.com/office/drawing/2014/main" id="{47C8C425-7359-4C2D-AFC6-53A6468DFF16}"/>
              </a:ext>
            </a:extLst>
          </p:cNvPr>
          <p:cNvSpPr txBox="1"/>
          <p:nvPr/>
        </p:nvSpPr>
        <p:spPr>
          <a:xfrm>
            <a:off x="185530" y="861320"/>
            <a:ext cx="11724246" cy="2031325"/>
          </a:xfrm>
          <a:prstGeom prst="rect">
            <a:avLst/>
          </a:prstGeom>
          <a:noFill/>
        </p:spPr>
        <p:txBody>
          <a:bodyPr wrap="square" rtlCol="0">
            <a:spAutoFit/>
          </a:bodyPr>
          <a:lstStyle/>
          <a:p>
            <a:r>
              <a:rPr lang="es-ES" dirty="0"/>
              <a:t>La posibilidad de codificación simbólica de operaciones por medio de signos sienta la premisa para un nuevo e importante proceso: la operación se automatiza. En realidad, este término es inexacto. En realidad, el procedimiento es automatizado con los signos a los que se traduce la operación. Así, en el caso de la suma 4 + 3 = 7, el automatismo consiste en contestar con la palabra “siete” cuando se pronuncian las palabras “cuatro más tres”. </a:t>
            </a:r>
          </a:p>
          <a:p>
            <a:r>
              <a:rPr lang="es-ES" dirty="0"/>
              <a:t>Puede aprender a dar la respuesta  a base de una mera asociación entre el estimulo “cuatro más tres” y la reacción “siete”.</a:t>
            </a:r>
          </a:p>
          <a:p>
            <a:r>
              <a:rPr lang="es-ES" dirty="0"/>
              <a:t>Se produce automáticamente y se asemeja al proceso desencadenado en una máquina al apretar un botón. </a:t>
            </a:r>
          </a:p>
          <a:p>
            <a:endParaRPr lang="es-ES" dirty="0"/>
          </a:p>
        </p:txBody>
      </p:sp>
      <p:sp>
        <p:nvSpPr>
          <p:cNvPr id="10" name="CuadroTexto 9">
            <a:extLst>
              <a:ext uri="{FF2B5EF4-FFF2-40B4-BE49-F238E27FC236}">
                <a16:creationId xmlns:a16="http://schemas.microsoft.com/office/drawing/2014/main" id="{A167E5C1-F592-4E36-84B7-D01C85A1F8EE}"/>
              </a:ext>
            </a:extLst>
          </p:cNvPr>
          <p:cNvSpPr txBox="1"/>
          <p:nvPr/>
        </p:nvSpPr>
        <p:spPr>
          <a:xfrm>
            <a:off x="345466" y="3176739"/>
            <a:ext cx="11395426" cy="2031325"/>
          </a:xfrm>
          <a:prstGeom prst="rect">
            <a:avLst/>
          </a:prstGeom>
          <a:noFill/>
        </p:spPr>
        <p:txBody>
          <a:bodyPr wrap="square" rtlCol="0">
            <a:spAutoFit/>
          </a:bodyPr>
          <a:lstStyle/>
          <a:p>
            <a:r>
              <a:rPr lang="es-ES" dirty="0"/>
              <a:t>Todo el mundo sabe que las operaciones matemáticas pueden formularse de un modo general sustituyendo las cifras por letras y considerando éstas como variables que pueden ser incluidas para sustituir a cualquier cifra.  Las fórmulas de estas características, por tanto, no expresan ya mediante números las operaciones; se limitan a retener la índole de las conexiones entre las magnitudes de la operación. </a:t>
            </a:r>
          </a:p>
          <a:p>
            <a:r>
              <a:rPr lang="es-ES" dirty="0"/>
              <a:t>También la memorización de fórmulas y postulados matemáticos es una formación de automatismos; también son aquí las asociaciones las que dirigen el enunciado. Una palabra y una expresión algebraica evoca las otras, igual que cuando recitamos un poema o cantamos una canción. Lo importante es la función de estos cursos.</a:t>
            </a:r>
          </a:p>
        </p:txBody>
      </p:sp>
    </p:spTree>
    <p:extLst>
      <p:ext uri="{BB962C8B-B14F-4D97-AF65-F5344CB8AC3E}">
        <p14:creationId xmlns:p14="http://schemas.microsoft.com/office/powerpoint/2010/main" val="2841879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3FA6C2-B12B-4C6E-ADBB-B4E4E8211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CA037001-B405-4CA7-867B-FB9200857C59}"/>
              </a:ext>
            </a:extLst>
          </p:cNvPr>
          <p:cNvSpPr txBox="1"/>
          <p:nvPr/>
        </p:nvSpPr>
        <p:spPr>
          <a:xfrm>
            <a:off x="1099931" y="125895"/>
            <a:ext cx="6904382" cy="369332"/>
          </a:xfrm>
          <a:prstGeom prst="rect">
            <a:avLst/>
          </a:prstGeom>
          <a:noFill/>
        </p:spPr>
        <p:txBody>
          <a:bodyPr wrap="square" rtlCol="0">
            <a:spAutoFit/>
          </a:bodyPr>
          <a:lstStyle/>
          <a:p>
            <a:r>
              <a:rPr lang="es-MX" b="1" dirty="0"/>
              <a:t>Significado psicológico de la automatización</a:t>
            </a:r>
            <a:endParaRPr lang="es-ES" dirty="0"/>
          </a:p>
        </p:txBody>
      </p:sp>
      <p:sp>
        <p:nvSpPr>
          <p:cNvPr id="5" name="CuadroTexto 4">
            <a:extLst>
              <a:ext uri="{FF2B5EF4-FFF2-40B4-BE49-F238E27FC236}">
                <a16:creationId xmlns:a16="http://schemas.microsoft.com/office/drawing/2014/main" id="{3AE9200B-ED16-4FAB-8CC1-3749937E3F16}"/>
              </a:ext>
            </a:extLst>
          </p:cNvPr>
          <p:cNvSpPr txBox="1"/>
          <p:nvPr/>
        </p:nvSpPr>
        <p:spPr>
          <a:xfrm>
            <a:off x="636104" y="495227"/>
            <a:ext cx="9475304" cy="1200329"/>
          </a:xfrm>
          <a:prstGeom prst="rect">
            <a:avLst/>
          </a:prstGeom>
          <a:noFill/>
        </p:spPr>
        <p:txBody>
          <a:bodyPr wrap="square" rtlCol="0">
            <a:spAutoFit/>
          </a:bodyPr>
          <a:lstStyle/>
          <a:p>
            <a:r>
              <a:rPr lang="es-MX" dirty="0"/>
              <a:t>El automatismo descarga el pensamiento y la memoria, y libera la atención, estos permiten al estudiante alcanzar determinados efectos sin haber dominado lo fundamental del tema. </a:t>
            </a:r>
            <a:endParaRPr lang="es-ES" dirty="0"/>
          </a:p>
          <a:p>
            <a:r>
              <a:rPr lang="es-MX" dirty="0"/>
              <a:t>Hay dos situaciones en que esto es importante:</a:t>
            </a:r>
            <a:endParaRPr lang="es-ES" dirty="0"/>
          </a:p>
          <a:p>
            <a:r>
              <a:rPr lang="es-MX" dirty="0"/>
              <a:t>En la solución de problemas aplicados y al avanzar hacia operaciones más complejas.</a:t>
            </a:r>
            <a:endParaRPr lang="es-ES" dirty="0"/>
          </a:p>
        </p:txBody>
      </p:sp>
      <p:sp>
        <p:nvSpPr>
          <p:cNvPr id="6" name="CuadroTexto 5">
            <a:extLst>
              <a:ext uri="{FF2B5EF4-FFF2-40B4-BE49-F238E27FC236}">
                <a16:creationId xmlns:a16="http://schemas.microsoft.com/office/drawing/2014/main" id="{CA4AD8FE-91E8-405B-AAEE-F9A0610D0E1A}"/>
              </a:ext>
            </a:extLst>
          </p:cNvPr>
          <p:cNvSpPr txBox="1"/>
          <p:nvPr/>
        </p:nvSpPr>
        <p:spPr>
          <a:xfrm>
            <a:off x="1099931" y="1741722"/>
            <a:ext cx="2563907" cy="646331"/>
          </a:xfrm>
          <a:prstGeom prst="rect">
            <a:avLst/>
          </a:prstGeom>
          <a:noFill/>
        </p:spPr>
        <p:txBody>
          <a:bodyPr wrap="none" rtlCol="0">
            <a:spAutoFit/>
          </a:bodyPr>
          <a:lstStyle/>
          <a:p>
            <a:r>
              <a:rPr lang="es-MX" b="1" dirty="0"/>
              <a:t>Preparación de la lección</a:t>
            </a:r>
            <a:endParaRPr lang="es-ES" dirty="0"/>
          </a:p>
          <a:p>
            <a:endParaRPr lang="es-ES" dirty="0"/>
          </a:p>
        </p:txBody>
      </p:sp>
      <p:sp>
        <p:nvSpPr>
          <p:cNvPr id="7" name="CuadroTexto 6">
            <a:extLst>
              <a:ext uri="{FF2B5EF4-FFF2-40B4-BE49-F238E27FC236}">
                <a16:creationId xmlns:a16="http://schemas.microsoft.com/office/drawing/2014/main" id="{2AFA71F0-E1D1-461D-A551-52FCAAF37AE7}"/>
              </a:ext>
            </a:extLst>
          </p:cNvPr>
          <p:cNvSpPr txBox="1"/>
          <p:nvPr/>
        </p:nvSpPr>
        <p:spPr>
          <a:xfrm>
            <a:off x="265043" y="2064887"/>
            <a:ext cx="11661914" cy="4247317"/>
          </a:xfrm>
          <a:prstGeom prst="rect">
            <a:avLst/>
          </a:prstGeom>
          <a:noFill/>
        </p:spPr>
        <p:txBody>
          <a:bodyPr wrap="square" rtlCol="0">
            <a:spAutoFit/>
          </a:bodyPr>
          <a:lstStyle/>
          <a:p>
            <a:r>
              <a:rPr lang="es-MX" dirty="0"/>
              <a:t>El alumno necesita automatismos, pero también tiene que ser capaz de volver al significado en que se basa.</a:t>
            </a:r>
            <a:endParaRPr lang="es-ES" dirty="0"/>
          </a:p>
          <a:p>
            <a:r>
              <a:rPr lang="es-MX" dirty="0"/>
              <a:t>Resulta importante en dos casos: </a:t>
            </a:r>
            <a:endParaRPr lang="es-ES" dirty="0"/>
          </a:p>
          <a:p>
            <a:pPr lvl="0"/>
            <a:r>
              <a:rPr lang="es-MX" dirty="0"/>
              <a:t>Cuando un problema es tan nuevo que de antemano no está claro.</a:t>
            </a:r>
            <a:endParaRPr lang="es-ES" dirty="0"/>
          </a:p>
          <a:p>
            <a:r>
              <a:rPr lang="es-MX" dirty="0"/>
              <a:t>Ej. «Un avión vuela en 10 horas desde Ginebra hasta Ciudad del Cabo. Su velocidad media es de 900 Km/hora. ¿Cuándo llegará a Ciudad del Cabo si su velocidad media es de 600 Km/hora?» La solución de este problema presupone que el alumno ve claramente las relaciones espacio-tiempo</a:t>
            </a:r>
            <a:endParaRPr lang="es-ES" dirty="0"/>
          </a:p>
          <a:p>
            <a:pPr lvl="0"/>
            <a:r>
              <a:rPr lang="es-MX" dirty="0"/>
              <a:t>Cuando el curso de los automatismos es interferido por el olvido y se tiene que recurrir al significado.</a:t>
            </a:r>
            <a:endParaRPr lang="es-ES" dirty="0"/>
          </a:p>
          <a:p>
            <a:endParaRPr lang="es-MX" dirty="0"/>
          </a:p>
          <a:p>
            <a:endParaRPr lang="es-MX" dirty="0"/>
          </a:p>
          <a:p>
            <a:endParaRPr lang="es-MX" dirty="0"/>
          </a:p>
          <a:p>
            <a:r>
              <a:rPr lang="es-MX" dirty="0"/>
              <a:t>Los automatismos deben ser mantenidos en función mediante </a:t>
            </a:r>
          </a:p>
          <a:p>
            <a:r>
              <a:rPr lang="es-MX" dirty="0"/>
              <a:t>su constante ejercicio. Si éste falta, es como si se fuesen borrando</a:t>
            </a:r>
            <a:endParaRPr lang="es-ES" dirty="0"/>
          </a:p>
          <a:p>
            <a:r>
              <a:rPr lang="es-MX" dirty="0"/>
              <a:t>La mayor dificultad para el alumno es construir la estructura de las operaciones </a:t>
            </a:r>
          </a:p>
          <a:p>
            <a:r>
              <a:rPr lang="es-MX" dirty="0"/>
              <a:t>concatenadas y verlas en su conjunto. Si lo logra, su atención </a:t>
            </a:r>
          </a:p>
          <a:p>
            <a:r>
              <a:rPr lang="es-MX" dirty="0"/>
              <a:t>no deberá quedar captada completamente por las operaciones singulares.</a:t>
            </a:r>
            <a:endParaRPr lang="es-ES" dirty="0"/>
          </a:p>
        </p:txBody>
      </p:sp>
    </p:spTree>
    <p:extLst>
      <p:ext uri="{BB962C8B-B14F-4D97-AF65-F5344CB8AC3E}">
        <p14:creationId xmlns:p14="http://schemas.microsoft.com/office/powerpoint/2010/main" val="3162498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atrón de fondo&#10;&#10;Descripción generada automáticamente">
            <a:extLst>
              <a:ext uri="{FF2B5EF4-FFF2-40B4-BE49-F238E27FC236}">
                <a16:creationId xmlns:a16="http://schemas.microsoft.com/office/drawing/2014/main" id="{7DEE4153-6C93-4BCE-B1A4-0D2E72A8E1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4670" r="1" b="2369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A8E495E4-D6D7-45FD-AEEF-E95282DF02A6}"/>
              </a:ext>
            </a:extLst>
          </p:cNvPr>
          <p:cNvSpPr txBox="1"/>
          <p:nvPr/>
        </p:nvSpPr>
        <p:spPr>
          <a:xfrm>
            <a:off x="901148" y="318053"/>
            <a:ext cx="2293000" cy="646331"/>
          </a:xfrm>
          <a:prstGeom prst="rect">
            <a:avLst/>
          </a:prstGeom>
          <a:noFill/>
        </p:spPr>
        <p:txBody>
          <a:bodyPr wrap="none" rtlCol="0">
            <a:spAutoFit/>
          </a:bodyPr>
          <a:lstStyle/>
          <a:p>
            <a:r>
              <a:rPr lang="es-MX" b="1" dirty="0"/>
              <a:t>Construir la operación</a:t>
            </a:r>
            <a:endParaRPr lang="es-ES" dirty="0"/>
          </a:p>
          <a:p>
            <a:endParaRPr lang="es-ES" dirty="0"/>
          </a:p>
        </p:txBody>
      </p:sp>
      <p:sp>
        <p:nvSpPr>
          <p:cNvPr id="4" name="CuadroTexto 3">
            <a:extLst>
              <a:ext uri="{FF2B5EF4-FFF2-40B4-BE49-F238E27FC236}">
                <a16:creationId xmlns:a16="http://schemas.microsoft.com/office/drawing/2014/main" id="{E64F7175-1189-4B26-A9CD-9B196C2E237D}"/>
              </a:ext>
            </a:extLst>
          </p:cNvPr>
          <p:cNvSpPr txBox="1"/>
          <p:nvPr/>
        </p:nvSpPr>
        <p:spPr>
          <a:xfrm>
            <a:off x="410818" y="742120"/>
            <a:ext cx="9727096" cy="1477328"/>
          </a:xfrm>
          <a:prstGeom prst="rect">
            <a:avLst/>
          </a:prstGeom>
          <a:noFill/>
        </p:spPr>
        <p:txBody>
          <a:bodyPr wrap="square" rtlCol="0">
            <a:spAutoFit/>
          </a:bodyPr>
          <a:lstStyle/>
          <a:p>
            <a:r>
              <a:rPr lang="es-MX"/>
              <a:t>Cuando se plantea un problema, el alumno siente su tarea como racional y con sentido. Comprende de qué se trata y comienza a buscar una solución. Los alumnos razonan sus propuestas de solución, formulan sus reflexiones, dicen con qué fin han realizado algo. El profesor procura que se escuchen mutuamente y entiendan lo que sus compañeros dicen, destaca ideas importantes y que se repiten, expresa de nuevo lo expuesto por los estudiantes y vigila que no se pierda la visión.</a:t>
            </a:r>
            <a:endParaRPr lang="es-ES"/>
          </a:p>
        </p:txBody>
      </p:sp>
      <p:sp>
        <p:nvSpPr>
          <p:cNvPr id="5" name="CuadroTexto 4">
            <a:extLst>
              <a:ext uri="{FF2B5EF4-FFF2-40B4-BE49-F238E27FC236}">
                <a16:creationId xmlns:a16="http://schemas.microsoft.com/office/drawing/2014/main" id="{F2729110-69AC-4B77-88BD-8E7DB4D0D4D2}"/>
              </a:ext>
            </a:extLst>
          </p:cNvPr>
          <p:cNvSpPr txBox="1"/>
          <p:nvPr/>
        </p:nvSpPr>
        <p:spPr>
          <a:xfrm>
            <a:off x="3777244" y="2439619"/>
            <a:ext cx="2213555" cy="646331"/>
          </a:xfrm>
          <a:prstGeom prst="rect">
            <a:avLst/>
          </a:prstGeom>
          <a:noFill/>
        </p:spPr>
        <p:txBody>
          <a:bodyPr wrap="none" rtlCol="0">
            <a:spAutoFit/>
          </a:bodyPr>
          <a:lstStyle/>
          <a:p>
            <a:r>
              <a:rPr lang="es-MX" b="1" dirty="0"/>
              <a:t>Elaborar la operación</a:t>
            </a:r>
            <a:endParaRPr lang="es-ES" dirty="0"/>
          </a:p>
          <a:p>
            <a:endParaRPr lang="es-ES" dirty="0"/>
          </a:p>
        </p:txBody>
      </p:sp>
      <p:sp>
        <p:nvSpPr>
          <p:cNvPr id="6" name="CuadroTexto 5">
            <a:extLst>
              <a:ext uri="{FF2B5EF4-FFF2-40B4-BE49-F238E27FC236}">
                <a16:creationId xmlns:a16="http://schemas.microsoft.com/office/drawing/2014/main" id="{CB57B1F2-05CB-47CC-9CC2-687DF464A04F}"/>
              </a:ext>
            </a:extLst>
          </p:cNvPr>
          <p:cNvSpPr txBox="1"/>
          <p:nvPr/>
        </p:nvSpPr>
        <p:spPr>
          <a:xfrm>
            <a:off x="3194148" y="2961568"/>
            <a:ext cx="9144000" cy="1754326"/>
          </a:xfrm>
          <a:prstGeom prst="rect">
            <a:avLst/>
          </a:prstGeom>
          <a:noFill/>
        </p:spPr>
        <p:txBody>
          <a:bodyPr wrap="square" rtlCol="0">
            <a:spAutoFit/>
          </a:bodyPr>
          <a:lstStyle/>
          <a:p>
            <a:r>
              <a:rPr lang="es-MX" dirty="0"/>
              <a:t>Las operaciones se diferencian de los hábitos y de las reacciones condicionadas por su movilidad. Los hábitos están en un curso determinado.</a:t>
            </a:r>
            <a:endParaRPr lang="es-ES" dirty="0"/>
          </a:p>
          <a:p>
            <a:r>
              <a:rPr lang="es-MX" dirty="0"/>
              <a:t>El ejercicio persigue una finalidad distinta cuando este puede lograr algo, está dirigido a la formación de automatismo.</a:t>
            </a:r>
            <a:endParaRPr lang="es-ES" dirty="0"/>
          </a:p>
          <a:p>
            <a:r>
              <a:rPr lang="es-MX" dirty="0"/>
              <a:t>Al elaborar una operación es importante que el modo de plantear el problema y la forma de hacer la tarea exija pensar sobre las interrelaciones.</a:t>
            </a:r>
            <a:endParaRPr lang="es-ES" dirty="0"/>
          </a:p>
        </p:txBody>
      </p:sp>
    </p:spTree>
    <p:extLst>
      <p:ext uri="{BB962C8B-B14F-4D97-AF65-F5344CB8AC3E}">
        <p14:creationId xmlns:p14="http://schemas.microsoft.com/office/powerpoint/2010/main" val="140645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5D7E8D4C-4353-4080-AEC3-1DB966CF60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065" r="1" b="38301"/>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3E30F437-AEEC-4C8F-8644-25E6897E5866}"/>
              </a:ext>
            </a:extLst>
          </p:cNvPr>
          <p:cNvSpPr txBox="1"/>
          <p:nvPr/>
        </p:nvSpPr>
        <p:spPr>
          <a:xfrm>
            <a:off x="887895" y="371061"/>
            <a:ext cx="2523319" cy="646331"/>
          </a:xfrm>
          <a:prstGeom prst="rect">
            <a:avLst/>
          </a:prstGeom>
          <a:noFill/>
        </p:spPr>
        <p:txBody>
          <a:bodyPr wrap="none" rtlCol="0">
            <a:spAutoFit/>
          </a:bodyPr>
          <a:lstStyle/>
          <a:p>
            <a:r>
              <a:rPr lang="es-MX" b="1" dirty="0"/>
              <a:t>Interiorizar la operación </a:t>
            </a:r>
            <a:endParaRPr lang="es-ES" dirty="0"/>
          </a:p>
          <a:p>
            <a:endParaRPr lang="es-ES" dirty="0"/>
          </a:p>
        </p:txBody>
      </p:sp>
      <p:sp>
        <p:nvSpPr>
          <p:cNvPr id="4" name="CuadroTexto 3">
            <a:extLst>
              <a:ext uri="{FF2B5EF4-FFF2-40B4-BE49-F238E27FC236}">
                <a16:creationId xmlns:a16="http://schemas.microsoft.com/office/drawing/2014/main" id="{2BDBAD43-7F0B-4E6F-87CF-A4A8A1FB8632}"/>
              </a:ext>
            </a:extLst>
          </p:cNvPr>
          <p:cNvSpPr txBox="1"/>
          <p:nvPr/>
        </p:nvSpPr>
        <p:spPr>
          <a:xfrm>
            <a:off x="463826" y="1017392"/>
            <a:ext cx="10959548" cy="1477328"/>
          </a:xfrm>
          <a:prstGeom prst="rect">
            <a:avLst/>
          </a:prstGeom>
          <a:noFill/>
        </p:spPr>
        <p:txBody>
          <a:bodyPr wrap="square" rtlCol="0">
            <a:spAutoFit/>
          </a:bodyPr>
          <a:lstStyle/>
          <a:p>
            <a:r>
              <a:rPr lang="es-MX"/>
              <a:t>Al elaborar la operación, realizamos ésta con objetos reales o bien con sus reproducciones, que en caso favorable son también manipulables. Pero la finalidad es la realización según representaciones en las operaciones aritméticas y algebraicas mediante números y signos algebraicos.</a:t>
            </a:r>
            <a:endParaRPr lang="es-ES"/>
          </a:p>
          <a:p>
            <a:r>
              <a:rPr lang="es-MX"/>
              <a:t>El alumno tiene que ser guiado en su busca de una nueva operación. Con ello se plantea el problema de la comunicación entre profesor y alumnos.</a:t>
            </a:r>
            <a:endParaRPr lang="es-ES"/>
          </a:p>
        </p:txBody>
      </p:sp>
      <p:sp>
        <p:nvSpPr>
          <p:cNvPr id="5" name="CuadroTexto 4">
            <a:extLst>
              <a:ext uri="{FF2B5EF4-FFF2-40B4-BE49-F238E27FC236}">
                <a16:creationId xmlns:a16="http://schemas.microsoft.com/office/drawing/2014/main" id="{B44C7274-3DF1-4941-96D6-A9ED5758237A}"/>
              </a:ext>
            </a:extLst>
          </p:cNvPr>
          <p:cNvSpPr txBox="1"/>
          <p:nvPr/>
        </p:nvSpPr>
        <p:spPr>
          <a:xfrm>
            <a:off x="887895" y="2782669"/>
            <a:ext cx="3669338" cy="646331"/>
          </a:xfrm>
          <a:prstGeom prst="rect">
            <a:avLst/>
          </a:prstGeom>
          <a:noFill/>
        </p:spPr>
        <p:txBody>
          <a:bodyPr wrap="none" rtlCol="0">
            <a:spAutoFit/>
          </a:bodyPr>
          <a:lstStyle/>
          <a:p>
            <a:r>
              <a:rPr lang="es-MX" b="1" dirty="0"/>
              <a:t>Aprender de memoria y automatizar</a:t>
            </a:r>
            <a:endParaRPr lang="es-ES" dirty="0"/>
          </a:p>
          <a:p>
            <a:endParaRPr lang="es-ES" dirty="0"/>
          </a:p>
        </p:txBody>
      </p:sp>
      <p:sp>
        <p:nvSpPr>
          <p:cNvPr id="6" name="CuadroTexto 5">
            <a:extLst>
              <a:ext uri="{FF2B5EF4-FFF2-40B4-BE49-F238E27FC236}">
                <a16:creationId xmlns:a16="http://schemas.microsoft.com/office/drawing/2014/main" id="{B9229E7D-5467-47C6-B31F-FD1FB054972E}"/>
              </a:ext>
            </a:extLst>
          </p:cNvPr>
          <p:cNvSpPr txBox="1"/>
          <p:nvPr/>
        </p:nvSpPr>
        <p:spPr>
          <a:xfrm>
            <a:off x="483704" y="3332057"/>
            <a:ext cx="11224591" cy="1754326"/>
          </a:xfrm>
          <a:prstGeom prst="rect">
            <a:avLst/>
          </a:prstGeom>
          <a:noFill/>
        </p:spPr>
        <p:txBody>
          <a:bodyPr wrap="square" rtlCol="0">
            <a:spAutoFit/>
          </a:bodyPr>
          <a:lstStyle/>
          <a:p>
            <a:r>
              <a:rPr lang="es-MX" dirty="0"/>
              <a:t>Las fórmulas hay que aprenderlas de memoria, de manera que puedan decirse sin necesidad de recapacitar mucho, y lo mismo sucede con frases y reglas.</a:t>
            </a:r>
            <a:endParaRPr lang="es-ES" dirty="0"/>
          </a:p>
          <a:p>
            <a:r>
              <a:rPr lang="es-MX" dirty="0"/>
              <a:t>La suma, la resta, la multiplicación y la división por escrito, así como otras operaciones, deben estar tan ejercitadas que se puedan realizar sin reflexionar.</a:t>
            </a:r>
            <a:endParaRPr lang="es-ES" dirty="0"/>
          </a:p>
          <a:p>
            <a:r>
              <a:rPr lang="es-MX" dirty="0"/>
              <a:t>El que sea capaz de fundamentar un automatismo y justificarlo a partir de su comprensión, si es preciso no debe pensar en su significado cada vez que lo utiliza.</a:t>
            </a:r>
            <a:endParaRPr lang="es-ES" dirty="0"/>
          </a:p>
        </p:txBody>
      </p:sp>
    </p:spTree>
    <p:extLst>
      <p:ext uri="{BB962C8B-B14F-4D97-AF65-F5344CB8AC3E}">
        <p14:creationId xmlns:p14="http://schemas.microsoft.com/office/powerpoint/2010/main" val="12477904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1898</Words>
  <Application>Microsoft Office PowerPoint</Application>
  <PresentationFormat>Panorámica</PresentationFormat>
  <Paragraphs>96</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Arial Rounded MT Bold</vt:lpstr>
      <vt:lpstr>Calibri</vt:lpstr>
      <vt:lpstr>Calibri Light</vt:lpstr>
      <vt:lpstr>Georgia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MONICA GUADALUPE BUSTAMANTE GUTIERREZ</dc:creator>
  <cp:lastModifiedBy>MONICA GUADALUPE BUSTAMANTE GUTIERREZ</cp:lastModifiedBy>
  <cp:revision>25</cp:revision>
  <dcterms:created xsi:type="dcterms:W3CDTF">2021-04-15T00:14:57Z</dcterms:created>
  <dcterms:modified xsi:type="dcterms:W3CDTF">2021-06-17T02:19:41Z</dcterms:modified>
</cp:coreProperties>
</file>