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9" r:id="rId1"/>
  </p:sldMasterIdLst>
  <p:notesMasterIdLst>
    <p:notesMasterId r:id="rId8"/>
  </p:notesMasterIdLst>
  <p:sldIdLst>
    <p:sldId id="262" r:id="rId2"/>
    <p:sldId id="256" r:id="rId3"/>
    <p:sldId id="260" r:id="rId4"/>
    <p:sldId id="257" r:id="rId5"/>
    <p:sldId id="258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C096A7D2-9B2B-4CC4-ADC1-7258BCB1E60F}">
  <a:tblStyle styleId="{C096A7D2-9B2B-4CC4-ADC1-7258BCB1E60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42" d="100"/>
          <a:sy n="142" d="100"/>
        </p:scale>
        <p:origin x="-108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2277296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a25f85cae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a25f85cae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ac439249f7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ac439249f7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ac439249f7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ac439249f7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ac439249f7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ac439249f7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ad20d076ce_3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ad20d076ce_3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3999" cy="514400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49000" y="970200"/>
            <a:ext cx="3852000" cy="241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5200"/>
              <a:buNone/>
              <a:defRPr sz="4400" b="1">
                <a:latin typeface="Poiret One"/>
                <a:ea typeface="Poiret One"/>
                <a:cs typeface="Poiret One"/>
                <a:sym typeface="Poiret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49000" y="3380700"/>
            <a:ext cx="3852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latin typeface="Oxygen"/>
                <a:ea typeface="Oxygen"/>
                <a:cs typeface="Oxygen"/>
                <a:sym typeface="Oxygen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4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Oxygen"/>
              <a:buChar char="●"/>
              <a:defRPr sz="1400">
                <a:latin typeface="Oxygen"/>
                <a:ea typeface="Oxygen"/>
                <a:cs typeface="Oxygen"/>
                <a:sym typeface="Oxygen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Oxygen"/>
              <a:buChar char="○"/>
              <a:defRPr>
                <a:latin typeface="Oxygen"/>
                <a:ea typeface="Oxygen"/>
                <a:cs typeface="Oxygen"/>
                <a:sym typeface="Oxygen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Oxygen"/>
              <a:buChar char="■"/>
              <a:defRPr>
                <a:latin typeface="Oxygen"/>
                <a:ea typeface="Oxygen"/>
                <a:cs typeface="Oxygen"/>
                <a:sym typeface="Oxygen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Oxygen"/>
              <a:buChar char="●"/>
              <a:defRPr>
                <a:latin typeface="Oxygen"/>
                <a:ea typeface="Oxygen"/>
                <a:cs typeface="Oxygen"/>
                <a:sym typeface="Oxygen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Oxygen"/>
              <a:buChar char="○"/>
              <a:defRPr>
                <a:latin typeface="Oxygen"/>
                <a:ea typeface="Oxygen"/>
                <a:cs typeface="Oxygen"/>
                <a:sym typeface="Oxygen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Oxygen"/>
              <a:buChar char="■"/>
              <a:defRPr>
                <a:latin typeface="Oxygen"/>
                <a:ea typeface="Oxygen"/>
                <a:cs typeface="Oxygen"/>
                <a:sym typeface="Oxygen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Oxygen"/>
              <a:buChar char="●"/>
              <a:defRPr>
                <a:latin typeface="Oxygen"/>
                <a:ea typeface="Oxygen"/>
                <a:cs typeface="Oxygen"/>
                <a:sym typeface="Oxygen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Oxygen"/>
              <a:buChar char="○"/>
              <a:defRPr>
                <a:latin typeface="Oxygen"/>
                <a:ea typeface="Oxygen"/>
                <a:cs typeface="Oxygen"/>
                <a:sym typeface="Oxygen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Oxygen"/>
              <a:buChar char="■"/>
              <a:defRPr>
                <a:latin typeface="Oxygen"/>
                <a:ea typeface="Oxygen"/>
                <a:cs typeface="Oxygen"/>
                <a:sym typeface="Oxyge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Google Shape;32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2433000" y="1371169"/>
            <a:ext cx="4278000" cy="86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45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ubTitle" idx="1"/>
          </p:nvPr>
        </p:nvSpPr>
        <p:spPr>
          <a:xfrm>
            <a:off x="2433000" y="2441425"/>
            <a:ext cx="4278000" cy="126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latin typeface="Oxygen"/>
                <a:ea typeface="Oxygen"/>
                <a:cs typeface="Oxygen"/>
                <a:sym typeface="Oxygen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720000" y="2804438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title" idx="2" hasCustomPrompt="1"/>
          </p:nvPr>
        </p:nvSpPr>
        <p:spPr>
          <a:xfrm>
            <a:off x="720000" y="1589526"/>
            <a:ext cx="23364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720000" y="3177110"/>
            <a:ext cx="2336400" cy="87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Oxygen"/>
                <a:ea typeface="Oxygen"/>
                <a:cs typeface="Oxygen"/>
                <a:sym typeface="Oxygen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title" idx="3"/>
          </p:nvPr>
        </p:nvSpPr>
        <p:spPr>
          <a:xfrm>
            <a:off x="3403800" y="2804438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title" idx="4" hasCustomPrompt="1"/>
          </p:nvPr>
        </p:nvSpPr>
        <p:spPr>
          <a:xfrm>
            <a:off x="3403800" y="1589526"/>
            <a:ext cx="23364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58" name="Google Shape;58;p13"/>
          <p:cNvSpPr txBox="1">
            <a:spLocks noGrp="1"/>
          </p:cNvSpPr>
          <p:nvPr>
            <p:ph type="subTitle" idx="5"/>
          </p:nvPr>
        </p:nvSpPr>
        <p:spPr>
          <a:xfrm>
            <a:off x="3403800" y="3177110"/>
            <a:ext cx="2336400" cy="87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Oxygen"/>
                <a:ea typeface="Oxygen"/>
                <a:cs typeface="Oxygen"/>
                <a:sym typeface="Oxygen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title" idx="6"/>
          </p:nvPr>
        </p:nvSpPr>
        <p:spPr>
          <a:xfrm>
            <a:off x="6087600" y="2804438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title" idx="7" hasCustomPrompt="1"/>
          </p:nvPr>
        </p:nvSpPr>
        <p:spPr>
          <a:xfrm>
            <a:off x="6087600" y="1589526"/>
            <a:ext cx="23364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61" name="Google Shape;61;p13"/>
          <p:cNvSpPr txBox="1">
            <a:spLocks noGrp="1"/>
          </p:cNvSpPr>
          <p:nvPr>
            <p:ph type="subTitle" idx="8"/>
          </p:nvPr>
        </p:nvSpPr>
        <p:spPr>
          <a:xfrm>
            <a:off x="6087600" y="3177110"/>
            <a:ext cx="2336400" cy="87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Oxygen"/>
                <a:ea typeface="Oxygen"/>
                <a:cs typeface="Oxygen"/>
                <a:sym typeface="Oxygen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title" idx="9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4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BLANK_1_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2290025" y="3353475"/>
            <a:ext cx="4563900" cy="53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ubTitle" idx="1"/>
          </p:nvPr>
        </p:nvSpPr>
        <p:spPr>
          <a:xfrm>
            <a:off x="1454700" y="2052475"/>
            <a:ext cx="6234600" cy="124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500">
                <a:latin typeface="Oxygen"/>
                <a:ea typeface="Oxygen"/>
                <a:cs typeface="Oxygen"/>
                <a:sym typeface="Oxygen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3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Google Shape;156;p3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4_1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3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iret One"/>
              <a:buNone/>
              <a:defRPr sz="2800">
                <a:solidFill>
                  <a:schemeClr val="dk1"/>
                </a:solidFill>
                <a:latin typeface="Poiret One"/>
                <a:ea typeface="Poiret One"/>
                <a:cs typeface="Poiret One"/>
                <a:sym typeface="Poiret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Oxygen Light"/>
              <a:buChar char="●"/>
              <a:defRPr sz="1800"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Oxygen Light"/>
              <a:buChar char="○"/>
              <a:defRPr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Oxygen Light"/>
              <a:buChar char="■"/>
              <a:defRPr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Oxygen Light"/>
              <a:buChar char="●"/>
              <a:defRPr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Oxygen Light"/>
              <a:buChar char="○"/>
              <a:defRPr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Oxygen Light"/>
              <a:buChar char="■"/>
              <a:defRPr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Oxygen Light"/>
              <a:buChar char="●"/>
              <a:defRPr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Oxygen Light"/>
              <a:buChar char="○"/>
              <a:defRPr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Oxygen Light"/>
              <a:buChar char="■"/>
              <a:defRPr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3" r:id="rId3"/>
    <p:sldLayoutId id="2147483658" r:id="rId4"/>
    <p:sldLayoutId id="2147483659" r:id="rId5"/>
    <p:sldLayoutId id="2147483662" r:id="rId6"/>
    <p:sldLayoutId id="2147483675" r:id="rId7"/>
    <p:sldLayoutId id="2147483676" r:id="rId8"/>
    <p:sldLayoutId id="2147483677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049" name="officeArt object" descr="Descripción: 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9488" y="457200"/>
            <a:ext cx="1485901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ESCUELA NORMAL DE EDUCACI</a:t>
            </a:r>
            <a:r>
              <a:rPr kumimoji="0" lang="es-ES_tradnl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Ó</a:t>
            </a:r>
            <a:r>
              <a:rPr kumimoji="0" lang="de-DE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N PREESCOLAR</a:t>
            </a:r>
            <a:endParaRPr kumimoji="0" lang="es-MX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CICLO 2020-2021</a:t>
            </a:r>
            <a:endParaRPr kumimoji="0" lang="es-MX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Curso: </a:t>
            </a:r>
            <a:r>
              <a:rPr kumimoji="0" lang="es-MX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Observación y análisis de prácticas y contextos escolares</a:t>
            </a:r>
            <a:endParaRPr kumimoji="0" lang="es-MX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Nombre: Fabiola Denisse Escobedo García</a:t>
            </a:r>
            <a:endParaRPr kumimoji="0" lang="es-MX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Número de lista #5</a:t>
            </a:r>
            <a:endParaRPr kumimoji="0" lang="es-MX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Maestra: </a:t>
            </a:r>
            <a:r>
              <a:rPr kumimoji="0" lang="es-MX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María </a:t>
            </a:r>
            <a:r>
              <a:rPr kumimoji="0" lang="es-MX" sz="1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Efigenia</a:t>
            </a:r>
            <a:r>
              <a:rPr kumimoji="0" lang="es-MX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Maury Arredondo</a:t>
            </a:r>
            <a:endParaRPr kumimoji="0" lang="es-MX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Diario de observación:</a:t>
            </a:r>
            <a:endParaRPr kumimoji="0" lang="es-MX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Competencia del curso a desarrollar:</a:t>
            </a:r>
            <a:endParaRPr kumimoji="0" lang="es-MX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Utiliza los recursos metodol</a:t>
            </a: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ó</a:t>
            </a: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gicos y t</a:t>
            </a: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cnicos de la investigaci</a:t>
            </a: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ó</a:t>
            </a: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 para explicar, comprender situaciones educativas y mejorar su docencia.</a:t>
            </a:r>
            <a:endParaRPr kumimoji="0" lang="es-MX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Orienta su actuaci</a:t>
            </a: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ó</a:t>
            </a: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 profesional con sentido </a:t>
            </a: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tico-</a:t>
            </a:r>
            <a:r>
              <a:rPr kumimoji="0" lang="es-MX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valoral</a:t>
            </a: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y asume los diversos principios y reglas que aseguran una mejor convivencia institucional y social, en beneficio de los alumnos y de la comunidad escolar.</a:t>
            </a:r>
            <a:endParaRPr kumimoji="0" lang="es-MX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Saltillo, Coahuila                                                                                                                         Marzo, 2021</a:t>
            </a:r>
            <a:endParaRPr kumimoji="0" lang="es-ES_trad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856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4"/>
          <p:cNvSpPr txBox="1">
            <a:spLocks noGrp="1"/>
          </p:cNvSpPr>
          <p:nvPr>
            <p:ph type="ctrTitle"/>
          </p:nvPr>
        </p:nvSpPr>
        <p:spPr>
          <a:xfrm>
            <a:off x="4283968" y="1347614"/>
            <a:ext cx="3852000" cy="241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>
                <a:solidFill>
                  <a:schemeClr val="accent1"/>
                </a:solidFill>
              </a:rPr>
              <a:t>Forma básica de enseñar 9: Construir una operación.</a:t>
            </a:r>
            <a:endParaRPr dirty="0">
              <a:solidFill>
                <a:schemeClr val="accent1"/>
              </a:solidFill>
            </a:endParaRPr>
          </a:p>
        </p:txBody>
      </p:sp>
      <p:sp>
        <p:nvSpPr>
          <p:cNvPr id="168" name="Google Shape;168;p34"/>
          <p:cNvSpPr txBox="1">
            <a:spLocks noGrp="1"/>
          </p:cNvSpPr>
          <p:nvPr>
            <p:ph type="subTitle" idx="1"/>
          </p:nvPr>
        </p:nvSpPr>
        <p:spPr>
          <a:xfrm>
            <a:off x="4283968" y="3651870"/>
            <a:ext cx="3852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Hans </a:t>
            </a:r>
            <a:r>
              <a:rPr lang="es-MX" dirty="0" err="1" smtClean="0"/>
              <a:t>Aebli</a:t>
            </a:r>
            <a:r>
              <a:rPr lang="es-MX" dirty="0" smtClean="0"/>
              <a:t>.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8"/>
          <p:cNvSpPr txBox="1">
            <a:spLocks noGrp="1"/>
          </p:cNvSpPr>
          <p:nvPr>
            <p:ph type="subTitle" idx="1"/>
          </p:nvPr>
        </p:nvSpPr>
        <p:spPr>
          <a:xfrm>
            <a:off x="4067944" y="1779662"/>
            <a:ext cx="4183188" cy="132120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s-MX" sz="1200" b="1" u="sng" dirty="0"/>
              <a:t>Hans </a:t>
            </a:r>
            <a:r>
              <a:rPr lang="es-MX" sz="1200" b="1" u="sng" dirty="0" err="1"/>
              <a:t>Aebli</a:t>
            </a:r>
            <a:r>
              <a:rPr lang="es-MX" sz="1200" b="1" dirty="0"/>
              <a:t> </a:t>
            </a:r>
            <a:r>
              <a:rPr lang="es-MX" sz="1200" b="1" dirty="0" smtClean="0"/>
              <a:t>nacido en</a:t>
            </a:r>
            <a:r>
              <a:rPr lang="es-MX" sz="1200" b="1" dirty="0"/>
              <a:t> </a:t>
            </a:r>
            <a:r>
              <a:rPr lang="es-MX" sz="1200" b="1" dirty="0" err="1"/>
              <a:t>Burgdorf</a:t>
            </a:r>
            <a:r>
              <a:rPr lang="es-MX" sz="1200" b="1" dirty="0"/>
              <a:t> fue un teórico e </a:t>
            </a:r>
            <a:r>
              <a:rPr lang="es-MX" sz="1200" b="1" dirty="0" smtClean="0"/>
              <a:t>investigador suizo</a:t>
            </a:r>
            <a:r>
              <a:rPr lang="es-MX" sz="1200" b="1" dirty="0"/>
              <a:t> en el ámbito de la psicología evolutiva aplicada a la didáctica.</a:t>
            </a:r>
          </a:p>
          <a:p>
            <a:r>
              <a:rPr lang="es-MX" sz="1200" b="1" dirty="0" smtClean="0"/>
              <a:t>Fue </a:t>
            </a:r>
            <a:r>
              <a:rPr lang="es-MX" sz="1200" b="1" dirty="0"/>
              <a:t>docente de psicología, didáctica y pedagogía en el Seminario Superior del Cantón de Zúrich entre los años 1950-1955 y 1957-1962. </a:t>
            </a:r>
            <a:endParaRPr sz="1200" b="1" dirty="0"/>
          </a:p>
        </p:txBody>
      </p:sp>
      <p:pic>
        <p:nvPicPr>
          <p:cNvPr id="1026" name="Picture 2" descr="Evolución Histórica de la Didáctica timeline | Timetoast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056429"/>
            <a:ext cx="2664604" cy="3059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Construir una operación:</a:t>
            </a:r>
            <a:endParaRPr dirty="0"/>
          </a:p>
        </p:txBody>
      </p:sp>
      <p:sp>
        <p:nvSpPr>
          <p:cNvPr id="174" name="Google Shape;174;p35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Aft>
                <a:spcPts val="1600"/>
              </a:spcAft>
              <a:buNone/>
            </a:pPr>
            <a:r>
              <a:rPr lang="es-MX" b="1" dirty="0" smtClean="0"/>
              <a:t>Hans </a:t>
            </a:r>
            <a:r>
              <a:rPr lang="es-MX" b="1" dirty="0" err="1"/>
              <a:t>Aebli</a:t>
            </a:r>
            <a:r>
              <a:rPr lang="es-MX" b="1" dirty="0"/>
              <a:t> plantea que los procesos de aprendizaje que se inducen y se dirigen durante la clase están destinados por regla </a:t>
            </a:r>
            <a:r>
              <a:rPr lang="es-MX" b="1" dirty="0" smtClean="0"/>
              <a:t>general, esta facilitará </a:t>
            </a:r>
            <a:r>
              <a:rPr lang="es-MX" b="1" dirty="0"/>
              <a:t>al alumno </a:t>
            </a:r>
            <a:r>
              <a:rPr lang="es-MX" b="1" dirty="0" smtClean="0"/>
              <a:t>las nuevas </a:t>
            </a:r>
            <a:r>
              <a:rPr lang="es-MX" b="1" dirty="0"/>
              <a:t>posibilidades de pensar, sentir y </a:t>
            </a:r>
            <a:r>
              <a:rPr lang="es-MX" b="1" dirty="0" smtClean="0"/>
              <a:t>valorar, </a:t>
            </a:r>
            <a:r>
              <a:rPr lang="es-MX" b="1" dirty="0"/>
              <a:t>es decir actuar y vivenciar</a:t>
            </a:r>
            <a:r>
              <a:rPr lang="es-MX" b="1" dirty="0" smtClean="0"/>
              <a:t>.</a:t>
            </a:r>
          </a:p>
          <a:p>
            <a:pPr marL="0" lvl="0" indent="0" algn="ctr">
              <a:spcAft>
                <a:spcPts val="1600"/>
              </a:spcAft>
              <a:buNone/>
            </a:pPr>
            <a:r>
              <a:rPr lang="es-MX" b="1" dirty="0" smtClean="0"/>
              <a:t> </a:t>
            </a:r>
            <a:r>
              <a:rPr lang="es-MX" b="1" dirty="0"/>
              <a:t>La intención del autor es reconsiderar el problema de la construcción y poner de manifiesto con cierta profundidad, como se puede motivar al alumno a abordar por propia iniciativa procesos de construcción y llevarlos a cabo</a:t>
            </a:r>
            <a:r>
              <a:rPr lang="es-MX" b="1" dirty="0" smtClean="0"/>
              <a:t>.</a:t>
            </a:r>
          </a:p>
          <a:p>
            <a:pPr marL="0" lvl="0" indent="0" algn="ctr">
              <a:spcAft>
                <a:spcPts val="1600"/>
              </a:spcAft>
              <a:buNone/>
            </a:pPr>
            <a:r>
              <a:rPr lang="es-MX" b="1" dirty="0" smtClean="0"/>
              <a:t> </a:t>
            </a:r>
            <a:r>
              <a:rPr lang="es-MX" b="1" dirty="0"/>
              <a:t>Se considera que el aspecto dinámico del proceso de construcción es liberar las energías que estimulan al alumno para buscar e investigar y que hacen que se cree él mismo una nueva forma de actuar o de pensar, por propio impulso. 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6"/>
          <p:cNvSpPr txBox="1">
            <a:spLocks noGrp="1"/>
          </p:cNvSpPr>
          <p:nvPr>
            <p:ph type="title" idx="9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TABLE OF CONTENTS  </a:t>
            </a:r>
            <a:endParaRPr/>
          </a:p>
        </p:txBody>
      </p:sp>
      <p:sp>
        <p:nvSpPr>
          <p:cNvPr id="180" name="Google Shape;180;p36"/>
          <p:cNvSpPr txBox="1">
            <a:spLocks noGrp="1"/>
          </p:cNvSpPr>
          <p:nvPr>
            <p:ph type="title"/>
          </p:nvPr>
        </p:nvSpPr>
        <p:spPr>
          <a:xfrm>
            <a:off x="720000" y="2804438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MARS</a:t>
            </a:r>
            <a:endParaRPr/>
          </a:p>
        </p:txBody>
      </p:sp>
      <p:sp>
        <p:nvSpPr>
          <p:cNvPr id="181" name="Google Shape;181;p36"/>
          <p:cNvSpPr txBox="1">
            <a:spLocks noGrp="1"/>
          </p:cNvSpPr>
          <p:nvPr>
            <p:ph type="subTitle" idx="1"/>
          </p:nvPr>
        </p:nvSpPr>
        <p:spPr>
          <a:xfrm>
            <a:off x="720000" y="3177110"/>
            <a:ext cx="2336400" cy="87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Here you could describe the topic of the section </a:t>
            </a:r>
            <a:endParaRPr/>
          </a:p>
        </p:txBody>
      </p:sp>
      <p:sp>
        <p:nvSpPr>
          <p:cNvPr id="182" name="Google Shape;182;p36"/>
          <p:cNvSpPr txBox="1">
            <a:spLocks noGrp="1"/>
          </p:cNvSpPr>
          <p:nvPr>
            <p:ph type="title" idx="3"/>
          </p:nvPr>
        </p:nvSpPr>
        <p:spPr>
          <a:xfrm>
            <a:off x="3403800" y="2804438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MERCURY</a:t>
            </a:r>
            <a:endParaRPr/>
          </a:p>
        </p:txBody>
      </p:sp>
      <p:sp>
        <p:nvSpPr>
          <p:cNvPr id="183" name="Google Shape;183;p36"/>
          <p:cNvSpPr txBox="1">
            <a:spLocks noGrp="1"/>
          </p:cNvSpPr>
          <p:nvPr>
            <p:ph type="subTitle" idx="5"/>
          </p:nvPr>
        </p:nvSpPr>
        <p:spPr>
          <a:xfrm>
            <a:off x="3403800" y="3177110"/>
            <a:ext cx="2336400" cy="87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Here you could describe the topic of the section </a:t>
            </a:r>
            <a:endParaRPr/>
          </a:p>
        </p:txBody>
      </p:sp>
      <p:sp>
        <p:nvSpPr>
          <p:cNvPr id="184" name="Google Shape;184;p36"/>
          <p:cNvSpPr txBox="1">
            <a:spLocks noGrp="1"/>
          </p:cNvSpPr>
          <p:nvPr>
            <p:ph type="title" idx="6"/>
          </p:nvPr>
        </p:nvSpPr>
        <p:spPr>
          <a:xfrm>
            <a:off x="6087600" y="2804438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JUPITER</a:t>
            </a:r>
            <a:endParaRPr/>
          </a:p>
        </p:txBody>
      </p:sp>
      <p:sp>
        <p:nvSpPr>
          <p:cNvPr id="185" name="Google Shape;185;p36"/>
          <p:cNvSpPr txBox="1">
            <a:spLocks noGrp="1"/>
          </p:cNvSpPr>
          <p:nvPr>
            <p:ph type="subTitle" idx="8"/>
          </p:nvPr>
        </p:nvSpPr>
        <p:spPr>
          <a:xfrm>
            <a:off x="6087600" y="3177110"/>
            <a:ext cx="2336400" cy="87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Here you could describe the topic of the section </a:t>
            </a:r>
            <a:endParaRPr/>
          </a:p>
        </p:txBody>
      </p:sp>
      <p:sp>
        <p:nvSpPr>
          <p:cNvPr id="186" name="Google Shape;186;p36"/>
          <p:cNvSpPr/>
          <p:nvPr/>
        </p:nvSpPr>
        <p:spPr>
          <a:xfrm>
            <a:off x="1402350" y="1385575"/>
            <a:ext cx="971700" cy="971700"/>
          </a:xfrm>
          <a:prstGeom prst="ellipse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36"/>
          <p:cNvSpPr/>
          <p:nvPr/>
        </p:nvSpPr>
        <p:spPr>
          <a:xfrm>
            <a:off x="4086150" y="1385575"/>
            <a:ext cx="971700" cy="971700"/>
          </a:xfrm>
          <a:prstGeom prst="ellipse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36"/>
          <p:cNvSpPr/>
          <p:nvPr/>
        </p:nvSpPr>
        <p:spPr>
          <a:xfrm>
            <a:off x="6769950" y="1385575"/>
            <a:ext cx="971700" cy="971700"/>
          </a:xfrm>
          <a:prstGeom prst="ellipse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89" name="Google Shape;189;p36"/>
          <p:cNvCxnSpPr>
            <a:stCxn id="186" idx="4"/>
            <a:endCxn id="180" idx="0"/>
          </p:cNvCxnSpPr>
          <p:nvPr/>
        </p:nvCxnSpPr>
        <p:spPr>
          <a:xfrm>
            <a:off x="1888200" y="2357275"/>
            <a:ext cx="0" cy="44730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0" name="Google Shape;190;p36"/>
          <p:cNvCxnSpPr>
            <a:stCxn id="187" idx="4"/>
            <a:endCxn id="182" idx="0"/>
          </p:cNvCxnSpPr>
          <p:nvPr/>
        </p:nvCxnSpPr>
        <p:spPr>
          <a:xfrm>
            <a:off x="4572000" y="2357275"/>
            <a:ext cx="0" cy="44730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1" name="Google Shape;191;p36"/>
          <p:cNvCxnSpPr>
            <a:stCxn id="188" idx="4"/>
            <a:endCxn id="184" idx="0"/>
          </p:cNvCxnSpPr>
          <p:nvPr/>
        </p:nvCxnSpPr>
        <p:spPr>
          <a:xfrm>
            <a:off x="7255800" y="2357275"/>
            <a:ext cx="0" cy="44730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2" name="Google Shape;192;p36"/>
          <p:cNvSpPr txBox="1">
            <a:spLocks noGrp="1"/>
          </p:cNvSpPr>
          <p:nvPr>
            <p:ph type="title" idx="2"/>
          </p:nvPr>
        </p:nvSpPr>
        <p:spPr>
          <a:xfrm>
            <a:off x="720000" y="1589526"/>
            <a:ext cx="23364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193" name="Google Shape;193;p36"/>
          <p:cNvSpPr txBox="1">
            <a:spLocks noGrp="1"/>
          </p:cNvSpPr>
          <p:nvPr>
            <p:ph type="title" idx="4"/>
          </p:nvPr>
        </p:nvSpPr>
        <p:spPr>
          <a:xfrm>
            <a:off x="3403800" y="1589526"/>
            <a:ext cx="23364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194" name="Google Shape;194;p36"/>
          <p:cNvSpPr txBox="1">
            <a:spLocks noGrp="1"/>
          </p:cNvSpPr>
          <p:nvPr>
            <p:ph type="title" idx="7"/>
          </p:nvPr>
        </p:nvSpPr>
        <p:spPr>
          <a:xfrm>
            <a:off x="6087600" y="1589526"/>
            <a:ext cx="23364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9"/>
          <p:cNvSpPr txBox="1">
            <a:spLocks noGrp="1"/>
          </p:cNvSpPr>
          <p:nvPr>
            <p:ph type="title"/>
          </p:nvPr>
        </p:nvSpPr>
        <p:spPr>
          <a:xfrm>
            <a:off x="2433000" y="1371169"/>
            <a:ext cx="4278000" cy="86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</a:t>
            </a:r>
            <a:endParaRPr/>
          </a:p>
        </p:txBody>
      </p:sp>
      <p:sp>
        <p:nvSpPr>
          <p:cNvPr id="212" name="Google Shape;212;p39"/>
          <p:cNvSpPr txBox="1">
            <a:spLocks noGrp="1"/>
          </p:cNvSpPr>
          <p:nvPr>
            <p:ph type="subTitle" idx="1"/>
          </p:nvPr>
        </p:nvSpPr>
        <p:spPr>
          <a:xfrm>
            <a:off x="2433000" y="2441425"/>
            <a:ext cx="4278000" cy="126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Mercury is the closest planet to the Sun and the smallest one in the Solar System—it’s only a bit larger than the Moon. It was named after a Roman god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nimalist Aesthetic Slideshow by Slidesgo">
  <a:themeElements>
    <a:clrScheme name="Simple Light">
      <a:dk1>
        <a:srgbClr val="6D5B57"/>
      </a:dk1>
      <a:lt1>
        <a:srgbClr val="F2E1D8"/>
      </a:lt1>
      <a:dk2>
        <a:srgbClr val="595959"/>
      </a:dk2>
      <a:lt2>
        <a:srgbClr val="B08980"/>
      </a:lt2>
      <a:accent1>
        <a:srgbClr val="6D5B57"/>
      </a:accent1>
      <a:accent2>
        <a:srgbClr val="F2E1D8"/>
      </a:accent2>
      <a:accent3>
        <a:srgbClr val="595959"/>
      </a:accent3>
      <a:accent4>
        <a:srgbClr val="B08980"/>
      </a:accent4>
      <a:accent5>
        <a:srgbClr val="F2E1D8"/>
      </a:accent5>
      <a:accent6>
        <a:srgbClr val="595959"/>
      </a:accent6>
      <a:hlink>
        <a:srgbClr val="59595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319</Words>
  <Application>Microsoft Office PowerPoint</Application>
  <PresentationFormat>Presentación en pantalla (16:9)</PresentationFormat>
  <Paragraphs>31</Paragraphs>
  <Slides>6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Minimalist Aesthetic Slideshow by Slidesgo</vt:lpstr>
      <vt:lpstr>Presentación de PowerPoint</vt:lpstr>
      <vt:lpstr>Forma básica de enseñar 9: Construir una operación.</vt:lpstr>
      <vt:lpstr>Presentación de PowerPoint</vt:lpstr>
      <vt:lpstr>Construir una operación:</vt:lpstr>
      <vt:lpstr>TABLE OF CONTENTS  </vt:lpstr>
      <vt:lpstr>INTRODUCTION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 básica de enseñar 9: Construir una operación.</dc:title>
  <cp:lastModifiedBy>Luffi</cp:lastModifiedBy>
  <cp:revision>10</cp:revision>
  <dcterms:modified xsi:type="dcterms:W3CDTF">2021-06-17T02:54:39Z</dcterms:modified>
</cp:coreProperties>
</file>