
<file path=[Content_Types].xml><?xml version="1.0" encoding="utf-8"?>
<Types xmlns="http://schemas.openxmlformats.org/package/2006/content-types">
  <Default Extension="fntdata" ContentType="application/x-fontdata"/>
  <Default Extension="gif" ContentType="image/gi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19"/>
  </p:notesMasterIdLst>
  <p:sldIdLst>
    <p:sldId id="257" r:id="rId2"/>
    <p:sldId id="256" r:id="rId3"/>
    <p:sldId id="258" r:id="rId4"/>
    <p:sldId id="259" r:id="rId5"/>
    <p:sldId id="260" r:id="rId6"/>
    <p:sldId id="261" r:id="rId7"/>
    <p:sldId id="262" r:id="rId8"/>
    <p:sldId id="263" r:id="rId9"/>
    <p:sldId id="266" r:id="rId10"/>
    <p:sldId id="264" r:id="rId11"/>
    <p:sldId id="267" r:id="rId12"/>
    <p:sldId id="268" r:id="rId13"/>
    <p:sldId id="269" r:id="rId14"/>
    <p:sldId id="272" r:id="rId15"/>
    <p:sldId id="271" r:id="rId16"/>
    <p:sldId id="274" r:id="rId17"/>
    <p:sldId id="276" r:id="rId18"/>
  </p:sldIdLst>
  <p:sldSz cx="9144000" cy="5143500" type="screen16x9"/>
  <p:notesSz cx="6858000" cy="9144000"/>
  <p:embeddedFontLst>
    <p:embeddedFont>
      <p:font typeface="Didact Gothic" panose="020B0604020202020204" charset="0"/>
      <p:regular r:id="rId20"/>
    </p:embeddedFont>
    <p:embeddedFont>
      <p:font typeface="Mitr" panose="00000500000000000000" pitchFamily="2" charset="-34"/>
      <p:regular r:id="rId21"/>
      <p:bold r:id="rId22"/>
    </p:embeddedFont>
    <p:embeddedFont>
      <p:font typeface="Varela" panose="020B0604020202020204" charset="0"/>
      <p:regular r:id="rId2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ED84B68-74C0-4FB0-96C2-AFCC127A907D}">
  <a:tblStyle styleId="{5ED84B68-74C0-4FB0-96C2-AFCC127A90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72"/>
      </p:cViewPr>
      <p:guideLst/>
    </p:cSldViewPr>
  </p:slideViewPr>
  <p:notesTextViewPr>
    <p:cViewPr>
      <p:scale>
        <a:sx n="150" d="100"/>
        <a:sy n="15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font" Target="fonts/font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
        <p:cNvGrpSpPr/>
        <p:nvPr/>
      </p:nvGrpSpPr>
      <p:grpSpPr>
        <a:xfrm>
          <a:off x="0" y="0"/>
          <a:ext cx="0" cy="0"/>
          <a:chOff x="0" y="0"/>
          <a:chExt cx="0" cy="0"/>
        </a:xfrm>
      </p:grpSpPr>
      <p:sp>
        <p:nvSpPr>
          <p:cNvPr id="1777" name="Google Shape;1777;g8f4f65bf5d_0_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8f4f65bf5d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3"/>
        <p:cNvGrpSpPr/>
        <p:nvPr/>
      </p:nvGrpSpPr>
      <p:grpSpPr>
        <a:xfrm>
          <a:off x="0" y="0"/>
          <a:ext cx="0" cy="0"/>
          <a:chOff x="0" y="0"/>
          <a:chExt cx="0" cy="0"/>
        </a:xfrm>
      </p:grpSpPr>
      <p:sp>
        <p:nvSpPr>
          <p:cNvPr id="3304" name="Google Shape;3304;g9273f58441_0_20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5" name="Google Shape;3305;g9273f58441_0_2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7"/>
        <p:cNvGrpSpPr/>
        <p:nvPr/>
      </p:nvGrpSpPr>
      <p:grpSpPr>
        <a:xfrm>
          <a:off x="0" y="0"/>
          <a:ext cx="0" cy="0"/>
          <a:chOff x="0" y="0"/>
          <a:chExt cx="0" cy="0"/>
        </a:xfrm>
      </p:grpSpPr>
      <p:sp>
        <p:nvSpPr>
          <p:cNvPr id="3328" name="Google Shape;3328;g9273f58441_0_2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9" name="Google Shape;3329;g9273f58441_0_2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0"/>
        <p:cNvGrpSpPr/>
        <p:nvPr/>
      </p:nvGrpSpPr>
      <p:grpSpPr>
        <a:xfrm>
          <a:off x="0" y="0"/>
          <a:ext cx="0" cy="0"/>
          <a:chOff x="0" y="0"/>
          <a:chExt cx="0" cy="0"/>
        </a:xfrm>
      </p:grpSpPr>
      <p:sp>
        <p:nvSpPr>
          <p:cNvPr id="3341" name="Google Shape;3341;g9273f58441_0_2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2" name="Google Shape;3342;g9273f58441_0_2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9273f58441_0_8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9273f58441_0_8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1"/>
        <p:cNvGrpSpPr/>
        <p:nvPr/>
      </p:nvGrpSpPr>
      <p:grpSpPr>
        <a:xfrm>
          <a:off x="0" y="0"/>
          <a:ext cx="0" cy="0"/>
          <a:chOff x="0" y="0"/>
          <a:chExt cx="0" cy="0"/>
        </a:xfrm>
      </p:grpSpPr>
      <p:sp>
        <p:nvSpPr>
          <p:cNvPr id="2152" name="Google Shape;2152;g8f4f65bf5d_0_3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3" name="Google Shape;2153;g8f4f65bf5d_0_3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2" name="Google Shape;462;p14"/>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81" name="Google Shape;481;p15"/>
          <p:cNvSpPr/>
          <p:nvPr/>
        </p:nvSpPr>
        <p:spPr>
          <a:xfrm flipH="1">
            <a:off x="6016496" y="-719921"/>
            <a:ext cx="6746227" cy="4913377"/>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 name="Google Shape;23;p4"/>
          <p:cNvSpPr txBox="1">
            <a:spLocks noGrp="1"/>
          </p:cNvSpPr>
          <p:nvPr>
            <p:ph type="body" idx="1"/>
          </p:nvPr>
        </p:nvSpPr>
        <p:spPr>
          <a:xfrm>
            <a:off x="720000" y="1152475"/>
            <a:ext cx="7704000" cy="3416400"/>
          </a:xfrm>
          <a:prstGeom prst="rect">
            <a:avLst/>
          </a:prstGeom>
        </p:spPr>
        <p:txBody>
          <a:bodyPr spcFirstLastPara="1" wrap="square" lIns="0" tIns="0" rIns="0" bIns="0" anchor="ctr" anchorCtr="0">
            <a:noAutofit/>
          </a:bodyPr>
          <a:lstStyle>
            <a:lvl1pPr marL="457200" lvl="0" indent="-355600">
              <a:lnSpc>
                <a:spcPct val="100000"/>
              </a:lnSpc>
              <a:spcBef>
                <a:spcPts val="0"/>
              </a:spcBef>
              <a:spcAft>
                <a:spcPts val="0"/>
              </a:spcAft>
              <a:buSzPts val="2000"/>
              <a:buChar char="●"/>
              <a:defRPr sz="1200"/>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
        <p:nvSpPr>
          <p:cNvPr id="24" name="Google Shape;24;p4"/>
          <p:cNvSpPr/>
          <p:nvPr/>
        </p:nvSpPr>
        <p:spPr>
          <a:xfrm flipH="1">
            <a:off x="5656088" y="0"/>
            <a:ext cx="3487912" cy="927485"/>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a:off x="6196276" y="-6"/>
            <a:ext cx="2947721" cy="794480"/>
            <a:chOff x="6196276" y="-6"/>
            <a:chExt cx="2947721" cy="794480"/>
          </a:xfrm>
        </p:grpSpPr>
        <p:sp>
          <p:nvSpPr>
            <p:cNvPr id="26" name="Google Shape;26;p4"/>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4"/>
            <p:cNvGrpSpPr/>
            <p:nvPr/>
          </p:nvGrpSpPr>
          <p:grpSpPr>
            <a:xfrm rot="-2902616">
              <a:off x="8711742" y="319606"/>
              <a:ext cx="169066" cy="177310"/>
              <a:chOff x="4298580" y="207227"/>
              <a:chExt cx="169073" cy="177317"/>
            </a:xfrm>
          </p:grpSpPr>
          <p:sp>
            <p:nvSpPr>
              <p:cNvPr id="34" name="Google Shape;34;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4"/>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4"/>
            <p:cNvGrpSpPr/>
            <p:nvPr/>
          </p:nvGrpSpPr>
          <p:grpSpPr>
            <a:xfrm>
              <a:off x="7969043" y="643769"/>
              <a:ext cx="76535" cy="82747"/>
              <a:chOff x="8698868" y="1511081"/>
              <a:chExt cx="76535" cy="82747"/>
            </a:xfrm>
          </p:grpSpPr>
          <p:sp>
            <p:nvSpPr>
              <p:cNvPr id="42" name="Google Shape;42;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4"/>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4"/>
            <p:cNvGrpSpPr/>
            <p:nvPr/>
          </p:nvGrpSpPr>
          <p:grpSpPr>
            <a:xfrm rot="-1126754">
              <a:off x="6907678" y="151211"/>
              <a:ext cx="169061" cy="177304"/>
              <a:chOff x="4298580" y="207227"/>
              <a:chExt cx="169073" cy="177317"/>
            </a:xfrm>
          </p:grpSpPr>
          <p:sp>
            <p:nvSpPr>
              <p:cNvPr id="48" name="Google Shape;48;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4"/>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4"/>
            <p:cNvGrpSpPr/>
            <p:nvPr/>
          </p:nvGrpSpPr>
          <p:grpSpPr>
            <a:xfrm>
              <a:off x="7300043" y="422356"/>
              <a:ext cx="76535" cy="82747"/>
              <a:chOff x="8698868" y="1511081"/>
              <a:chExt cx="76535" cy="82747"/>
            </a:xfrm>
          </p:grpSpPr>
          <p:sp>
            <p:nvSpPr>
              <p:cNvPr id="56" name="Google Shape;56;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a:endParaRPr/>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19" name="Google Shape;219;p7"/>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23"/>
          <p:cNvSpPr txBox="1">
            <a:spLocks noGrp="1"/>
          </p:cNvSpPr>
          <p:nvPr>
            <p:ph type="title"/>
          </p:nvPr>
        </p:nvSpPr>
        <p:spPr>
          <a:xfrm>
            <a:off x="579474" y="213118"/>
            <a:ext cx="7985051" cy="915943"/>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2800" dirty="0"/>
              <a:t>Escuela Normal de Educacion Preescolar  </a:t>
            </a:r>
            <a:br>
              <a:rPr lang="en" sz="2800" dirty="0"/>
            </a:br>
            <a:r>
              <a:rPr lang="en" sz="2800" dirty="0">
                <a:solidFill>
                  <a:schemeClr val="accent1"/>
                </a:solidFill>
              </a:rPr>
              <a:t>Licenciatura en Educacion Preescolar </a:t>
            </a:r>
            <a:endParaRPr sz="2800" dirty="0">
              <a:solidFill>
                <a:schemeClr val="accent1"/>
              </a:solidFill>
            </a:endParaRPr>
          </a:p>
        </p:txBody>
      </p:sp>
      <p:sp>
        <p:nvSpPr>
          <p:cNvPr id="1781" name="Google Shape;1781;p23"/>
          <p:cNvSpPr txBox="1">
            <a:spLocks noGrp="1"/>
          </p:cNvSpPr>
          <p:nvPr>
            <p:ph type="body" idx="1"/>
          </p:nvPr>
        </p:nvSpPr>
        <p:spPr>
          <a:xfrm>
            <a:off x="241889" y="1775637"/>
            <a:ext cx="8660219" cy="3708105"/>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s-MX" sz="1600" b="1" dirty="0">
                <a:solidFill>
                  <a:schemeClr val="tx1"/>
                </a:solidFill>
                <a:latin typeface="Didact Gothic" panose="020B0604020202020204" charset="0"/>
              </a:rPr>
              <a:t>Curso: </a:t>
            </a:r>
            <a:r>
              <a:rPr lang="es-MX" sz="1600" dirty="0">
                <a:solidFill>
                  <a:schemeClr val="tx1"/>
                </a:solidFill>
                <a:latin typeface="Didact Gothic" panose="020B0604020202020204" charset="0"/>
              </a:rPr>
              <a:t>Observación y Análisis de practicas y contextos escolares </a:t>
            </a:r>
          </a:p>
          <a:p>
            <a:pPr marL="0" lvl="0" indent="0" algn="ctr" rtl="0">
              <a:spcBef>
                <a:spcPts val="0"/>
              </a:spcBef>
              <a:spcAft>
                <a:spcPts val="0"/>
              </a:spcAft>
              <a:buNone/>
            </a:pPr>
            <a:r>
              <a:rPr lang="es-MX" sz="1600" b="1" dirty="0">
                <a:solidFill>
                  <a:schemeClr val="tx1"/>
                </a:solidFill>
                <a:latin typeface="Didact Gothic" panose="020B0604020202020204" charset="0"/>
              </a:rPr>
              <a:t>Maestra: </a:t>
            </a:r>
            <a:r>
              <a:rPr lang="es-MX" sz="1600" dirty="0">
                <a:solidFill>
                  <a:schemeClr val="tx1"/>
                </a:solidFill>
                <a:latin typeface="Didact Gothic" panose="020B0604020202020204" charset="0"/>
              </a:rPr>
              <a:t>María Efigenia Maury Arredondo </a:t>
            </a:r>
          </a:p>
          <a:p>
            <a:pPr marL="0" lvl="0" indent="0" algn="ctr" rtl="0">
              <a:spcBef>
                <a:spcPts val="0"/>
              </a:spcBef>
              <a:spcAft>
                <a:spcPts val="0"/>
              </a:spcAft>
              <a:buNone/>
            </a:pPr>
            <a:endParaRPr lang="es-MX" sz="1600" dirty="0">
              <a:solidFill>
                <a:schemeClr val="tx1"/>
              </a:solidFill>
              <a:latin typeface="Didact Gothic" panose="020B0604020202020204" charset="0"/>
            </a:endParaRPr>
          </a:p>
          <a:p>
            <a:pPr marL="0" lvl="0" indent="0" algn="ctr" rtl="0">
              <a:spcBef>
                <a:spcPts val="0"/>
              </a:spcBef>
              <a:spcAft>
                <a:spcPts val="0"/>
              </a:spcAft>
              <a:buNone/>
            </a:pPr>
            <a:r>
              <a:rPr lang="es-MX" sz="1600" b="1" u="sng" dirty="0">
                <a:solidFill>
                  <a:schemeClr val="tx1"/>
                </a:solidFill>
                <a:latin typeface="Didact Gothic" panose="020B0604020202020204" charset="0"/>
              </a:rPr>
              <a:t>12 formas básicas de enseñar </a:t>
            </a:r>
          </a:p>
          <a:p>
            <a:pPr marL="0" lvl="0" indent="0" algn="ctr" rtl="0">
              <a:spcBef>
                <a:spcPts val="0"/>
              </a:spcBef>
              <a:spcAft>
                <a:spcPts val="0"/>
              </a:spcAft>
              <a:buNone/>
            </a:pPr>
            <a:r>
              <a:rPr lang="es-MX" sz="1600" b="1" dirty="0">
                <a:solidFill>
                  <a:schemeClr val="tx1"/>
                </a:solidFill>
                <a:latin typeface="Didact Gothic" panose="020B0604020202020204" charset="0"/>
              </a:rPr>
              <a:t>Unidad de aprendizaje </a:t>
            </a:r>
            <a:r>
              <a:rPr lang="es-MX" sz="1600" b="1" dirty="0" err="1">
                <a:solidFill>
                  <a:schemeClr val="tx1"/>
                </a:solidFill>
                <a:latin typeface="Didact Gothic" panose="020B0604020202020204" charset="0"/>
              </a:rPr>
              <a:t>lll</a:t>
            </a:r>
            <a:endParaRPr lang="es-MX" sz="1600" b="1" dirty="0">
              <a:solidFill>
                <a:schemeClr val="tx1"/>
              </a:solidFill>
              <a:latin typeface="Didact Gothic" panose="020B0604020202020204" charset="0"/>
            </a:endParaRPr>
          </a:p>
          <a:p>
            <a:pPr marL="0" lvl="0" indent="0" algn="ctr" rtl="0">
              <a:spcBef>
                <a:spcPts val="0"/>
              </a:spcBef>
              <a:spcAft>
                <a:spcPts val="0"/>
              </a:spcAft>
              <a:buNone/>
            </a:pPr>
            <a:r>
              <a:rPr lang="es-MX" sz="1600" i="1" dirty="0">
                <a:solidFill>
                  <a:schemeClr val="tx1"/>
                </a:solidFill>
                <a:latin typeface="Didact Gothic" panose="020B0604020202020204" charset="0"/>
              </a:rPr>
              <a:t>“Interacciones pedagógicas y didácticas: enseñanza y aprendizaje en el aula” </a:t>
            </a:r>
          </a:p>
          <a:p>
            <a:pPr marL="0" lvl="0" indent="0" algn="ctr" rtl="0">
              <a:spcBef>
                <a:spcPts val="0"/>
              </a:spcBef>
              <a:spcAft>
                <a:spcPts val="0"/>
              </a:spcAft>
              <a:buNone/>
            </a:pPr>
            <a:endParaRPr lang="es-MX" sz="1600" dirty="0">
              <a:solidFill>
                <a:schemeClr val="tx1"/>
              </a:solidFill>
              <a:latin typeface="Didact Gothic" panose="020B0604020202020204" charset="0"/>
            </a:endParaRPr>
          </a:p>
          <a:p>
            <a:pPr marL="0" lvl="0" indent="0" algn="ctr" rtl="0">
              <a:spcBef>
                <a:spcPts val="0"/>
              </a:spcBef>
              <a:spcAft>
                <a:spcPts val="0"/>
              </a:spcAft>
              <a:buNone/>
            </a:pPr>
            <a:r>
              <a:rPr lang="es-MX" sz="1600" b="1" dirty="0">
                <a:solidFill>
                  <a:schemeClr val="tx1"/>
                </a:solidFill>
                <a:latin typeface="Didact Gothic" panose="020B0604020202020204" charset="0"/>
              </a:rPr>
              <a:t>Alumnas:</a:t>
            </a:r>
            <a:r>
              <a:rPr lang="es-MX" sz="1600" dirty="0">
                <a:solidFill>
                  <a:schemeClr val="tx1"/>
                </a:solidFill>
                <a:latin typeface="Didact Gothic" panose="020B0604020202020204" charset="0"/>
              </a:rPr>
              <a:t> Vanessa Garza y </a:t>
            </a:r>
            <a:r>
              <a:rPr lang="es-MX" sz="1600" dirty="0" err="1">
                <a:solidFill>
                  <a:schemeClr val="tx1"/>
                </a:solidFill>
                <a:latin typeface="Didact Gothic" panose="020B0604020202020204" charset="0"/>
              </a:rPr>
              <a:t>Dhanya</a:t>
            </a:r>
            <a:r>
              <a:rPr lang="es-MX" sz="1600" dirty="0">
                <a:solidFill>
                  <a:schemeClr val="tx1"/>
                </a:solidFill>
                <a:latin typeface="Didact Gothic" panose="020B0604020202020204" charset="0"/>
              </a:rPr>
              <a:t> Saldívar</a:t>
            </a:r>
          </a:p>
          <a:p>
            <a:pPr marL="0" lvl="0" indent="0" algn="ctr" rtl="0">
              <a:spcBef>
                <a:spcPts val="0"/>
              </a:spcBef>
              <a:spcAft>
                <a:spcPts val="0"/>
              </a:spcAft>
              <a:buNone/>
            </a:pPr>
            <a:r>
              <a:rPr lang="es-MX" sz="1600" b="1" dirty="0">
                <a:solidFill>
                  <a:schemeClr val="tx1"/>
                </a:solidFill>
                <a:latin typeface="Didact Gothic" panose="020B0604020202020204" charset="0"/>
              </a:rPr>
              <a:t>Números de lista: </a:t>
            </a:r>
            <a:r>
              <a:rPr lang="es-MX" sz="1600" dirty="0">
                <a:solidFill>
                  <a:schemeClr val="tx1"/>
                </a:solidFill>
                <a:latin typeface="Didact Gothic" panose="020B0604020202020204" charset="0"/>
              </a:rPr>
              <a:t>7 y 15 </a:t>
            </a:r>
          </a:p>
          <a:p>
            <a:pPr marL="0" lvl="0" indent="0" algn="ctr" rtl="0">
              <a:spcBef>
                <a:spcPts val="0"/>
              </a:spcBef>
              <a:spcAft>
                <a:spcPts val="0"/>
              </a:spcAft>
              <a:buNone/>
            </a:pPr>
            <a:r>
              <a:rPr lang="es-MX" sz="1600" dirty="0">
                <a:solidFill>
                  <a:schemeClr val="tx1"/>
                </a:solidFill>
                <a:latin typeface="Didact Gothic" panose="020B0604020202020204" charset="0"/>
              </a:rPr>
              <a:t>2º semestre sección: C </a:t>
            </a:r>
          </a:p>
          <a:p>
            <a:pPr marL="0" lvl="0" indent="0" algn="ctr" rtl="0">
              <a:spcBef>
                <a:spcPts val="0"/>
              </a:spcBef>
              <a:spcAft>
                <a:spcPts val="0"/>
              </a:spcAft>
              <a:buNone/>
            </a:pPr>
            <a:r>
              <a:rPr lang="es-MX" sz="1600" b="1" dirty="0">
                <a:solidFill>
                  <a:schemeClr val="tx1"/>
                </a:solidFill>
                <a:latin typeface="Didact Gothic" panose="020B0604020202020204" charset="0"/>
              </a:rPr>
              <a:t>Ciclo escolar 2020-2021 </a:t>
            </a:r>
          </a:p>
          <a:p>
            <a:pPr marL="0" lvl="0" indent="0" algn="ctr" rtl="0">
              <a:spcBef>
                <a:spcPts val="0"/>
              </a:spcBef>
              <a:spcAft>
                <a:spcPts val="0"/>
              </a:spcAft>
              <a:buNone/>
            </a:pPr>
            <a:endParaRPr lang="es-MX" sz="1600" dirty="0">
              <a:solidFill>
                <a:schemeClr val="tx1"/>
              </a:solidFill>
              <a:latin typeface="Didact Gothic" panose="020B0604020202020204" charset="0"/>
            </a:endParaRPr>
          </a:p>
          <a:p>
            <a:pPr marL="0" lvl="0" indent="0" rtl="0">
              <a:spcBef>
                <a:spcPts val="0"/>
              </a:spcBef>
              <a:spcAft>
                <a:spcPts val="0"/>
              </a:spcAft>
              <a:buNone/>
            </a:pPr>
            <a:r>
              <a:rPr lang="es-MX" sz="1600" b="1" dirty="0">
                <a:solidFill>
                  <a:schemeClr val="tx1"/>
                </a:solidFill>
                <a:latin typeface="Didact Gothic" panose="020B0604020202020204" charset="0"/>
              </a:rPr>
              <a:t>Competencias de la unidad de aprendizaje </a:t>
            </a:r>
            <a:r>
              <a:rPr lang="es-MX" sz="1600" b="1" dirty="0" err="1">
                <a:solidFill>
                  <a:schemeClr val="tx1"/>
                </a:solidFill>
                <a:latin typeface="Didact Gothic" panose="020B0604020202020204" charset="0"/>
              </a:rPr>
              <a:t>lll</a:t>
            </a:r>
            <a:r>
              <a:rPr lang="es-MX" sz="1600" b="1" dirty="0">
                <a:solidFill>
                  <a:schemeClr val="tx1"/>
                </a:solidFill>
                <a:latin typeface="Didact Gothic" panose="020B0604020202020204" charset="0"/>
              </a:rPr>
              <a:t> </a:t>
            </a:r>
          </a:p>
          <a:p>
            <a:pPr marL="171450" indent="-171450"/>
            <a:r>
              <a:rPr lang="es-MX" sz="1600" dirty="0">
                <a:solidFill>
                  <a:schemeClr val="tx1"/>
                </a:solidFill>
                <a:latin typeface="Didact Gothic" panose="020B0604020202020204" charset="0"/>
              </a:rPr>
              <a:t> Utiliza los recursos metodológicos y técnicos de la investigación para explicar, comprender situaciones educativas y mejorar su docencia.</a:t>
            </a:r>
          </a:p>
          <a:p>
            <a:pPr marL="171450" indent="-171450"/>
            <a:endParaRPr lang="es-MX" sz="1400" dirty="0">
              <a:solidFill>
                <a:schemeClr val="tx1"/>
              </a:solidFill>
              <a:latin typeface="Didact Gothic" panose="020B0604020202020204" charset="0"/>
            </a:endParaRPr>
          </a:p>
          <a:p>
            <a:pPr marL="0" indent="0">
              <a:buNone/>
            </a:pPr>
            <a:endParaRPr lang="es-MX" dirty="0"/>
          </a:p>
          <a:p>
            <a:pPr marL="0" lvl="0" indent="0" algn="ctr" rtl="0">
              <a:spcBef>
                <a:spcPts val="0"/>
              </a:spcBef>
              <a:spcAft>
                <a:spcPts val="0"/>
              </a:spcAft>
              <a:buNone/>
            </a:pPr>
            <a:endParaRPr lang="es-MX" dirty="0"/>
          </a:p>
          <a:p>
            <a:pPr marL="0" lvl="0" indent="0" algn="ctr" rtl="0">
              <a:spcBef>
                <a:spcPts val="0"/>
              </a:spcBef>
              <a:spcAft>
                <a:spcPts val="0"/>
              </a:spcAft>
              <a:buNone/>
            </a:pPr>
            <a:endParaRPr lang="es-MX" dirty="0"/>
          </a:p>
          <a:p>
            <a:pPr marL="0" lvl="0" indent="0" algn="ctr" rtl="0">
              <a:spcBef>
                <a:spcPts val="0"/>
              </a:spcBef>
              <a:spcAft>
                <a:spcPts val="0"/>
              </a:spcAft>
              <a:buNone/>
            </a:pPr>
            <a:endParaRPr lang="es-MX" dirty="0"/>
          </a:p>
          <a:p>
            <a:pPr marL="0" lvl="0" indent="0" algn="ctr" rtl="0">
              <a:spcBef>
                <a:spcPts val="0"/>
              </a:spcBef>
              <a:spcAft>
                <a:spcPts val="0"/>
              </a:spcAft>
              <a:buNone/>
            </a:pPr>
            <a:endParaRPr dirty="0"/>
          </a:p>
        </p:txBody>
      </p:sp>
      <p:pic>
        <p:nvPicPr>
          <p:cNvPr id="3" name="Imagen 2" descr="Una señal con letras y números&#10;&#10;Descripción generada automáticamente con confianza baja">
            <a:extLst>
              <a:ext uri="{FF2B5EF4-FFF2-40B4-BE49-F238E27FC236}">
                <a16:creationId xmlns:a16="http://schemas.microsoft.com/office/drawing/2014/main" id="{AD9BF636-CD9A-430A-864A-9A39810A7187}"/>
              </a:ext>
            </a:extLst>
          </p:cNvPr>
          <p:cNvPicPr>
            <a:picLocks noChangeAspect="1"/>
          </p:cNvPicPr>
          <p:nvPr/>
        </p:nvPicPr>
        <p:blipFill>
          <a:blip r:embed="rId3"/>
          <a:stretch>
            <a:fillRect/>
          </a:stretch>
        </p:blipFill>
        <p:spPr>
          <a:xfrm>
            <a:off x="-78083" y="278923"/>
            <a:ext cx="1715497" cy="127562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3202" name="Google Shape;3202;p30"/>
          <p:cNvSpPr txBox="1">
            <a:spLocks noGrp="1"/>
          </p:cNvSpPr>
          <p:nvPr>
            <p:ph type="title"/>
          </p:nvPr>
        </p:nvSpPr>
        <p:spPr>
          <a:xfrm flipH="1">
            <a:off x="379383" y="710839"/>
            <a:ext cx="51441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Motivacion a la lectura </a:t>
            </a:r>
            <a:endParaRPr dirty="0"/>
          </a:p>
        </p:txBody>
      </p:sp>
      <p:sp>
        <p:nvSpPr>
          <p:cNvPr id="3206" name="Google Shape;3206;p30"/>
          <p:cNvSpPr txBox="1">
            <a:spLocks noGrp="1"/>
          </p:cNvSpPr>
          <p:nvPr>
            <p:ph type="subTitle" idx="4"/>
          </p:nvPr>
        </p:nvSpPr>
        <p:spPr>
          <a:xfrm flipH="1">
            <a:off x="730244" y="1928460"/>
            <a:ext cx="6478629" cy="215444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dirty="0"/>
              <a:t>A muchos niños les resulta dificil aumentar su interes por la lectura, por ello el maestro y el autor de libros infantiles deben cultivar el interes por la lectura mediante la division de etapas y mantenerlo una vez alcanzado. </a:t>
            </a:r>
            <a:endParaRPr sz="2000"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06"/>
        <p:cNvGrpSpPr/>
        <p:nvPr/>
      </p:nvGrpSpPr>
      <p:grpSpPr>
        <a:xfrm>
          <a:off x="0" y="0"/>
          <a:ext cx="0" cy="0"/>
          <a:chOff x="0" y="0"/>
          <a:chExt cx="0" cy="0"/>
        </a:xfrm>
      </p:grpSpPr>
      <p:sp>
        <p:nvSpPr>
          <p:cNvPr id="3307" name="Google Shape;3307;p33"/>
          <p:cNvSpPr txBox="1">
            <a:spLocks noGrp="1"/>
          </p:cNvSpPr>
          <p:nvPr>
            <p:ph type="title"/>
          </p:nvPr>
        </p:nvSpPr>
        <p:spPr>
          <a:xfrm>
            <a:off x="4041906" y="309878"/>
            <a:ext cx="4863126" cy="572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a:t>El proceso de la lectura propiamente dicho</a:t>
            </a:r>
            <a:endParaRPr dirty="0"/>
          </a:p>
        </p:txBody>
      </p:sp>
      <p:sp>
        <p:nvSpPr>
          <p:cNvPr id="3316" name="Google Shape;3316;p33"/>
          <p:cNvSpPr/>
          <p:nvPr/>
        </p:nvSpPr>
        <p:spPr>
          <a:xfrm rot="-1116879">
            <a:off x="192741" y="1756300"/>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3"/>
          <p:cNvSpPr txBox="1">
            <a:spLocks noGrp="1"/>
          </p:cNvSpPr>
          <p:nvPr>
            <p:ph type="subTitle" idx="4294967295"/>
          </p:nvPr>
        </p:nvSpPr>
        <p:spPr>
          <a:xfrm flipH="1">
            <a:off x="540227" y="1937807"/>
            <a:ext cx="8364805" cy="2626288"/>
          </a:xfrm>
          <a:prstGeom prst="rect">
            <a:avLst/>
          </a:prstGeom>
        </p:spPr>
        <p:txBody>
          <a:bodyPr spcFirstLastPara="1" wrap="square" lIns="0" tIns="0" rIns="0" bIns="0" anchor="t" anchorCtr="0">
            <a:noAutofit/>
          </a:bodyPr>
          <a:lstStyle/>
          <a:p>
            <a:pPr marL="0" lvl="0" indent="0" rtl="0">
              <a:lnSpc>
                <a:spcPct val="100000"/>
              </a:lnSpc>
              <a:spcBef>
                <a:spcPts val="0"/>
              </a:spcBef>
              <a:spcAft>
                <a:spcPts val="0"/>
              </a:spcAft>
              <a:buNone/>
            </a:pPr>
            <a:r>
              <a:rPr lang="en" sz="1800" dirty="0"/>
              <a:t>No existe un proceso de lectura propiamente dicho, si no que existen varios, descifrar distintos grupos de letras, formar escalonadamente vocablos y frases cuando se esta aprendiendo a leer. </a:t>
            </a:r>
          </a:p>
          <a:p>
            <a:pPr marL="0" lvl="0" indent="0" rtl="0">
              <a:lnSpc>
                <a:spcPct val="100000"/>
              </a:lnSpc>
              <a:spcBef>
                <a:spcPts val="0"/>
              </a:spcBef>
              <a:spcAft>
                <a:spcPts val="0"/>
              </a:spcAft>
              <a:buNone/>
            </a:pPr>
            <a:r>
              <a:rPr lang="en" sz="1800" dirty="0"/>
              <a:t>La lectura silenciosa para obtener informacion, es algo distinto a la lectura en voz alta. En aquella es insignificante el papel de la articulacion y la expresion, que son importantes cuando se lee en alto para que alguien que escucha. </a:t>
            </a:r>
          </a:p>
          <a:p>
            <a:pPr marL="0" lvl="0" indent="0" rtl="0">
              <a:lnSpc>
                <a:spcPct val="100000"/>
              </a:lnSpc>
              <a:spcBef>
                <a:spcPts val="0"/>
              </a:spcBef>
              <a:spcAft>
                <a:spcPts val="0"/>
              </a:spcAft>
              <a:buNone/>
            </a:pPr>
            <a:r>
              <a:rPr lang="en" sz="1800" dirty="0"/>
              <a:t>Lo primero es meramente receptivo, en el segundo claramente una busqueda y obtencion activa de informacion. </a:t>
            </a:r>
          </a:p>
          <a:p>
            <a:pPr marL="0" lvl="0" indent="0" rtl="0">
              <a:lnSpc>
                <a:spcPct val="100000"/>
              </a:lnSpc>
              <a:spcBef>
                <a:spcPts val="0"/>
              </a:spcBef>
              <a:spcAft>
                <a:spcPts val="0"/>
              </a:spcAft>
              <a:buNone/>
            </a:pPr>
            <a:endParaRPr lang="en" dirty="0"/>
          </a:p>
        </p:txBody>
      </p:sp>
      <p:sp>
        <p:nvSpPr>
          <p:cNvPr id="3325" name="Google Shape;3325;p33"/>
          <p:cNvSpPr/>
          <p:nvPr/>
        </p:nvSpPr>
        <p:spPr>
          <a:xfrm rot="-1116879" flipV="1">
            <a:off x="418104" y="1495803"/>
            <a:ext cx="398636" cy="34207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30"/>
        <p:cNvGrpSpPr/>
        <p:nvPr/>
      </p:nvGrpSpPr>
      <p:grpSpPr>
        <a:xfrm>
          <a:off x="0" y="0"/>
          <a:ext cx="0" cy="0"/>
          <a:chOff x="0" y="0"/>
          <a:chExt cx="0" cy="0"/>
        </a:xfrm>
      </p:grpSpPr>
      <p:sp>
        <p:nvSpPr>
          <p:cNvPr id="3331" name="Google Shape;3331;p34"/>
          <p:cNvSpPr txBox="1">
            <a:spLocks noGrp="1"/>
          </p:cNvSpPr>
          <p:nvPr>
            <p:ph type="title"/>
          </p:nvPr>
        </p:nvSpPr>
        <p:spPr>
          <a:xfrm>
            <a:off x="262383" y="731546"/>
            <a:ext cx="6967340" cy="3680408"/>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400" dirty="0">
                <a:solidFill>
                  <a:schemeClr val="tx1">
                    <a:lumMod val="75000"/>
                    <a:lumOff val="25000"/>
                  </a:schemeClr>
                </a:solidFill>
              </a:rPr>
              <a:t>Naturaleza activa del proceso</a:t>
            </a:r>
            <a:br>
              <a:rPr lang="en" sz="4400" dirty="0">
                <a:solidFill>
                  <a:schemeClr val="accent1"/>
                </a:solidFill>
              </a:rPr>
            </a:br>
            <a:r>
              <a:rPr lang="en" sz="2400" dirty="0">
                <a:solidFill>
                  <a:schemeClr val="bg2">
                    <a:lumMod val="50000"/>
                  </a:schemeClr>
                </a:solidFill>
              </a:rPr>
              <a:t>El lector ha de reconstruir siempre el sentido del texto a partir de sus propios elementos de su propio saber y vivencia. </a:t>
            </a:r>
            <a:br>
              <a:rPr lang="en" sz="2400" dirty="0">
                <a:solidFill>
                  <a:schemeClr val="accent1"/>
                </a:solidFill>
              </a:rPr>
            </a:br>
            <a:br>
              <a:rPr lang="en" sz="2400" dirty="0">
                <a:solidFill>
                  <a:schemeClr val="accent1"/>
                </a:solidFill>
              </a:rPr>
            </a:br>
            <a:r>
              <a:rPr lang="en" sz="2400" dirty="0">
                <a:solidFill>
                  <a:schemeClr val="tx1">
                    <a:lumMod val="75000"/>
                    <a:lumOff val="25000"/>
                  </a:schemeClr>
                </a:solidFill>
              </a:rPr>
              <a:t>Ir mas alla de la informacion dada</a:t>
            </a:r>
            <a:br>
              <a:rPr lang="en" sz="2400" dirty="0">
                <a:solidFill>
                  <a:schemeClr val="tx1">
                    <a:lumMod val="75000"/>
                    <a:lumOff val="25000"/>
                  </a:schemeClr>
                </a:solidFill>
              </a:rPr>
            </a:br>
            <a:r>
              <a:rPr lang="en" sz="2400" dirty="0">
                <a:solidFill>
                  <a:schemeClr val="bg2">
                    <a:lumMod val="50000"/>
                  </a:schemeClr>
                </a:solidFill>
              </a:rPr>
              <a:t>No se trata simplemente de situar correctamente su lugar sus elementos que se manifiesten en el texto, que con frecuencia, no son mas que fragmentos. El lector debe llenar huecos. Esto requiere claves</a:t>
            </a:r>
            <a:r>
              <a:rPr lang="en" sz="1800" dirty="0">
                <a:solidFill>
                  <a:schemeClr val="bg2">
                    <a:lumMod val="50000"/>
                  </a:schemeClr>
                </a:solidFill>
              </a:rPr>
              <a:t>. </a:t>
            </a:r>
            <a:endParaRPr dirty="0">
              <a:solidFill>
                <a:schemeClr val="bg2">
                  <a:lumMod val="50000"/>
                </a:schemeClr>
              </a:solidFill>
            </a:endParaRPr>
          </a:p>
        </p:txBody>
      </p:sp>
      <p:sp>
        <p:nvSpPr>
          <p:cNvPr id="3337" name="Google Shape;3337;p34"/>
          <p:cNvSpPr/>
          <p:nvPr/>
        </p:nvSpPr>
        <p:spPr>
          <a:xfrm rot="-1116879">
            <a:off x="3653019" y="2023402"/>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4"/>
          <p:cNvSpPr/>
          <p:nvPr/>
        </p:nvSpPr>
        <p:spPr>
          <a:xfrm rot="-1116879">
            <a:off x="5857061" y="2183511"/>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4"/>
          <p:cNvSpPr/>
          <p:nvPr/>
        </p:nvSpPr>
        <p:spPr>
          <a:xfrm rot="-1116879">
            <a:off x="7188741" y="171137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343"/>
        <p:cNvGrpSpPr/>
        <p:nvPr/>
      </p:nvGrpSpPr>
      <p:grpSpPr>
        <a:xfrm>
          <a:off x="0" y="0"/>
          <a:ext cx="0" cy="0"/>
          <a:chOff x="0" y="0"/>
          <a:chExt cx="0" cy="0"/>
        </a:xfrm>
      </p:grpSpPr>
      <p:sp>
        <p:nvSpPr>
          <p:cNvPr id="3344" name="Google Shape;3344;p35"/>
          <p:cNvSpPr txBox="1">
            <a:spLocks noGrp="1"/>
          </p:cNvSpPr>
          <p:nvPr>
            <p:ph type="title"/>
          </p:nvPr>
        </p:nvSpPr>
        <p:spPr>
          <a:xfrm>
            <a:off x="2604976" y="991666"/>
            <a:ext cx="6315740" cy="660761"/>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a:solidFill>
                  <a:schemeClr val="accent1"/>
                </a:solidFill>
              </a:rPr>
              <a:t>Metodos de resumen, retencion y reproduccion de textos leidos </a:t>
            </a:r>
            <a:endParaRPr dirty="0">
              <a:solidFill>
                <a:schemeClr val="accent1"/>
              </a:solidFill>
            </a:endParaRPr>
          </a:p>
        </p:txBody>
      </p:sp>
      <p:grpSp>
        <p:nvGrpSpPr>
          <p:cNvPr id="3345" name="Google Shape;3345;p35"/>
          <p:cNvGrpSpPr/>
          <p:nvPr/>
        </p:nvGrpSpPr>
        <p:grpSpPr>
          <a:xfrm flipH="1">
            <a:off x="113980" y="3699288"/>
            <a:ext cx="4149676" cy="1444212"/>
            <a:chOff x="1456650" y="1968838"/>
            <a:chExt cx="6542011" cy="2068391"/>
          </a:xfrm>
        </p:grpSpPr>
        <p:grpSp>
          <p:nvGrpSpPr>
            <p:cNvPr id="3346" name="Google Shape;3346;p35"/>
            <p:cNvGrpSpPr/>
            <p:nvPr/>
          </p:nvGrpSpPr>
          <p:grpSpPr>
            <a:xfrm>
              <a:off x="1525093" y="1968838"/>
              <a:ext cx="5825515" cy="1835310"/>
              <a:chOff x="1450025" y="1700525"/>
              <a:chExt cx="4500900" cy="1417775"/>
            </a:xfrm>
          </p:grpSpPr>
          <p:sp>
            <p:nvSpPr>
              <p:cNvPr id="3347" name="Google Shape;3347;p35"/>
              <p:cNvSpPr/>
              <p:nvPr/>
            </p:nvSpPr>
            <p:spPr>
              <a:xfrm>
                <a:off x="5929350" y="1837275"/>
                <a:ext cx="21575" cy="23950"/>
              </a:xfrm>
              <a:custGeom>
                <a:avLst/>
                <a:gdLst/>
                <a:ahLst/>
                <a:cxnLst/>
                <a:rect l="l" t="t" r="r" b="b"/>
                <a:pathLst>
                  <a:path w="863" h="958" extrusionOk="0">
                    <a:moveTo>
                      <a:pt x="251" y="1"/>
                    </a:moveTo>
                    <a:lnTo>
                      <a:pt x="1" y="753"/>
                    </a:lnTo>
                    <a:cubicBezTo>
                      <a:pt x="408" y="879"/>
                      <a:pt x="612" y="957"/>
                      <a:pt x="612" y="957"/>
                    </a:cubicBezTo>
                    <a:lnTo>
                      <a:pt x="863" y="205"/>
                    </a:lnTo>
                    <a:cubicBezTo>
                      <a:pt x="863" y="205"/>
                      <a:pt x="659" y="142"/>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5"/>
              <p:cNvSpPr/>
              <p:nvPr/>
            </p:nvSpPr>
            <p:spPr>
              <a:xfrm>
                <a:off x="1499000" y="1700525"/>
                <a:ext cx="4405300" cy="1417775"/>
              </a:xfrm>
              <a:custGeom>
                <a:avLst/>
                <a:gdLst/>
                <a:ahLst/>
                <a:cxnLst/>
                <a:rect l="l" t="t" r="r" b="b"/>
                <a:pathLst>
                  <a:path w="176212" h="56711" extrusionOk="0">
                    <a:moveTo>
                      <a:pt x="149236" y="1"/>
                    </a:moveTo>
                    <a:lnTo>
                      <a:pt x="149220" y="784"/>
                    </a:lnTo>
                    <a:cubicBezTo>
                      <a:pt x="149643" y="800"/>
                      <a:pt x="150082" y="800"/>
                      <a:pt x="150521" y="816"/>
                    </a:cubicBezTo>
                    <a:lnTo>
                      <a:pt x="150553" y="32"/>
                    </a:lnTo>
                    <a:cubicBezTo>
                      <a:pt x="150098" y="16"/>
                      <a:pt x="149659" y="16"/>
                      <a:pt x="149236" y="1"/>
                    </a:cubicBezTo>
                    <a:close/>
                    <a:moveTo>
                      <a:pt x="147904" y="16"/>
                    </a:moveTo>
                    <a:cubicBezTo>
                      <a:pt x="147465" y="16"/>
                      <a:pt x="147026" y="32"/>
                      <a:pt x="146587" y="63"/>
                    </a:cubicBezTo>
                    <a:lnTo>
                      <a:pt x="146634" y="847"/>
                    </a:lnTo>
                    <a:cubicBezTo>
                      <a:pt x="147057" y="816"/>
                      <a:pt x="147480" y="800"/>
                      <a:pt x="147935" y="800"/>
                    </a:cubicBezTo>
                    <a:lnTo>
                      <a:pt x="147904" y="16"/>
                    </a:lnTo>
                    <a:close/>
                    <a:moveTo>
                      <a:pt x="151854" y="110"/>
                    </a:moveTo>
                    <a:lnTo>
                      <a:pt x="151806" y="894"/>
                    </a:lnTo>
                    <a:cubicBezTo>
                      <a:pt x="152245" y="910"/>
                      <a:pt x="152669" y="941"/>
                      <a:pt x="153107" y="988"/>
                    </a:cubicBezTo>
                    <a:lnTo>
                      <a:pt x="153170" y="204"/>
                    </a:lnTo>
                    <a:cubicBezTo>
                      <a:pt x="152731" y="173"/>
                      <a:pt x="152292" y="142"/>
                      <a:pt x="151854" y="110"/>
                    </a:cubicBezTo>
                    <a:close/>
                    <a:moveTo>
                      <a:pt x="145270" y="173"/>
                    </a:moveTo>
                    <a:cubicBezTo>
                      <a:pt x="144831" y="204"/>
                      <a:pt x="144377" y="267"/>
                      <a:pt x="143969" y="330"/>
                    </a:cubicBezTo>
                    <a:lnTo>
                      <a:pt x="144079" y="1098"/>
                    </a:lnTo>
                    <a:cubicBezTo>
                      <a:pt x="144487" y="1035"/>
                      <a:pt x="144910" y="988"/>
                      <a:pt x="145349" y="941"/>
                    </a:cubicBezTo>
                    <a:lnTo>
                      <a:pt x="145270" y="173"/>
                    </a:lnTo>
                    <a:close/>
                    <a:moveTo>
                      <a:pt x="154471" y="330"/>
                    </a:moveTo>
                    <a:lnTo>
                      <a:pt x="154393" y="1113"/>
                    </a:lnTo>
                    <a:cubicBezTo>
                      <a:pt x="154832" y="1160"/>
                      <a:pt x="155255" y="1207"/>
                      <a:pt x="155694" y="1255"/>
                    </a:cubicBezTo>
                    <a:lnTo>
                      <a:pt x="155788" y="471"/>
                    </a:lnTo>
                    <a:cubicBezTo>
                      <a:pt x="155349" y="424"/>
                      <a:pt x="154910" y="377"/>
                      <a:pt x="154471" y="330"/>
                    </a:cubicBezTo>
                    <a:close/>
                    <a:moveTo>
                      <a:pt x="157089" y="643"/>
                    </a:moveTo>
                    <a:lnTo>
                      <a:pt x="156979" y="1427"/>
                    </a:lnTo>
                    <a:cubicBezTo>
                      <a:pt x="157402" y="1490"/>
                      <a:pt x="157841" y="1552"/>
                      <a:pt x="158264" y="1615"/>
                    </a:cubicBezTo>
                    <a:lnTo>
                      <a:pt x="158390" y="847"/>
                    </a:lnTo>
                    <a:cubicBezTo>
                      <a:pt x="157951" y="769"/>
                      <a:pt x="157512" y="706"/>
                      <a:pt x="157089" y="643"/>
                    </a:cubicBezTo>
                    <a:close/>
                    <a:moveTo>
                      <a:pt x="142653" y="565"/>
                    </a:moveTo>
                    <a:cubicBezTo>
                      <a:pt x="142214" y="659"/>
                      <a:pt x="141775" y="769"/>
                      <a:pt x="141367" y="878"/>
                    </a:cubicBezTo>
                    <a:lnTo>
                      <a:pt x="141571" y="1646"/>
                    </a:lnTo>
                    <a:cubicBezTo>
                      <a:pt x="141979" y="1521"/>
                      <a:pt x="142386" y="1427"/>
                      <a:pt x="142809" y="1333"/>
                    </a:cubicBezTo>
                    <a:lnTo>
                      <a:pt x="142653" y="565"/>
                    </a:lnTo>
                    <a:close/>
                    <a:moveTo>
                      <a:pt x="159675" y="1051"/>
                    </a:moveTo>
                    <a:lnTo>
                      <a:pt x="159550" y="1819"/>
                    </a:lnTo>
                    <a:cubicBezTo>
                      <a:pt x="159973" y="1897"/>
                      <a:pt x="160396" y="1976"/>
                      <a:pt x="160819" y="2054"/>
                    </a:cubicBezTo>
                    <a:lnTo>
                      <a:pt x="160960" y="1286"/>
                    </a:lnTo>
                    <a:cubicBezTo>
                      <a:pt x="160537" y="1207"/>
                      <a:pt x="160114" y="1129"/>
                      <a:pt x="159675" y="1051"/>
                    </a:cubicBezTo>
                    <a:close/>
                    <a:moveTo>
                      <a:pt x="140098" y="1317"/>
                    </a:moveTo>
                    <a:cubicBezTo>
                      <a:pt x="139690" y="1474"/>
                      <a:pt x="139314" y="1631"/>
                      <a:pt x="138954" y="1819"/>
                    </a:cubicBezTo>
                    <a:lnTo>
                      <a:pt x="138860" y="1866"/>
                    </a:lnTo>
                    <a:lnTo>
                      <a:pt x="139220" y="2555"/>
                    </a:lnTo>
                    <a:lnTo>
                      <a:pt x="139314" y="2508"/>
                    </a:lnTo>
                    <a:cubicBezTo>
                      <a:pt x="139643" y="2352"/>
                      <a:pt x="140004" y="2195"/>
                      <a:pt x="140380" y="2038"/>
                    </a:cubicBezTo>
                    <a:lnTo>
                      <a:pt x="140098" y="1317"/>
                    </a:lnTo>
                    <a:close/>
                    <a:moveTo>
                      <a:pt x="162261" y="1521"/>
                    </a:moveTo>
                    <a:lnTo>
                      <a:pt x="162105" y="2289"/>
                    </a:lnTo>
                    <a:cubicBezTo>
                      <a:pt x="162528" y="2383"/>
                      <a:pt x="162951" y="2461"/>
                      <a:pt x="163374" y="2555"/>
                    </a:cubicBezTo>
                    <a:lnTo>
                      <a:pt x="163531" y="1787"/>
                    </a:lnTo>
                    <a:cubicBezTo>
                      <a:pt x="163108" y="1693"/>
                      <a:pt x="162684" y="1615"/>
                      <a:pt x="162261" y="1521"/>
                    </a:cubicBezTo>
                    <a:close/>
                    <a:moveTo>
                      <a:pt x="164816" y="2054"/>
                    </a:moveTo>
                    <a:lnTo>
                      <a:pt x="164659" y="2822"/>
                    </a:lnTo>
                    <a:cubicBezTo>
                      <a:pt x="165083" y="2916"/>
                      <a:pt x="165506" y="3010"/>
                      <a:pt x="165929" y="3104"/>
                    </a:cubicBezTo>
                    <a:lnTo>
                      <a:pt x="166101" y="2352"/>
                    </a:lnTo>
                    <a:cubicBezTo>
                      <a:pt x="165678" y="2242"/>
                      <a:pt x="165255" y="2148"/>
                      <a:pt x="164816" y="2054"/>
                    </a:cubicBezTo>
                    <a:close/>
                    <a:moveTo>
                      <a:pt x="167371" y="2650"/>
                    </a:moveTo>
                    <a:lnTo>
                      <a:pt x="167183" y="3402"/>
                    </a:lnTo>
                    <a:cubicBezTo>
                      <a:pt x="167622" y="3512"/>
                      <a:pt x="168045" y="3621"/>
                      <a:pt x="168453" y="3715"/>
                    </a:cubicBezTo>
                    <a:lnTo>
                      <a:pt x="168641" y="2963"/>
                    </a:lnTo>
                    <a:cubicBezTo>
                      <a:pt x="168233" y="2853"/>
                      <a:pt x="167810" y="2744"/>
                      <a:pt x="167371" y="2650"/>
                    </a:cubicBezTo>
                    <a:close/>
                    <a:moveTo>
                      <a:pt x="137715" y="2571"/>
                    </a:moveTo>
                    <a:cubicBezTo>
                      <a:pt x="137355" y="2806"/>
                      <a:pt x="136994" y="3073"/>
                      <a:pt x="136649" y="3371"/>
                    </a:cubicBezTo>
                    <a:lnTo>
                      <a:pt x="137135" y="3982"/>
                    </a:lnTo>
                    <a:cubicBezTo>
                      <a:pt x="137480" y="3700"/>
                      <a:pt x="137825" y="3433"/>
                      <a:pt x="138154" y="3214"/>
                    </a:cubicBezTo>
                    <a:lnTo>
                      <a:pt x="137715" y="2571"/>
                    </a:lnTo>
                    <a:close/>
                    <a:moveTo>
                      <a:pt x="169910" y="3277"/>
                    </a:moveTo>
                    <a:lnTo>
                      <a:pt x="169722" y="4045"/>
                    </a:lnTo>
                    <a:cubicBezTo>
                      <a:pt x="170145" y="4154"/>
                      <a:pt x="170569" y="4264"/>
                      <a:pt x="170976" y="4374"/>
                    </a:cubicBezTo>
                    <a:lnTo>
                      <a:pt x="171180" y="3621"/>
                    </a:lnTo>
                    <a:cubicBezTo>
                      <a:pt x="170772" y="3512"/>
                      <a:pt x="170349" y="3402"/>
                      <a:pt x="169910" y="3277"/>
                    </a:cubicBezTo>
                    <a:close/>
                    <a:moveTo>
                      <a:pt x="172450" y="3966"/>
                    </a:moveTo>
                    <a:lnTo>
                      <a:pt x="172230" y="4719"/>
                    </a:lnTo>
                    <a:cubicBezTo>
                      <a:pt x="172669" y="4844"/>
                      <a:pt x="173092" y="4969"/>
                      <a:pt x="173484" y="5079"/>
                    </a:cubicBezTo>
                    <a:lnTo>
                      <a:pt x="173704" y="4327"/>
                    </a:lnTo>
                    <a:cubicBezTo>
                      <a:pt x="173312" y="4217"/>
                      <a:pt x="172888" y="4092"/>
                      <a:pt x="172450" y="3966"/>
                    </a:cubicBezTo>
                    <a:close/>
                    <a:moveTo>
                      <a:pt x="135646" y="4264"/>
                    </a:moveTo>
                    <a:cubicBezTo>
                      <a:pt x="135348" y="4546"/>
                      <a:pt x="135035" y="4860"/>
                      <a:pt x="134706" y="5204"/>
                    </a:cubicBezTo>
                    <a:lnTo>
                      <a:pt x="135286" y="5737"/>
                    </a:lnTo>
                    <a:cubicBezTo>
                      <a:pt x="135584" y="5408"/>
                      <a:pt x="135897" y="5110"/>
                      <a:pt x="136195" y="4828"/>
                    </a:cubicBezTo>
                    <a:lnTo>
                      <a:pt x="135646" y="4264"/>
                    </a:lnTo>
                    <a:close/>
                    <a:moveTo>
                      <a:pt x="174957" y="4703"/>
                    </a:moveTo>
                    <a:lnTo>
                      <a:pt x="174738" y="5440"/>
                    </a:lnTo>
                    <a:cubicBezTo>
                      <a:pt x="175193" y="5581"/>
                      <a:pt x="175616" y="5706"/>
                      <a:pt x="175976" y="5831"/>
                    </a:cubicBezTo>
                    <a:lnTo>
                      <a:pt x="176211" y="5079"/>
                    </a:lnTo>
                    <a:cubicBezTo>
                      <a:pt x="175835" y="4969"/>
                      <a:pt x="175428" y="4828"/>
                      <a:pt x="174957" y="4703"/>
                    </a:cubicBezTo>
                    <a:close/>
                    <a:moveTo>
                      <a:pt x="133828" y="6176"/>
                    </a:moveTo>
                    <a:cubicBezTo>
                      <a:pt x="133546" y="6505"/>
                      <a:pt x="133264" y="6850"/>
                      <a:pt x="132982" y="7195"/>
                    </a:cubicBezTo>
                    <a:lnTo>
                      <a:pt x="133593" y="7681"/>
                    </a:lnTo>
                    <a:cubicBezTo>
                      <a:pt x="133875" y="7336"/>
                      <a:pt x="134157" y="7007"/>
                      <a:pt x="134424" y="6694"/>
                    </a:cubicBezTo>
                    <a:lnTo>
                      <a:pt x="133828" y="6176"/>
                    </a:lnTo>
                    <a:close/>
                    <a:moveTo>
                      <a:pt x="132167" y="8230"/>
                    </a:moveTo>
                    <a:cubicBezTo>
                      <a:pt x="131916" y="8574"/>
                      <a:pt x="131649" y="8935"/>
                      <a:pt x="131383" y="9295"/>
                    </a:cubicBezTo>
                    <a:lnTo>
                      <a:pt x="132026" y="9750"/>
                    </a:lnTo>
                    <a:cubicBezTo>
                      <a:pt x="132276" y="9389"/>
                      <a:pt x="132543" y="9045"/>
                      <a:pt x="132794" y="8715"/>
                    </a:cubicBezTo>
                    <a:lnTo>
                      <a:pt x="132167" y="8230"/>
                    </a:lnTo>
                    <a:close/>
                    <a:moveTo>
                      <a:pt x="130630" y="10361"/>
                    </a:moveTo>
                    <a:cubicBezTo>
                      <a:pt x="130380" y="10722"/>
                      <a:pt x="130129" y="11082"/>
                      <a:pt x="129894" y="11443"/>
                    </a:cubicBezTo>
                    <a:lnTo>
                      <a:pt x="130536" y="11882"/>
                    </a:lnTo>
                    <a:cubicBezTo>
                      <a:pt x="130787" y="11521"/>
                      <a:pt x="131022" y="11161"/>
                      <a:pt x="131273" y="10816"/>
                    </a:cubicBezTo>
                    <a:lnTo>
                      <a:pt x="130630" y="10361"/>
                    </a:lnTo>
                    <a:close/>
                    <a:moveTo>
                      <a:pt x="129157" y="12540"/>
                    </a:moveTo>
                    <a:cubicBezTo>
                      <a:pt x="128922" y="12901"/>
                      <a:pt x="128687" y="13261"/>
                      <a:pt x="128452" y="13637"/>
                    </a:cubicBezTo>
                    <a:lnTo>
                      <a:pt x="129110" y="14060"/>
                    </a:lnTo>
                    <a:cubicBezTo>
                      <a:pt x="129345" y="13700"/>
                      <a:pt x="129580" y="13324"/>
                      <a:pt x="129815" y="12963"/>
                    </a:cubicBezTo>
                    <a:lnTo>
                      <a:pt x="129157" y="12540"/>
                    </a:lnTo>
                    <a:close/>
                    <a:moveTo>
                      <a:pt x="127746" y="14734"/>
                    </a:moveTo>
                    <a:cubicBezTo>
                      <a:pt x="127511" y="15111"/>
                      <a:pt x="127276" y="15471"/>
                      <a:pt x="127041" y="15847"/>
                    </a:cubicBezTo>
                    <a:lnTo>
                      <a:pt x="127715" y="16271"/>
                    </a:lnTo>
                    <a:cubicBezTo>
                      <a:pt x="127935" y="15894"/>
                      <a:pt x="128170" y="15518"/>
                      <a:pt x="128405" y="15158"/>
                    </a:cubicBezTo>
                    <a:lnTo>
                      <a:pt x="127746" y="14734"/>
                    </a:lnTo>
                    <a:close/>
                    <a:moveTo>
                      <a:pt x="126351" y="16960"/>
                    </a:moveTo>
                    <a:cubicBezTo>
                      <a:pt x="126116" y="17321"/>
                      <a:pt x="125897" y="17697"/>
                      <a:pt x="125662" y="18073"/>
                    </a:cubicBezTo>
                    <a:lnTo>
                      <a:pt x="126336" y="18481"/>
                    </a:lnTo>
                    <a:cubicBezTo>
                      <a:pt x="126555" y="18104"/>
                      <a:pt x="126790" y="17744"/>
                      <a:pt x="127025" y="17368"/>
                    </a:cubicBezTo>
                    <a:lnTo>
                      <a:pt x="126351" y="16960"/>
                    </a:lnTo>
                    <a:close/>
                    <a:moveTo>
                      <a:pt x="124972" y="19170"/>
                    </a:moveTo>
                    <a:lnTo>
                      <a:pt x="124282" y="20283"/>
                    </a:lnTo>
                    <a:lnTo>
                      <a:pt x="124956" y="20691"/>
                    </a:lnTo>
                    <a:lnTo>
                      <a:pt x="125646" y="19593"/>
                    </a:lnTo>
                    <a:lnTo>
                      <a:pt x="124972" y="19170"/>
                    </a:lnTo>
                    <a:close/>
                    <a:moveTo>
                      <a:pt x="123593" y="21396"/>
                    </a:moveTo>
                    <a:cubicBezTo>
                      <a:pt x="123358" y="21757"/>
                      <a:pt x="123122" y="22133"/>
                      <a:pt x="122903" y="22493"/>
                    </a:cubicBezTo>
                    <a:lnTo>
                      <a:pt x="123561" y="22916"/>
                    </a:lnTo>
                    <a:cubicBezTo>
                      <a:pt x="123796" y="22540"/>
                      <a:pt x="124032" y="22180"/>
                      <a:pt x="124251" y="21804"/>
                    </a:cubicBezTo>
                    <a:lnTo>
                      <a:pt x="123593" y="21396"/>
                    </a:lnTo>
                    <a:close/>
                    <a:moveTo>
                      <a:pt x="122198" y="23590"/>
                    </a:moveTo>
                    <a:cubicBezTo>
                      <a:pt x="121963" y="23967"/>
                      <a:pt x="121727" y="24327"/>
                      <a:pt x="121477" y="24688"/>
                    </a:cubicBezTo>
                    <a:lnTo>
                      <a:pt x="122135" y="25111"/>
                    </a:lnTo>
                    <a:cubicBezTo>
                      <a:pt x="122386" y="24750"/>
                      <a:pt x="122621" y="24390"/>
                      <a:pt x="122856" y="24014"/>
                    </a:cubicBezTo>
                    <a:lnTo>
                      <a:pt x="122198" y="23590"/>
                    </a:lnTo>
                    <a:close/>
                    <a:moveTo>
                      <a:pt x="120771" y="25769"/>
                    </a:moveTo>
                    <a:cubicBezTo>
                      <a:pt x="120521" y="26130"/>
                      <a:pt x="120270" y="26490"/>
                      <a:pt x="120035" y="26851"/>
                    </a:cubicBezTo>
                    <a:lnTo>
                      <a:pt x="120677" y="27290"/>
                    </a:lnTo>
                    <a:cubicBezTo>
                      <a:pt x="120928" y="26929"/>
                      <a:pt x="121163" y="26569"/>
                      <a:pt x="121414" y="26208"/>
                    </a:cubicBezTo>
                    <a:lnTo>
                      <a:pt x="120771" y="25769"/>
                    </a:lnTo>
                    <a:close/>
                    <a:moveTo>
                      <a:pt x="119282" y="27917"/>
                    </a:moveTo>
                    <a:cubicBezTo>
                      <a:pt x="119031" y="28277"/>
                      <a:pt x="118781" y="28622"/>
                      <a:pt x="118530" y="28967"/>
                    </a:cubicBezTo>
                    <a:lnTo>
                      <a:pt x="119157" y="29437"/>
                    </a:lnTo>
                    <a:cubicBezTo>
                      <a:pt x="119408" y="29076"/>
                      <a:pt x="119674" y="28732"/>
                      <a:pt x="119925" y="28371"/>
                    </a:cubicBezTo>
                    <a:lnTo>
                      <a:pt x="119282" y="27917"/>
                    </a:lnTo>
                    <a:close/>
                    <a:moveTo>
                      <a:pt x="62337" y="30487"/>
                    </a:moveTo>
                    <a:cubicBezTo>
                      <a:pt x="61961" y="30487"/>
                      <a:pt x="61585" y="30487"/>
                      <a:pt x="61225" y="30503"/>
                    </a:cubicBezTo>
                    <a:lnTo>
                      <a:pt x="61240" y="31287"/>
                    </a:lnTo>
                    <a:cubicBezTo>
                      <a:pt x="61601" y="31271"/>
                      <a:pt x="61961" y="31271"/>
                      <a:pt x="62337" y="31271"/>
                    </a:cubicBezTo>
                    <a:lnTo>
                      <a:pt x="62541" y="31271"/>
                    </a:lnTo>
                    <a:lnTo>
                      <a:pt x="62541" y="30487"/>
                    </a:lnTo>
                    <a:close/>
                    <a:moveTo>
                      <a:pt x="63858" y="30518"/>
                    </a:moveTo>
                    <a:lnTo>
                      <a:pt x="63827" y="31302"/>
                    </a:lnTo>
                    <a:cubicBezTo>
                      <a:pt x="64250" y="31318"/>
                      <a:pt x="64689" y="31334"/>
                      <a:pt x="65127" y="31365"/>
                    </a:cubicBezTo>
                    <a:lnTo>
                      <a:pt x="65175" y="30581"/>
                    </a:lnTo>
                    <a:cubicBezTo>
                      <a:pt x="64736" y="30550"/>
                      <a:pt x="64281" y="30534"/>
                      <a:pt x="63858" y="30518"/>
                    </a:cubicBezTo>
                    <a:close/>
                    <a:moveTo>
                      <a:pt x="59908" y="30565"/>
                    </a:moveTo>
                    <a:cubicBezTo>
                      <a:pt x="59469" y="30597"/>
                      <a:pt x="59015" y="30628"/>
                      <a:pt x="58591" y="30675"/>
                    </a:cubicBezTo>
                    <a:lnTo>
                      <a:pt x="58670" y="31459"/>
                    </a:lnTo>
                    <a:cubicBezTo>
                      <a:pt x="59093" y="31412"/>
                      <a:pt x="59532" y="31365"/>
                      <a:pt x="59955" y="31349"/>
                    </a:cubicBezTo>
                    <a:lnTo>
                      <a:pt x="59908" y="30565"/>
                    </a:lnTo>
                    <a:close/>
                    <a:moveTo>
                      <a:pt x="117746" y="30001"/>
                    </a:moveTo>
                    <a:cubicBezTo>
                      <a:pt x="117480" y="30346"/>
                      <a:pt x="117213" y="30691"/>
                      <a:pt x="116947" y="31020"/>
                    </a:cubicBezTo>
                    <a:lnTo>
                      <a:pt x="117558" y="31522"/>
                    </a:lnTo>
                    <a:cubicBezTo>
                      <a:pt x="117825" y="31177"/>
                      <a:pt x="118107" y="30832"/>
                      <a:pt x="118373" y="30487"/>
                    </a:cubicBezTo>
                    <a:lnTo>
                      <a:pt x="117746" y="30001"/>
                    </a:lnTo>
                    <a:close/>
                    <a:moveTo>
                      <a:pt x="66491" y="30691"/>
                    </a:moveTo>
                    <a:lnTo>
                      <a:pt x="66413" y="31459"/>
                    </a:lnTo>
                    <a:cubicBezTo>
                      <a:pt x="66836" y="31506"/>
                      <a:pt x="67275" y="31553"/>
                      <a:pt x="67698" y="31600"/>
                    </a:cubicBezTo>
                    <a:lnTo>
                      <a:pt x="67792" y="30816"/>
                    </a:lnTo>
                    <a:cubicBezTo>
                      <a:pt x="67353" y="30769"/>
                      <a:pt x="66914" y="30722"/>
                      <a:pt x="66491" y="30691"/>
                    </a:cubicBezTo>
                    <a:close/>
                    <a:moveTo>
                      <a:pt x="57275" y="30848"/>
                    </a:moveTo>
                    <a:cubicBezTo>
                      <a:pt x="56836" y="30910"/>
                      <a:pt x="56397" y="30989"/>
                      <a:pt x="55974" y="31067"/>
                    </a:cubicBezTo>
                    <a:lnTo>
                      <a:pt x="56130" y="31835"/>
                    </a:lnTo>
                    <a:cubicBezTo>
                      <a:pt x="56538" y="31757"/>
                      <a:pt x="56961" y="31678"/>
                      <a:pt x="57400" y="31616"/>
                    </a:cubicBezTo>
                    <a:lnTo>
                      <a:pt x="57275" y="30848"/>
                    </a:lnTo>
                    <a:close/>
                    <a:moveTo>
                      <a:pt x="69093" y="30989"/>
                    </a:moveTo>
                    <a:lnTo>
                      <a:pt x="68983" y="31772"/>
                    </a:lnTo>
                    <a:cubicBezTo>
                      <a:pt x="69407" y="31835"/>
                      <a:pt x="69845" y="31898"/>
                      <a:pt x="70269" y="31961"/>
                    </a:cubicBezTo>
                    <a:lnTo>
                      <a:pt x="70394" y="31192"/>
                    </a:lnTo>
                    <a:cubicBezTo>
                      <a:pt x="69955" y="31114"/>
                      <a:pt x="69532" y="31051"/>
                      <a:pt x="69093" y="30989"/>
                    </a:cubicBezTo>
                    <a:close/>
                    <a:moveTo>
                      <a:pt x="71679" y="31412"/>
                    </a:moveTo>
                    <a:lnTo>
                      <a:pt x="71554" y="32180"/>
                    </a:lnTo>
                    <a:cubicBezTo>
                      <a:pt x="71977" y="32258"/>
                      <a:pt x="72400" y="32337"/>
                      <a:pt x="72824" y="32431"/>
                    </a:cubicBezTo>
                    <a:lnTo>
                      <a:pt x="72980" y="31663"/>
                    </a:lnTo>
                    <a:cubicBezTo>
                      <a:pt x="72541" y="31569"/>
                      <a:pt x="72118" y="31490"/>
                      <a:pt x="71679" y="31412"/>
                    </a:cubicBezTo>
                    <a:close/>
                    <a:moveTo>
                      <a:pt x="54688" y="31365"/>
                    </a:moveTo>
                    <a:cubicBezTo>
                      <a:pt x="54250" y="31459"/>
                      <a:pt x="53826" y="31584"/>
                      <a:pt x="53403" y="31710"/>
                    </a:cubicBezTo>
                    <a:lnTo>
                      <a:pt x="53638" y="32462"/>
                    </a:lnTo>
                    <a:cubicBezTo>
                      <a:pt x="54030" y="32337"/>
                      <a:pt x="54453" y="32227"/>
                      <a:pt x="54876" y="32117"/>
                    </a:cubicBezTo>
                    <a:lnTo>
                      <a:pt x="54688" y="31365"/>
                    </a:lnTo>
                    <a:close/>
                    <a:moveTo>
                      <a:pt x="74266" y="31929"/>
                    </a:moveTo>
                    <a:lnTo>
                      <a:pt x="74093" y="32697"/>
                    </a:lnTo>
                    <a:cubicBezTo>
                      <a:pt x="74516" y="32791"/>
                      <a:pt x="74940" y="32885"/>
                      <a:pt x="75363" y="32979"/>
                    </a:cubicBezTo>
                    <a:lnTo>
                      <a:pt x="75551" y="32211"/>
                    </a:lnTo>
                    <a:cubicBezTo>
                      <a:pt x="75112" y="32117"/>
                      <a:pt x="74689" y="32023"/>
                      <a:pt x="74266" y="31929"/>
                    </a:cubicBezTo>
                    <a:close/>
                    <a:moveTo>
                      <a:pt x="52149" y="32133"/>
                    </a:moveTo>
                    <a:cubicBezTo>
                      <a:pt x="51726" y="32290"/>
                      <a:pt x="51318" y="32446"/>
                      <a:pt x="50911" y="32619"/>
                    </a:cubicBezTo>
                    <a:lnTo>
                      <a:pt x="51224" y="33340"/>
                    </a:lnTo>
                    <a:cubicBezTo>
                      <a:pt x="51616" y="33167"/>
                      <a:pt x="52008" y="33011"/>
                      <a:pt x="52416" y="32870"/>
                    </a:cubicBezTo>
                    <a:lnTo>
                      <a:pt x="52149" y="32133"/>
                    </a:lnTo>
                    <a:close/>
                    <a:moveTo>
                      <a:pt x="116116" y="32023"/>
                    </a:moveTo>
                    <a:cubicBezTo>
                      <a:pt x="115834" y="32368"/>
                      <a:pt x="115552" y="32682"/>
                      <a:pt x="115270" y="32995"/>
                    </a:cubicBezTo>
                    <a:lnTo>
                      <a:pt x="115850" y="33528"/>
                    </a:lnTo>
                    <a:cubicBezTo>
                      <a:pt x="116132" y="33214"/>
                      <a:pt x="116430" y="32870"/>
                      <a:pt x="116712" y="32525"/>
                    </a:cubicBezTo>
                    <a:lnTo>
                      <a:pt x="116116" y="32023"/>
                    </a:lnTo>
                    <a:close/>
                    <a:moveTo>
                      <a:pt x="76821" y="32509"/>
                    </a:moveTo>
                    <a:lnTo>
                      <a:pt x="76632" y="33277"/>
                    </a:lnTo>
                    <a:cubicBezTo>
                      <a:pt x="77056" y="33387"/>
                      <a:pt x="77479" y="33481"/>
                      <a:pt x="77902" y="33591"/>
                    </a:cubicBezTo>
                    <a:lnTo>
                      <a:pt x="78090" y="32838"/>
                    </a:lnTo>
                    <a:cubicBezTo>
                      <a:pt x="77667" y="32729"/>
                      <a:pt x="77244" y="32619"/>
                      <a:pt x="76821" y="32509"/>
                    </a:cubicBezTo>
                    <a:close/>
                    <a:moveTo>
                      <a:pt x="79360" y="33167"/>
                    </a:moveTo>
                    <a:lnTo>
                      <a:pt x="79156" y="33920"/>
                    </a:lnTo>
                    <a:cubicBezTo>
                      <a:pt x="79579" y="34030"/>
                      <a:pt x="80002" y="34139"/>
                      <a:pt x="80410" y="34265"/>
                    </a:cubicBezTo>
                    <a:lnTo>
                      <a:pt x="80614" y="33512"/>
                    </a:lnTo>
                    <a:cubicBezTo>
                      <a:pt x="80206" y="33387"/>
                      <a:pt x="79783" y="33277"/>
                      <a:pt x="79360" y="33167"/>
                    </a:cubicBezTo>
                    <a:close/>
                    <a:moveTo>
                      <a:pt x="49704" y="33183"/>
                    </a:moveTo>
                    <a:cubicBezTo>
                      <a:pt x="49312" y="33371"/>
                      <a:pt x="48920" y="33591"/>
                      <a:pt x="48544" y="33810"/>
                    </a:cubicBezTo>
                    <a:lnTo>
                      <a:pt x="48936" y="34484"/>
                    </a:lnTo>
                    <a:cubicBezTo>
                      <a:pt x="49296" y="34265"/>
                      <a:pt x="49688" y="34077"/>
                      <a:pt x="50064" y="33873"/>
                    </a:cubicBezTo>
                    <a:lnTo>
                      <a:pt x="49704" y="33183"/>
                    </a:lnTo>
                    <a:close/>
                    <a:moveTo>
                      <a:pt x="81883" y="33857"/>
                    </a:moveTo>
                    <a:lnTo>
                      <a:pt x="81664" y="34609"/>
                    </a:lnTo>
                    <a:cubicBezTo>
                      <a:pt x="82087" y="34735"/>
                      <a:pt x="82495" y="34845"/>
                      <a:pt x="82918" y="34970"/>
                    </a:cubicBezTo>
                    <a:lnTo>
                      <a:pt x="83137" y="34218"/>
                    </a:lnTo>
                    <a:cubicBezTo>
                      <a:pt x="82714" y="34092"/>
                      <a:pt x="82291" y="33967"/>
                      <a:pt x="81883" y="33857"/>
                    </a:cubicBezTo>
                    <a:close/>
                    <a:moveTo>
                      <a:pt x="114376" y="33935"/>
                    </a:moveTo>
                    <a:cubicBezTo>
                      <a:pt x="114078" y="34249"/>
                      <a:pt x="113765" y="34547"/>
                      <a:pt x="113467" y="34845"/>
                    </a:cubicBezTo>
                    <a:lnTo>
                      <a:pt x="114000" y="35409"/>
                    </a:lnTo>
                    <a:cubicBezTo>
                      <a:pt x="114314" y="35111"/>
                      <a:pt x="114627" y="34813"/>
                      <a:pt x="114940" y="34484"/>
                    </a:cubicBezTo>
                    <a:lnTo>
                      <a:pt x="114376" y="33935"/>
                    </a:lnTo>
                    <a:close/>
                    <a:moveTo>
                      <a:pt x="84391" y="34578"/>
                    </a:moveTo>
                    <a:lnTo>
                      <a:pt x="84172" y="35330"/>
                    </a:lnTo>
                    <a:cubicBezTo>
                      <a:pt x="84595" y="35456"/>
                      <a:pt x="85003" y="35581"/>
                      <a:pt x="85426" y="35707"/>
                    </a:cubicBezTo>
                    <a:lnTo>
                      <a:pt x="85645" y="34954"/>
                    </a:lnTo>
                    <a:cubicBezTo>
                      <a:pt x="85222" y="34829"/>
                      <a:pt x="84814" y="34704"/>
                      <a:pt x="84391" y="34578"/>
                    </a:cubicBezTo>
                    <a:close/>
                    <a:moveTo>
                      <a:pt x="47416" y="34500"/>
                    </a:moveTo>
                    <a:cubicBezTo>
                      <a:pt x="47227" y="34609"/>
                      <a:pt x="47055" y="34735"/>
                      <a:pt x="46867" y="34860"/>
                    </a:cubicBezTo>
                    <a:lnTo>
                      <a:pt x="46318" y="35236"/>
                    </a:lnTo>
                    <a:lnTo>
                      <a:pt x="46773" y="35879"/>
                    </a:lnTo>
                    <a:lnTo>
                      <a:pt x="47321" y="35503"/>
                    </a:lnTo>
                    <a:cubicBezTo>
                      <a:pt x="47494" y="35378"/>
                      <a:pt x="47666" y="35268"/>
                      <a:pt x="47839" y="35158"/>
                    </a:cubicBezTo>
                    <a:lnTo>
                      <a:pt x="47416" y="34500"/>
                    </a:lnTo>
                    <a:close/>
                    <a:moveTo>
                      <a:pt x="86899" y="35315"/>
                    </a:moveTo>
                    <a:lnTo>
                      <a:pt x="86680" y="36067"/>
                    </a:lnTo>
                    <a:lnTo>
                      <a:pt x="87918" y="36443"/>
                    </a:lnTo>
                    <a:lnTo>
                      <a:pt x="88153" y="35691"/>
                    </a:lnTo>
                    <a:lnTo>
                      <a:pt x="86899" y="35315"/>
                    </a:lnTo>
                    <a:close/>
                    <a:moveTo>
                      <a:pt x="112511" y="35691"/>
                    </a:moveTo>
                    <a:cubicBezTo>
                      <a:pt x="112166" y="35973"/>
                      <a:pt x="111837" y="36240"/>
                      <a:pt x="111508" y="36490"/>
                    </a:cubicBezTo>
                    <a:lnTo>
                      <a:pt x="111978" y="37117"/>
                    </a:lnTo>
                    <a:cubicBezTo>
                      <a:pt x="112323" y="36867"/>
                      <a:pt x="112668" y="36584"/>
                      <a:pt x="113013" y="36287"/>
                    </a:cubicBezTo>
                    <a:lnTo>
                      <a:pt x="112511" y="35691"/>
                    </a:lnTo>
                    <a:close/>
                    <a:moveTo>
                      <a:pt x="89391" y="36067"/>
                    </a:moveTo>
                    <a:lnTo>
                      <a:pt x="89172" y="36820"/>
                    </a:lnTo>
                    <a:cubicBezTo>
                      <a:pt x="89595" y="36945"/>
                      <a:pt x="90018" y="37070"/>
                      <a:pt x="90426" y="37180"/>
                    </a:cubicBezTo>
                    <a:lnTo>
                      <a:pt x="90645" y="36428"/>
                    </a:lnTo>
                    <a:cubicBezTo>
                      <a:pt x="90238" y="36318"/>
                      <a:pt x="89815" y="36193"/>
                      <a:pt x="89391" y="36067"/>
                    </a:cubicBezTo>
                    <a:close/>
                    <a:moveTo>
                      <a:pt x="45252" y="35989"/>
                    </a:moveTo>
                    <a:cubicBezTo>
                      <a:pt x="44892" y="36240"/>
                      <a:pt x="44547" y="36506"/>
                      <a:pt x="44187" y="36757"/>
                    </a:cubicBezTo>
                    <a:lnTo>
                      <a:pt x="44641" y="37384"/>
                    </a:lnTo>
                    <a:cubicBezTo>
                      <a:pt x="45002" y="37133"/>
                      <a:pt x="45347" y="36882"/>
                      <a:pt x="45707" y="36631"/>
                    </a:cubicBezTo>
                    <a:lnTo>
                      <a:pt x="45252" y="35989"/>
                    </a:lnTo>
                    <a:close/>
                    <a:moveTo>
                      <a:pt x="91899" y="36788"/>
                    </a:moveTo>
                    <a:lnTo>
                      <a:pt x="91680" y="37556"/>
                    </a:lnTo>
                    <a:cubicBezTo>
                      <a:pt x="92103" y="37666"/>
                      <a:pt x="92526" y="37791"/>
                      <a:pt x="92949" y="37901"/>
                    </a:cubicBezTo>
                    <a:lnTo>
                      <a:pt x="93153" y="37149"/>
                    </a:lnTo>
                    <a:cubicBezTo>
                      <a:pt x="92746" y="37039"/>
                      <a:pt x="92322" y="36914"/>
                      <a:pt x="91899" y="36788"/>
                    </a:cubicBezTo>
                    <a:close/>
                    <a:moveTo>
                      <a:pt x="110458" y="37211"/>
                    </a:moveTo>
                    <a:cubicBezTo>
                      <a:pt x="110097" y="37447"/>
                      <a:pt x="109721" y="37666"/>
                      <a:pt x="109360" y="37854"/>
                    </a:cubicBezTo>
                    <a:lnTo>
                      <a:pt x="109721" y="38559"/>
                    </a:lnTo>
                    <a:cubicBezTo>
                      <a:pt x="110113" y="38356"/>
                      <a:pt x="110505" y="38121"/>
                      <a:pt x="110881" y="37885"/>
                    </a:cubicBezTo>
                    <a:lnTo>
                      <a:pt x="110458" y="37211"/>
                    </a:lnTo>
                    <a:close/>
                    <a:moveTo>
                      <a:pt x="94407" y="37494"/>
                    </a:moveTo>
                    <a:lnTo>
                      <a:pt x="94203" y="38246"/>
                    </a:lnTo>
                    <a:cubicBezTo>
                      <a:pt x="94642" y="38371"/>
                      <a:pt x="95065" y="38481"/>
                      <a:pt x="95473" y="38575"/>
                    </a:cubicBezTo>
                    <a:lnTo>
                      <a:pt x="95677" y="37823"/>
                    </a:lnTo>
                    <a:cubicBezTo>
                      <a:pt x="95254" y="37713"/>
                      <a:pt x="94830" y="37603"/>
                      <a:pt x="94407" y="37494"/>
                    </a:cubicBezTo>
                    <a:close/>
                    <a:moveTo>
                      <a:pt x="43121" y="37509"/>
                    </a:moveTo>
                    <a:cubicBezTo>
                      <a:pt x="42776" y="37776"/>
                      <a:pt x="42415" y="38026"/>
                      <a:pt x="42071" y="38277"/>
                    </a:cubicBezTo>
                    <a:lnTo>
                      <a:pt x="42525" y="38904"/>
                    </a:lnTo>
                    <a:cubicBezTo>
                      <a:pt x="42886" y="38653"/>
                      <a:pt x="43230" y="38403"/>
                      <a:pt x="43591" y="38152"/>
                    </a:cubicBezTo>
                    <a:lnTo>
                      <a:pt x="43121" y="37509"/>
                    </a:lnTo>
                    <a:close/>
                    <a:moveTo>
                      <a:pt x="96931" y="38136"/>
                    </a:moveTo>
                    <a:lnTo>
                      <a:pt x="96758" y="38889"/>
                    </a:lnTo>
                    <a:cubicBezTo>
                      <a:pt x="97181" y="38998"/>
                      <a:pt x="97605" y="39092"/>
                      <a:pt x="98028" y="39186"/>
                    </a:cubicBezTo>
                    <a:lnTo>
                      <a:pt x="98200" y="38418"/>
                    </a:lnTo>
                    <a:cubicBezTo>
                      <a:pt x="97777" y="38324"/>
                      <a:pt x="97354" y="38230"/>
                      <a:pt x="96931" y="38136"/>
                    </a:cubicBezTo>
                    <a:close/>
                    <a:moveTo>
                      <a:pt x="108216" y="38403"/>
                    </a:moveTo>
                    <a:cubicBezTo>
                      <a:pt x="107824" y="38559"/>
                      <a:pt x="107432" y="38700"/>
                      <a:pt x="107041" y="38810"/>
                    </a:cubicBezTo>
                    <a:lnTo>
                      <a:pt x="107244" y="39563"/>
                    </a:lnTo>
                    <a:cubicBezTo>
                      <a:pt x="107668" y="39437"/>
                      <a:pt x="108091" y="39296"/>
                      <a:pt x="108514" y="39124"/>
                    </a:cubicBezTo>
                    <a:lnTo>
                      <a:pt x="108216" y="38403"/>
                    </a:lnTo>
                    <a:close/>
                    <a:moveTo>
                      <a:pt x="99470" y="38669"/>
                    </a:moveTo>
                    <a:lnTo>
                      <a:pt x="99329" y="39437"/>
                    </a:lnTo>
                    <a:cubicBezTo>
                      <a:pt x="99768" y="39531"/>
                      <a:pt x="100207" y="39594"/>
                      <a:pt x="100630" y="39657"/>
                    </a:cubicBezTo>
                    <a:lnTo>
                      <a:pt x="100740" y="38889"/>
                    </a:lnTo>
                    <a:cubicBezTo>
                      <a:pt x="100332" y="38826"/>
                      <a:pt x="99909" y="38747"/>
                      <a:pt x="99470" y="38669"/>
                    </a:cubicBezTo>
                    <a:close/>
                    <a:moveTo>
                      <a:pt x="102025" y="39061"/>
                    </a:moveTo>
                    <a:lnTo>
                      <a:pt x="101931" y="39829"/>
                    </a:lnTo>
                    <a:cubicBezTo>
                      <a:pt x="102385" y="39892"/>
                      <a:pt x="102840" y="39923"/>
                      <a:pt x="103247" y="39939"/>
                    </a:cubicBezTo>
                    <a:lnTo>
                      <a:pt x="103294" y="39171"/>
                    </a:lnTo>
                    <a:cubicBezTo>
                      <a:pt x="102887" y="39139"/>
                      <a:pt x="102464" y="39108"/>
                      <a:pt x="102025" y="39061"/>
                    </a:cubicBezTo>
                    <a:close/>
                    <a:moveTo>
                      <a:pt x="105818" y="39077"/>
                    </a:moveTo>
                    <a:cubicBezTo>
                      <a:pt x="105395" y="39139"/>
                      <a:pt x="104987" y="39186"/>
                      <a:pt x="104564" y="39186"/>
                    </a:cubicBezTo>
                    <a:lnTo>
                      <a:pt x="104595" y="39970"/>
                    </a:lnTo>
                    <a:cubicBezTo>
                      <a:pt x="105034" y="39954"/>
                      <a:pt x="105489" y="39923"/>
                      <a:pt x="105943" y="39845"/>
                    </a:cubicBezTo>
                    <a:lnTo>
                      <a:pt x="105818" y="39077"/>
                    </a:lnTo>
                    <a:close/>
                    <a:moveTo>
                      <a:pt x="41020" y="39045"/>
                    </a:moveTo>
                    <a:lnTo>
                      <a:pt x="39955" y="39813"/>
                    </a:lnTo>
                    <a:lnTo>
                      <a:pt x="40425" y="40456"/>
                    </a:lnTo>
                    <a:lnTo>
                      <a:pt x="41475" y="39672"/>
                    </a:lnTo>
                    <a:lnTo>
                      <a:pt x="41020" y="39045"/>
                    </a:lnTo>
                    <a:close/>
                    <a:moveTo>
                      <a:pt x="38904" y="40581"/>
                    </a:moveTo>
                    <a:lnTo>
                      <a:pt x="37854" y="41365"/>
                    </a:lnTo>
                    <a:lnTo>
                      <a:pt x="38324" y="41992"/>
                    </a:lnTo>
                    <a:lnTo>
                      <a:pt x="39375" y="41224"/>
                    </a:lnTo>
                    <a:lnTo>
                      <a:pt x="38904" y="40581"/>
                    </a:lnTo>
                    <a:close/>
                    <a:moveTo>
                      <a:pt x="36804" y="42133"/>
                    </a:moveTo>
                    <a:cubicBezTo>
                      <a:pt x="36443" y="42384"/>
                      <a:pt x="36099" y="42635"/>
                      <a:pt x="35754" y="42901"/>
                    </a:cubicBezTo>
                    <a:lnTo>
                      <a:pt x="36208" y="43528"/>
                    </a:lnTo>
                    <a:cubicBezTo>
                      <a:pt x="36553" y="43277"/>
                      <a:pt x="36914" y="43027"/>
                      <a:pt x="37259" y="42760"/>
                    </a:cubicBezTo>
                    <a:lnTo>
                      <a:pt x="36804" y="42133"/>
                    </a:lnTo>
                    <a:close/>
                    <a:moveTo>
                      <a:pt x="34688" y="43654"/>
                    </a:moveTo>
                    <a:cubicBezTo>
                      <a:pt x="34343" y="43904"/>
                      <a:pt x="33983" y="44155"/>
                      <a:pt x="33638" y="44406"/>
                    </a:cubicBezTo>
                    <a:lnTo>
                      <a:pt x="34077" y="45049"/>
                    </a:lnTo>
                    <a:cubicBezTo>
                      <a:pt x="34437" y="44798"/>
                      <a:pt x="34798" y="44547"/>
                      <a:pt x="35143" y="44296"/>
                    </a:cubicBezTo>
                    <a:lnTo>
                      <a:pt x="34688" y="43654"/>
                    </a:lnTo>
                    <a:close/>
                    <a:moveTo>
                      <a:pt x="32572" y="45158"/>
                    </a:moveTo>
                    <a:cubicBezTo>
                      <a:pt x="32211" y="45409"/>
                      <a:pt x="31851" y="45644"/>
                      <a:pt x="31490" y="45895"/>
                    </a:cubicBezTo>
                    <a:lnTo>
                      <a:pt x="31929" y="46538"/>
                    </a:lnTo>
                    <a:cubicBezTo>
                      <a:pt x="32290" y="46303"/>
                      <a:pt x="32650" y="46052"/>
                      <a:pt x="33011" y="45801"/>
                    </a:cubicBezTo>
                    <a:lnTo>
                      <a:pt x="32572" y="45158"/>
                    </a:lnTo>
                    <a:close/>
                    <a:moveTo>
                      <a:pt x="30409" y="46616"/>
                    </a:moveTo>
                    <a:cubicBezTo>
                      <a:pt x="30048" y="46867"/>
                      <a:pt x="29688" y="47102"/>
                      <a:pt x="29327" y="47337"/>
                    </a:cubicBezTo>
                    <a:lnTo>
                      <a:pt x="29751" y="47995"/>
                    </a:lnTo>
                    <a:cubicBezTo>
                      <a:pt x="30127" y="47760"/>
                      <a:pt x="30487" y="47509"/>
                      <a:pt x="30848" y="47274"/>
                    </a:cubicBezTo>
                    <a:lnTo>
                      <a:pt x="30409" y="46616"/>
                    </a:lnTo>
                    <a:close/>
                    <a:moveTo>
                      <a:pt x="28230" y="48027"/>
                    </a:moveTo>
                    <a:cubicBezTo>
                      <a:pt x="27870" y="48262"/>
                      <a:pt x="27493" y="48481"/>
                      <a:pt x="27133" y="48701"/>
                    </a:cubicBezTo>
                    <a:lnTo>
                      <a:pt x="27525" y="49375"/>
                    </a:lnTo>
                    <a:cubicBezTo>
                      <a:pt x="27901" y="49155"/>
                      <a:pt x="28277" y="48920"/>
                      <a:pt x="28653" y="48701"/>
                    </a:cubicBezTo>
                    <a:lnTo>
                      <a:pt x="28230" y="48027"/>
                    </a:lnTo>
                    <a:close/>
                    <a:moveTo>
                      <a:pt x="26004" y="49375"/>
                    </a:moveTo>
                    <a:cubicBezTo>
                      <a:pt x="25628" y="49578"/>
                      <a:pt x="25252" y="49798"/>
                      <a:pt x="24876" y="50002"/>
                    </a:cubicBezTo>
                    <a:lnTo>
                      <a:pt x="25252" y="50691"/>
                    </a:lnTo>
                    <a:cubicBezTo>
                      <a:pt x="25644" y="50488"/>
                      <a:pt x="26020" y="50268"/>
                      <a:pt x="26396" y="50049"/>
                    </a:cubicBezTo>
                    <a:lnTo>
                      <a:pt x="26004" y="49375"/>
                    </a:lnTo>
                    <a:close/>
                    <a:moveTo>
                      <a:pt x="23732" y="50613"/>
                    </a:moveTo>
                    <a:cubicBezTo>
                      <a:pt x="23355" y="50817"/>
                      <a:pt x="22964" y="51020"/>
                      <a:pt x="22572" y="51209"/>
                    </a:cubicBezTo>
                    <a:lnTo>
                      <a:pt x="22932" y="51914"/>
                    </a:lnTo>
                    <a:cubicBezTo>
                      <a:pt x="23324" y="51710"/>
                      <a:pt x="23700" y="51522"/>
                      <a:pt x="24092" y="51318"/>
                    </a:cubicBezTo>
                    <a:lnTo>
                      <a:pt x="23732" y="50613"/>
                    </a:lnTo>
                    <a:close/>
                    <a:moveTo>
                      <a:pt x="21412" y="51757"/>
                    </a:moveTo>
                    <a:cubicBezTo>
                      <a:pt x="21020" y="51945"/>
                      <a:pt x="20628" y="52118"/>
                      <a:pt x="20236" y="52290"/>
                    </a:cubicBezTo>
                    <a:lnTo>
                      <a:pt x="20550" y="53011"/>
                    </a:lnTo>
                    <a:cubicBezTo>
                      <a:pt x="20942" y="52839"/>
                      <a:pt x="21349" y="52651"/>
                      <a:pt x="21741" y="52478"/>
                    </a:cubicBezTo>
                    <a:lnTo>
                      <a:pt x="21412" y="51757"/>
                    </a:lnTo>
                    <a:close/>
                    <a:moveTo>
                      <a:pt x="19045" y="52776"/>
                    </a:moveTo>
                    <a:cubicBezTo>
                      <a:pt x="18637" y="52933"/>
                      <a:pt x="18230" y="53089"/>
                      <a:pt x="17822" y="53246"/>
                    </a:cubicBezTo>
                    <a:lnTo>
                      <a:pt x="18105" y="53983"/>
                    </a:lnTo>
                    <a:cubicBezTo>
                      <a:pt x="18512" y="53826"/>
                      <a:pt x="18920" y="53669"/>
                      <a:pt x="19327" y="53513"/>
                    </a:cubicBezTo>
                    <a:lnTo>
                      <a:pt x="19045" y="52776"/>
                    </a:lnTo>
                    <a:close/>
                    <a:moveTo>
                      <a:pt x="16615" y="53669"/>
                    </a:moveTo>
                    <a:cubicBezTo>
                      <a:pt x="16208" y="53795"/>
                      <a:pt x="15785" y="53936"/>
                      <a:pt x="15377" y="54061"/>
                    </a:cubicBezTo>
                    <a:lnTo>
                      <a:pt x="15597" y="54798"/>
                    </a:lnTo>
                    <a:cubicBezTo>
                      <a:pt x="16020" y="54673"/>
                      <a:pt x="16443" y="54547"/>
                      <a:pt x="16851" y="54406"/>
                    </a:cubicBezTo>
                    <a:lnTo>
                      <a:pt x="16615" y="53669"/>
                    </a:lnTo>
                    <a:close/>
                    <a:moveTo>
                      <a:pt x="14139" y="54406"/>
                    </a:moveTo>
                    <a:cubicBezTo>
                      <a:pt x="13716" y="54516"/>
                      <a:pt x="13293" y="54626"/>
                      <a:pt x="12885" y="54720"/>
                    </a:cubicBezTo>
                    <a:lnTo>
                      <a:pt x="13057" y="55488"/>
                    </a:lnTo>
                    <a:cubicBezTo>
                      <a:pt x="13481" y="55378"/>
                      <a:pt x="13904" y="55268"/>
                      <a:pt x="14343" y="55159"/>
                    </a:cubicBezTo>
                    <a:lnTo>
                      <a:pt x="14139" y="54406"/>
                    </a:lnTo>
                    <a:close/>
                    <a:moveTo>
                      <a:pt x="11615" y="55002"/>
                    </a:moveTo>
                    <a:cubicBezTo>
                      <a:pt x="11192" y="55080"/>
                      <a:pt x="10769" y="55159"/>
                      <a:pt x="10346" y="55237"/>
                    </a:cubicBezTo>
                    <a:lnTo>
                      <a:pt x="10487" y="56005"/>
                    </a:lnTo>
                    <a:cubicBezTo>
                      <a:pt x="10910" y="55927"/>
                      <a:pt x="11349" y="55848"/>
                      <a:pt x="11772" y="55770"/>
                    </a:cubicBezTo>
                    <a:lnTo>
                      <a:pt x="11615" y="55002"/>
                    </a:lnTo>
                    <a:close/>
                    <a:moveTo>
                      <a:pt x="9076" y="55441"/>
                    </a:moveTo>
                    <a:cubicBezTo>
                      <a:pt x="8653" y="55503"/>
                      <a:pt x="8214" y="55550"/>
                      <a:pt x="7791" y="55597"/>
                    </a:cubicBezTo>
                    <a:lnTo>
                      <a:pt x="7885" y="56381"/>
                    </a:lnTo>
                    <a:cubicBezTo>
                      <a:pt x="8308" y="56334"/>
                      <a:pt x="8747" y="56271"/>
                      <a:pt x="9186" y="56209"/>
                    </a:cubicBezTo>
                    <a:lnTo>
                      <a:pt x="9076" y="55441"/>
                    </a:lnTo>
                    <a:close/>
                    <a:moveTo>
                      <a:pt x="6506" y="55738"/>
                    </a:moveTo>
                    <a:cubicBezTo>
                      <a:pt x="6082" y="55770"/>
                      <a:pt x="5643" y="55801"/>
                      <a:pt x="5220" y="55833"/>
                    </a:cubicBezTo>
                    <a:lnTo>
                      <a:pt x="5267" y="56616"/>
                    </a:lnTo>
                    <a:cubicBezTo>
                      <a:pt x="5706" y="56585"/>
                      <a:pt x="6145" y="56554"/>
                      <a:pt x="6568" y="56506"/>
                    </a:cubicBezTo>
                    <a:lnTo>
                      <a:pt x="6506" y="55738"/>
                    </a:lnTo>
                    <a:close/>
                    <a:moveTo>
                      <a:pt x="32" y="55895"/>
                    </a:moveTo>
                    <a:lnTo>
                      <a:pt x="1" y="56679"/>
                    </a:lnTo>
                    <a:cubicBezTo>
                      <a:pt x="455" y="56695"/>
                      <a:pt x="894" y="56695"/>
                      <a:pt x="1317" y="56710"/>
                    </a:cubicBezTo>
                    <a:lnTo>
                      <a:pt x="1333" y="55927"/>
                    </a:lnTo>
                    <a:cubicBezTo>
                      <a:pt x="910" y="55911"/>
                      <a:pt x="471" y="55911"/>
                      <a:pt x="32" y="55895"/>
                    </a:cubicBezTo>
                    <a:close/>
                    <a:moveTo>
                      <a:pt x="3919" y="55895"/>
                    </a:moveTo>
                    <a:cubicBezTo>
                      <a:pt x="3496" y="55911"/>
                      <a:pt x="3057" y="55911"/>
                      <a:pt x="2618" y="55927"/>
                    </a:cubicBezTo>
                    <a:lnTo>
                      <a:pt x="2634" y="56710"/>
                    </a:lnTo>
                    <a:cubicBezTo>
                      <a:pt x="3073" y="56695"/>
                      <a:pt x="3512" y="56695"/>
                      <a:pt x="3951" y="56679"/>
                    </a:cubicBezTo>
                    <a:lnTo>
                      <a:pt x="3919" y="5589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5"/>
              <p:cNvSpPr/>
              <p:nvPr/>
            </p:nvSpPr>
            <p:spPr>
              <a:xfrm>
                <a:off x="1450025" y="3095550"/>
                <a:ext cx="17650" cy="20400"/>
              </a:xfrm>
              <a:custGeom>
                <a:avLst/>
                <a:gdLst/>
                <a:ahLst/>
                <a:cxnLst/>
                <a:rect l="l" t="t" r="r" b="b"/>
                <a:pathLst>
                  <a:path w="706" h="816" extrusionOk="0">
                    <a:moveTo>
                      <a:pt x="47" y="0"/>
                    </a:moveTo>
                    <a:lnTo>
                      <a:pt x="0" y="784"/>
                    </a:lnTo>
                    <a:cubicBezTo>
                      <a:pt x="220" y="800"/>
                      <a:pt x="439" y="815"/>
                      <a:pt x="659" y="815"/>
                    </a:cubicBezTo>
                    <a:lnTo>
                      <a:pt x="706" y="32"/>
                    </a:lnTo>
                    <a:cubicBezTo>
                      <a:pt x="486" y="32"/>
                      <a:pt x="26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0" name="Google Shape;3350;p35"/>
            <p:cNvSpPr/>
            <p:nvPr/>
          </p:nvSpPr>
          <p:spPr>
            <a:xfrm rot="-1117008">
              <a:off x="1503975" y="3633504"/>
              <a:ext cx="360157" cy="35553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1" name="Google Shape;3351;p35"/>
            <p:cNvGrpSpPr/>
            <p:nvPr/>
          </p:nvGrpSpPr>
          <p:grpSpPr>
            <a:xfrm>
              <a:off x="7113620" y="1976421"/>
              <a:ext cx="885041" cy="463861"/>
              <a:chOff x="3978266" y="2585227"/>
              <a:chExt cx="994875" cy="521427"/>
            </a:xfrm>
          </p:grpSpPr>
          <p:sp>
            <p:nvSpPr>
              <p:cNvPr id="3352" name="Google Shape;3352;p35"/>
              <p:cNvSpPr/>
              <p:nvPr/>
            </p:nvSpPr>
            <p:spPr>
              <a:xfrm flipH="1">
                <a:off x="3978266" y="25852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5"/>
              <p:cNvSpPr/>
              <p:nvPr/>
            </p:nvSpPr>
            <p:spPr>
              <a:xfrm flipH="1">
                <a:off x="4252279" y="26122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5"/>
              <p:cNvSpPr/>
              <p:nvPr/>
            </p:nvSpPr>
            <p:spPr>
              <a:xfrm flipH="1">
                <a:off x="4413624" y="27187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5"/>
              <p:cNvSpPr/>
              <p:nvPr/>
            </p:nvSpPr>
            <p:spPr>
              <a:xfrm flipH="1">
                <a:off x="4536808" y="27839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59" name="Google Shape;3359;p35"/>
          <p:cNvSpPr txBox="1"/>
          <p:nvPr/>
        </p:nvSpPr>
        <p:spPr>
          <a:xfrm>
            <a:off x="3615070" y="2682359"/>
            <a:ext cx="4808930" cy="1268465"/>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dirty="0">
                <a:solidFill>
                  <a:srgbClr val="1B6480"/>
                </a:solidFill>
                <a:latin typeface="Varela"/>
                <a:ea typeface="Varela"/>
                <a:cs typeface="Varela"/>
                <a:sym typeface="Varela"/>
              </a:rPr>
              <a:t>Se deben considerar tanto el metodo como las tecnicas con la idea de planificar las lectiuras y lograr una mejor concentracion. </a:t>
            </a:r>
            <a:endParaRPr sz="2000" dirty="0">
              <a:solidFill>
                <a:srgbClr val="1B6480"/>
              </a:solidFill>
              <a:latin typeface="Varela"/>
              <a:ea typeface="Varela"/>
              <a:cs typeface="Varela"/>
              <a:sym typeface="Varela"/>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5" name="Google Shape;4085;p38"/>
          <p:cNvSpPr txBox="1">
            <a:spLocks noGrp="1"/>
          </p:cNvSpPr>
          <p:nvPr>
            <p:ph type="ctrTitle"/>
          </p:nvPr>
        </p:nvSpPr>
        <p:spPr>
          <a:xfrm>
            <a:off x="48230" y="38834"/>
            <a:ext cx="425857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400" dirty="0">
                <a:solidFill>
                  <a:schemeClr val="accent1"/>
                </a:solidFill>
              </a:rPr>
              <a:t>El tratamiento y la produccion de lextos expositivos </a:t>
            </a:r>
            <a:endParaRPr sz="4400" dirty="0">
              <a:solidFill>
                <a:schemeClr val="accent1"/>
              </a:solidFill>
            </a:endParaRPr>
          </a:p>
        </p:txBody>
      </p:sp>
      <p:sp>
        <p:nvSpPr>
          <p:cNvPr id="4086" name="Google Shape;4086;p38"/>
          <p:cNvSpPr txBox="1">
            <a:spLocks noGrp="1"/>
          </p:cNvSpPr>
          <p:nvPr>
            <p:ph type="subTitle" idx="1"/>
          </p:nvPr>
        </p:nvSpPr>
        <p:spPr>
          <a:xfrm>
            <a:off x="209637" y="3052067"/>
            <a:ext cx="5094004" cy="792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dirty="0"/>
              <a:t>Los textos expositivos exponen fragmentos de la realidad, su tratamiento consiste en: </a:t>
            </a:r>
          </a:p>
          <a:p>
            <a:pPr marL="342900" lvl="0" indent="-342900" algn="l" rtl="0">
              <a:spcBef>
                <a:spcPts val="0"/>
              </a:spcBef>
              <a:spcAft>
                <a:spcPts val="0"/>
              </a:spcAft>
              <a:buFont typeface="Arial" panose="020B0604020202020204" pitchFamily="34" charset="0"/>
              <a:buChar char="•"/>
            </a:pPr>
            <a:r>
              <a:rPr lang="en" dirty="0"/>
              <a:t>Decodificacion </a:t>
            </a:r>
          </a:p>
          <a:p>
            <a:pPr marL="342900" lvl="0" indent="-342900" algn="l" rtl="0">
              <a:spcBef>
                <a:spcPts val="0"/>
              </a:spcBef>
              <a:spcAft>
                <a:spcPts val="0"/>
              </a:spcAft>
              <a:buFont typeface="Arial" panose="020B0604020202020204" pitchFamily="34" charset="0"/>
              <a:buChar char="•"/>
            </a:pPr>
            <a:r>
              <a:rPr lang="en" dirty="0"/>
              <a:t>Resumen o interpretacion </a:t>
            </a:r>
          </a:p>
          <a:p>
            <a:pPr marL="342900" lvl="0" indent="-342900" algn="l" rtl="0">
              <a:spcBef>
                <a:spcPts val="0"/>
              </a:spcBef>
              <a:spcAft>
                <a:spcPts val="0"/>
              </a:spcAft>
              <a:buFont typeface="Arial" panose="020B0604020202020204" pitchFamily="34" charset="0"/>
              <a:buChar char="•"/>
            </a:pPr>
            <a:r>
              <a:rPr lang="en" dirty="0"/>
              <a:t>Retencion </a:t>
            </a:r>
            <a:endParaRPr dirty="0"/>
          </a:p>
        </p:txBody>
      </p:sp>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8"/>
          <p:cNvSpPr/>
          <p:nvPr/>
        </p:nvSpPr>
        <p:spPr>
          <a:xfrm>
            <a:off x="5048110" y="126746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sp>
        <p:nvSpPr>
          <p:cNvPr id="3544" name="Google Shape;3544;p37"/>
          <p:cNvSpPr txBox="1">
            <a:spLocks noGrp="1"/>
          </p:cNvSpPr>
          <p:nvPr>
            <p:ph type="title"/>
          </p:nvPr>
        </p:nvSpPr>
        <p:spPr>
          <a:xfrm>
            <a:off x="2682842" y="1765147"/>
            <a:ext cx="7073595" cy="91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400" dirty="0"/>
              <a:t>Penetrar en el texto </a:t>
            </a:r>
            <a:endParaRPr sz="4400" dirty="0"/>
          </a:p>
        </p:txBody>
      </p:sp>
      <p:sp>
        <p:nvSpPr>
          <p:cNvPr id="3545" name="Google Shape;3545;p37"/>
          <p:cNvSpPr txBox="1">
            <a:spLocks noGrp="1"/>
          </p:cNvSpPr>
          <p:nvPr>
            <p:ph type="subTitle" idx="1"/>
          </p:nvPr>
        </p:nvSpPr>
        <p:spPr>
          <a:xfrm>
            <a:off x="2928227" y="3457369"/>
            <a:ext cx="5717015" cy="390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dirty="0"/>
              <a:t>El profesor debe penetrar en el texto, junto con los alumnos, en el sentido de un texto y hacerlo presente en uno mismo de un modo claro, vivo y serio. La primera mision del profesor consiste en penetrar en su contenido y analizarlo. </a:t>
            </a:r>
            <a:endParaRPr dirty="0"/>
          </a:p>
        </p:txBody>
      </p:sp>
      <p:grpSp>
        <p:nvGrpSpPr>
          <p:cNvPr id="3546" name="Google Shape;3546;p37"/>
          <p:cNvGrpSpPr/>
          <p:nvPr/>
        </p:nvGrpSpPr>
        <p:grpSpPr>
          <a:xfrm>
            <a:off x="-750438" y="-199545"/>
            <a:ext cx="8644854" cy="5542589"/>
            <a:chOff x="-750438" y="-187487"/>
            <a:chExt cx="8644854"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3083418"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4793547"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37"/>
            <p:cNvGrpSpPr/>
            <p:nvPr/>
          </p:nvGrpSpPr>
          <p:grpSpPr>
            <a:xfrm>
              <a:off x="6743611" y="414665"/>
              <a:ext cx="1150805" cy="832433"/>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226594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3" name="Google Shape;3853;p37"/>
            <p:cNvGrpSpPr/>
            <p:nvPr/>
          </p:nvGrpSpPr>
          <p:grpSpPr>
            <a:xfrm rot="9774109">
              <a:off x="5285879" y="1297450"/>
              <a:ext cx="787104" cy="684971"/>
              <a:chOff x="1322478" y="2897941"/>
              <a:chExt cx="1063494" cy="821486"/>
            </a:xfrm>
          </p:grpSpPr>
          <p:sp>
            <p:nvSpPr>
              <p:cNvPr id="3856" name="Google Shape;3856;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37"/>
            <p:cNvGrpSpPr/>
            <p:nvPr/>
          </p:nvGrpSpPr>
          <p:grpSpPr>
            <a:xfrm rot="-27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sp>
        <p:nvSpPr>
          <p:cNvPr id="5201" name="Google Shape;5201;p40"/>
          <p:cNvSpPr txBox="1">
            <a:spLocks noGrp="1"/>
          </p:cNvSpPr>
          <p:nvPr>
            <p:ph type="subTitle" idx="1"/>
          </p:nvPr>
        </p:nvSpPr>
        <p:spPr>
          <a:xfrm>
            <a:off x="3572539" y="2794742"/>
            <a:ext cx="5000316" cy="1235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s-MX" sz="2000" dirty="0"/>
              <a:t>La motivación para la lectura no depende solo del como interpretamos textos, es necesario que la lectura misma posea una función dentro del marco de actividades y procesos didácticos mas amplios</a:t>
            </a:r>
            <a:r>
              <a:rPr lang="es-MX" dirty="0"/>
              <a:t>. </a:t>
            </a:r>
            <a:endParaRPr dirty="0"/>
          </a:p>
        </p:txBody>
      </p:sp>
      <p:sp>
        <p:nvSpPr>
          <p:cNvPr id="5202" name="Google Shape;5202;p40"/>
          <p:cNvSpPr txBox="1">
            <a:spLocks noGrp="1"/>
          </p:cNvSpPr>
          <p:nvPr>
            <p:ph type="title"/>
          </p:nvPr>
        </p:nvSpPr>
        <p:spPr>
          <a:xfrm>
            <a:off x="252166" y="370597"/>
            <a:ext cx="4777033"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solidFill>
                  <a:schemeClr val="accent2">
                    <a:lumMod val="60000"/>
                    <a:lumOff val="40000"/>
                  </a:schemeClr>
                </a:solidFill>
              </a:rPr>
              <a:t>La lectura dentro del marco de unidades didacticas mas amplias </a:t>
            </a:r>
            <a:endParaRPr dirty="0">
              <a:solidFill>
                <a:schemeClr val="accent2">
                  <a:lumMod val="60000"/>
                  <a:lumOff val="40000"/>
                </a:schemeClr>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sp>
        <p:nvSpPr>
          <p:cNvPr id="5646" name="Google Shape;5646;p42"/>
          <p:cNvSpPr txBox="1">
            <a:spLocks noGrp="1"/>
          </p:cNvSpPr>
          <p:nvPr>
            <p:ph type="title"/>
          </p:nvPr>
        </p:nvSpPr>
        <p:spPr>
          <a:xfrm>
            <a:off x="3521054" y="944421"/>
            <a:ext cx="5029325" cy="572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a:solidFill>
                  <a:schemeClr val="accent1"/>
                </a:solidFill>
              </a:rPr>
              <a:t>¡Gracias por su atencion! </a:t>
            </a:r>
            <a:endParaRPr dirty="0">
              <a:solidFill>
                <a:schemeClr val="accent1"/>
              </a:solidFill>
            </a:endParaRPr>
          </a:p>
        </p:txBody>
      </p:sp>
      <p:grpSp>
        <p:nvGrpSpPr>
          <p:cNvPr id="5647" name="Google Shape;5647;p42"/>
          <p:cNvGrpSpPr/>
          <p:nvPr/>
        </p:nvGrpSpPr>
        <p:grpSpPr>
          <a:xfrm>
            <a:off x="83934" y="1325791"/>
            <a:ext cx="3386032" cy="3277719"/>
            <a:chOff x="2787246" y="1234591"/>
            <a:chExt cx="3386032" cy="3277719"/>
          </a:xfrm>
        </p:grpSpPr>
        <p:sp>
          <p:nvSpPr>
            <p:cNvPr id="5648" name="Google Shape;5648;p42"/>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2"/>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2"/>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2"/>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2"/>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2"/>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2"/>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2"/>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2"/>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2"/>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2"/>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2"/>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2"/>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2"/>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2"/>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2"/>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2"/>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2"/>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2"/>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2"/>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2"/>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2"/>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2"/>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2"/>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2"/>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2"/>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2"/>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2"/>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2"/>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2"/>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2"/>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2"/>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2"/>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2"/>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2"/>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2"/>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2"/>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2"/>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2"/>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2"/>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2"/>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2"/>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2"/>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2"/>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2"/>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2"/>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2"/>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2"/>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2"/>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2"/>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2"/>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2"/>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2"/>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2"/>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2"/>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2"/>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2"/>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2"/>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2"/>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2"/>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2"/>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2"/>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2"/>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2"/>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2"/>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2"/>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2"/>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2"/>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2"/>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2"/>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2"/>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2"/>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2"/>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2"/>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2"/>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2"/>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2"/>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2"/>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2"/>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2"/>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2"/>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2"/>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2"/>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2"/>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2"/>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2"/>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2"/>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2"/>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2"/>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2"/>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2"/>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2"/>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2"/>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2"/>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2"/>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2"/>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2"/>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2"/>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2"/>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2"/>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2"/>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2"/>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2"/>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2"/>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2"/>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2"/>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2"/>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2"/>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2"/>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2"/>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2"/>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2"/>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2"/>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2"/>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2"/>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2"/>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2"/>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2"/>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2"/>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2"/>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2"/>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2"/>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2"/>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2"/>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2"/>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2"/>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2"/>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2"/>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2"/>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2"/>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2"/>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2"/>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2"/>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2"/>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2"/>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2"/>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2"/>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2"/>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2"/>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2"/>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2"/>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2"/>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2"/>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2"/>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2"/>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2"/>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2"/>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2"/>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2"/>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2"/>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2"/>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2"/>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2"/>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2"/>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2"/>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2"/>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2"/>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2"/>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2"/>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2"/>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2"/>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2"/>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2"/>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2"/>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2"/>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2"/>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2"/>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2"/>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2"/>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2"/>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2"/>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2"/>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2"/>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2"/>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2"/>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2"/>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2"/>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2"/>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2"/>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2"/>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2"/>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42"/>
          <p:cNvGrpSpPr/>
          <p:nvPr/>
        </p:nvGrpSpPr>
        <p:grpSpPr>
          <a:xfrm>
            <a:off x="3394800" y="2697375"/>
            <a:ext cx="1813500" cy="1865775"/>
            <a:chOff x="-2479250" y="1194500"/>
            <a:chExt cx="1813500" cy="1865775"/>
          </a:xfrm>
        </p:grpSpPr>
        <p:sp>
          <p:nvSpPr>
            <p:cNvPr id="5830" name="Google Shape;5830;p42"/>
            <p:cNvSpPr/>
            <p:nvPr/>
          </p:nvSpPr>
          <p:spPr>
            <a:xfrm>
              <a:off x="-952800" y="1992225"/>
              <a:ext cx="220875" cy="885075"/>
            </a:xfrm>
            <a:custGeom>
              <a:avLst/>
              <a:gdLst/>
              <a:ahLst/>
              <a:cxnLst/>
              <a:rect l="l" t="t" r="r" b="b"/>
              <a:pathLst>
                <a:path w="8835" h="35403" extrusionOk="0">
                  <a:moveTo>
                    <a:pt x="3949" y="1"/>
                  </a:moveTo>
                  <a:lnTo>
                    <a:pt x="1" y="35403"/>
                  </a:lnTo>
                  <a:cubicBezTo>
                    <a:pt x="1" y="35403"/>
                    <a:pt x="8834" y="34353"/>
                    <a:pt x="8012" y="19106"/>
                  </a:cubicBezTo>
                  <a:cubicBezTo>
                    <a:pt x="7213" y="3858"/>
                    <a:pt x="3949" y="1"/>
                    <a:pt x="3949"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2"/>
            <p:cNvSpPr/>
            <p:nvPr/>
          </p:nvSpPr>
          <p:spPr>
            <a:xfrm>
              <a:off x="-2349700" y="1939725"/>
              <a:ext cx="188900" cy="817175"/>
            </a:xfrm>
            <a:custGeom>
              <a:avLst/>
              <a:gdLst/>
              <a:ahLst/>
              <a:cxnLst/>
              <a:rect l="l" t="t" r="r" b="b"/>
              <a:pathLst>
                <a:path w="7556" h="32687" extrusionOk="0">
                  <a:moveTo>
                    <a:pt x="3105" y="1"/>
                  </a:moveTo>
                  <a:lnTo>
                    <a:pt x="3105" y="1"/>
                  </a:lnTo>
                  <a:cubicBezTo>
                    <a:pt x="3105" y="2"/>
                    <a:pt x="3173" y="9702"/>
                    <a:pt x="571" y="11596"/>
                  </a:cubicBezTo>
                  <a:cubicBezTo>
                    <a:pt x="571" y="15864"/>
                    <a:pt x="0" y="28373"/>
                    <a:pt x="3378" y="32687"/>
                  </a:cubicBezTo>
                  <a:cubicBezTo>
                    <a:pt x="7555" y="23922"/>
                    <a:pt x="5798" y="4886"/>
                    <a:pt x="5798" y="4886"/>
                  </a:cubicBezTo>
                  <a:lnTo>
                    <a:pt x="310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2"/>
            <p:cNvSpPr/>
            <p:nvPr/>
          </p:nvSpPr>
          <p:spPr>
            <a:xfrm>
              <a:off x="-914575" y="1939725"/>
              <a:ext cx="188925" cy="817175"/>
            </a:xfrm>
            <a:custGeom>
              <a:avLst/>
              <a:gdLst/>
              <a:ahLst/>
              <a:cxnLst/>
              <a:rect l="l" t="t" r="r" b="b"/>
              <a:pathLst>
                <a:path w="7557" h="32687" extrusionOk="0">
                  <a:moveTo>
                    <a:pt x="4452" y="1"/>
                  </a:moveTo>
                  <a:lnTo>
                    <a:pt x="1759" y="4886"/>
                  </a:lnTo>
                  <a:cubicBezTo>
                    <a:pt x="1759" y="4886"/>
                    <a:pt x="1" y="23922"/>
                    <a:pt x="4178" y="32687"/>
                  </a:cubicBezTo>
                  <a:cubicBezTo>
                    <a:pt x="7556" y="28373"/>
                    <a:pt x="6986" y="15864"/>
                    <a:pt x="6986" y="11596"/>
                  </a:cubicBezTo>
                  <a:cubicBezTo>
                    <a:pt x="4384" y="9702"/>
                    <a:pt x="4452" y="2"/>
                    <a:pt x="4452"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2"/>
            <p:cNvSpPr/>
            <p:nvPr/>
          </p:nvSpPr>
          <p:spPr>
            <a:xfrm>
              <a:off x="-2334875" y="1992225"/>
              <a:ext cx="221425" cy="885075"/>
            </a:xfrm>
            <a:custGeom>
              <a:avLst/>
              <a:gdLst/>
              <a:ahLst/>
              <a:cxnLst/>
              <a:rect l="l" t="t" r="r" b="b"/>
              <a:pathLst>
                <a:path w="8857" h="35403" extrusionOk="0">
                  <a:moveTo>
                    <a:pt x="4885" y="1"/>
                  </a:moveTo>
                  <a:cubicBezTo>
                    <a:pt x="4885" y="1"/>
                    <a:pt x="1621" y="3858"/>
                    <a:pt x="822" y="19106"/>
                  </a:cubicBezTo>
                  <a:cubicBezTo>
                    <a:pt x="1" y="34353"/>
                    <a:pt x="8857" y="35403"/>
                    <a:pt x="8857" y="35403"/>
                  </a:cubicBezTo>
                  <a:lnTo>
                    <a:pt x="488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2"/>
            <p:cNvSpPr/>
            <p:nvPr/>
          </p:nvSpPr>
          <p:spPr>
            <a:xfrm>
              <a:off x="-2479250" y="1194500"/>
              <a:ext cx="1807800" cy="1083650"/>
            </a:xfrm>
            <a:custGeom>
              <a:avLst/>
              <a:gdLst/>
              <a:ahLst/>
              <a:cxnLst/>
              <a:rect l="l" t="t" r="r" b="b"/>
              <a:pathLst>
                <a:path w="72312" h="43346" extrusionOk="0">
                  <a:moveTo>
                    <a:pt x="36156" y="0"/>
                  </a:moveTo>
                  <a:cubicBezTo>
                    <a:pt x="1" y="0"/>
                    <a:pt x="9131" y="35151"/>
                    <a:pt x="9131" y="35151"/>
                  </a:cubicBezTo>
                  <a:lnTo>
                    <a:pt x="65738" y="43345"/>
                  </a:lnTo>
                  <a:cubicBezTo>
                    <a:pt x="65738" y="43345"/>
                    <a:pt x="66651" y="40287"/>
                    <a:pt x="66788" y="33485"/>
                  </a:cubicBezTo>
                  <a:cubicBezTo>
                    <a:pt x="66993" y="24606"/>
                    <a:pt x="72312" y="0"/>
                    <a:pt x="3615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2"/>
            <p:cNvSpPr/>
            <p:nvPr/>
          </p:nvSpPr>
          <p:spPr>
            <a:xfrm>
              <a:off x="-2409050" y="1256125"/>
              <a:ext cx="1743300" cy="1743100"/>
            </a:xfrm>
            <a:custGeom>
              <a:avLst/>
              <a:gdLst/>
              <a:ahLst/>
              <a:cxnLst/>
              <a:rect l="l" t="t" r="r" b="b"/>
              <a:pathLst>
                <a:path w="69732" h="69724" extrusionOk="0">
                  <a:moveTo>
                    <a:pt x="34855" y="0"/>
                  </a:moveTo>
                  <a:cubicBezTo>
                    <a:pt x="24971" y="0"/>
                    <a:pt x="7670" y="2443"/>
                    <a:pt x="8309" y="15384"/>
                  </a:cubicBezTo>
                  <a:cubicBezTo>
                    <a:pt x="8948" y="28304"/>
                    <a:pt x="0" y="54279"/>
                    <a:pt x="11299" y="64847"/>
                  </a:cubicBezTo>
                  <a:cubicBezTo>
                    <a:pt x="15737" y="68990"/>
                    <a:pt x="24271" y="69723"/>
                    <a:pt x="29757" y="69723"/>
                  </a:cubicBezTo>
                  <a:cubicBezTo>
                    <a:pt x="32764" y="69723"/>
                    <a:pt x="34855" y="69503"/>
                    <a:pt x="34855" y="69503"/>
                  </a:cubicBezTo>
                  <a:cubicBezTo>
                    <a:pt x="34855" y="69503"/>
                    <a:pt x="36949" y="69723"/>
                    <a:pt x="39958" y="69723"/>
                  </a:cubicBezTo>
                  <a:cubicBezTo>
                    <a:pt x="45449" y="69723"/>
                    <a:pt x="53987" y="68990"/>
                    <a:pt x="58410" y="64847"/>
                  </a:cubicBezTo>
                  <a:cubicBezTo>
                    <a:pt x="69732" y="54279"/>
                    <a:pt x="60784" y="28304"/>
                    <a:pt x="61423" y="15384"/>
                  </a:cubicBezTo>
                  <a:cubicBezTo>
                    <a:pt x="62062" y="2443"/>
                    <a:pt x="44761"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2"/>
            <p:cNvSpPr/>
            <p:nvPr/>
          </p:nvSpPr>
          <p:spPr>
            <a:xfrm>
              <a:off x="-1307150" y="1602500"/>
              <a:ext cx="66200" cy="55950"/>
            </a:xfrm>
            <a:custGeom>
              <a:avLst/>
              <a:gdLst/>
              <a:ahLst/>
              <a:cxnLst/>
              <a:rect l="l" t="t" r="r" b="b"/>
              <a:pathLst>
                <a:path w="2648" h="2238" extrusionOk="0">
                  <a:moveTo>
                    <a:pt x="616" y="0"/>
                  </a:moveTo>
                  <a:lnTo>
                    <a:pt x="0" y="1164"/>
                  </a:lnTo>
                  <a:lnTo>
                    <a:pt x="2032" y="2237"/>
                  </a:lnTo>
                  <a:lnTo>
                    <a:pt x="2648" y="1050"/>
                  </a:lnTo>
                  <a:lnTo>
                    <a:pt x="616" y="0"/>
                  </a:lnTo>
                  <a:close/>
                </a:path>
              </a:pathLst>
            </a:custGeom>
            <a:solidFill>
              <a:srgbClr val="D3B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42"/>
            <p:cNvSpPr/>
            <p:nvPr/>
          </p:nvSpPr>
          <p:spPr>
            <a:xfrm>
              <a:off x="-2309750" y="1590550"/>
              <a:ext cx="1587525" cy="1408675"/>
            </a:xfrm>
            <a:custGeom>
              <a:avLst/>
              <a:gdLst/>
              <a:ahLst/>
              <a:cxnLst/>
              <a:rect l="l" t="t" r="r" b="b"/>
              <a:pathLst>
                <a:path w="63501" h="56347" extrusionOk="0">
                  <a:moveTo>
                    <a:pt x="42634" y="1"/>
                  </a:moveTo>
                  <a:cubicBezTo>
                    <a:pt x="28803" y="1"/>
                    <a:pt x="13541" y="18844"/>
                    <a:pt x="2739" y="19286"/>
                  </a:cubicBezTo>
                  <a:cubicBezTo>
                    <a:pt x="1187" y="31338"/>
                    <a:pt x="0" y="44622"/>
                    <a:pt x="7327" y="51470"/>
                  </a:cubicBezTo>
                  <a:cubicBezTo>
                    <a:pt x="11765" y="55613"/>
                    <a:pt x="20299" y="56346"/>
                    <a:pt x="25785" y="56346"/>
                  </a:cubicBezTo>
                  <a:cubicBezTo>
                    <a:pt x="28792" y="56346"/>
                    <a:pt x="30883" y="56126"/>
                    <a:pt x="30883" y="56126"/>
                  </a:cubicBezTo>
                  <a:cubicBezTo>
                    <a:pt x="30883" y="56126"/>
                    <a:pt x="32977" y="56346"/>
                    <a:pt x="35986" y="56346"/>
                  </a:cubicBezTo>
                  <a:cubicBezTo>
                    <a:pt x="41477" y="56346"/>
                    <a:pt x="50015" y="55613"/>
                    <a:pt x="54438" y="51470"/>
                  </a:cubicBezTo>
                  <a:cubicBezTo>
                    <a:pt x="63500" y="43024"/>
                    <a:pt x="59574" y="24696"/>
                    <a:pt x="57976" y="11092"/>
                  </a:cubicBezTo>
                  <a:cubicBezTo>
                    <a:pt x="53326" y="2935"/>
                    <a:pt x="48091" y="1"/>
                    <a:pt x="426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42"/>
            <p:cNvSpPr/>
            <p:nvPr/>
          </p:nvSpPr>
          <p:spPr>
            <a:xfrm>
              <a:off x="-1936000" y="1925475"/>
              <a:ext cx="797200" cy="899900"/>
            </a:xfrm>
            <a:custGeom>
              <a:avLst/>
              <a:gdLst/>
              <a:ahLst/>
              <a:cxnLst/>
              <a:rect l="l" t="t" r="r" b="b"/>
              <a:pathLst>
                <a:path w="31888" h="35996" extrusionOk="0">
                  <a:moveTo>
                    <a:pt x="15933" y="0"/>
                  </a:moveTo>
                  <a:cubicBezTo>
                    <a:pt x="15933" y="0"/>
                    <a:pt x="4474" y="12988"/>
                    <a:pt x="343" y="17119"/>
                  </a:cubicBezTo>
                  <a:cubicBezTo>
                    <a:pt x="1" y="28190"/>
                    <a:pt x="343" y="35996"/>
                    <a:pt x="343" y="35996"/>
                  </a:cubicBezTo>
                  <a:lnTo>
                    <a:pt x="31545" y="35996"/>
                  </a:lnTo>
                  <a:cubicBezTo>
                    <a:pt x="31545" y="35996"/>
                    <a:pt x="31888" y="28190"/>
                    <a:pt x="31545" y="17119"/>
                  </a:cubicBezTo>
                  <a:cubicBezTo>
                    <a:pt x="27414" y="12988"/>
                    <a:pt x="15933" y="0"/>
                    <a:pt x="15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2"/>
            <p:cNvSpPr/>
            <p:nvPr/>
          </p:nvSpPr>
          <p:spPr>
            <a:xfrm>
              <a:off x="-2029575" y="1925475"/>
              <a:ext cx="983800" cy="450250"/>
            </a:xfrm>
            <a:custGeom>
              <a:avLst/>
              <a:gdLst/>
              <a:ahLst/>
              <a:cxnLst/>
              <a:rect l="l" t="t" r="r" b="b"/>
              <a:pathLst>
                <a:path w="39352" h="18010" extrusionOk="0">
                  <a:moveTo>
                    <a:pt x="19676" y="0"/>
                  </a:moveTo>
                  <a:cubicBezTo>
                    <a:pt x="0" y="0"/>
                    <a:pt x="1872" y="18009"/>
                    <a:pt x="1872" y="18009"/>
                  </a:cubicBezTo>
                  <a:lnTo>
                    <a:pt x="37502" y="18009"/>
                  </a:lnTo>
                  <a:cubicBezTo>
                    <a:pt x="37502" y="18009"/>
                    <a:pt x="39351" y="0"/>
                    <a:pt x="19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2"/>
            <p:cNvSpPr/>
            <p:nvPr/>
          </p:nvSpPr>
          <p:spPr>
            <a:xfrm>
              <a:off x="-2265250" y="2542900"/>
              <a:ext cx="1455700" cy="517375"/>
            </a:xfrm>
            <a:custGeom>
              <a:avLst/>
              <a:gdLst/>
              <a:ahLst/>
              <a:cxnLst/>
              <a:rect l="l" t="t" r="r" b="b"/>
              <a:pathLst>
                <a:path w="58228" h="20695" extrusionOk="0">
                  <a:moveTo>
                    <a:pt x="0" y="0"/>
                  </a:moveTo>
                  <a:lnTo>
                    <a:pt x="0" y="0"/>
                  </a:lnTo>
                  <a:cubicBezTo>
                    <a:pt x="503" y="5364"/>
                    <a:pt x="2055" y="12554"/>
                    <a:pt x="5547" y="15818"/>
                  </a:cubicBezTo>
                  <a:cubicBezTo>
                    <a:pt x="9985" y="19961"/>
                    <a:pt x="18519" y="20695"/>
                    <a:pt x="24005" y="20695"/>
                  </a:cubicBezTo>
                  <a:cubicBezTo>
                    <a:pt x="27012" y="20695"/>
                    <a:pt x="29103" y="20474"/>
                    <a:pt x="29103" y="20474"/>
                  </a:cubicBezTo>
                  <a:cubicBezTo>
                    <a:pt x="29103" y="20474"/>
                    <a:pt x="31197" y="20695"/>
                    <a:pt x="34206" y="20695"/>
                  </a:cubicBezTo>
                  <a:cubicBezTo>
                    <a:pt x="39697" y="20695"/>
                    <a:pt x="48235" y="19961"/>
                    <a:pt x="52658" y="15818"/>
                  </a:cubicBezTo>
                  <a:cubicBezTo>
                    <a:pt x="56174" y="12554"/>
                    <a:pt x="57726" y="5364"/>
                    <a:pt x="58228" y="0"/>
                  </a:cubicBezTo>
                  <a:lnTo>
                    <a:pt x="58228" y="0"/>
                  </a:lnTo>
                  <a:cubicBezTo>
                    <a:pt x="47523" y="5623"/>
                    <a:pt x="37485" y="7497"/>
                    <a:pt x="28858" y="7497"/>
                  </a:cubicBezTo>
                  <a:cubicBezTo>
                    <a:pt x="11606" y="7497"/>
                    <a:pt x="1" y="1"/>
                    <a:pt x="0"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2"/>
            <p:cNvSpPr/>
            <p:nvPr/>
          </p:nvSpPr>
          <p:spPr>
            <a:xfrm>
              <a:off x="-2241275" y="1559975"/>
              <a:ext cx="1201200" cy="635400"/>
            </a:xfrm>
            <a:custGeom>
              <a:avLst/>
              <a:gdLst/>
              <a:ahLst/>
              <a:cxnLst/>
              <a:rect l="l" t="t" r="r" b="b"/>
              <a:pathLst>
                <a:path w="48048" h="25416" extrusionOk="0">
                  <a:moveTo>
                    <a:pt x="48043" y="3844"/>
                  </a:moveTo>
                  <a:cubicBezTo>
                    <a:pt x="48044" y="3845"/>
                    <a:pt x="48046" y="3846"/>
                    <a:pt x="48047" y="3847"/>
                  </a:cubicBezTo>
                  <a:cubicBezTo>
                    <a:pt x="48046" y="3846"/>
                    <a:pt x="48044" y="3845"/>
                    <a:pt x="48043" y="3844"/>
                  </a:cubicBezTo>
                  <a:close/>
                  <a:moveTo>
                    <a:pt x="36427" y="0"/>
                  </a:moveTo>
                  <a:cubicBezTo>
                    <a:pt x="21385" y="0"/>
                    <a:pt x="9309" y="18420"/>
                    <a:pt x="0" y="20509"/>
                  </a:cubicBezTo>
                  <a:cubicBezTo>
                    <a:pt x="0" y="20509"/>
                    <a:pt x="8732" y="25415"/>
                    <a:pt x="17908" y="25415"/>
                  </a:cubicBezTo>
                  <a:cubicBezTo>
                    <a:pt x="19734" y="25415"/>
                    <a:pt x="21577" y="25221"/>
                    <a:pt x="23373" y="24755"/>
                  </a:cubicBezTo>
                  <a:cubicBezTo>
                    <a:pt x="33212" y="22216"/>
                    <a:pt x="40930" y="3385"/>
                    <a:pt x="46598" y="3385"/>
                  </a:cubicBezTo>
                  <a:cubicBezTo>
                    <a:pt x="47096" y="3385"/>
                    <a:pt x="47577" y="3530"/>
                    <a:pt x="48043" y="3844"/>
                  </a:cubicBezTo>
                  <a:lnTo>
                    <a:pt x="48043" y="3844"/>
                  </a:lnTo>
                  <a:cubicBezTo>
                    <a:pt x="43990" y="1110"/>
                    <a:pt x="40119" y="0"/>
                    <a:pt x="36427"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2"/>
            <p:cNvSpPr/>
            <p:nvPr/>
          </p:nvSpPr>
          <p:spPr>
            <a:xfrm>
              <a:off x="-1623300" y="2279825"/>
              <a:ext cx="190625" cy="191200"/>
            </a:xfrm>
            <a:custGeom>
              <a:avLst/>
              <a:gdLst/>
              <a:ahLst/>
              <a:cxnLst/>
              <a:rect l="l" t="t" r="r" b="b"/>
              <a:pathLst>
                <a:path w="7625" h="7648" extrusionOk="0">
                  <a:moveTo>
                    <a:pt x="3813" y="1"/>
                  </a:moveTo>
                  <a:cubicBezTo>
                    <a:pt x="1713" y="1"/>
                    <a:pt x="1" y="1713"/>
                    <a:pt x="1" y="3835"/>
                  </a:cubicBezTo>
                  <a:cubicBezTo>
                    <a:pt x="1" y="5935"/>
                    <a:pt x="1713" y="7647"/>
                    <a:pt x="3813" y="7647"/>
                  </a:cubicBezTo>
                  <a:cubicBezTo>
                    <a:pt x="5913" y="7647"/>
                    <a:pt x="7625" y="5935"/>
                    <a:pt x="7625" y="3835"/>
                  </a:cubicBezTo>
                  <a:cubicBezTo>
                    <a:pt x="7625" y="1713"/>
                    <a:pt x="5913" y="1"/>
                    <a:pt x="38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2"/>
            <p:cNvSpPr/>
            <p:nvPr/>
          </p:nvSpPr>
          <p:spPr>
            <a:xfrm>
              <a:off x="-2113475" y="1630025"/>
              <a:ext cx="706975" cy="429675"/>
            </a:xfrm>
            <a:custGeom>
              <a:avLst/>
              <a:gdLst/>
              <a:ahLst/>
              <a:cxnLst/>
              <a:rect l="l" t="t" r="r" b="b"/>
              <a:pathLst>
                <a:path w="28279" h="17187" extrusionOk="0">
                  <a:moveTo>
                    <a:pt x="26901" y="1"/>
                  </a:moveTo>
                  <a:cubicBezTo>
                    <a:pt x="26850" y="1"/>
                    <a:pt x="26786" y="6"/>
                    <a:pt x="26707" y="18"/>
                  </a:cubicBezTo>
                  <a:cubicBezTo>
                    <a:pt x="24447" y="314"/>
                    <a:pt x="17942" y="2802"/>
                    <a:pt x="15614" y="5519"/>
                  </a:cubicBezTo>
                  <a:cubicBezTo>
                    <a:pt x="13285" y="8235"/>
                    <a:pt x="1" y="17182"/>
                    <a:pt x="1" y="17182"/>
                  </a:cubicBezTo>
                  <a:cubicBezTo>
                    <a:pt x="1" y="17182"/>
                    <a:pt x="24" y="17186"/>
                    <a:pt x="73" y="17186"/>
                  </a:cubicBezTo>
                  <a:cubicBezTo>
                    <a:pt x="507" y="17186"/>
                    <a:pt x="3018" y="16874"/>
                    <a:pt x="10660" y="10768"/>
                  </a:cubicBezTo>
                  <a:cubicBezTo>
                    <a:pt x="18853" y="4205"/>
                    <a:pt x="28279" y="1"/>
                    <a:pt x="26901"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2"/>
            <p:cNvSpPr/>
            <p:nvPr/>
          </p:nvSpPr>
          <p:spPr>
            <a:xfrm>
              <a:off x="-1832700" y="1921475"/>
              <a:ext cx="390400" cy="229425"/>
            </a:xfrm>
            <a:custGeom>
              <a:avLst/>
              <a:gdLst/>
              <a:ahLst/>
              <a:cxnLst/>
              <a:rect l="l" t="t" r="r" b="b"/>
              <a:pathLst>
                <a:path w="15616" h="9177" extrusionOk="0">
                  <a:moveTo>
                    <a:pt x="15613" y="1"/>
                  </a:moveTo>
                  <a:cubicBezTo>
                    <a:pt x="15610" y="1"/>
                    <a:pt x="15537" y="73"/>
                    <a:pt x="15387" y="228"/>
                  </a:cubicBezTo>
                  <a:lnTo>
                    <a:pt x="15387" y="228"/>
                  </a:lnTo>
                  <a:cubicBezTo>
                    <a:pt x="15538" y="81"/>
                    <a:pt x="15615" y="1"/>
                    <a:pt x="15613" y="1"/>
                  </a:cubicBezTo>
                  <a:close/>
                  <a:moveTo>
                    <a:pt x="15387" y="228"/>
                  </a:moveTo>
                  <a:cubicBezTo>
                    <a:pt x="14143" y="1437"/>
                    <a:pt x="7897" y="7128"/>
                    <a:pt x="0" y="9176"/>
                  </a:cubicBezTo>
                  <a:cubicBezTo>
                    <a:pt x="0" y="9176"/>
                    <a:pt x="7669" y="8971"/>
                    <a:pt x="13604" y="2192"/>
                  </a:cubicBezTo>
                  <a:cubicBezTo>
                    <a:pt x="14513" y="1157"/>
                    <a:pt x="15095" y="533"/>
                    <a:pt x="15387" y="228"/>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2"/>
            <p:cNvSpPr/>
            <p:nvPr/>
          </p:nvSpPr>
          <p:spPr>
            <a:xfrm>
              <a:off x="-1302600" y="1700075"/>
              <a:ext cx="211725" cy="221425"/>
            </a:xfrm>
            <a:custGeom>
              <a:avLst/>
              <a:gdLst/>
              <a:ahLst/>
              <a:cxnLst/>
              <a:rect l="l" t="t" r="r" b="b"/>
              <a:pathLst>
                <a:path w="8469" h="8857" fill="none" extrusionOk="0">
                  <a:moveTo>
                    <a:pt x="1" y="8857"/>
                  </a:moveTo>
                  <a:cubicBezTo>
                    <a:pt x="1" y="8857"/>
                    <a:pt x="5524" y="1301"/>
                    <a:pt x="8469" y="0"/>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2"/>
            <p:cNvSpPr/>
            <p:nvPr/>
          </p:nvSpPr>
          <p:spPr>
            <a:xfrm>
              <a:off x="-1623300" y="2014500"/>
              <a:ext cx="265950" cy="193450"/>
            </a:xfrm>
            <a:custGeom>
              <a:avLst/>
              <a:gdLst/>
              <a:ahLst/>
              <a:cxnLst/>
              <a:rect l="l" t="t" r="r" b="b"/>
              <a:pathLst>
                <a:path w="10638" h="7738" fill="none" extrusionOk="0">
                  <a:moveTo>
                    <a:pt x="10638" y="0"/>
                  </a:moveTo>
                  <a:cubicBezTo>
                    <a:pt x="10638" y="0"/>
                    <a:pt x="2420" y="7555"/>
                    <a:pt x="1" y="7738"/>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2"/>
            <p:cNvSpPr/>
            <p:nvPr/>
          </p:nvSpPr>
          <p:spPr>
            <a:xfrm>
              <a:off x="-1892050" y="2980000"/>
              <a:ext cx="651100" cy="41675"/>
            </a:xfrm>
            <a:custGeom>
              <a:avLst/>
              <a:gdLst/>
              <a:ahLst/>
              <a:cxnLst/>
              <a:rect l="l" t="t" r="r" b="b"/>
              <a:pathLst>
                <a:path w="26044" h="1667" fill="none" extrusionOk="0">
                  <a:moveTo>
                    <a:pt x="0" y="0"/>
                  </a:moveTo>
                  <a:cubicBezTo>
                    <a:pt x="0" y="0"/>
                    <a:pt x="10591" y="1667"/>
                    <a:pt x="14175" y="548"/>
                  </a:cubicBezTo>
                  <a:cubicBezTo>
                    <a:pt x="16982" y="1530"/>
                    <a:pt x="21639" y="891"/>
                    <a:pt x="26044" y="366"/>
                  </a:cubicBezTo>
                </a:path>
              </a:pathLst>
            </a:custGeom>
            <a:noFill/>
            <a:ln w="18825" cap="rnd"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2"/>
            <p:cNvSpPr/>
            <p:nvPr/>
          </p:nvSpPr>
          <p:spPr>
            <a:xfrm>
              <a:off x="-1884075" y="2722875"/>
              <a:ext cx="898425" cy="68800"/>
            </a:xfrm>
            <a:custGeom>
              <a:avLst/>
              <a:gdLst/>
              <a:ahLst/>
              <a:cxnLst/>
              <a:rect l="l" t="t" r="r" b="b"/>
              <a:pathLst>
                <a:path w="35937" h="2752" extrusionOk="0">
                  <a:moveTo>
                    <a:pt x="33835" y="1"/>
                  </a:moveTo>
                  <a:cubicBezTo>
                    <a:pt x="33281" y="1"/>
                    <a:pt x="31537" y="192"/>
                    <a:pt x="28213" y="676"/>
                  </a:cubicBezTo>
                  <a:cubicBezTo>
                    <a:pt x="21053" y="1711"/>
                    <a:pt x="15532" y="2056"/>
                    <a:pt x="11353" y="2056"/>
                  </a:cubicBezTo>
                  <a:cubicBezTo>
                    <a:pt x="2994" y="2056"/>
                    <a:pt x="1" y="676"/>
                    <a:pt x="1" y="676"/>
                  </a:cubicBezTo>
                  <a:lnTo>
                    <a:pt x="1" y="676"/>
                  </a:lnTo>
                  <a:cubicBezTo>
                    <a:pt x="1347" y="2217"/>
                    <a:pt x="5320" y="2751"/>
                    <a:pt x="10100" y="2751"/>
                  </a:cubicBezTo>
                  <a:cubicBezTo>
                    <a:pt x="20942" y="2751"/>
                    <a:pt x="35936" y="1"/>
                    <a:pt x="3383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2"/>
            <p:cNvSpPr/>
            <p:nvPr/>
          </p:nvSpPr>
          <p:spPr>
            <a:xfrm>
              <a:off x="-938300" y="1891225"/>
              <a:ext cx="86525" cy="509350"/>
            </a:xfrm>
            <a:custGeom>
              <a:avLst/>
              <a:gdLst/>
              <a:ahLst/>
              <a:cxnLst/>
              <a:rect l="l" t="t" r="r" b="b"/>
              <a:pathLst>
                <a:path w="3461" h="20374" extrusionOk="0">
                  <a:moveTo>
                    <a:pt x="1041" y="1"/>
                  </a:moveTo>
                  <a:lnTo>
                    <a:pt x="1041" y="1"/>
                  </a:lnTo>
                  <a:cubicBezTo>
                    <a:pt x="0" y="1967"/>
                    <a:pt x="2427" y="20374"/>
                    <a:pt x="3220" y="20374"/>
                  </a:cubicBezTo>
                  <a:cubicBezTo>
                    <a:pt x="3366" y="20374"/>
                    <a:pt x="3457" y="19750"/>
                    <a:pt x="3461" y="18284"/>
                  </a:cubicBezTo>
                  <a:cubicBezTo>
                    <a:pt x="3461" y="8834"/>
                    <a:pt x="1041"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2"/>
            <p:cNvSpPr/>
            <p:nvPr/>
          </p:nvSpPr>
          <p:spPr>
            <a:xfrm>
              <a:off x="-1216425" y="2098375"/>
              <a:ext cx="90175" cy="210575"/>
            </a:xfrm>
            <a:custGeom>
              <a:avLst/>
              <a:gdLst/>
              <a:ahLst/>
              <a:cxnLst/>
              <a:rect l="l" t="t" r="r" b="b"/>
              <a:pathLst>
                <a:path w="3607" h="8423" fill="none" extrusionOk="0">
                  <a:moveTo>
                    <a:pt x="0" y="0"/>
                  </a:moveTo>
                  <a:cubicBezTo>
                    <a:pt x="0" y="0"/>
                    <a:pt x="3127" y="2214"/>
                    <a:pt x="3607" y="8423"/>
                  </a:cubicBezTo>
                </a:path>
              </a:pathLst>
            </a:custGeom>
            <a:solidFill>
              <a:schemeClr val="lt1"/>
            </a:solidFill>
            <a:ln w="9700" cap="rnd" cmpd="sng">
              <a:solidFill>
                <a:srgbClr val="CC85AC"/>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42"/>
          <p:cNvGrpSpPr/>
          <p:nvPr/>
        </p:nvGrpSpPr>
        <p:grpSpPr>
          <a:xfrm>
            <a:off x="5567661" y="1999143"/>
            <a:ext cx="2549299" cy="2514105"/>
            <a:chOff x="5208300" y="1213225"/>
            <a:chExt cx="3300000" cy="3366175"/>
          </a:xfrm>
        </p:grpSpPr>
        <p:sp>
          <p:nvSpPr>
            <p:cNvPr id="5852" name="Google Shape;5852;p42"/>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2"/>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2"/>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2"/>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2"/>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2"/>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2"/>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2"/>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2"/>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2"/>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2" name="Google Shape;5862;p42"/>
            <p:cNvGrpSpPr/>
            <p:nvPr/>
          </p:nvGrpSpPr>
          <p:grpSpPr>
            <a:xfrm>
              <a:off x="8152775" y="3174475"/>
              <a:ext cx="207725" cy="233775"/>
              <a:chOff x="8152775" y="3174475"/>
              <a:chExt cx="207725" cy="233775"/>
            </a:xfrm>
          </p:grpSpPr>
          <p:sp>
            <p:nvSpPr>
              <p:cNvPr id="5863" name="Google Shape;5863;p42"/>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2"/>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2"/>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42"/>
            <p:cNvGrpSpPr/>
            <p:nvPr/>
          </p:nvGrpSpPr>
          <p:grpSpPr>
            <a:xfrm>
              <a:off x="7712225" y="2833225"/>
              <a:ext cx="135275" cy="144975"/>
              <a:chOff x="7712225" y="2833225"/>
              <a:chExt cx="135275" cy="144975"/>
            </a:xfrm>
          </p:grpSpPr>
          <p:sp>
            <p:nvSpPr>
              <p:cNvPr id="5867" name="Google Shape;5867;p42"/>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2"/>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42"/>
            <p:cNvGrpSpPr/>
            <p:nvPr/>
          </p:nvGrpSpPr>
          <p:grpSpPr>
            <a:xfrm>
              <a:off x="7095325" y="2409250"/>
              <a:ext cx="84525" cy="167100"/>
              <a:chOff x="7095325" y="2409250"/>
              <a:chExt cx="84525" cy="167100"/>
            </a:xfrm>
          </p:grpSpPr>
          <p:sp>
            <p:nvSpPr>
              <p:cNvPr id="5870" name="Google Shape;5870;p42"/>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2"/>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2" name="Google Shape;5872;p42"/>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chemeClr val="accent1"/>
            </a:solidFill>
            <a:ln w="9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3" name="Google Shape;5873;p42"/>
            <p:cNvGrpSpPr/>
            <p:nvPr/>
          </p:nvGrpSpPr>
          <p:grpSpPr>
            <a:xfrm>
              <a:off x="7043450" y="3807875"/>
              <a:ext cx="754975" cy="523875"/>
              <a:chOff x="7043450" y="3807875"/>
              <a:chExt cx="754975" cy="523875"/>
            </a:xfrm>
          </p:grpSpPr>
          <p:sp>
            <p:nvSpPr>
              <p:cNvPr id="5874" name="Google Shape;5874;p42"/>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42"/>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2"/>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2"/>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2"/>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2"/>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2"/>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2"/>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2"/>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2"/>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2"/>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2"/>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2"/>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2"/>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42"/>
            <p:cNvGrpSpPr/>
            <p:nvPr/>
          </p:nvGrpSpPr>
          <p:grpSpPr>
            <a:xfrm>
              <a:off x="7810375" y="3586475"/>
              <a:ext cx="274500" cy="274500"/>
              <a:chOff x="7810375" y="3586475"/>
              <a:chExt cx="274500" cy="274500"/>
            </a:xfrm>
          </p:grpSpPr>
          <p:sp>
            <p:nvSpPr>
              <p:cNvPr id="5889" name="Google Shape;5889;p42"/>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2"/>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2"/>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2"/>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2"/>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2"/>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42"/>
            <p:cNvGrpSpPr/>
            <p:nvPr/>
          </p:nvGrpSpPr>
          <p:grpSpPr>
            <a:xfrm>
              <a:off x="6881400" y="3156950"/>
              <a:ext cx="433700" cy="355675"/>
              <a:chOff x="6881400" y="3156950"/>
              <a:chExt cx="433700" cy="355675"/>
            </a:xfrm>
          </p:grpSpPr>
          <p:sp>
            <p:nvSpPr>
              <p:cNvPr id="5896" name="Google Shape;5896;p42"/>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2"/>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2"/>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2"/>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2"/>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2"/>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42"/>
            <p:cNvGrpSpPr/>
            <p:nvPr/>
          </p:nvGrpSpPr>
          <p:grpSpPr>
            <a:xfrm>
              <a:off x="8084850" y="3970500"/>
              <a:ext cx="396050" cy="377650"/>
              <a:chOff x="8084850" y="3970500"/>
              <a:chExt cx="396050" cy="377650"/>
            </a:xfrm>
          </p:grpSpPr>
          <p:sp>
            <p:nvSpPr>
              <p:cNvPr id="5903" name="Google Shape;5903;p42"/>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2"/>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2"/>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2"/>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2"/>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2"/>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2"/>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2"/>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2"/>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2"/>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2"/>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2"/>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2"/>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42"/>
            <p:cNvGrpSpPr/>
            <p:nvPr/>
          </p:nvGrpSpPr>
          <p:grpSpPr>
            <a:xfrm>
              <a:off x="6688525" y="1589275"/>
              <a:ext cx="305300" cy="431550"/>
              <a:chOff x="6688525" y="1589275"/>
              <a:chExt cx="305300" cy="431550"/>
            </a:xfrm>
          </p:grpSpPr>
          <p:sp>
            <p:nvSpPr>
              <p:cNvPr id="5917" name="Google Shape;5917;p42"/>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2"/>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2"/>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2"/>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42"/>
            <p:cNvGrpSpPr/>
            <p:nvPr/>
          </p:nvGrpSpPr>
          <p:grpSpPr>
            <a:xfrm>
              <a:off x="7184975" y="2012100"/>
              <a:ext cx="341250" cy="336325"/>
              <a:chOff x="7184975" y="2012100"/>
              <a:chExt cx="341250" cy="336325"/>
            </a:xfrm>
          </p:grpSpPr>
          <p:sp>
            <p:nvSpPr>
              <p:cNvPr id="5922" name="Google Shape;5922;p42"/>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42"/>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4" name="Google Shape;5924;p42"/>
              <p:cNvGrpSpPr/>
              <p:nvPr/>
            </p:nvGrpSpPr>
            <p:grpSpPr>
              <a:xfrm>
                <a:off x="7184975" y="2024925"/>
                <a:ext cx="332125" cy="323500"/>
                <a:chOff x="7184975" y="2024925"/>
                <a:chExt cx="332125" cy="323500"/>
              </a:xfrm>
            </p:grpSpPr>
            <p:sp>
              <p:nvSpPr>
                <p:cNvPr id="5925" name="Google Shape;5925;p42"/>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2"/>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2"/>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2"/>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2"/>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2"/>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2"/>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2"/>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2"/>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4" name="Google Shape;5934;p42"/>
            <p:cNvGrpSpPr/>
            <p:nvPr/>
          </p:nvGrpSpPr>
          <p:grpSpPr>
            <a:xfrm>
              <a:off x="8269750" y="1630925"/>
              <a:ext cx="171200" cy="163225"/>
              <a:chOff x="8269750" y="1630925"/>
              <a:chExt cx="171200" cy="163225"/>
            </a:xfrm>
          </p:grpSpPr>
          <p:sp>
            <p:nvSpPr>
              <p:cNvPr id="5935" name="Google Shape;5935;p42"/>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2"/>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2"/>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2"/>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42"/>
            <p:cNvGrpSpPr/>
            <p:nvPr/>
          </p:nvGrpSpPr>
          <p:grpSpPr>
            <a:xfrm>
              <a:off x="5695050" y="1372425"/>
              <a:ext cx="483350" cy="535275"/>
              <a:chOff x="5695050" y="1372425"/>
              <a:chExt cx="483350" cy="535275"/>
            </a:xfrm>
          </p:grpSpPr>
          <p:sp>
            <p:nvSpPr>
              <p:cNvPr id="5940" name="Google Shape;5940;p42"/>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42"/>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2"/>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2"/>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2"/>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2"/>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2"/>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2"/>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2"/>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42"/>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42"/>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42"/>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2"/>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3" name="Google Shape;5953;p42"/>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42"/>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42"/>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6" name="Google Shape;5956;p42"/>
            <p:cNvGrpSpPr/>
            <p:nvPr/>
          </p:nvGrpSpPr>
          <p:grpSpPr>
            <a:xfrm>
              <a:off x="7734325" y="2160700"/>
              <a:ext cx="773400" cy="539375"/>
              <a:chOff x="7734325" y="2160700"/>
              <a:chExt cx="773400" cy="539375"/>
            </a:xfrm>
          </p:grpSpPr>
          <p:sp>
            <p:nvSpPr>
              <p:cNvPr id="5957" name="Google Shape;5957;p42"/>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2"/>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2"/>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2"/>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2"/>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42"/>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42"/>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42"/>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42"/>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2"/>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2"/>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8" name="Google Shape;5968;p42"/>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42"/>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42"/>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42"/>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42"/>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2"/>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42"/>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42"/>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2"/>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2"/>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chemeClr val="accent3"/>
            </a:solidFill>
            <a:ln w="97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2"/>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42"/>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2"/>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chemeClr val="accent2"/>
            </a:solidFill>
            <a:ln w="97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2"/>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2"/>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2"/>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chemeClr val="dk2"/>
            </a:solid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2"/>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2"/>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2"/>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chemeClr val="accent5"/>
            </a:solidFill>
            <a:ln w="97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7" name="Google Shape;5987;p42"/>
            <p:cNvGrpSpPr/>
            <p:nvPr/>
          </p:nvGrpSpPr>
          <p:grpSpPr>
            <a:xfrm>
              <a:off x="5208300" y="2031000"/>
              <a:ext cx="1903650" cy="2548400"/>
              <a:chOff x="5208300" y="2031000"/>
              <a:chExt cx="1903650" cy="2548400"/>
            </a:xfrm>
          </p:grpSpPr>
          <p:sp>
            <p:nvSpPr>
              <p:cNvPr id="5988" name="Google Shape;5988;p42"/>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42"/>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2"/>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2"/>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42"/>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42"/>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42"/>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2"/>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2"/>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2"/>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42"/>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42"/>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42"/>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42"/>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42"/>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42"/>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42"/>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2"/>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2"/>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2"/>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42"/>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42"/>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42"/>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2"/>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42"/>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42"/>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42"/>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2"/>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42"/>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42"/>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42"/>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2"/>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2"/>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2"/>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42"/>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42"/>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2"/>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2"/>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42"/>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42"/>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42"/>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42"/>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42"/>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2"/>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2"/>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2"/>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2"/>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2"/>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2"/>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2"/>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2"/>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2"/>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42"/>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42"/>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2"/>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2"/>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2"/>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42"/>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42"/>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2"/>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2"/>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2"/>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2"/>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2"/>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2"/>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42"/>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42"/>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2"/>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2"/>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2"/>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2"/>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42"/>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42"/>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0" y="1040848"/>
            <a:ext cx="5053479" cy="2776809"/>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7200" dirty="0"/>
              <a:t>Forma basica 4: </a:t>
            </a:r>
            <a:r>
              <a:rPr lang="en" sz="7100" b="1" dirty="0">
                <a:solidFill>
                  <a:schemeClr val="dk1"/>
                </a:solidFill>
                <a:latin typeface="Didact Gothic"/>
                <a:ea typeface="Didact Gothic"/>
                <a:cs typeface="Didact Gothic"/>
                <a:sym typeface="Didact Gothic"/>
              </a:rPr>
              <a:t> </a:t>
            </a:r>
            <a:r>
              <a:rPr lang="en" sz="6000" dirty="0">
                <a:solidFill>
                  <a:schemeClr val="accent1"/>
                </a:solidFill>
              </a:rPr>
              <a:t>Lee</a:t>
            </a:r>
            <a:r>
              <a:rPr lang="en" sz="6000" b="1" dirty="0">
                <a:solidFill>
                  <a:schemeClr val="accent1"/>
                </a:solidFill>
                <a:latin typeface="Didact Gothic"/>
                <a:ea typeface="Didact Gothic"/>
                <a:cs typeface="Didact Gothic"/>
                <a:sym typeface="Didact Gothic"/>
              </a:rPr>
              <a:t>r con alumnos </a:t>
            </a:r>
            <a:endParaRPr sz="6000" b="1" dirty="0">
              <a:solidFill>
                <a:schemeClr val="accent1"/>
              </a:solidFill>
              <a:latin typeface="Didact Gothic"/>
              <a:ea typeface="Didact Gothic"/>
              <a:cs typeface="Didact Gothic"/>
              <a:sym typeface="Didact Gothic"/>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sp>
        <p:nvSpPr>
          <p:cNvPr id="1787" name="Google Shape;1787;p24"/>
          <p:cNvSpPr txBox="1">
            <a:spLocks noGrp="1"/>
          </p:cNvSpPr>
          <p:nvPr>
            <p:ph type="title" idx="2"/>
          </p:nvPr>
        </p:nvSpPr>
        <p:spPr>
          <a:xfrm>
            <a:off x="-35505" y="922386"/>
            <a:ext cx="6138180" cy="2223576"/>
          </a:xfrm>
          <a:prstGeom prst="rect">
            <a:avLst/>
          </a:prstGeom>
        </p:spPr>
        <p:txBody>
          <a:bodyPr spcFirstLastPara="1" wrap="square" lIns="0" tIns="0" rIns="0" bIns="0" anchor="ctr" anchorCtr="0">
            <a:noAutofit/>
          </a:bodyPr>
          <a:lstStyle/>
          <a:p>
            <a:pPr lvl="0" algn="ctr" rtl="0">
              <a:spcBef>
                <a:spcPts val="0"/>
              </a:spcBef>
              <a:spcAft>
                <a:spcPts val="0"/>
              </a:spcAft>
            </a:pPr>
            <a:r>
              <a:rPr lang="en" dirty="0"/>
              <a:t>Hoy en dia se habla que hay que aprender toda la vida. En la escuela bajo la direccion de un profesor, pero el adulto aprende porque lee: </a:t>
            </a:r>
            <a:br>
              <a:rPr lang="en" dirty="0"/>
            </a:br>
            <a:r>
              <a:rPr lang="en" dirty="0"/>
              <a:t>Instrucciones de uso, Manuales , Revistas especializadas, Informes y protocolos, Periodicos, Libros </a:t>
            </a:r>
            <a:br>
              <a:rPr lang="en" dirty="0"/>
            </a:br>
            <a:r>
              <a:rPr lang="en" dirty="0"/>
              <a:t> </a:t>
            </a:r>
            <a:endParaRPr b="1" dirty="0">
              <a:latin typeface="Didact Gothic"/>
              <a:ea typeface="Didact Gothic"/>
              <a:cs typeface="Didact Gothic"/>
              <a:sym typeface="Didact Gothic"/>
            </a:endParaRPr>
          </a:p>
        </p:txBody>
      </p:sp>
      <p:sp>
        <p:nvSpPr>
          <p:cNvPr id="1791" name="Google Shape;1791;p24"/>
          <p:cNvSpPr txBox="1">
            <a:spLocks noGrp="1"/>
          </p:cNvSpPr>
          <p:nvPr>
            <p:ph type="title" idx="5"/>
          </p:nvPr>
        </p:nvSpPr>
        <p:spPr>
          <a:xfrm>
            <a:off x="5707510" y="585600"/>
            <a:ext cx="24744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dirty="0">
                <a:latin typeface="Didact Gothic"/>
                <a:ea typeface="Didact Gothic"/>
                <a:cs typeface="Didact Gothic"/>
                <a:sym typeface="Didact Gothic"/>
              </a:rPr>
              <a:t>Tips</a:t>
            </a:r>
            <a:endParaRPr b="1" dirty="0">
              <a:latin typeface="Didact Gothic"/>
              <a:ea typeface="Didact Gothic"/>
              <a:cs typeface="Didact Gothic"/>
              <a:sym typeface="Didact Gothic"/>
            </a:endParaRPr>
          </a:p>
        </p:txBody>
      </p:sp>
      <p:sp>
        <p:nvSpPr>
          <p:cNvPr id="1794" name="Google Shape;1794;p24"/>
          <p:cNvSpPr txBox="1">
            <a:spLocks noGrp="1"/>
          </p:cNvSpPr>
          <p:nvPr>
            <p:ph type="subTitle" idx="8"/>
          </p:nvPr>
        </p:nvSpPr>
        <p:spPr>
          <a:xfrm>
            <a:off x="2658140" y="3827687"/>
            <a:ext cx="4445641"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Apartir de los 13 años el alumno copia en muchos lugares y textos y figuras de libros de enseñanza y los pegan en sus cuadernos para repetirlos y retenerlos en la memoria. No para lograr nuevas informaciones.  </a:t>
            </a:r>
            <a:endParaRPr dirty="0"/>
          </a:p>
        </p:txBody>
      </p:sp>
      <p:sp>
        <p:nvSpPr>
          <p:cNvPr id="1795" name="Google Shape;1795;p24"/>
          <p:cNvSpPr txBox="1">
            <a:spLocks noGrp="1"/>
          </p:cNvSpPr>
          <p:nvPr>
            <p:ph type="title" idx="9"/>
          </p:nvPr>
        </p:nvSpPr>
        <p:spPr>
          <a:xfrm>
            <a:off x="6491531" y="554068"/>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dirty="0">
                <a:latin typeface="Didact Gothic"/>
                <a:ea typeface="Didact Gothic"/>
                <a:cs typeface="Didact Gothic"/>
                <a:sym typeface="Didact Gothic"/>
              </a:rPr>
              <a:t>01</a:t>
            </a:r>
            <a:endParaRPr b="1" dirty="0">
              <a:latin typeface="Didact Gothic"/>
              <a:ea typeface="Didact Gothic"/>
              <a:cs typeface="Didact Gothic"/>
              <a:sym typeface="Didact Gothic"/>
            </a:endParaRPr>
          </a:p>
        </p:txBody>
      </p:sp>
      <p:sp>
        <p:nvSpPr>
          <p:cNvPr id="1798" name="Google Shape;1798;p24"/>
          <p:cNvSpPr txBox="1">
            <a:spLocks noGrp="1"/>
          </p:cNvSpPr>
          <p:nvPr>
            <p:ph type="title" idx="15"/>
          </p:nvPr>
        </p:nvSpPr>
        <p:spPr>
          <a:xfrm>
            <a:off x="6530719" y="502893"/>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dirty="0">
                <a:latin typeface="Didact Gothic"/>
                <a:ea typeface="Didact Gothic"/>
                <a:cs typeface="Didact Gothic"/>
                <a:sym typeface="Didact Gothic"/>
              </a:rPr>
              <a:t>04</a:t>
            </a:r>
            <a:endParaRPr b="1" dirty="0">
              <a:latin typeface="Didact Gothic"/>
              <a:ea typeface="Didact Gothic"/>
              <a:cs typeface="Didact Gothic"/>
              <a:sym typeface="Didact Gothic"/>
            </a:endParaRPr>
          </a:p>
        </p:txBody>
      </p:sp>
      <p:grpSp>
        <p:nvGrpSpPr>
          <p:cNvPr id="1799" name="Google Shape;1799;p24"/>
          <p:cNvGrpSpPr/>
          <p:nvPr/>
        </p:nvGrpSpPr>
        <p:grpSpPr>
          <a:xfrm>
            <a:off x="5032016" y="-187487"/>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54"/>
        <p:cNvGrpSpPr/>
        <p:nvPr/>
      </p:nvGrpSpPr>
      <p:grpSpPr>
        <a:xfrm>
          <a:off x="0" y="0"/>
          <a:ext cx="0" cy="0"/>
          <a:chOff x="0" y="0"/>
          <a:chExt cx="0" cy="0"/>
        </a:xfrm>
      </p:grpSpPr>
      <p:sp>
        <p:nvSpPr>
          <p:cNvPr id="2155" name="Google Shape;2155;p25"/>
          <p:cNvSpPr txBox="1">
            <a:spLocks noGrp="1"/>
          </p:cNvSpPr>
          <p:nvPr>
            <p:ph type="title"/>
          </p:nvPr>
        </p:nvSpPr>
        <p:spPr>
          <a:xfrm>
            <a:off x="5230767" y="1312156"/>
            <a:ext cx="3922200" cy="7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400" dirty="0"/>
              <a:t>Hay que cultivar conscientemente las formas superiores de la lectura como captacion de informaciones apartir de textos: tratamiento de textos los cuales son los que constituyen la cuarta forma basica la cual se abordara en 3 fases: </a:t>
            </a:r>
            <a:endParaRPr sz="2400" b="1" dirty="0">
              <a:latin typeface="Didact Gothic"/>
              <a:ea typeface="Didact Gothic"/>
              <a:cs typeface="Didact Gothic"/>
              <a:sym typeface="Didact Gothic"/>
            </a:endParaRPr>
          </a:p>
        </p:txBody>
      </p:sp>
      <p:sp>
        <p:nvSpPr>
          <p:cNvPr id="2156" name="Google Shape;2156;p25"/>
          <p:cNvSpPr txBox="1">
            <a:spLocks noGrp="1"/>
          </p:cNvSpPr>
          <p:nvPr>
            <p:ph type="subTitle" idx="1"/>
          </p:nvPr>
        </p:nvSpPr>
        <p:spPr>
          <a:xfrm>
            <a:off x="5605901" y="3526632"/>
            <a:ext cx="3202200" cy="955800"/>
          </a:xfrm>
          <a:prstGeom prst="rect">
            <a:avLst/>
          </a:prstGeom>
        </p:spPr>
        <p:txBody>
          <a:bodyPr spcFirstLastPara="1" wrap="square" lIns="0" tIns="0" rIns="0" bIns="0" anchor="ctr" anchorCtr="0">
            <a:noAutofit/>
          </a:bodyPr>
          <a:lstStyle/>
          <a:p>
            <a:pPr marL="342900" lvl="0" indent="-342900" algn="l" rtl="0">
              <a:spcBef>
                <a:spcPts val="0"/>
              </a:spcBef>
              <a:spcAft>
                <a:spcPts val="0"/>
              </a:spcAft>
              <a:buAutoNum type="arabicPeriod"/>
            </a:pPr>
            <a:r>
              <a:rPr lang="es-MX" dirty="0"/>
              <a:t>Definir sus metas </a:t>
            </a:r>
          </a:p>
          <a:p>
            <a:pPr marL="342900" lvl="0" indent="-342900" algn="l" rtl="0">
              <a:spcBef>
                <a:spcPts val="0"/>
              </a:spcBef>
              <a:spcAft>
                <a:spcPts val="0"/>
              </a:spcAft>
              <a:buAutoNum type="arabicPeriod"/>
            </a:pPr>
            <a:r>
              <a:rPr lang="es-MX" dirty="0"/>
              <a:t>Importancia psicológica y lingüística </a:t>
            </a:r>
          </a:p>
          <a:p>
            <a:pPr marL="342900" lvl="0" indent="-342900" algn="l" rtl="0">
              <a:spcBef>
                <a:spcPts val="0"/>
              </a:spcBef>
              <a:spcAft>
                <a:spcPts val="0"/>
              </a:spcAft>
              <a:buAutoNum type="arabicPeriod"/>
            </a:pPr>
            <a:r>
              <a:rPr lang="es-MX" dirty="0"/>
              <a:t>Conclusiones didácticas </a:t>
            </a:r>
            <a:endParaRPr dirty="0"/>
          </a:p>
        </p:txBody>
      </p:sp>
      <p:sp>
        <p:nvSpPr>
          <p:cNvPr id="2157" name="Google Shape;2157;p25"/>
          <p:cNvSpPr/>
          <p:nvPr/>
        </p:nvSpPr>
        <p:spPr>
          <a:xfrm flipH="1">
            <a:off x="5180849" y="515139"/>
            <a:ext cx="50872" cy="35442"/>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5"/>
          <p:cNvSpPr/>
          <p:nvPr/>
        </p:nvSpPr>
        <p:spPr>
          <a:xfrm flipH="1">
            <a:off x="5230767" y="513309"/>
            <a:ext cx="1869" cy="1870"/>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5"/>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5"/>
          <p:cNvSpPr/>
          <p:nvPr/>
        </p:nvSpPr>
        <p:spPr>
          <a:xfrm flipH="1">
            <a:off x="5100026" y="1417611"/>
            <a:ext cx="56361" cy="23628"/>
          </a:xfrm>
          <a:custGeom>
            <a:avLst/>
            <a:gdLst/>
            <a:ahLst/>
            <a:cxnLst/>
            <a:rect l="l" t="t" r="r" b="b"/>
            <a:pathLst>
              <a:path w="1417" h="594" extrusionOk="0">
                <a:moveTo>
                  <a:pt x="1" y="0"/>
                </a:moveTo>
                <a:cubicBezTo>
                  <a:pt x="183" y="206"/>
                  <a:pt x="412" y="411"/>
                  <a:pt x="640" y="594"/>
                </a:cubicBezTo>
                <a:lnTo>
                  <a:pt x="1416" y="594"/>
                </a:lnTo>
                <a:cubicBezTo>
                  <a:pt x="982" y="457"/>
                  <a:pt x="571" y="252"/>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5"/>
          <p:cNvSpPr/>
          <p:nvPr/>
        </p:nvSpPr>
        <p:spPr>
          <a:xfrm flipH="1">
            <a:off x="5187213" y="1290482"/>
            <a:ext cx="19092" cy="17303"/>
          </a:xfrm>
          <a:custGeom>
            <a:avLst/>
            <a:gdLst/>
            <a:ahLst/>
            <a:cxnLst/>
            <a:rect l="l" t="t" r="r" b="b"/>
            <a:pathLst>
              <a:path w="480" h="435" extrusionOk="0">
                <a:moveTo>
                  <a:pt x="0" y="1"/>
                </a:moveTo>
                <a:cubicBezTo>
                  <a:pt x="0" y="138"/>
                  <a:pt x="0" y="275"/>
                  <a:pt x="23" y="412"/>
                </a:cubicBezTo>
                <a:cubicBezTo>
                  <a:pt x="160" y="435"/>
                  <a:pt x="297" y="435"/>
                  <a:pt x="480" y="435"/>
                </a:cubicBezTo>
                <a:cubicBezTo>
                  <a:pt x="297" y="298"/>
                  <a:pt x="137" y="16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5"/>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5"/>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5" name="Google Shape;2165;p25"/>
          <p:cNvGrpSpPr/>
          <p:nvPr/>
        </p:nvGrpSpPr>
        <p:grpSpPr>
          <a:xfrm>
            <a:off x="-1079537" y="-275240"/>
            <a:ext cx="6399320" cy="5028990"/>
            <a:chOff x="-1079537" y="-275240"/>
            <a:chExt cx="6399320" cy="5028990"/>
          </a:xfrm>
        </p:grpSpPr>
        <p:sp>
          <p:nvSpPr>
            <p:cNvPr id="2166" name="Google Shape;2166;p25"/>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5"/>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5"/>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5"/>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5"/>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5"/>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5"/>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5"/>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5"/>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5"/>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5"/>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5"/>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5"/>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5"/>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5"/>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5"/>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5"/>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5"/>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5"/>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5"/>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5"/>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5"/>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5"/>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5"/>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5"/>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5"/>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5"/>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5"/>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5"/>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5"/>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5"/>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5"/>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5"/>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5"/>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5"/>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5"/>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5"/>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5"/>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5"/>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5"/>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5"/>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5"/>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5"/>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5"/>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25"/>
            <p:cNvGrpSpPr/>
            <p:nvPr/>
          </p:nvGrpSpPr>
          <p:grpSpPr>
            <a:xfrm>
              <a:off x="2560957" y="2874144"/>
              <a:ext cx="325081" cy="325102"/>
              <a:chOff x="2252932" y="2731382"/>
              <a:chExt cx="325081" cy="325102"/>
            </a:xfrm>
          </p:grpSpPr>
          <p:sp>
            <p:nvSpPr>
              <p:cNvPr id="2219" name="Google Shape;2219;p25"/>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5"/>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5"/>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5"/>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5"/>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5"/>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5"/>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5"/>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5"/>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5"/>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5"/>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5"/>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5"/>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5"/>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5"/>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5"/>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5"/>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5"/>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5"/>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5"/>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5"/>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5"/>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5"/>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5"/>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5"/>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5"/>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5"/>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5"/>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5"/>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5"/>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5"/>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5"/>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5"/>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5"/>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5"/>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5"/>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5"/>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5"/>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5"/>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5"/>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5"/>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5"/>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5"/>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5"/>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5"/>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5"/>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5"/>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5"/>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5"/>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5"/>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5"/>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5"/>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5"/>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5"/>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5"/>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5"/>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5"/>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5"/>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5"/>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5"/>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5"/>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5"/>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5"/>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5"/>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5"/>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5"/>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5"/>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5"/>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5"/>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5"/>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5"/>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5"/>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5"/>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5"/>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5"/>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5"/>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5"/>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5"/>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5"/>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5"/>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5"/>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5"/>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5"/>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5"/>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5"/>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5"/>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5"/>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5"/>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5"/>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5"/>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5"/>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5"/>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5"/>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5"/>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5"/>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5"/>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5"/>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5"/>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5"/>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5"/>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5"/>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5"/>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5"/>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5"/>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5"/>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5"/>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5"/>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5"/>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5"/>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5"/>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5"/>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5"/>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5"/>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5"/>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5"/>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5"/>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5"/>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5"/>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5"/>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5"/>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5"/>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5"/>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5"/>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5"/>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5"/>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5"/>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5"/>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5"/>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5"/>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5"/>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5"/>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5"/>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5"/>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5"/>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5"/>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5"/>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5"/>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5"/>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5"/>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5"/>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5"/>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5"/>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5"/>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5"/>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5"/>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5"/>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5"/>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5"/>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5"/>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5"/>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5"/>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5"/>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5"/>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5"/>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5"/>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5"/>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5"/>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5"/>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5"/>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5"/>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5"/>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5"/>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5"/>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5"/>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5"/>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5"/>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5"/>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5"/>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5"/>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5"/>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5"/>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5"/>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5"/>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5"/>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5"/>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5"/>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5"/>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5"/>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5"/>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5"/>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4" name="Google Shape;2454;p25"/>
            <p:cNvGrpSpPr/>
            <p:nvPr/>
          </p:nvGrpSpPr>
          <p:grpSpPr>
            <a:xfrm>
              <a:off x="2962001" y="2010494"/>
              <a:ext cx="273294" cy="323868"/>
              <a:chOff x="2962001" y="2010494"/>
              <a:chExt cx="273294" cy="323868"/>
            </a:xfrm>
          </p:grpSpPr>
          <p:sp>
            <p:nvSpPr>
              <p:cNvPr id="2455" name="Google Shape;2455;p25"/>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5"/>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5"/>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5"/>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5"/>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25"/>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5"/>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5"/>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5"/>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5"/>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5"/>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5"/>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7" name="Google Shape;2467;p25"/>
            <p:cNvGrpSpPr/>
            <p:nvPr/>
          </p:nvGrpSpPr>
          <p:grpSpPr>
            <a:xfrm>
              <a:off x="763207" y="-18504"/>
              <a:ext cx="3376234" cy="3419337"/>
              <a:chOff x="990957" y="-880429"/>
              <a:chExt cx="3376234" cy="3419337"/>
            </a:xfrm>
          </p:grpSpPr>
          <p:sp>
            <p:nvSpPr>
              <p:cNvPr id="2468" name="Google Shape;2468;p25"/>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5"/>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5"/>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5"/>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5"/>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5"/>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5"/>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5"/>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5"/>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7" name="Google Shape;2477;p25"/>
              <p:cNvGrpSpPr/>
              <p:nvPr/>
            </p:nvGrpSpPr>
            <p:grpSpPr>
              <a:xfrm>
                <a:off x="1570454" y="-97377"/>
                <a:ext cx="358499" cy="447941"/>
                <a:chOff x="4896454" y="199085"/>
                <a:chExt cx="358499" cy="447941"/>
              </a:xfrm>
            </p:grpSpPr>
            <p:sp>
              <p:nvSpPr>
                <p:cNvPr id="2478" name="Google Shape;2478;p25"/>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5"/>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5"/>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5"/>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5"/>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5"/>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5"/>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5"/>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5"/>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5"/>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5"/>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9" name="Google Shape;2489;p25"/>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5"/>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5"/>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2" name="Google Shape;2492;p25"/>
            <p:cNvGrpSpPr/>
            <p:nvPr/>
          </p:nvGrpSpPr>
          <p:grpSpPr>
            <a:xfrm>
              <a:off x="2266618" y="2138670"/>
              <a:ext cx="338118" cy="385232"/>
              <a:chOff x="8822856" y="2734170"/>
              <a:chExt cx="338118" cy="385232"/>
            </a:xfrm>
          </p:grpSpPr>
          <p:sp>
            <p:nvSpPr>
              <p:cNvPr id="2493" name="Google Shape;2493;p25"/>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5"/>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5"/>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5"/>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5"/>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5"/>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5"/>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5"/>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1" name="Google Shape;2501;p25"/>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5"/>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3" name="Google Shape;2503;p25"/>
            <p:cNvGrpSpPr/>
            <p:nvPr/>
          </p:nvGrpSpPr>
          <p:grpSpPr>
            <a:xfrm>
              <a:off x="358051" y="2547968"/>
              <a:ext cx="1954862" cy="2205782"/>
              <a:chOff x="358051" y="2547968"/>
              <a:chExt cx="1954862" cy="2205782"/>
            </a:xfrm>
          </p:grpSpPr>
          <p:sp>
            <p:nvSpPr>
              <p:cNvPr id="2504" name="Google Shape;2504;p25"/>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5"/>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5"/>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5"/>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5"/>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5"/>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5"/>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5"/>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5"/>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5"/>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5"/>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5"/>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5"/>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5"/>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5"/>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5"/>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5"/>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5"/>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5"/>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5"/>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5"/>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5"/>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5"/>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5"/>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5"/>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5"/>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5"/>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5"/>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5"/>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5"/>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5"/>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5"/>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5"/>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5"/>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5"/>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5"/>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5"/>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5"/>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5"/>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5"/>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5"/>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5"/>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5"/>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5"/>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5"/>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5"/>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5"/>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5"/>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5"/>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5"/>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5"/>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5"/>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5"/>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5"/>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5"/>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5"/>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5"/>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5"/>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5"/>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5"/>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5"/>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5"/>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5"/>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5"/>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5"/>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5"/>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5"/>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5"/>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5"/>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5"/>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5"/>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5"/>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5"/>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5"/>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5"/>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5"/>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5"/>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5"/>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5"/>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5"/>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5"/>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5"/>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5"/>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5"/>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5"/>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5"/>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5"/>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5"/>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5"/>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5"/>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5"/>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5"/>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5"/>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5"/>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5"/>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5"/>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5"/>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5"/>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5"/>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5"/>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5"/>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5"/>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5"/>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5"/>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5"/>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5"/>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5"/>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5"/>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5"/>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5"/>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5"/>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5"/>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5"/>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5"/>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5"/>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5"/>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5"/>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5"/>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5"/>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5"/>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5"/>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5"/>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5"/>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5"/>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5"/>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5"/>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5"/>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5"/>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5"/>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5"/>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5"/>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5"/>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5"/>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5"/>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5"/>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5"/>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5"/>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5"/>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5"/>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5"/>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5"/>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5"/>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5"/>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5"/>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5"/>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5"/>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5"/>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5"/>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5"/>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5"/>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5"/>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5"/>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5"/>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5"/>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5"/>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5"/>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5"/>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5"/>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5"/>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5"/>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5"/>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5"/>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5"/>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5"/>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5"/>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5"/>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5"/>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5"/>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5"/>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5"/>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5"/>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5"/>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5"/>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681" name="Google Shape;2681;p26"/>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Metas de lectura </a:t>
            </a:r>
            <a:endParaRPr b="1" dirty="0">
              <a:latin typeface="Didact Gothic"/>
              <a:ea typeface="Didact Gothic"/>
              <a:cs typeface="Didact Gothic"/>
              <a:sym typeface="Didact Gothic"/>
            </a:endParaRPr>
          </a:p>
        </p:txBody>
      </p:sp>
      <p:sp>
        <p:nvSpPr>
          <p:cNvPr id="2682" name="Google Shape;2682;p26"/>
          <p:cNvSpPr txBox="1">
            <a:spLocks noGrp="1"/>
          </p:cNvSpPr>
          <p:nvPr>
            <p:ph type="subTitle" idx="1"/>
          </p:nvPr>
        </p:nvSpPr>
        <p:spPr>
          <a:xfrm>
            <a:off x="866716" y="4161935"/>
            <a:ext cx="2338200" cy="616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s-MX" dirty="0"/>
              <a:t>El proceso de lectura se vuelve selectivo, es decir esta determinado por intereses en la lectura. </a:t>
            </a:r>
            <a:endParaRPr dirty="0"/>
          </a:p>
        </p:txBody>
      </p:sp>
      <p:sp>
        <p:nvSpPr>
          <p:cNvPr id="2683" name="Google Shape;2683;p26"/>
          <p:cNvSpPr txBox="1">
            <a:spLocks noGrp="1"/>
          </p:cNvSpPr>
          <p:nvPr>
            <p:ph type="subTitle" idx="2"/>
          </p:nvPr>
        </p:nvSpPr>
        <p:spPr>
          <a:xfrm>
            <a:off x="136144" y="1814411"/>
            <a:ext cx="4231666" cy="1111572"/>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dirty="0"/>
              <a:t>La lectura posee distinto papel segun la indole y puesto de la persona, la utilizacion y el estudio. El exito y el progreso en la profesion requieren de capacidad para saber manerjar estos textos no son en lo individual sino en lo colectivo. </a:t>
            </a:r>
            <a:endParaRPr dirty="0"/>
          </a:p>
        </p:txBody>
      </p:sp>
      <p:sp>
        <p:nvSpPr>
          <p:cNvPr id="2684" name="Google Shape;2684;p26"/>
          <p:cNvSpPr txBox="1">
            <a:spLocks noGrp="1"/>
          </p:cNvSpPr>
          <p:nvPr>
            <p:ph type="title" idx="3"/>
          </p:nvPr>
        </p:nvSpPr>
        <p:spPr>
          <a:xfrm>
            <a:off x="208967" y="1138257"/>
            <a:ext cx="2338200" cy="572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dirty="0"/>
              <a:t>En el trabajo  </a:t>
            </a:r>
            <a:endParaRPr dirty="0">
              <a:solidFill>
                <a:schemeClr val="accent1"/>
              </a:solidFill>
            </a:endParaRPr>
          </a:p>
        </p:txBody>
      </p:sp>
      <p:sp>
        <p:nvSpPr>
          <p:cNvPr id="2685" name="Google Shape;2685;p26"/>
          <p:cNvSpPr txBox="1">
            <a:spLocks noGrp="1"/>
          </p:cNvSpPr>
          <p:nvPr>
            <p:ph type="title" idx="4"/>
          </p:nvPr>
        </p:nvSpPr>
        <p:spPr>
          <a:xfrm>
            <a:off x="720000" y="3408296"/>
            <a:ext cx="2338200" cy="572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dirty="0"/>
              <a:t>Tiempo libre  </a:t>
            </a:r>
            <a:endParaRPr dirty="0">
              <a:solidFill>
                <a:schemeClr val="accent1"/>
              </a:solidFill>
            </a:endParaRPr>
          </a:p>
        </p:txBody>
      </p:sp>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7"/>
          <p:cNvSpPr txBox="1">
            <a:spLocks noGrp="1"/>
          </p:cNvSpPr>
          <p:nvPr>
            <p:ph type="title"/>
          </p:nvPr>
        </p:nvSpPr>
        <p:spPr>
          <a:xfrm>
            <a:off x="2875299" y="629986"/>
            <a:ext cx="6004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4400" dirty="0">
                <a:solidFill>
                  <a:schemeClr val="accent1"/>
                </a:solidFill>
              </a:rPr>
              <a:t>Parte psicologica </a:t>
            </a:r>
            <a:endParaRPr sz="4400" b="1" dirty="0">
              <a:solidFill>
                <a:schemeClr val="accent1"/>
              </a:solidFill>
              <a:latin typeface="Didact Gothic"/>
              <a:ea typeface="Didact Gothic"/>
              <a:cs typeface="Didact Gothic"/>
              <a:sym typeface="Didact Gothic"/>
            </a:endParaRPr>
          </a:p>
        </p:txBody>
      </p:sp>
      <p:sp>
        <p:nvSpPr>
          <p:cNvPr id="2858" name="Google Shape;2858;p27"/>
          <p:cNvSpPr txBox="1">
            <a:spLocks noGrp="1"/>
          </p:cNvSpPr>
          <p:nvPr>
            <p:ph type="title" idx="5"/>
          </p:nvPr>
        </p:nvSpPr>
        <p:spPr>
          <a:xfrm>
            <a:off x="2917463" y="2263066"/>
            <a:ext cx="6192269" cy="354000"/>
          </a:xfrm>
          <a:prstGeom prst="rect">
            <a:avLst/>
          </a:prstGeom>
        </p:spPr>
        <p:txBody>
          <a:bodyPr spcFirstLastPara="1" wrap="square" lIns="0" tIns="0" rIns="0" bIns="0" anchor="ctr" anchorCtr="0">
            <a:noAutofit/>
          </a:bodyPr>
          <a:lstStyle/>
          <a:p>
            <a:pPr lvl="0" algn="ctr" rtl="0">
              <a:spcBef>
                <a:spcPts val="0"/>
              </a:spcBef>
              <a:spcAft>
                <a:spcPts val="0"/>
              </a:spcAft>
            </a:pPr>
            <a:r>
              <a:rPr lang="en" sz="2800" dirty="0"/>
              <a:t>Al leer, el alumno aprende en dos planos: </a:t>
            </a:r>
            <a:br>
              <a:rPr lang="en" sz="2800" dirty="0"/>
            </a:br>
            <a:r>
              <a:rPr lang="en" sz="2800" dirty="0">
                <a:solidFill>
                  <a:schemeClr val="tx1">
                    <a:lumMod val="75000"/>
                    <a:lumOff val="25000"/>
                  </a:schemeClr>
                </a:solidFill>
              </a:rPr>
              <a:t>En el contenido </a:t>
            </a:r>
            <a:r>
              <a:rPr lang="en" sz="2800" dirty="0"/>
              <a:t>(extrae del </a:t>
            </a:r>
            <a:r>
              <a:rPr lang="en" sz="2800" dirty="0">
                <a:solidFill>
                  <a:schemeClr val="tx1"/>
                </a:solidFill>
              </a:rPr>
              <a:t>texto</a:t>
            </a:r>
            <a:r>
              <a:rPr lang="en" sz="2800" dirty="0"/>
              <a:t> que lee informaciones especificas) </a:t>
            </a:r>
            <a:br>
              <a:rPr lang="en" sz="2800" dirty="0"/>
            </a:br>
            <a:r>
              <a:rPr lang="en" sz="2800" dirty="0">
                <a:solidFill>
                  <a:schemeClr val="tx1">
                    <a:lumMod val="75000"/>
                    <a:lumOff val="25000"/>
                  </a:schemeClr>
                </a:solidFill>
              </a:rPr>
              <a:t>En el metodologico </a:t>
            </a:r>
            <a:r>
              <a:rPr lang="en" sz="2800" dirty="0">
                <a:solidFill>
                  <a:schemeClr val="tx1"/>
                </a:solidFill>
              </a:rPr>
              <a:t>(usa una tecnica) </a:t>
            </a:r>
            <a:endParaRPr sz="2800" b="1" dirty="0">
              <a:solidFill>
                <a:schemeClr val="tx1"/>
              </a:solidFill>
              <a:latin typeface="Didact Gothic"/>
              <a:ea typeface="Didact Gothic"/>
              <a:cs typeface="Didact Gothic"/>
              <a:sym typeface="Didact Gothic"/>
            </a:endParaR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26503" y="322349"/>
            <a:ext cx="2890510" cy="4370381"/>
            <a:chOff x="6785243" y="309328"/>
            <a:chExt cx="2890510" cy="4370381"/>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 name="Google Shape;2859;p27">
            <a:extLst>
              <a:ext uri="{FF2B5EF4-FFF2-40B4-BE49-F238E27FC236}">
                <a16:creationId xmlns:a16="http://schemas.microsoft.com/office/drawing/2014/main" id="{F9D82860-EA86-45A3-9B4A-070C05605233}"/>
              </a:ext>
            </a:extLst>
          </p:cNvPr>
          <p:cNvSpPr txBox="1">
            <a:spLocks/>
          </p:cNvSpPr>
          <p:nvPr/>
        </p:nvSpPr>
        <p:spPr>
          <a:xfrm>
            <a:off x="492329" y="466676"/>
            <a:ext cx="4531401" cy="1452839"/>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1pPr>
            <a:lvl2pPr marL="914400" marR="0" lvl="1"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2pPr>
            <a:lvl3pPr marL="1371600" marR="0" lvl="2"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3pPr>
            <a:lvl4pPr marL="1828800" marR="0" lvl="3"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4pPr>
            <a:lvl5pPr marL="2286000" marR="0" lvl="4"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5pPr>
            <a:lvl6pPr marL="2743200" marR="0" lvl="5"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6pPr>
            <a:lvl7pPr marL="3200400" marR="0" lvl="6"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7pPr>
            <a:lvl8pPr marL="3657600" marR="0" lvl="7"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8pPr>
            <a:lvl9pPr marL="4114800" marR="0" lvl="8"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9pPr>
          </a:lstStyle>
          <a:p>
            <a:pPr marL="0" indent="0" algn="l"/>
            <a:r>
              <a:rPr lang="es-MX" sz="2000" dirty="0"/>
              <a:t>La lectura es una técnica que comienza por descifrar los signos verbales y concluye con los métodos de manejo, almacenamiento y reproducción/aplicación de lo leído </a:t>
            </a:r>
          </a:p>
        </p:txBody>
      </p:sp>
      <p:sp>
        <p:nvSpPr>
          <p:cNvPr id="146" name="Google Shape;2857;p27">
            <a:extLst>
              <a:ext uri="{FF2B5EF4-FFF2-40B4-BE49-F238E27FC236}">
                <a16:creationId xmlns:a16="http://schemas.microsoft.com/office/drawing/2014/main" id="{52C911BB-D654-4E42-B48D-C90FF44052D2}"/>
              </a:ext>
            </a:extLst>
          </p:cNvPr>
          <p:cNvSpPr txBox="1">
            <a:spLocks/>
          </p:cNvSpPr>
          <p:nvPr/>
        </p:nvSpPr>
        <p:spPr>
          <a:xfrm>
            <a:off x="1925351" y="3350025"/>
            <a:ext cx="4664236" cy="7122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1pPr>
            <a:lvl2pPr marL="914400" marR="0" lvl="1"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2pPr>
            <a:lvl3pPr marL="1371600" marR="0" lvl="2"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3pPr>
            <a:lvl4pPr marL="1828800" marR="0" lvl="3"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4pPr>
            <a:lvl5pPr marL="2286000" marR="0" lvl="4"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5pPr>
            <a:lvl6pPr marL="2743200" marR="0" lvl="5"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6pPr>
            <a:lvl7pPr marL="3200400" marR="0" lvl="6"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7pPr>
            <a:lvl8pPr marL="3657600" marR="0" lvl="7"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8pPr>
            <a:lvl9pPr marL="4114800" marR="0" lvl="8"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9pPr>
          </a:lstStyle>
          <a:p>
            <a:pPr marL="0" indent="0"/>
            <a:r>
              <a:rPr lang="es-MX" sz="2000" dirty="0"/>
              <a:t>El tratamiento de contenidos y métodos de un texto se realiza desde tres puntos de vista diferentes:  </a:t>
            </a:r>
          </a:p>
          <a:p>
            <a:pPr marL="0" indent="0"/>
            <a:r>
              <a:rPr lang="es-MX" sz="2000" dirty="0"/>
              <a:t>Intelectual-Estructural </a:t>
            </a:r>
          </a:p>
          <a:p>
            <a:pPr marL="0" indent="0"/>
            <a:r>
              <a:rPr lang="es-MX" sz="2000" dirty="0"/>
              <a:t>Motivacional-Emocional</a:t>
            </a:r>
          </a:p>
          <a:p>
            <a:pPr marL="0" indent="0"/>
            <a:r>
              <a:rPr lang="es-MX" sz="2000" dirty="0"/>
              <a:t>El correspondiente a los valores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sp>
        <p:nvSpPr>
          <p:cNvPr id="3172" name="Google Shape;3172;p29"/>
          <p:cNvSpPr txBox="1">
            <a:spLocks noGrp="1"/>
          </p:cNvSpPr>
          <p:nvPr>
            <p:ph type="title"/>
          </p:nvPr>
        </p:nvSpPr>
        <p:spPr>
          <a:xfrm>
            <a:off x="4571999" y="445025"/>
            <a:ext cx="4369981" cy="572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a:solidFill>
                  <a:schemeClr val="accent1">
                    <a:lumMod val="60000"/>
                    <a:lumOff val="40000"/>
                  </a:schemeClr>
                </a:solidFill>
              </a:rPr>
              <a:t>Leer, hablar y escribir </a:t>
            </a:r>
            <a:endParaRPr dirty="0">
              <a:solidFill>
                <a:schemeClr val="accent1">
                  <a:lumMod val="60000"/>
                  <a:lumOff val="40000"/>
                </a:schemeClr>
              </a:solidFill>
            </a:endParaRPr>
          </a:p>
        </p:txBody>
      </p:sp>
      <p:grpSp>
        <p:nvGrpSpPr>
          <p:cNvPr id="3173" name="Google Shape;3173;p29"/>
          <p:cNvGrpSpPr/>
          <p:nvPr/>
        </p:nvGrpSpPr>
        <p:grpSpPr>
          <a:xfrm>
            <a:off x="232598" y="2131927"/>
            <a:ext cx="2492384" cy="2786487"/>
            <a:chOff x="1430563" y="1698786"/>
            <a:chExt cx="2492384" cy="2786487"/>
          </a:xfrm>
        </p:grpSpPr>
        <p:grpSp>
          <p:nvGrpSpPr>
            <p:cNvPr id="3174" name="Google Shape;3174;p29"/>
            <p:cNvGrpSpPr/>
            <p:nvPr/>
          </p:nvGrpSpPr>
          <p:grpSpPr>
            <a:xfrm>
              <a:off x="1430563" y="3157929"/>
              <a:ext cx="2492263" cy="578239"/>
              <a:chOff x="1368853" y="2595231"/>
              <a:chExt cx="1521993" cy="353102"/>
            </a:xfrm>
          </p:grpSpPr>
          <p:sp>
            <p:nvSpPr>
              <p:cNvPr id="3175" name="Google Shape;3175;p29"/>
              <p:cNvSpPr/>
              <p:nvPr/>
            </p:nvSpPr>
            <p:spPr>
              <a:xfrm>
                <a:off x="1368853" y="2595231"/>
                <a:ext cx="1521993" cy="353102"/>
              </a:xfrm>
              <a:custGeom>
                <a:avLst/>
                <a:gdLst/>
                <a:ahLst/>
                <a:cxnLst/>
                <a:rect l="l" t="t" r="r" b="b"/>
                <a:pathLst>
                  <a:path w="33513" h="7775" extrusionOk="0">
                    <a:moveTo>
                      <a:pt x="3888" y="0"/>
                    </a:moveTo>
                    <a:cubicBezTo>
                      <a:pt x="1740" y="0"/>
                      <a:pt x="0" y="1740"/>
                      <a:pt x="0" y="3887"/>
                    </a:cubicBezTo>
                    <a:cubicBezTo>
                      <a:pt x="0" y="6035"/>
                      <a:pt x="1740" y="7775"/>
                      <a:pt x="3888" y="7775"/>
                    </a:cubicBezTo>
                    <a:lnTo>
                      <a:pt x="33512" y="7775"/>
                    </a:lnTo>
                    <a:cubicBezTo>
                      <a:pt x="33230" y="6630"/>
                      <a:pt x="33058" y="5298"/>
                      <a:pt x="33058" y="3887"/>
                    </a:cubicBezTo>
                    <a:cubicBezTo>
                      <a:pt x="33058" y="2492"/>
                      <a:pt x="33230" y="1160"/>
                      <a:pt x="33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6" name="Google Shape;3176;p29"/>
              <p:cNvSpPr/>
              <p:nvPr/>
            </p:nvSpPr>
            <p:spPr>
              <a:xfrm>
                <a:off x="1452144" y="2641509"/>
                <a:ext cx="1429437" cy="261272"/>
              </a:xfrm>
              <a:custGeom>
                <a:avLst/>
                <a:gdLst/>
                <a:ahLst/>
                <a:cxnLst/>
                <a:rect l="l" t="t" r="r" b="b"/>
                <a:pathLst>
                  <a:path w="31475" h="5753" extrusionOk="0">
                    <a:moveTo>
                      <a:pt x="2869" y="0"/>
                    </a:moveTo>
                    <a:cubicBezTo>
                      <a:pt x="1286" y="0"/>
                      <a:pt x="0" y="1285"/>
                      <a:pt x="0" y="2868"/>
                    </a:cubicBezTo>
                    <a:cubicBezTo>
                      <a:pt x="0" y="4467"/>
                      <a:pt x="1286" y="5753"/>
                      <a:pt x="2869" y="5753"/>
                    </a:cubicBezTo>
                    <a:lnTo>
                      <a:pt x="31474" y="5753"/>
                    </a:lnTo>
                    <a:cubicBezTo>
                      <a:pt x="31318" y="4859"/>
                      <a:pt x="31224" y="3887"/>
                      <a:pt x="31224" y="2868"/>
                    </a:cubicBezTo>
                    <a:cubicBezTo>
                      <a:pt x="31224" y="1865"/>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7" name="Google Shape;3177;p29"/>
              <p:cNvSpPr/>
              <p:nvPr/>
            </p:nvSpPr>
            <p:spPr>
              <a:xfrm>
                <a:off x="1368853" y="2771759"/>
                <a:ext cx="1521993" cy="176574"/>
              </a:xfrm>
              <a:custGeom>
                <a:avLst/>
                <a:gdLst/>
                <a:ahLst/>
                <a:cxnLst/>
                <a:rect l="l" t="t" r="r" b="b"/>
                <a:pathLst>
                  <a:path w="33513" h="3888" extrusionOk="0">
                    <a:moveTo>
                      <a:pt x="0" y="0"/>
                    </a:moveTo>
                    <a:cubicBezTo>
                      <a:pt x="0" y="2148"/>
                      <a:pt x="1740" y="3888"/>
                      <a:pt x="3888" y="3888"/>
                    </a:cubicBezTo>
                    <a:lnTo>
                      <a:pt x="33512" y="3888"/>
                    </a:lnTo>
                    <a:cubicBezTo>
                      <a:pt x="33434" y="3574"/>
                      <a:pt x="33355" y="3229"/>
                      <a:pt x="33308" y="2885"/>
                    </a:cubicBezTo>
                    <a:cubicBezTo>
                      <a:pt x="33261" y="2665"/>
                      <a:pt x="33230" y="2446"/>
                      <a:pt x="33199" y="2226"/>
                    </a:cubicBezTo>
                    <a:cubicBezTo>
                      <a:pt x="33199" y="2211"/>
                      <a:pt x="33199" y="2195"/>
                      <a:pt x="33199" y="2179"/>
                    </a:cubicBezTo>
                    <a:cubicBezTo>
                      <a:pt x="33167" y="1960"/>
                      <a:pt x="33136" y="1725"/>
                      <a:pt x="33120" y="1490"/>
                    </a:cubicBezTo>
                    <a:cubicBezTo>
                      <a:pt x="33120" y="1490"/>
                      <a:pt x="33120" y="1474"/>
                      <a:pt x="33120" y="1474"/>
                    </a:cubicBezTo>
                    <a:cubicBezTo>
                      <a:pt x="33105" y="1254"/>
                      <a:pt x="33089" y="1051"/>
                      <a:pt x="33073" y="847"/>
                    </a:cubicBezTo>
                    <a:cubicBezTo>
                      <a:pt x="33073" y="784"/>
                      <a:pt x="33073" y="737"/>
                      <a:pt x="33073" y="690"/>
                    </a:cubicBezTo>
                    <a:cubicBezTo>
                      <a:pt x="33058" y="455"/>
                      <a:pt x="33058" y="236"/>
                      <a:pt x="33058"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78" name="Google Shape;3178;p29"/>
            <p:cNvGrpSpPr/>
            <p:nvPr/>
          </p:nvGrpSpPr>
          <p:grpSpPr>
            <a:xfrm>
              <a:off x="1430563" y="3907033"/>
              <a:ext cx="2492263" cy="578239"/>
              <a:chOff x="1368853" y="2992430"/>
              <a:chExt cx="1521993" cy="353102"/>
            </a:xfrm>
          </p:grpSpPr>
          <p:sp>
            <p:nvSpPr>
              <p:cNvPr id="3179" name="Google Shape;3179;p29"/>
              <p:cNvSpPr/>
              <p:nvPr/>
            </p:nvSpPr>
            <p:spPr>
              <a:xfrm>
                <a:off x="1368853" y="2992430"/>
                <a:ext cx="1521993" cy="353102"/>
              </a:xfrm>
              <a:custGeom>
                <a:avLst/>
                <a:gdLst/>
                <a:ahLst/>
                <a:cxnLst/>
                <a:rect l="l" t="t" r="r" b="b"/>
                <a:pathLst>
                  <a:path w="33513" h="7775" extrusionOk="0">
                    <a:moveTo>
                      <a:pt x="3888" y="1"/>
                    </a:moveTo>
                    <a:cubicBezTo>
                      <a:pt x="1740" y="1"/>
                      <a:pt x="0" y="1740"/>
                      <a:pt x="0" y="3888"/>
                    </a:cubicBezTo>
                    <a:cubicBezTo>
                      <a:pt x="0" y="6035"/>
                      <a:pt x="1740" y="7775"/>
                      <a:pt x="3888" y="7775"/>
                    </a:cubicBezTo>
                    <a:lnTo>
                      <a:pt x="33512" y="7775"/>
                    </a:lnTo>
                    <a:cubicBezTo>
                      <a:pt x="33230" y="6615"/>
                      <a:pt x="33058" y="5298"/>
                      <a:pt x="33058" y="3888"/>
                    </a:cubicBezTo>
                    <a:cubicBezTo>
                      <a:pt x="33058" y="2477"/>
                      <a:pt x="33230" y="1160"/>
                      <a:pt x="33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0" name="Google Shape;3180;p29"/>
              <p:cNvSpPr/>
              <p:nvPr/>
            </p:nvSpPr>
            <p:spPr>
              <a:xfrm>
                <a:off x="1452144" y="3038708"/>
                <a:ext cx="1429437" cy="260591"/>
              </a:xfrm>
              <a:custGeom>
                <a:avLst/>
                <a:gdLst/>
                <a:ahLst/>
                <a:cxnLst/>
                <a:rect l="l" t="t" r="r" b="b"/>
                <a:pathLst>
                  <a:path w="31475" h="5738" extrusionOk="0">
                    <a:moveTo>
                      <a:pt x="2869" y="0"/>
                    </a:moveTo>
                    <a:cubicBezTo>
                      <a:pt x="1286" y="0"/>
                      <a:pt x="0" y="1286"/>
                      <a:pt x="0" y="2869"/>
                    </a:cubicBezTo>
                    <a:cubicBezTo>
                      <a:pt x="0" y="4452"/>
                      <a:pt x="1286" y="5737"/>
                      <a:pt x="2869" y="5737"/>
                    </a:cubicBezTo>
                    <a:lnTo>
                      <a:pt x="31474" y="5737"/>
                    </a:lnTo>
                    <a:cubicBezTo>
                      <a:pt x="31318" y="4844"/>
                      <a:pt x="31224" y="3872"/>
                      <a:pt x="31224" y="2869"/>
                    </a:cubicBezTo>
                    <a:cubicBezTo>
                      <a:pt x="31224" y="1850"/>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1" name="Google Shape;3181;p29"/>
              <p:cNvSpPr/>
              <p:nvPr/>
            </p:nvSpPr>
            <p:spPr>
              <a:xfrm>
                <a:off x="1368853" y="3168958"/>
                <a:ext cx="1521993" cy="176574"/>
              </a:xfrm>
              <a:custGeom>
                <a:avLst/>
                <a:gdLst/>
                <a:ahLst/>
                <a:cxnLst/>
                <a:rect l="l" t="t" r="r" b="b"/>
                <a:pathLst>
                  <a:path w="33513" h="3888" extrusionOk="0">
                    <a:moveTo>
                      <a:pt x="0" y="1"/>
                    </a:moveTo>
                    <a:cubicBezTo>
                      <a:pt x="0" y="2148"/>
                      <a:pt x="1740" y="3888"/>
                      <a:pt x="3888" y="3888"/>
                    </a:cubicBezTo>
                    <a:lnTo>
                      <a:pt x="33512" y="3888"/>
                    </a:lnTo>
                    <a:cubicBezTo>
                      <a:pt x="33434" y="3559"/>
                      <a:pt x="33355" y="3214"/>
                      <a:pt x="33308" y="2869"/>
                    </a:cubicBezTo>
                    <a:cubicBezTo>
                      <a:pt x="33261" y="2650"/>
                      <a:pt x="33230" y="2430"/>
                      <a:pt x="33199" y="2211"/>
                    </a:cubicBezTo>
                    <a:cubicBezTo>
                      <a:pt x="33199" y="2195"/>
                      <a:pt x="33199" y="2179"/>
                      <a:pt x="33199" y="2164"/>
                    </a:cubicBezTo>
                    <a:cubicBezTo>
                      <a:pt x="33167" y="1944"/>
                      <a:pt x="33136" y="1709"/>
                      <a:pt x="33120" y="1490"/>
                    </a:cubicBezTo>
                    <a:cubicBezTo>
                      <a:pt x="33120" y="1474"/>
                      <a:pt x="33120" y="1474"/>
                      <a:pt x="33120" y="1458"/>
                    </a:cubicBezTo>
                    <a:cubicBezTo>
                      <a:pt x="33105" y="1255"/>
                      <a:pt x="33089" y="1051"/>
                      <a:pt x="33073" y="832"/>
                    </a:cubicBezTo>
                    <a:cubicBezTo>
                      <a:pt x="33073" y="784"/>
                      <a:pt x="33073" y="722"/>
                      <a:pt x="33073" y="675"/>
                    </a:cubicBezTo>
                    <a:cubicBezTo>
                      <a:pt x="33058" y="455"/>
                      <a:pt x="33058" y="220"/>
                      <a:pt x="33058"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82" name="Google Shape;3182;p29"/>
            <p:cNvGrpSpPr/>
            <p:nvPr/>
          </p:nvGrpSpPr>
          <p:grpSpPr>
            <a:xfrm>
              <a:off x="2224357" y="1698786"/>
              <a:ext cx="1698469" cy="578239"/>
              <a:chOff x="1853613" y="1797970"/>
              <a:chExt cx="1037233" cy="353102"/>
            </a:xfrm>
          </p:grpSpPr>
          <p:sp>
            <p:nvSpPr>
              <p:cNvPr id="3183" name="Google Shape;3183;p29"/>
              <p:cNvSpPr/>
              <p:nvPr/>
            </p:nvSpPr>
            <p:spPr>
              <a:xfrm>
                <a:off x="1853613" y="1797970"/>
                <a:ext cx="1037233" cy="353102"/>
              </a:xfrm>
              <a:custGeom>
                <a:avLst/>
                <a:gdLst/>
                <a:ahLst/>
                <a:cxnLst/>
                <a:rect l="l" t="t" r="r" b="b"/>
                <a:pathLst>
                  <a:path w="22839" h="7775" extrusionOk="0">
                    <a:moveTo>
                      <a:pt x="3888" y="0"/>
                    </a:moveTo>
                    <a:cubicBezTo>
                      <a:pt x="1740" y="0"/>
                      <a:pt x="1" y="1740"/>
                      <a:pt x="1" y="3887"/>
                    </a:cubicBezTo>
                    <a:cubicBezTo>
                      <a:pt x="1" y="6035"/>
                      <a:pt x="1740" y="7774"/>
                      <a:pt x="3888" y="7774"/>
                    </a:cubicBezTo>
                    <a:lnTo>
                      <a:pt x="22838" y="7774"/>
                    </a:lnTo>
                    <a:cubicBezTo>
                      <a:pt x="22556" y="6615"/>
                      <a:pt x="22384" y="5298"/>
                      <a:pt x="22384" y="3887"/>
                    </a:cubicBezTo>
                    <a:cubicBezTo>
                      <a:pt x="22384" y="2477"/>
                      <a:pt x="22556" y="1160"/>
                      <a:pt x="22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4" name="Google Shape;3184;p29"/>
              <p:cNvSpPr/>
              <p:nvPr/>
            </p:nvSpPr>
            <p:spPr>
              <a:xfrm>
                <a:off x="1936904" y="1844203"/>
                <a:ext cx="944677" cy="260591"/>
              </a:xfrm>
              <a:custGeom>
                <a:avLst/>
                <a:gdLst/>
                <a:ahLst/>
                <a:cxnLst/>
                <a:rect l="l" t="t" r="r" b="b"/>
                <a:pathLst>
                  <a:path w="20801" h="5738" extrusionOk="0">
                    <a:moveTo>
                      <a:pt x="2869" y="1"/>
                    </a:moveTo>
                    <a:cubicBezTo>
                      <a:pt x="1286" y="1"/>
                      <a:pt x="1" y="1286"/>
                      <a:pt x="1" y="2869"/>
                    </a:cubicBezTo>
                    <a:cubicBezTo>
                      <a:pt x="1" y="4452"/>
                      <a:pt x="1286" y="5738"/>
                      <a:pt x="2869" y="5738"/>
                    </a:cubicBezTo>
                    <a:lnTo>
                      <a:pt x="20800" y="5738"/>
                    </a:lnTo>
                    <a:cubicBezTo>
                      <a:pt x="20644" y="4844"/>
                      <a:pt x="20550" y="3872"/>
                      <a:pt x="20550" y="2869"/>
                    </a:cubicBezTo>
                    <a:cubicBezTo>
                      <a:pt x="20550" y="1850"/>
                      <a:pt x="20644" y="894"/>
                      <a:pt x="20800" y="1"/>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185" name="Google Shape;3185;p29"/>
            <p:cNvSpPr/>
            <p:nvPr/>
          </p:nvSpPr>
          <p:spPr>
            <a:xfrm>
              <a:off x="2224410" y="1987714"/>
              <a:ext cx="1698536" cy="289151"/>
            </a:xfrm>
            <a:custGeom>
              <a:avLst/>
              <a:gdLst/>
              <a:ahLst/>
              <a:cxnLst/>
              <a:rect l="l" t="t" r="r" b="b"/>
              <a:pathLst>
                <a:path w="22839" h="3888" extrusionOk="0">
                  <a:moveTo>
                    <a:pt x="1" y="0"/>
                  </a:moveTo>
                  <a:cubicBezTo>
                    <a:pt x="1" y="2148"/>
                    <a:pt x="1740" y="3887"/>
                    <a:pt x="3888" y="3887"/>
                  </a:cubicBezTo>
                  <a:lnTo>
                    <a:pt x="22838" y="3887"/>
                  </a:lnTo>
                  <a:cubicBezTo>
                    <a:pt x="22760" y="3558"/>
                    <a:pt x="22681" y="3213"/>
                    <a:pt x="22634" y="2869"/>
                  </a:cubicBezTo>
                  <a:cubicBezTo>
                    <a:pt x="22587" y="2649"/>
                    <a:pt x="22556" y="2430"/>
                    <a:pt x="22525" y="2210"/>
                  </a:cubicBezTo>
                  <a:cubicBezTo>
                    <a:pt x="22525" y="2195"/>
                    <a:pt x="22525" y="2179"/>
                    <a:pt x="22525" y="2163"/>
                  </a:cubicBezTo>
                  <a:cubicBezTo>
                    <a:pt x="22493" y="1944"/>
                    <a:pt x="22462" y="1709"/>
                    <a:pt x="22446" y="1489"/>
                  </a:cubicBezTo>
                  <a:cubicBezTo>
                    <a:pt x="22446" y="1474"/>
                    <a:pt x="22446" y="1474"/>
                    <a:pt x="22446" y="1458"/>
                  </a:cubicBezTo>
                  <a:cubicBezTo>
                    <a:pt x="22431" y="1254"/>
                    <a:pt x="22415" y="1050"/>
                    <a:pt x="22399" y="831"/>
                  </a:cubicBezTo>
                  <a:cubicBezTo>
                    <a:pt x="22399" y="784"/>
                    <a:pt x="22399" y="721"/>
                    <a:pt x="22399" y="674"/>
                  </a:cubicBezTo>
                  <a:cubicBezTo>
                    <a:pt x="22384" y="455"/>
                    <a:pt x="22384" y="220"/>
                    <a:pt x="22384"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3186" name="Google Shape;3186;p29"/>
            <p:cNvGrpSpPr/>
            <p:nvPr/>
          </p:nvGrpSpPr>
          <p:grpSpPr>
            <a:xfrm>
              <a:off x="1769751" y="2408795"/>
              <a:ext cx="2153075" cy="578314"/>
              <a:chOff x="1575991" y="2196578"/>
              <a:chExt cx="1314855" cy="353147"/>
            </a:xfrm>
          </p:grpSpPr>
          <p:sp>
            <p:nvSpPr>
              <p:cNvPr id="3187" name="Google Shape;3187;p29"/>
              <p:cNvSpPr/>
              <p:nvPr/>
            </p:nvSpPr>
            <p:spPr>
              <a:xfrm>
                <a:off x="1575991" y="2196578"/>
                <a:ext cx="1314855" cy="353147"/>
              </a:xfrm>
              <a:custGeom>
                <a:avLst/>
                <a:gdLst/>
                <a:ahLst/>
                <a:cxnLst/>
                <a:rect l="l" t="t" r="r" b="b"/>
                <a:pathLst>
                  <a:path w="28952" h="7776" extrusionOk="0">
                    <a:moveTo>
                      <a:pt x="3888" y="1"/>
                    </a:moveTo>
                    <a:cubicBezTo>
                      <a:pt x="1740" y="1"/>
                      <a:pt x="1" y="1740"/>
                      <a:pt x="1" y="3888"/>
                    </a:cubicBezTo>
                    <a:cubicBezTo>
                      <a:pt x="1" y="6035"/>
                      <a:pt x="1740" y="7775"/>
                      <a:pt x="3888" y="7775"/>
                    </a:cubicBezTo>
                    <a:lnTo>
                      <a:pt x="28951" y="7775"/>
                    </a:lnTo>
                    <a:cubicBezTo>
                      <a:pt x="28669" y="6615"/>
                      <a:pt x="28497" y="5299"/>
                      <a:pt x="28497" y="3888"/>
                    </a:cubicBezTo>
                    <a:cubicBezTo>
                      <a:pt x="28497" y="2477"/>
                      <a:pt x="28669" y="1161"/>
                      <a:pt x="28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8" name="Google Shape;3188;p29"/>
              <p:cNvSpPr/>
              <p:nvPr/>
            </p:nvSpPr>
            <p:spPr>
              <a:xfrm>
                <a:off x="1659282" y="2242856"/>
                <a:ext cx="1222299" cy="260591"/>
              </a:xfrm>
              <a:custGeom>
                <a:avLst/>
                <a:gdLst/>
                <a:ahLst/>
                <a:cxnLst/>
                <a:rect l="l" t="t" r="r" b="b"/>
                <a:pathLst>
                  <a:path w="26914" h="5738" extrusionOk="0">
                    <a:moveTo>
                      <a:pt x="2869" y="0"/>
                    </a:moveTo>
                    <a:cubicBezTo>
                      <a:pt x="1286" y="0"/>
                      <a:pt x="1" y="1286"/>
                      <a:pt x="1" y="2869"/>
                    </a:cubicBezTo>
                    <a:cubicBezTo>
                      <a:pt x="1" y="4452"/>
                      <a:pt x="1286" y="5737"/>
                      <a:pt x="2869" y="5737"/>
                    </a:cubicBezTo>
                    <a:lnTo>
                      <a:pt x="26913" y="5737"/>
                    </a:lnTo>
                    <a:cubicBezTo>
                      <a:pt x="26757" y="4844"/>
                      <a:pt x="26663" y="3888"/>
                      <a:pt x="26663" y="2869"/>
                    </a:cubicBezTo>
                    <a:cubicBezTo>
                      <a:pt x="26663" y="1866"/>
                      <a:pt x="26757" y="894"/>
                      <a:pt x="26913"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9" name="Google Shape;3189;p29"/>
              <p:cNvSpPr/>
              <p:nvPr/>
            </p:nvSpPr>
            <p:spPr>
              <a:xfrm>
                <a:off x="1575991" y="2373106"/>
                <a:ext cx="1314855" cy="176619"/>
              </a:xfrm>
              <a:custGeom>
                <a:avLst/>
                <a:gdLst/>
                <a:ahLst/>
                <a:cxnLst/>
                <a:rect l="l" t="t" r="r" b="b"/>
                <a:pathLst>
                  <a:path w="28952" h="3889" extrusionOk="0">
                    <a:moveTo>
                      <a:pt x="1" y="1"/>
                    </a:moveTo>
                    <a:cubicBezTo>
                      <a:pt x="1" y="2148"/>
                      <a:pt x="1740" y="3888"/>
                      <a:pt x="3888" y="3888"/>
                    </a:cubicBezTo>
                    <a:lnTo>
                      <a:pt x="28951" y="3888"/>
                    </a:lnTo>
                    <a:cubicBezTo>
                      <a:pt x="28873" y="3559"/>
                      <a:pt x="28794" y="3230"/>
                      <a:pt x="28747" y="2869"/>
                    </a:cubicBezTo>
                    <a:cubicBezTo>
                      <a:pt x="28700" y="2666"/>
                      <a:pt x="28669" y="2446"/>
                      <a:pt x="28638" y="2211"/>
                    </a:cubicBezTo>
                    <a:cubicBezTo>
                      <a:pt x="28638" y="2211"/>
                      <a:pt x="28638" y="2195"/>
                      <a:pt x="28638" y="2180"/>
                    </a:cubicBezTo>
                    <a:cubicBezTo>
                      <a:pt x="28606" y="1944"/>
                      <a:pt x="28575" y="1725"/>
                      <a:pt x="28559" y="1490"/>
                    </a:cubicBezTo>
                    <a:cubicBezTo>
                      <a:pt x="28559" y="1474"/>
                      <a:pt x="28559" y="1474"/>
                      <a:pt x="28559" y="1459"/>
                    </a:cubicBezTo>
                    <a:cubicBezTo>
                      <a:pt x="28544" y="1255"/>
                      <a:pt x="28528" y="1051"/>
                      <a:pt x="28512" y="832"/>
                    </a:cubicBezTo>
                    <a:cubicBezTo>
                      <a:pt x="28512" y="785"/>
                      <a:pt x="28512" y="738"/>
                      <a:pt x="28512" y="675"/>
                    </a:cubicBezTo>
                    <a:cubicBezTo>
                      <a:pt x="28497" y="455"/>
                      <a:pt x="28497" y="236"/>
                      <a:pt x="28497"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sp>
        <p:nvSpPr>
          <p:cNvPr id="3191" name="Google Shape;3191;p29"/>
          <p:cNvSpPr txBox="1"/>
          <p:nvPr/>
        </p:nvSpPr>
        <p:spPr>
          <a:xfrm flipH="1">
            <a:off x="3355780" y="2006742"/>
            <a:ext cx="5555621" cy="1893298"/>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800" dirty="0">
                <a:solidFill>
                  <a:schemeClr val="tx1">
                    <a:lumMod val="75000"/>
                    <a:lumOff val="25000"/>
                  </a:schemeClr>
                </a:solidFill>
                <a:latin typeface="Varela"/>
                <a:ea typeface="Varela"/>
                <a:cs typeface="Varela"/>
                <a:sym typeface="Varela"/>
              </a:rPr>
              <a:t>Lenguaje hablado: </a:t>
            </a:r>
          </a:p>
          <a:p>
            <a:pPr marL="0" lvl="0" indent="0" algn="l" rtl="0">
              <a:spcBef>
                <a:spcPts val="0"/>
              </a:spcBef>
              <a:spcAft>
                <a:spcPts val="0"/>
              </a:spcAft>
              <a:buNone/>
            </a:pPr>
            <a:r>
              <a:rPr lang="en" sz="1800" dirty="0">
                <a:solidFill>
                  <a:schemeClr val="dk2"/>
                </a:solidFill>
                <a:latin typeface="Varela"/>
                <a:ea typeface="Varela"/>
                <a:cs typeface="Varela"/>
                <a:sym typeface="Varela"/>
              </a:rPr>
              <a:t>El hecho primario y original del lenguaje, es hablar y percibir el habla, es decir comunicarse oralmente. </a:t>
            </a:r>
          </a:p>
          <a:p>
            <a:pPr marL="0" lvl="0" indent="0" algn="l" rtl="0">
              <a:spcBef>
                <a:spcPts val="0"/>
              </a:spcBef>
              <a:spcAft>
                <a:spcPts val="0"/>
              </a:spcAft>
              <a:buNone/>
            </a:pPr>
            <a:r>
              <a:rPr lang="en" sz="1800" dirty="0">
                <a:solidFill>
                  <a:schemeClr val="dk2"/>
                </a:solidFill>
                <a:latin typeface="Varela"/>
                <a:ea typeface="Varela"/>
                <a:cs typeface="Varela"/>
                <a:sym typeface="Varela"/>
              </a:rPr>
              <a:t>Dos funciones del lenguaje </a:t>
            </a:r>
          </a:p>
          <a:p>
            <a:pPr marL="342900" lvl="0" indent="-342900" algn="l" rtl="0">
              <a:spcBef>
                <a:spcPts val="0"/>
              </a:spcBef>
              <a:spcAft>
                <a:spcPts val="0"/>
              </a:spcAft>
              <a:buAutoNum type="arabicPeriod"/>
            </a:pPr>
            <a:r>
              <a:rPr lang="es-MX" sz="1800" dirty="0">
                <a:solidFill>
                  <a:schemeClr val="dk2"/>
                </a:solidFill>
                <a:latin typeface="Varela"/>
                <a:ea typeface="Varela"/>
                <a:cs typeface="Varela"/>
                <a:sym typeface="Varela"/>
              </a:rPr>
              <a:t>E</a:t>
            </a:r>
            <a:r>
              <a:rPr lang="en" sz="1800" dirty="0">
                <a:solidFill>
                  <a:schemeClr val="dk2"/>
                </a:solidFill>
                <a:latin typeface="Varela"/>
                <a:ea typeface="Varela"/>
                <a:cs typeface="Varela"/>
                <a:sym typeface="Varela"/>
              </a:rPr>
              <a:t>xpresar al mundo</a:t>
            </a:r>
          </a:p>
          <a:p>
            <a:pPr marL="342900" lvl="0" indent="-342900" algn="l" rtl="0">
              <a:spcBef>
                <a:spcPts val="0"/>
              </a:spcBef>
              <a:spcAft>
                <a:spcPts val="0"/>
              </a:spcAft>
              <a:buAutoNum type="arabicPeriod"/>
            </a:pPr>
            <a:r>
              <a:rPr lang="en" sz="1800" dirty="0">
                <a:solidFill>
                  <a:schemeClr val="dk2"/>
                </a:solidFill>
                <a:latin typeface="Varela"/>
                <a:ea typeface="Varela"/>
                <a:cs typeface="Varela"/>
                <a:sym typeface="Varela"/>
              </a:rPr>
              <a:t>Actuar sobre el interlocutor y provocar en el un efecto que vaya mas alla de la manera de comunicacion sobre si algo es asi o de otro modo. </a:t>
            </a:r>
          </a:p>
          <a:p>
            <a:pPr lvl="0" algn="l" rtl="0">
              <a:spcBef>
                <a:spcPts val="0"/>
              </a:spcBef>
              <a:spcAft>
                <a:spcPts val="0"/>
              </a:spcAft>
            </a:pPr>
            <a:r>
              <a:rPr lang="en" sz="1800" dirty="0">
                <a:solidFill>
                  <a:schemeClr val="dk2"/>
                </a:solidFill>
                <a:latin typeface="Varela"/>
                <a:ea typeface="Varela"/>
                <a:cs typeface="Varela"/>
                <a:sym typeface="Varela"/>
              </a:rPr>
              <a:t>La primera se designa como funcion expositiva del lenguaje y la segunda como funcion de llamada.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6" name="Google Shape;3296;p32"/>
          <p:cNvSpPr txBox="1"/>
          <p:nvPr/>
        </p:nvSpPr>
        <p:spPr>
          <a:xfrm>
            <a:off x="531867" y="596786"/>
            <a:ext cx="2944979" cy="3540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3200" b="1" dirty="0">
                <a:solidFill>
                  <a:schemeClr val="dk1"/>
                </a:solidFill>
                <a:latin typeface="Didact Gothic"/>
                <a:ea typeface="Didact Gothic"/>
                <a:cs typeface="Didact Gothic"/>
                <a:sym typeface="Didact Gothic"/>
              </a:rPr>
              <a:t>Lenguaje escrito </a:t>
            </a:r>
            <a:endParaRPr sz="3200" b="1" dirty="0">
              <a:solidFill>
                <a:schemeClr val="dk1"/>
              </a:solidFill>
              <a:latin typeface="Didact Gothic"/>
              <a:ea typeface="Didact Gothic"/>
              <a:cs typeface="Didact Gothic"/>
              <a:sym typeface="Didact Gothic"/>
            </a:endParaRPr>
          </a:p>
        </p:txBody>
      </p:sp>
      <p:sp>
        <p:nvSpPr>
          <p:cNvPr id="3297" name="Google Shape;3297;p32"/>
          <p:cNvSpPr txBox="1"/>
          <p:nvPr/>
        </p:nvSpPr>
        <p:spPr>
          <a:xfrm>
            <a:off x="531868" y="1305976"/>
            <a:ext cx="5762606" cy="295768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800" dirty="0">
                <a:solidFill>
                  <a:schemeClr val="dk2"/>
                </a:solidFill>
                <a:latin typeface="Varela"/>
                <a:ea typeface="Varela"/>
                <a:cs typeface="Varela"/>
                <a:sym typeface="Varela"/>
              </a:rPr>
              <a:t>Asi como el lenguaje escrito muestra las funciones de la exposicion y llamada, el lenguaje escrito tambien puede representar al mundo o bien provocar en el lector efectos semejantes a las acciones. </a:t>
            </a:r>
          </a:p>
          <a:p>
            <a:pPr marL="0" lvl="0" indent="0" algn="l" rtl="0">
              <a:spcBef>
                <a:spcPts val="0"/>
              </a:spcBef>
              <a:spcAft>
                <a:spcPts val="0"/>
              </a:spcAft>
              <a:buNone/>
            </a:pPr>
            <a:endParaRPr lang="en" sz="1800" dirty="0">
              <a:solidFill>
                <a:schemeClr val="dk2"/>
              </a:solidFill>
              <a:latin typeface="Varela"/>
              <a:ea typeface="Varela"/>
              <a:cs typeface="Varela"/>
              <a:sym typeface="Varela"/>
            </a:endParaRPr>
          </a:p>
          <a:p>
            <a:pPr marL="0" lvl="0" indent="0" algn="l" rtl="0">
              <a:spcBef>
                <a:spcPts val="0"/>
              </a:spcBef>
              <a:spcAft>
                <a:spcPts val="0"/>
              </a:spcAft>
              <a:buNone/>
            </a:pPr>
            <a:r>
              <a:rPr lang="en" sz="1800" dirty="0">
                <a:solidFill>
                  <a:schemeClr val="dk2"/>
                </a:solidFill>
                <a:latin typeface="Varela"/>
                <a:ea typeface="Varela"/>
                <a:cs typeface="Varela"/>
                <a:sym typeface="Varela"/>
              </a:rPr>
              <a:t>El lenguaje escrito se diferencia de tres aspectos respecto al lenguaje hablado: </a:t>
            </a:r>
          </a:p>
          <a:p>
            <a:pPr marL="342900" lvl="0" indent="-342900" algn="l" rtl="0">
              <a:spcBef>
                <a:spcPts val="0"/>
              </a:spcBef>
              <a:spcAft>
                <a:spcPts val="0"/>
              </a:spcAft>
              <a:buAutoNum type="arabicPeriod"/>
            </a:pPr>
            <a:r>
              <a:rPr lang="en" sz="1800" dirty="0">
                <a:solidFill>
                  <a:schemeClr val="dk2"/>
                </a:solidFill>
                <a:latin typeface="Varela"/>
                <a:ea typeface="Varela"/>
                <a:cs typeface="Varela"/>
                <a:sym typeface="Varela"/>
              </a:rPr>
              <a:t>Mas abstracto</a:t>
            </a:r>
          </a:p>
          <a:p>
            <a:pPr marL="342900" lvl="0" indent="-342900" algn="l" rtl="0">
              <a:spcBef>
                <a:spcPts val="0"/>
              </a:spcBef>
              <a:spcAft>
                <a:spcPts val="0"/>
              </a:spcAft>
              <a:buAutoNum type="arabicPeriod"/>
            </a:pPr>
            <a:r>
              <a:rPr lang="en" sz="1800" dirty="0">
                <a:solidFill>
                  <a:schemeClr val="dk2"/>
                </a:solidFill>
                <a:latin typeface="Varela"/>
                <a:ea typeface="Varela"/>
                <a:cs typeface="Varela"/>
                <a:sym typeface="Varela"/>
              </a:rPr>
              <a:t>Mas independiente de la situacion </a:t>
            </a:r>
          </a:p>
          <a:p>
            <a:pPr marL="342900" lvl="0" indent="-342900" algn="l" rtl="0">
              <a:spcBef>
                <a:spcPts val="0"/>
              </a:spcBef>
              <a:spcAft>
                <a:spcPts val="0"/>
              </a:spcAft>
              <a:buAutoNum type="arabicPeriod"/>
            </a:pPr>
            <a:r>
              <a:rPr lang="en" sz="1800" dirty="0">
                <a:solidFill>
                  <a:schemeClr val="dk2"/>
                </a:solidFill>
                <a:latin typeface="Varela"/>
                <a:ea typeface="Varela"/>
                <a:cs typeface="Varela"/>
                <a:sym typeface="Varela"/>
              </a:rPr>
              <a:t>Mas consciente  </a:t>
            </a:r>
            <a:endParaRPr sz="1800" dirty="0">
              <a:solidFill>
                <a:schemeClr val="dk2"/>
              </a:solidFill>
              <a:latin typeface="Varela"/>
              <a:ea typeface="Varela"/>
              <a:cs typeface="Varela"/>
              <a:sym typeface="Varela"/>
            </a:endParaRPr>
          </a:p>
        </p:txBody>
      </p:sp>
      <p:sp>
        <p:nvSpPr>
          <p:cNvPr id="3298" name="Google Shape;3298;p32"/>
          <p:cNvSpPr/>
          <p:nvPr/>
        </p:nvSpPr>
        <p:spPr>
          <a:xfrm rot="-1116879">
            <a:off x="6226941" y="146687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a:off x="7268931" y="2022633"/>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6582226" y="2022632"/>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211</TotalTime>
  <Words>926</Words>
  <Application>Microsoft Office PowerPoint</Application>
  <PresentationFormat>Presentación en pantalla (16:9)</PresentationFormat>
  <Paragraphs>74</Paragraphs>
  <Slides>17</Slides>
  <Notes>17</Notes>
  <HiddenSlides>0</HiddenSlides>
  <MMClips>0</MMClips>
  <ScaleCrop>false</ScaleCrop>
  <HeadingPairs>
    <vt:vector size="6" baseType="variant">
      <vt:variant>
        <vt:lpstr>Fuentes usadas</vt:lpstr>
      </vt:variant>
      <vt:variant>
        <vt:i4>4</vt:i4>
      </vt:variant>
      <vt:variant>
        <vt:lpstr>Tema</vt:lpstr>
      </vt:variant>
      <vt:variant>
        <vt:i4>1</vt:i4>
      </vt:variant>
      <vt:variant>
        <vt:lpstr>Títulos de diapositiva</vt:lpstr>
      </vt:variant>
      <vt:variant>
        <vt:i4>17</vt:i4>
      </vt:variant>
    </vt:vector>
  </HeadingPairs>
  <TitlesOfParts>
    <vt:vector size="22" baseType="lpstr">
      <vt:lpstr>Varela</vt:lpstr>
      <vt:lpstr>Didact Gothic</vt:lpstr>
      <vt:lpstr>Arial</vt:lpstr>
      <vt:lpstr>Mitr</vt:lpstr>
      <vt:lpstr>Reading Workshop by Slidesgo</vt:lpstr>
      <vt:lpstr>Escuela Normal de Educacion Preescolar   Licenciatura en Educacion Preescolar </vt:lpstr>
      <vt:lpstr>Forma basica 4:  Leer con alumnos </vt:lpstr>
      <vt:lpstr>Hoy en dia se habla que hay que aprender toda la vida. En la escuela bajo la direccion de un profesor, pero el adulto aprende porque lee:  Instrucciones de uso, Manuales , Revistas especializadas, Informes y protocolos, Periodicos, Libros   </vt:lpstr>
      <vt:lpstr>Hay que cultivar conscientemente las formas superiores de la lectura como captacion de informaciones apartir de textos: tratamiento de textos los cuales son los que constituyen la cuarta forma basica la cual se abordara en 3 fases: </vt:lpstr>
      <vt:lpstr>Metas de lectura </vt:lpstr>
      <vt:lpstr>Parte psicologica </vt:lpstr>
      <vt:lpstr>Presentación de PowerPoint</vt:lpstr>
      <vt:lpstr>Leer, hablar y escribir </vt:lpstr>
      <vt:lpstr>Presentación de PowerPoint</vt:lpstr>
      <vt:lpstr>Motivacion a la lectura </vt:lpstr>
      <vt:lpstr>El proceso de la lectura propiamente dicho</vt:lpstr>
      <vt:lpstr>Naturaleza activa del proceso El lector ha de reconstruir siempre el sentido del texto a partir de sus propios elementos de su propio saber y vivencia.   Ir mas alla de la informacion dada No se trata simplemente de situar correctamente su lugar sus elementos que se manifiesten en el texto, que con frecuencia, no son mas que fragmentos. El lector debe llenar huecos. Esto requiere claves. </vt:lpstr>
      <vt:lpstr>Metodos de resumen, retencion y reproduccion de textos leidos </vt:lpstr>
      <vt:lpstr>El tratamiento y la produccion de lextos expositivos </vt:lpstr>
      <vt:lpstr>Penetrar en el texto </vt:lpstr>
      <vt:lpstr>La lectura dentro del marco de unidades didacticas mas amplias </vt:lpstr>
      <vt:lpstr>¡Gracias por su atencion!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Reading Workshop</dc:title>
  <cp:lastModifiedBy>vanessa garza</cp:lastModifiedBy>
  <cp:revision>20</cp:revision>
  <dcterms:modified xsi:type="dcterms:W3CDTF">2021-06-16T06:11:16Z</dcterms:modified>
</cp:coreProperties>
</file>