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84" r:id="rId1"/>
  </p:sldMasterIdLst>
  <p:notesMasterIdLst>
    <p:notesMasterId r:id="rId20"/>
  </p:notesMasterIdLst>
  <p:handoutMasterIdLst>
    <p:handoutMasterId r:id="rId21"/>
  </p:handout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1" r:id="rId15"/>
    <p:sldId id="280" r:id="rId16"/>
    <p:sldId id="282" r:id="rId17"/>
    <p:sldId id="283" r:id="rId18"/>
    <p:sldId id="284" r:id="rId19"/>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3707" autoAdjust="0"/>
  </p:normalViewPr>
  <p:slideViewPr>
    <p:cSldViewPr snapToGrid="0">
      <p:cViewPr varScale="1">
        <p:scale>
          <a:sx n="71" d="100"/>
          <a:sy n="71" d="100"/>
        </p:scale>
        <p:origin x="696" y="72"/>
      </p:cViewPr>
      <p:guideLst/>
    </p:cSldViewPr>
  </p:slideViewPr>
  <p:notesTextViewPr>
    <p:cViewPr>
      <p:scale>
        <a:sx n="1" d="1"/>
        <a:sy n="1" d="1"/>
      </p:scale>
      <p:origin x="0" y="0"/>
    </p:cViewPr>
  </p:notesTextViewPr>
  <p:notesViewPr>
    <p:cSldViewPr snapToGrid="0">
      <p:cViewPr varScale="1">
        <p:scale>
          <a:sx n="76" d="100"/>
          <a:sy n="76" d="100"/>
        </p:scale>
        <p:origin x="4056" y="1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dirty="0"/>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16311DD2-1404-4AD4-9614-501E06A89033}" type="datetime1">
              <a:rPr lang="es-ES" smtClean="0"/>
              <a:t>14/06/2021</a:t>
            </a:fld>
            <a:endParaRPr lang="es-ES" dirty="0"/>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dirty="0"/>
          </a:p>
        </p:txBody>
      </p:sp>
      <p:sp>
        <p:nvSpPr>
          <p:cNvPr id="5" name="Marcador de posición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C4B79F2-7C6A-497B-9A4A-8ACE18746CB2}" type="slidenum">
              <a:rPr lang="es-ES" smtClean="0"/>
              <a:t>‹Nº›</a:t>
            </a:fld>
            <a:endParaRPr lang="es-ES" dirty="0"/>
          </a:p>
        </p:txBody>
      </p:sp>
    </p:spTree>
    <p:extLst>
      <p:ext uri="{BB962C8B-B14F-4D97-AF65-F5344CB8AC3E}">
        <p14:creationId xmlns:p14="http://schemas.microsoft.com/office/powerpoint/2010/main" val="2636342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E2FCFB-5C3A-4B64-B75C-00008EE5FFC6}" type="datetime1">
              <a:rPr lang="es-ES" smtClean="0"/>
              <a:pPr/>
              <a:t>14/06/2021</a:t>
            </a:fld>
            <a:endParaRPr lang="es-ES"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s-ES" noProof="0" dirty="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dirty="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B262A795-6F94-4A96-B820-B9038480D048}" type="slidenum">
              <a:rPr lang="es-ES" noProof="0" smtClean="0"/>
              <a:t>‹Nº›</a:t>
            </a:fld>
            <a:endParaRPr lang="es-ES" noProof="0" dirty="0"/>
          </a:p>
        </p:txBody>
      </p:sp>
    </p:spTree>
    <p:extLst>
      <p:ext uri="{BB962C8B-B14F-4D97-AF65-F5344CB8AC3E}">
        <p14:creationId xmlns:p14="http://schemas.microsoft.com/office/powerpoint/2010/main" val="9664950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rtlCol="0"/>
          <a:lstStyle/>
          <a:p>
            <a:pPr rtl="0"/>
            <a:r>
              <a:rPr lang="es-ES" dirty="0">
                <a:latin typeface="Tahoma" panose="020B0604030504040204" pitchFamily="34" charset="0"/>
                <a:ea typeface="Tahoma" panose="020B0604030504040204" pitchFamily="34" charset="0"/>
                <a:cs typeface="Tahoma" panose="020B0604030504040204" pitchFamily="34" charset="0"/>
              </a:rPr>
              <a:t>¿Los colores de la clase son diferentes de lo que ve en esta plantilla? Ningún problema. Haga clic en Diseño -&gt; Variantes (la flecha hacia abajo) -&gt; Elija la combinación de colores que le convenga.</a:t>
            </a:r>
          </a:p>
          <a:p>
            <a:pPr rtl="0"/>
            <a:endParaRPr lang="es-ES" dirty="0">
              <a:latin typeface="Tahoma" panose="020B0604030504040204" pitchFamily="34" charset="0"/>
              <a:ea typeface="Tahoma" panose="020B0604030504040204" pitchFamily="34" charset="0"/>
              <a:cs typeface="Tahoma" panose="020B0604030504040204" pitchFamily="34" charset="0"/>
            </a:endParaRPr>
          </a:p>
          <a:p>
            <a:pPr rtl="0"/>
            <a:r>
              <a:rPr lang="es-ES" dirty="0">
                <a:latin typeface="Tahoma" panose="020B0604030504040204" pitchFamily="34" charset="0"/>
                <a:ea typeface="Tahoma" panose="020B0604030504040204" pitchFamily="34" charset="0"/>
                <a:cs typeface="Tahoma" panose="020B0604030504040204" pitchFamily="34" charset="0"/>
              </a:rPr>
              <a:t>Puede cambiar cualquier instrucción de "Deberá..." y "Yo voy a..." para asegurarse de que se alinean con sus procedimientos de clase y reglas.</a:t>
            </a:r>
          </a:p>
        </p:txBody>
      </p:sp>
      <p:sp>
        <p:nvSpPr>
          <p:cNvPr id="4" name="Marcador de número de diapositiva 3"/>
          <p:cNvSpPr>
            <a:spLocks noGrp="1"/>
          </p:cNvSpPr>
          <p:nvPr>
            <p:ph type="sldNum" sz="quarter" idx="10"/>
          </p:nvPr>
        </p:nvSpPr>
        <p:spPr/>
        <p:txBody>
          <a:bodyPr rtlCol="0"/>
          <a:lstStyle/>
          <a:p>
            <a:pPr rtl="0"/>
            <a:fld id="{B262A795-6F94-4A96-B820-B9038480D048}" type="slidenum">
              <a:rPr lang="es-ES" smtClean="0">
                <a:latin typeface="Tahoma" panose="020B0604030504040204" pitchFamily="34" charset="0"/>
                <a:ea typeface="Tahoma" panose="020B0604030504040204" pitchFamily="34" charset="0"/>
                <a:cs typeface="Tahoma" panose="020B0604030504040204" pitchFamily="34" charset="0"/>
              </a:rPr>
              <a:t>1</a:t>
            </a:fld>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4254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ángulo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ctrTitle"/>
          </p:nvPr>
        </p:nvSpPr>
        <p:spPr>
          <a:xfrm>
            <a:off x="1109980" y="882376"/>
            <a:ext cx="9966960" cy="2926080"/>
          </a:xfrm>
        </p:spPr>
        <p:txBody>
          <a:bodyPr rtlCol="0" anchor="b">
            <a:normAutofit/>
          </a:bodyPr>
          <a:lstStyle>
            <a:lvl1pPr algn="ctr">
              <a:lnSpc>
                <a:spcPct val="85000"/>
              </a:lnSpc>
              <a:defRPr sz="7200" b="1" cap="all" baseline="0">
                <a:solidFill>
                  <a:srgbClr val="FFFFFF"/>
                </a:solidFill>
              </a:defRPr>
            </a:lvl1pPr>
          </a:lstStyle>
          <a:p>
            <a:pPr rtl="0"/>
            <a:r>
              <a:rPr lang="es-ES" noProof="0" smtClean="0"/>
              <a:t>Haga clic para modificar el estilo de título del patrón</a:t>
            </a:r>
            <a:endParaRPr lang="es-ES" noProof="0" dirty="0"/>
          </a:p>
        </p:txBody>
      </p:sp>
      <p:sp>
        <p:nvSpPr>
          <p:cNvPr id="3" name="Subtítulo 2"/>
          <p:cNvSpPr>
            <a:spLocks noGrp="1"/>
          </p:cNvSpPr>
          <p:nvPr>
            <p:ph type="subTitle" idx="1"/>
          </p:nvPr>
        </p:nvSpPr>
        <p:spPr>
          <a:xfrm>
            <a:off x="1709530" y="3869634"/>
            <a:ext cx="8767860" cy="1388165"/>
          </a:xfrm>
        </p:spPr>
        <p:txBody>
          <a:bodyPr rtlCol="0">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es-ES" noProof="0" smtClean="0"/>
              <a:t>Haga clic para modificar el estilo de subtítulo del patrón</a:t>
            </a:r>
            <a:endParaRPr lang="es-ES" noProof="0" dirty="0"/>
          </a:p>
        </p:txBody>
      </p:sp>
      <p:sp>
        <p:nvSpPr>
          <p:cNvPr id="4" name="Marcador de fecha 3"/>
          <p:cNvSpPr>
            <a:spLocks noGrp="1"/>
          </p:cNvSpPr>
          <p:nvPr>
            <p:ph type="dt" sz="half" idx="10"/>
          </p:nvPr>
        </p:nvSpPr>
        <p:spPr/>
        <p:txBody>
          <a:bodyPr rtlCol="0"/>
          <a:lstStyle>
            <a:lvl1pPr>
              <a:defRPr>
                <a:solidFill>
                  <a:srgbClr val="FFFFFF"/>
                </a:solidFill>
              </a:defRPr>
            </a:lvl1pPr>
          </a:lstStyle>
          <a:p>
            <a:pPr rtl="0"/>
            <a:fld id="{26C8FCF1-F3AA-4FDB-8A17-2C171E308741}" type="datetime1">
              <a:rPr lang="es-ES" noProof="0" smtClean="0"/>
              <a:t>14/06/2021</a:t>
            </a:fld>
            <a:endParaRPr lang="es-ES" noProof="0" dirty="0"/>
          </a:p>
        </p:txBody>
      </p:sp>
      <p:sp>
        <p:nvSpPr>
          <p:cNvPr id="5" name="Marcador de pie de página 4"/>
          <p:cNvSpPr>
            <a:spLocks noGrp="1"/>
          </p:cNvSpPr>
          <p:nvPr>
            <p:ph type="ftr" sz="quarter" idx="11"/>
          </p:nvPr>
        </p:nvSpPr>
        <p:spPr/>
        <p:txBody>
          <a:bodyPr rtlCol="0"/>
          <a:lstStyle>
            <a:lvl1pPr>
              <a:defRPr>
                <a:solidFill>
                  <a:srgbClr val="FFFFFF"/>
                </a:solidFill>
              </a:defRPr>
            </a:lvl1pPr>
          </a:lstStyle>
          <a:p>
            <a:pPr rtl="0"/>
            <a:endParaRPr lang="es-ES" noProof="0" dirty="0"/>
          </a:p>
        </p:txBody>
      </p:sp>
      <p:sp>
        <p:nvSpPr>
          <p:cNvPr id="6" name="Marcador de posición de número de diapositiva 5"/>
          <p:cNvSpPr>
            <a:spLocks noGrp="1"/>
          </p:cNvSpPr>
          <p:nvPr>
            <p:ph type="sldNum" sz="quarter" idx="12"/>
          </p:nvPr>
        </p:nvSpPr>
        <p:spPr/>
        <p:txBody>
          <a:bodyPr rtlCol="0"/>
          <a:lstStyle>
            <a:lvl1pPr>
              <a:defRPr>
                <a:solidFill>
                  <a:srgbClr val="FFFFFF"/>
                </a:solidFill>
              </a:defRPr>
            </a:lvl1pPr>
          </a:lstStyle>
          <a:p>
            <a:pPr rtl="0"/>
            <a:fld id="{6D22F896-40B5-4ADD-8801-0D06FADFA095}" type="slidenum">
              <a:rPr lang="es-ES" noProof="0" smtClean="0"/>
              <a:t>‹Nº›</a:t>
            </a:fld>
            <a:endParaRPr lang="es-ES" noProof="0" dirty="0"/>
          </a:p>
        </p:txBody>
      </p:sp>
      <p:cxnSp>
        <p:nvCxnSpPr>
          <p:cNvPr id="8" name="Conector recto 7"/>
          <p:cNvCxnSpPr>
            <a:cxnSpLocks/>
          </p:cNvCxnSpPr>
          <p:nvPr/>
        </p:nvCxnSpPr>
        <p:spPr>
          <a:xfrm>
            <a:off x="1304925" y="3733800"/>
            <a:ext cx="96012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6785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posición de texto vertical 2"/>
          <p:cNvSpPr>
            <a:spLocks noGrp="1"/>
          </p:cNvSpPr>
          <p:nvPr>
            <p:ph type="body" orient="vert" idx="1"/>
          </p:nvPr>
        </p:nvSpPr>
        <p:spPr/>
        <p:txBody>
          <a:bodyPr vert="eaVert" rtlCol="0"/>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fecha 3"/>
          <p:cNvSpPr>
            <a:spLocks noGrp="1"/>
          </p:cNvSpPr>
          <p:nvPr>
            <p:ph type="dt" sz="half" idx="10"/>
          </p:nvPr>
        </p:nvSpPr>
        <p:spPr/>
        <p:txBody>
          <a:bodyPr rtlCol="0"/>
          <a:lstStyle/>
          <a:p>
            <a:pPr rtl="0"/>
            <a:fld id="{C5470B91-F814-4B9B-AA3B-3C51F2BE89C5}" type="datetime1">
              <a:rPr lang="es-ES" noProof="0" smtClean="0"/>
              <a:t>14/06/2021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817245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762000"/>
            <a:ext cx="2324100" cy="5410200"/>
          </a:xfrm>
        </p:spPr>
        <p:txBody>
          <a:bodyPr vert="eaVert" rtlCol="0"/>
          <a:lstStyle/>
          <a:p>
            <a:pPr rtl="0"/>
            <a:r>
              <a:rPr lang="es-ES" noProof="0" smtClean="0"/>
              <a:t>Haga clic para modificar el estilo de título del patrón</a:t>
            </a:r>
            <a:endParaRPr lang="es-ES" noProof="0" dirty="0"/>
          </a:p>
        </p:txBody>
      </p:sp>
      <p:sp>
        <p:nvSpPr>
          <p:cNvPr id="3" name="Marcador de posición de texto vertical 2"/>
          <p:cNvSpPr>
            <a:spLocks noGrp="1"/>
          </p:cNvSpPr>
          <p:nvPr>
            <p:ph type="body" orient="vert" idx="1"/>
          </p:nvPr>
        </p:nvSpPr>
        <p:spPr>
          <a:xfrm>
            <a:off x="1143000" y="762000"/>
            <a:ext cx="7429500" cy="5410200"/>
          </a:xfrm>
        </p:spPr>
        <p:txBody>
          <a:bodyPr vert="eaVert" rtlCol="0"/>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fecha 3"/>
          <p:cNvSpPr>
            <a:spLocks noGrp="1"/>
          </p:cNvSpPr>
          <p:nvPr>
            <p:ph type="dt" sz="half" idx="10"/>
          </p:nvPr>
        </p:nvSpPr>
        <p:spPr/>
        <p:txBody>
          <a:bodyPr rtlCol="0"/>
          <a:lstStyle/>
          <a:p>
            <a:pPr rtl="0"/>
            <a:fld id="{ED835F3C-9C57-4EBD-805B-107A2B7AB542}" type="datetime1">
              <a:rPr lang="es-ES" noProof="0" smtClean="0"/>
              <a:t>14/06/2021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2942219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posición de contenido 2"/>
          <p:cNvSpPr>
            <a:spLocks noGrp="1"/>
          </p:cNvSpPr>
          <p:nvPr>
            <p:ph idx="1"/>
          </p:nvPr>
        </p:nvSpPr>
        <p:spPr/>
        <p:txBody>
          <a:bodyPr rtlCol="0"/>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fecha 3"/>
          <p:cNvSpPr>
            <a:spLocks noGrp="1"/>
          </p:cNvSpPr>
          <p:nvPr>
            <p:ph type="dt" sz="half" idx="10"/>
          </p:nvPr>
        </p:nvSpPr>
        <p:spPr/>
        <p:txBody>
          <a:bodyPr rtlCol="0"/>
          <a:lstStyle/>
          <a:p>
            <a:pPr rtl="0"/>
            <a:fld id="{AB699E20-7F7B-4F37-AFD2-50870051BB9C}" type="datetime1">
              <a:rPr lang="es-ES" noProof="0" smtClean="0"/>
              <a:t>14/06/2021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1285284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106424" y="1173575"/>
            <a:ext cx="9966960" cy="2926080"/>
          </a:xfrm>
        </p:spPr>
        <p:txBody>
          <a:bodyPr rtlCol="0" anchor="b">
            <a:noAutofit/>
          </a:bodyPr>
          <a:lstStyle>
            <a:lvl1pPr algn="ctr">
              <a:lnSpc>
                <a:spcPct val="85000"/>
              </a:lnSpc>
              <a:defRPr sz="7200" b="0" cap="all" baseline="0"/>
            </a:lvl1pPr>
          </a:lstStyle>
          <a:p>
            <a:pPr rtl="0"/>
            <a:r>
              <a:rPr lang="es-ES" noProof="0" smtClean="0"/>
              <a:t>Haga clic para modificar el estilo de título del patrón</a:t>
            </a:r>
            <a:endParaRPr lang="es-ES" noProof="0" dirty="0"/>
          </a:p>
        </p:txBody>
      </p:sp>
      <p:sp>
        <p:nvSpPr>
          <p:cNvPr id="3" name="Marcador de posición de texto 2"/>
          <p:cNvSpPr>
            <a:spLocks noGrp="1"/>
          </p:cNvSpPr>
          <p:nvPr>
            <p:ph type="body" idx="1"/>
          </p:nvPr>
        </p:nvSpPr>
        <p:spPr>
          <a:xfrm>
            <a:off x="1709928" y="4154520"/>
            <a:ext cx="8769096" cy="1363806"/>
          </a:xfrm>
        </p:spPr>
        <p:txBody>
          <a:bodyPr rtlCol="0"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smtClean="0"/>
              <a:t>Haga clic para modificar el estilo de texto del patrón</a:t>
            </a:r>
          </a:p>
        </p:txBody>
      </p:sp>
      <p:sp>
        <p:nvSpPr>
          <p:cNvPr id="4" name="Marcador de fecha 3"/>
          <p:cNvSpPr>
            <a:spLocks noGrp="1"/>
          </p:cNvSpPr>
          <p:nvPr>
            <p:ph type="dt" sz="half" idx="10"/>
          </p:nvPr>
        </p:nvSpPr>
        <p:spPr/>
        <p:txBody>
          <a:bodyPr rtlCol="0"/>
          <a:lstStyle/>
          <a:p>
            <a:pPr rtl="0"/>
            <a:fld id="{245D95F4-6294-46FB-BED2-470C54CD309B}" type="datetime1">
              <a:rPr lang="es-ES" noProof="0" smtClean="0"/>
              <a:t>14/06/2021</a:t>
            </a:fld>
            <a:endParaRPr lang="es-ES" noProof="0" dirty="0"/>
          </a:p>
        </p:txBody>
      </p:sp>
      <p:sp>
        <p:nvSpPr>
          <p:cNvPr id="5" name="Marcador de pie de página 4"/>
          <p:cNvSpPr>
            <a:spLocks noGrp="1"/>
          </p:cNvSpPr>
          <p:nvPr>
            <p:ph type="ftr" sz="quarter" idx="11"/>
          </p:nvPr>
        </p:nvSpPr>
        <p:spPr/>
        <p:txBody>
          <a:bodyPr rtlCol="0"/>
          <a:lstStyle/>
          <a:p>
            <a:pPr rtl="0"/>
            <a:endParaRPr lang="es-ES" noProof="0" dirty="0"/>
          </a:p>
        </p:txBody>
      </p:sp>
      <p:sp>
        <p:nvSpPr>
          <p:cNvPr id="6" name="Marcador de posición de número de diapositiva 5"/>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cxnSp>
        <p:nvCxnSpPr>
          <p:cNvPr id="7" name="Conector recto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707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posición de contenido 2"/>
          <p:cNvSpPr>
            <a:spLocks noGrp="1"/>
          </p:cNvSpPr>
          <p:nvPr>
            <p:ph sz="half" idx="1"/>
          </p:nvPr>
        </p:nvSpPr>
        <p:spPr>
          <a:xfrm>
            <a:off x="1143000" y="2057399"/>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posición de contenido 3"/>
          <p:cNvSpPr>
            <a:spLocks noGrp="1"/>
          </p:cNvSpPr>
          <p:nvPr>
            <p:ph sz="half" idx="2"/>
          </p:nvPr>
        </p:nvSpPr>
        <p:spPr>
          <a:xfrm>
            <a:off x="6267612" y="2057400"/>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5" name="Marcador de fecha 4"/>
          <p:cNvSpPr>
            <a:spLocks noGrp="1"/>
          </p:cNvSpPr>
          <p:nvPr>
            <p:ph type="dt" sz="half" idx="10"/>
          </p:nvPr>
        </p:nvSpPr>
        <p:spPr/>
        <p:txBody>
          <a:bodyPr rtlCol="0"/>
          <a:lstStyle/>
          <a:p>
            <a:pPr rtl="0"/>
            <a:fld id="{B212402B-58A7-4079-84A4-9B3ECD262263}" type="datetime1">
              <a:rPr lang="es-ES" noProof="0" smtClean="0"/>
              <a:t>14/06/2021</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53452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ítulo 9"/>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posición de texto 2"/>
          <p:cNvSpPr>
            <a:spLocks noGrp="1"/>
          </p:cNvSpPr>
          <p:nvPr>
            <p:ph type="body" idx="1"/>
          </p:nvPr>
        </p:nvSpPr>
        <p:spPr>
          <a:xfrm>
            <a:off x="1143000" y="2001511"/>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smtClean="0"/>
              <a:t>Haga clic para modificar el estilo de texto del patrón</a:t>
            </a:r>
          </a:p>
        </p:txBody>
      </p:sp>
      <p:sp>
        <p:nvSpPr>
          <p:cNvPr id="4" name="Marcador de posición de contenido 3"/>
          <p:cNvSpPr>
            <a:spLocks noGrp="1"/>
          </p:cNvSpPr>
          <p:nvPr>
            <p:ph sz="half" idx="2"/>
          </p:nvPr>
        </p:nvSpPr>
        <p:spPr>
          <a:xfrm>
            <a:off x="1143000" y="2721483"/>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5" name="Marcador de posición de texto 4"/>
          <p:cNvSpPr>
            <a:spLocks noGrp="1"/>
          </p:cNvSpPr>
          <p:nvPr>
            <p:ph type="body" sz="quarter" idx="3"/>
          </p:nvPr>
        </p:nvSpPr>
        <p:spPr>
          <a:xfrm>
            <a:off x="6269173" y="1999032"/>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smtClean="0"/>
              <a:t>Haga clic para modificar el estilo de texto del patrón</a:t>
            </a:r>
          </a:p>
        </p:txBody>
      </p:sp>
      <p:sp>
        <p:nvSpPr>
          <p:cNvPr id="6" name="Marcador de posición de contenido 5"/>
          <p:cNvSpPr>
            <a:spLocks noGrp="1"/>
          </p:cNvSpPr>
          <p:nvPr>
            <p:ph sz="quarter" idx="4"/>
          </p:nvPr>
        </p:nvSpPr>
        <p:spPr>
          <a:xfrm>
            <a:off x="6269173" y="2719322"/>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7" name="Marcador de fecha 6"/>
          <p:cNvSpPr>
            <a:spLocks noGrp="1"/>
          </p:cNvSpPr>
          <p:nvPr>
            <p:ph type="dt" sz="half" idx="10"/>
          </p:nvPr>
        </p:nvSpPr>
        <p:spPr/>
        <p:txBody>
          <a:bodyPr rtlCol="0"/>
          <a:lstStyle/>
          <a:p>
            <a:pPr rtl="0"/>
            <a:fld id="{6E4FA3BB-22B0-47F1-9051-72CDE62E688F}" type="datetime1">
              <a:rPr lang="es-ES" noProof="0" smtClean="0"/>
              <a:t>14/06/2021</a:t>
            </a:fld>
            <a:endParaRPr lang="es-ES" noProof="0" dirty="0"/>
          </a:p>
        </p:txBody>
      </p:sp>
      <p:sp>
        <p:nvSpPr>
          <p:cNvPr id="8" name="Marcador de pie de página 7"/>
          <p:cNvSpPr>
            <a:spLocks noGrp="1"/>
          </p:cNvSpPr>
          <p:nvPr>
            <p:ph type="ftr" sz="quarter" idx="11"/>
          </p:nvPr>
        </p:nvSpPr>
        <p:spPr/>
        <p:txBody>
          <a:bodyPr rtlCol="0"/>
          <a:lstStyle/>
          <a:p>
            <a:pPr rtl="0"/>
            <a:endParaRPr lang="es-ES" noProof="0" dirty="0"/>
          </a:p>
        </p:txBody>
      </p:sp>
      <p:sp>
        <p:nvSpPr>
          <p:cNvPr id="9" name="Marcador de número de diapositiva 8"/>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216800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dirty="0"/>
          </a:p>
        </p:txBody>
      </p:sp>
      <p:sp>
        <p:nvSpPr>
          <p:cNvPr id="3" name="Marcador de fecha 2"/>
          <p:cNvSpPr>
            <a:spLocks noGrp="1"/>
          </p:cNvSpPr>
          <p:nvPr>
            <p:ph type="dt" sz="half" idx="10"/>
          </p:nvPr>
        </p:nvSpPr>
        <p:spPr/>
        <p:txBody>
          <a:bodyPr rtlCol="0"/>
          <a:lstStyle/>
          <a:p>
            <a:pPr rtl="0"/>
            <a:fld id="{B723C4E6-6BAB-45D7-A331-7972B0412103}" type="datetime1">
              <a:rPr lang="es-ES" noProof="0" smtClean="0"/>
              <a:t>14/06/2021</a:t>
            </a:fld>
            <a:endParaRPr lang="es-ES" noProof="0" dirty="0"/>
          </a:p>
        </p:txBody>
      </p:sp>
      <p:sp>
        <p:nvSpPr>
          <p:cNvPr id="4" name="Marcador de pie de página 3"/>
          <p:cNvSpPr>
            <a:spLocks noGrp="1"/>
          </p:cNvSpPr>
          <p:nvPr>
            <p:ph type="ftr" sz="quarter" idx="11"/>
          </p:nvPr>
        </p:nvSpPr>
        <p:spPr/>
        <p:txBody>
          <a:bodyPr rtlCol="0"/>
          <a:lstStyle/>
          <a:p>
            <a:pPr rtl="0"/>
            <a:endParaRPr lang="es-ES" noProof="0" dirty="0"/>
          </a:p>
        </p:txBody>
      </p:sp>
      <p:sp>
        <p:nvSpPr>
          <p:cNvPr id="5" name="Marcador de posición de número de diapositiva 4"/>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397527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rtlCol="0"/>
          <a:lstStyle/>
          <a:p>
            <a:pPr rtl="0"/>
            <a:fld id="{F66E4CD3-F2CC-42DA-BE22-23AE45D6EF47}" type="datetime1">
              <a:rPr lang="es-ES" noProof="0" smtClean="0"/>
              <a:t>14/06/2021</a:t>
            </a:fld>
            <a:endParaRPr lang="es-ES" noProof="0" dirty="0"/>
          </a:p>
        </p:txBody>
      </p:sp>
      <p:sp>
        <p:nvSpPr>
          <p:cNvPr id="3" name="Marcador de pie de página 2"/>
          <p:cNvSpPr>
            <a:spLocks noGrp="1"/>
          </p:cNvSpPr>
          <p:nvPr>
            <p:ph type="ftr" sz="quarter" idx="11"/>
          </p:nvPr>
        </p:nvSpPr>
        <p:spPr/>
        <p:txBody>
          <a:bodyPr rtlCol="0"/>
          <a:lstStyle/>
          <a:p>
            <a:pPr rtl="0"/>
            <a:endParaRPr lang="es-ES" noProof="0" dirty="0"/>
          </a:p>
        </p:txBody>
      </p:sp>
      <p:sp>
        <p:nvSpPr>
          <p:cNvPr id="4" name="Marcador de número de diapositiva 3"/>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117020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es-ES" noProof="0" smtClean="0"/>
              <a:t>Haga clic para modificar el estilo de título del patrón</a:t>
            </a:r>
            <a:endParaRPr lang="es-ES" noProof="0" dirty="0"/>
          </a:p>
        </p:txBody>
      </p:sp>
      <p:sp>
        <p:nvSpPr>
          <p:cNvPr id="3" name="Marcador de posición de contenido 2"/>
          <p:cNvSpPr>
            <a:spLocks noGrp="1"/>
          </p:cNvSpPr>
          <p:nvPr>
            <p:ph idx="1"/>
          </p:nvPr>
        </p:nvSpPr>
        <p:spPr>
          <a:xfrm>
            <a:off x="5852159" y="1097280"/>
            <a:ext cx="5212080" cy="466344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es-ES" noProof="0" smtClean="0"/>
              <a:t>Haga clic para modificar el estilo de texto del patrón</a:t>
            </a:r>
          </a:p>
          <a:p>
            <a:pPr lvl="1" rtl="0"/>
            <a:r>
              <a:rPr lang="es-ES" noProof="0" smtClean="0"/>
              <a:t>Segundo nivel</a:t>
            </a:r>
          </a:p>
          <a:p>
            <a:pPr lvl="2" rtl="0"/>
            <a:r>
              <a:rPr lang="es-ES" noProof="0" smtClean="0"/>
              <a:t>Tercer nivel</a:t>
            </a:r>
          </a:p>
          <a:p>
            <a:pPr lvl="3" rtl="0"/>
            <a:r>
              <a:rPr lang="es-ES" noProof="0" smtClean="0"/>
              <a:t>Cuarto nivel</a:t>
            </a:r>
          </a:p>
          <a:p>
            <a:pPr lvl="4" rtl="0"/>
            <a:r>
              <a:rPr lang="es-ES" noProof="0" smtClean="0"/>
              <a:t>Quinto nivel</a:t>
            </a:r>
            <a:endParaRPr lang="es-ES" noProof="0" dirty="0"/>
          </a:p>
        </p:txBody>
      </p:sp>
      <p:sp>
        <p:nvSpPr>
          <p:cNvPr id="4" name="Marcador de posición de texto 3"/>
          <p:cNvSpPr>
            <a:spLocks noGrp="1"/>
          </p:cNvSpPr>
          <p:nvPr>
            <p:ph type="body" sz="half" idx="2"/>
          </p:nvPr>
        </p:nvSpPr>
        <p:spPr>
          <a:xfrm>
            <a:off x="1143000" y="2834640"/>
            <a:ext cx="3931920" cy="301752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smtClean="0"/>
              <a:t>Haga clic para modificar el estilo de texto del patrón</a:t>
            </a:r>
          </a:p>
        </p:txBody>
      </p:sp>
      <p:sp>
        <p:nvSpPr>
          <p:cNvPr id="5" name="Marcador de fecha 4"/>
          <p:cNvSpPr>
            <a:spLocks noGrp="1"/>
          </p:cNvSpPr>
          <p:nvPr>
            <p:ph type="dt" sz="half" idx="10"/>
          </p:nvPr>
        </p:nvSpPr>
        <p:spPr/>
        <p:txBody>
          <a:bodyPr rtlCol="0"/>
          <a:lstStyle/>
          <a:p>
            <a:pPr rtl="0"/>
            <a:fld id="{0E590D0D-54FD-4BE8-9D95-21C52216E548}" type="datetime1">
              <a:rPr lang="es-ES" noProof="0" smtClean="0"/>
              <a:t>14/06/2021</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2455246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leyenda">
    <p:spTree>
      <p:nvGrpSpPr>
        <p:cNvPr id="1" name=""/>
        <p:cNvGrpSpPr/>
        <p:nvPr/>
      </p:nvGrpSpPr>
      <p:grpSpPr>
        <a:xfrm>
          <a:off x="0" y="0"/>
          <a:ext cx="0" cy="0"/>
          <a:chOff x="0" y="0"/>
          <a:chExt cx="0" cy="0"/>
        </a:xfrm>
      </p:grpSpPr>
      <p:sp>
        <p:nvSpPr>
          <p:cNvPr id="2" name="Título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es-ES" noProof="0" smtClean="0"/>
              <a:t>Haga clic para modificar el estilo de título del patrón</a:t>
            </a:r>
            <a:endParaRPr lang="es-ES" noProof="0" dirty="0"/>
          </a:p>
        </p:txBody>
      </p:sp>
      <p:sp>
        <p:nvSpPr>
          <p:cNvPr id="3" name="Marcador de posición de imagen 2"/>
          <p:cNvSpPr>
            <a:spLocks noGrp="1" noChangeAspect="1"/>
          </p:cNvSpPr>
          <p:nvPr>
            <p:ph type="pic" idx="1"/>
          </p:nvPr>
        </p:nvSpPr>
        <p:spPr>
          <a:xfrm>
            <a:off x="5413248" y="1069847"/>
            <a:ext cx="6099048" cy="4800600"/>
          </a:xfrm>
        </p:spPr>
        <p:txBody>
          <a:bodyPr lIns="274320" tIns="182880" rtlCol="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dirty="0"/>
          </a:p>
        </p:txBody>
      </p:sp>
      <p:sp>
        <p:nvSpPr>
          <p:cNvPr id="4" name="Marcador de posición de texto 3"/>
          <p:cNvSpPr>
            <a:spLocks noGrp="1"/>
          </p:cNvSpPr>
          <p:nvPr>
            <p:ph type="body" sz="half" idx="2"/>
          </p:nvPr>
        </p:nvSpPr>
        <p:spPr>
          <a:xfrm>
            <a:off x="1143000" y="2834640"/>
            <a:ext cx="3931920" cy="288036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smtClean="0"/>
              <a:t>Haga clic para modificar el estilo de texto del patrón</a:t>
            </a:r>
          </a:p>
        </p:txBody>
      </p:sp>
      <p:sp>
        <p:nvSpPr>
          <p:cNvPr id="5" name="Marcador de fecha 4"/>
          <p:cNvSpPr>
            <a:spLocks noGrp="1"/>
          </p:cNvSpPr>
          <p:nvPr>
            <p:ph type="dt" sz="half" idx="10"/>
          </p:nvPr>
        </p:nvSpPr>
        <p:spPr/>
        <p:txBody>
          <a:bodyPr rtlCol="0"/>
          <a:lstStyle/>
          <a:p>
            <a:pPr rtl="0"/>
            <a:fld id="{7E067088-AA6F-4E5A-ABD3-B4AB2417079E}" type="datetime1">
              <a:rPr lang="es-ES" noProof="0" smtClean="0"/>
              <a:t>14/06/2021</a:t>
            </a:fld>
            <a:endParaRPr lang="es-ES" noProof="0" dirty="0"/>
          </a:p>
        </p:txBody>
      </p:sp>
      <p:sp>
        <p:nvSpPr>
          <p:cNvPr id="6" name="Marcador de pie de página 5"/>
          <p:cNvSpPr>
            <a:spLocks noGrp="1"/>
          </p:cNvSpPr>
          <p:nvPr>
            <p:ph type="ftr" sz="quarter" idx="11"/>
          </p:nvPr>
        </p:nvSpPr>
        <p:spPr/>
        <p:txBody>
          <a:bodyPr rtlCol="0"/>
          <a:lstStyle/>
          <a:p>
            <a:pPr rtl="0"/>
            <a:endParaRPr lang="es-ES" noProof="0" dirty="0"/>
          </a:p>
        </p:txBody>
      </p:sp>
      <p:sp>
        <p:nvSpPr>
          <p:cNvPr id="7" name="Marcador de posición de número de diapositiva 6"/>
          <p:cNvSpPr>
            <a:spLocks noGrp="1"/>
          </p:cNvSpPr>
          <p:nvPr>
            <p:ph type="sldNum" sz="quarter" idx="12"/>
          </p:nvPr>
        </p:nvSpPr>
        <p:spPr/>
        <p:txBody>
          <a:bodyPr rtlCol="0"/>
          <a:lstStyle/>
          <a:p>
            <a:pPr rtl="0"/>
            <a:fld id="{6D22F896-40B5-4ADD-8801-0D06FADFA095}" type="slidenum">
              <a:rPr lang="es-ES" noProof="0" smtClean="0"/>
              <a:t>‹Nº›</a:t>
            </a:fld>
            <a:endParaRPr lang="es-ES" noProof="0" dirty="0"/>
          </a:p>
        </p:txBody>
      </p:sp>
    </p:spTree>
    <p:extLst>
      <p:ext uri="{BB962C8B-B14F-4D97-AF65-F5344CB8AC3E}">
        <p14:creationId xmlns:p14="http://schemas.microsoft.com/office/powerpoint/2010/main" val="341507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ángulo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Marcador de posición de título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pPr rtl="0"/>
            <a:r>
              <a:rPr lang="es-ES" noProof="0" dirty="0"/>
              <a:t>Haga clic para modificar el estilo de título del patrón</a:t>
            </a:r>
          </a:p>
        </p:txBody>
      </p:sp>
      <p:sp>
        <p:nvSpPr>
          <p:cNvPr id="3" name="Marcador de posición de texto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rtl="0"/>
            <a:r>
              <a:rPr lang="es-ES" noProof="0" dirty="0"/>
              <a:t>Editar estilos de texto del patrón</a:t>
            </a:r>
          </a:p>
          <a:p>
            <a:pPr lvl="1" rtl="0"/>
            <a:r>
              <a:rPr lang="es-ES" noProof="0" dirty="0"/>
              <a:t>Segundo nivel</a:t>
            </a:r>
          </a:p>
          <a:p>
            <a:pPr lvl="2" rtl="0"/>
            <a:r>
              <a:rPr lang="es-ES" noProof="0" dirty="0"/>
              <a:t>Tercer nivel</a:t>
            </a:r>
          </a:p>
          <a:p>
            <a:pPr lvl="3" rtl="0"/>
            <a:r>
              <a:rPr lang="es-ES" noProof="0" dirty="0"/>
              <a:t>Cuarto nivel</a:t>
            </a:r>
          </a:p>
          <a:p>
            <a:pPr lvl="4" rtl="0"/>
            <a:r>
              <a:rPr lang="es-ES" noProof="0" dirty="0"/>
              <a:t>Quinto nivel</a:t>
            </a:r>
          </a:p>
        </p:txBody>
      </p:sp>
      <p:sp>
        <p:nvSpPr>
          <p:cNvPr id="4" name="Marcador de fecha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pPr rtl="0"/>
            <a:fld id="{FA6F2DB0-AA7B-40EF-A1F6-597D5286B151}" type="datetime1">
              <a:rPr lang="es-ES" noProof="0" smtClean="0"/>
              <a:t>14/06/2021</a:t>
            </a:fld>
            <a:endParaRPr lang="es-ES" noProof="0" dirty="0"/>
          </a:p>
        </p:txBody>
      </p:sp>
      <p:sp>
        <p:nvSpPr>
          <p:cNvPr id="5" name="Marcador de pie de página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pPr rtl="0"/>
            <a:endParaRPr lang="es-ES" noProof="0" dirty="0"/>
          </a:p>
        </p:txBody>
      </p:sp>
      <p:sp>
        <p:nvSpPr>
          <p:cNvPr id="6" name="Marcador de posición de número de diapositiva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pPr rtl="0"/>
            <a:fld id="{6D22F896-40B5-4ADD-8801-0D06FADFA095}" type="slidenum">
              <a:rPr lang="es-ES" noProof="0" smtClean="0"/>
              <a:pPr rtl="0"/>
              <a:t>‹Nº›</a:t>
            </a:fld>
            <a:endParaRPr lang="es-ES" noProof="0" dirty="0"/>
          </a:p>
        </p:txBody>
      </p:sp>
    </p:spTree>
    <p:extLst>
      <p:ext uri="{BB962C8B-B14F-4D97-AF65-F5344CB8AC3E}">
        <p14:creationId xmlns:p14="http://schemas.microsoft.com/office/powerpoint/2010/main" val="294761968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81F489-B701-4C74-9747-27C8656A89CC}"/>
              </a:ext>
            </a:extLst>
          </p:cNvPr>
          <p:cNvSpPr>
            <a:spLocks noGrp="1"/>
          </p:cNvSpPr>
          <p:nvPr>
            <p:ph type="ctrTitle"/>
          </p:nvPr>
        </p:nvSpPr>
        <p:spPr/>
        <p:txBody>
          <a:bodyPr rtlCol="0">
            <a:normAutofit/>
          </a:bodyPr>
          <a:lstStyle/>
          <a:p>
            <a:pPr rtl="0"/>
            <a:r>
              <a:rPr lang="es-ES" dirty="0" smtClean="0">
                <a:latin typeface="Rockwell" panose="02060603020205020403" pitchFamily="18" charset="0"/>
              </a:rPr>
              <a:t>Contemplar y observar </a:t>
            </a:r>
            <a:endParaRPr lang="es-ES" dirty="0">
              <a:latin typeface="Rockwell" panose="02060603020205020403" pitchFamily="18" charset="0"/>
            </a:endParaRPr>
          </a:p>
        </p:txBody>
      </p:sp>
      <p:sp>
        <p:nvSpPr>
          <p:cNvPr id="3" name="Subtítulo 2">
            <a:extLst>
              <a:ext uri="{FF2B5EF4-FFF2-40B4-BE49-F238E27FC236}">
                <a16:creationId xmlns:a16="http://schemas.microsoft.com/office/drawing/2014/main" id="{6D699F35-1401-4ECD-9F96-7017DB9FA104}"/>
              </a:ext>
            </a:extLst>
          </p:cNvPr>
          <p:cNvSpPr>
            <a:spLocks noGrp="1"/>
          </p:cNvSpPr>
          <p:nvPr>
            <p:ph type="subTitle" idx="1"/>
          </p:nvPr>
        </p:nvSpPr>
        <p:spPr/>
        <p:txBody>
          <a:bodyPr rtlCol="0"/>
          <a:lstStyle/>
          <a:p>
            <a:pPr rtl="0"/>
            <a:r>
              <a:rPr lang="es-ES" dirty="0" smtClean="0">
                <a:latin typeface="Tahoma" panose="020B0604030504040204" pitchFamily="34" charset="0"/>
                <a:ea typeface="Tahoma" panose="020B0604030504040204" pitchFamily="34" charset="0"/>
                <a:cs typeface="Tahoma" panose="020B0604030504040204" pitchFamily="34" charset="0"/>
              </a:rPr>
              <a:t>Evelin Medina </a:t>
            </a:r>
            <a:r>
              <a:rPr lang="es-ES" dirty="0" err="1" smtClean="0">
                <a:latin typeface="Tahoma" panose="020B0604030504040204" pitchFamily="34" charset="0"/>
                <a:ea typeface="Tahoma" panose="020B0604030504040204" pitchFamily="34" charset="0"/>
                <a:cs typeface="Tahoma" panose="020B0604030504040204" pitchFamily="34" charset="0"/>
              </a:rPr>
              <a:t>Ramirez</a:t>
            </a:r>
            <a:r>
              <a:rPr lang="es-ES" dirty="0" smtClean="0">
                <a:latin typeface="Tahoma" panose="020B0604030504040204" pitchFamily="34" charset="0"/>
                <a:ea typeface="Tahoma" panose="020B0604030504040204" pitchFamily="34" charset="0"/>
                <a:cs typeface="Tahoma" panose="020B0604030504040204" pitchFamily="34" charset="0"/>
              </a:rPr>
              <a:t> #17</a:t>
            </a:r>
          </a:p>
          <a:p>
            <a:pPr rtl="0"/>
            <a:r>
              <a:rPr lang="es-ES" dirty="0" smtClean="0">
                <a:latin typeface="Tahoma" panose="020B0604030504040204" pitchFamily="34" charset="0"/>
                <a:ea typeface="Tahoma" panose="020B0604030504040204" pitchFamily="34" charset="0"/>
                <a:cs typeface="Tahoma" panose="020B0604030504040204" pitchFamily="34" charset="0"/>
              </a:rPr>
              <a:t>Valeria </a:t>
            </a:r>
            <a:r>
              <a:rPr lang="es-ES" dirty="0" err="1" smtClean="0">
                <a:latin typeface="Tahoma" panose="020B0604030504040204" pitchFamily="34" charset="0"/>
                <a:ea typeface="Tahoma" panose="020B0604030504040204" pitchFamily="34" charset="0"/>
                <a:cs typeface="Tahoma" panose="020B0604030504040204" pitchFamily="34" charset="0"/>
              </a:rPr>
              <a:t>Karely</a:t>
            </a:r>
            <a:r>
              <a:rPr lang="es-ES" dirty="0" smtClean="0">
                <a:latin typeface="Tahoma" panose="020B0604030504040204" pitchFamily="34" charset="0"/>
                <a:ea typeface="Tahoma" panose="020B0604030504040204" pitchFamily="34" charset="0"/>
                <a:cs typeface="Tahoma" panose="020B0604030504040204" pitchFamily="34" charset="0"/>
              </a:rPr>
              <a:t> Zamarripa Garza #21</a:t>
            </a:r>
            <a:endParaRPr lang="es-E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16906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32707" y="1912685"/>
            <a:ext cx="9966960" cy="2926080"/>
          </a:xfrm>
        </p:spPr>
        <p:txBody>
          <a:bodyPr/>
          <a:lstStyle/>
          <a:p>
            <a:r>
              <a:rPr lang="es-MX" dirty="0" smtClean="0"/>
              <a:t>Capacitación matemática de un proceso</a:t>
            </a:r>
            <a:endParaRPr lang="es-MX" dirty="0"/>
          </a:p>
        </p:txBody>
      </p:sp>
    </p:spTree>
    <p:extLst>
      <p:ext uri="{BB962C8B-B14F-4D97-AF65-F5344CB8AC3E}">
        <p14:creationId xmlns:p14="http://schemas.microsoft.com/office/powerpoint/2010/main" val="3191109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1674" y="1790163"/>
            <a:ext cx="10024198" cy="3855076"/>
          </a:xfrm>
        </p:spPr>
        <p:txBody>
          <a:bodyPr/>
          <a:lstStyle/>
          <a:p>
            <a:r>
              <a:rPr lang="es-MX" dirty="0"/>
              <a:t>En los casos de análisis matemático esta libertad del intérprete es aún mayor, porque la interpretación es abstraída de muchos rasgos del fenómeno y sólo se captan en ella unas cuantas magnitudes. En consecuencia, la captación penetrará a diversa profundidad en el meollo de la </a:t>
            </a:r>
            <a:r>
              <a:rPr lang="es-MX" dirty="0" smtClean="0"/>
              <a:t>cuestión.</a:t>
            </a:r>
          </a:p>
          <a:p>
            <a:r>
              <a:rPr lang="es-MX" dirty="0"/>
              <a:t>Es importante tener en cuenta que las etapas son sucesivas, de creciente complejidad, que van desde el simple seguimiento del movimiento de vuelo, hasta la interpretación geométrica y física del proceso. Todas ellas son actividades correspondientes a la contemplación activa. </a:t>
            </a:r>
          </a:p>
          <a:p>
            <a:endParaRPr lang="es-MX" dirty="0"/>
          </a:p>
        </p:txBody>
      </p:sp>
    </p:spTree>
    <p:extLst>
      <p:ext uri="{BB962C8B-B14F-4D97-AF65-F5344CB8AC3E}">
        <p14:creationId xmlns:p14="http://schemas.microsoft.com/office/powerpoint/2010/main" val="1835927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32707" y="1912685"/>
            <a:ext cx="9966960" cy="2926080"/>
          </a:xfrm>
        </p:spPr>
        <p:txBody>
          <a:bodyPr/>
          <a:lstStyle/>
          <a:p>
            <a:r>
              <a:rPr lang="es-MX" dirty="0" smtClean="0"/>
              <a:t>Asimilación</a:t>
            </a:r>
            <a:endParaRPr lang="es-MX" dirty="0"/>
          </a:p>
        </p:txBody>
      </p:sp>
    </p:spTree>
    <p:extLst>
      <p:ext uri="{BB962C8B-B14F-4D97-AF65-F5344CB8AC3E}">
        <p14:creationId xmlns:p14="http://schemas.microsoft.com/office/powerpoint/2010/main" val="2883947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1674" y="1790163"/>
            <a:ext cx="10024198" cy="3855076"/>
          </a:xfrm>
        </p:spPr>
        <p:txBody>
          <a:bodyPr/>
          <a:lstStyle/>
          <a:p>
            <a:pPr marL="45720" indent="0">
              <a:buNone/>
            </a:pPr>
            <a:r>
              <a:rPr lang="es-MX" dirty="0"/>
              <a:t>En sus estudios sobre el desarrollo infantil, Piaget </a:t>
            </a:r>
            <a:r>
              <a:rPr lang="es-MX" dirty="0" smtClean="0"/>
              <a:t> </a:t>
            </a:r>
            <a:r>
              <a:rPr lang="es-MX" dirty="0"/>
              <a:t>observó que los niños que aún no hablan y que apenas disponen de representaciones y conceptos, captan objetos nuevos sometiéndolos a manipulaciones prácticas («sensomotrices»), de las que </a:t>
            </a:r>
            <a:r>
              <a:rPr lang="es-MX" dirty="0" smtClean="0"/>
              <a:t>disponen.</a:t>
            </a:r>
          </a:p>
          <a:p>
            <a:pPr marL="45720" indent="0">
              <a:buNone/>
            </a:pPr>
            <a:endParaRPr lang="es-MX" dirty="0"/>
          </a:p>
          <a:p>
            <a:pPr marL="45720" indent="0">
              <a:buNone/>
            </a:pPr>
            <a:r>
              <a:rPr lang="es-MX" dirty="0"/>
              <a:t>Piaget señala ya que las manipulaciones prácticas a las que sometemos a un objeto para ponerlo a prueba son los esquemas de asimilación más simples. También podemos someter un objeto desconocido a operaciones del pensamiento y a conceptos, para ver si se ajustan a él y si nos proporcionan alguna información acerca de él</a:t>
            </a:r>
          </a:p>
        </p:txBody>
      </p:sp>
    </p:spTree>
    <p:extLst>
      <p:ext uri="{BB962C8B-B14F-4D97-AF65-F5344CB8AC3E}">
        <p14:creationId xmlns:p14="http://schemas.microsoft.com/office/powerpoint/2010/main" val="2092933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32707" y="1912685"/>
            <a:ext cx="9966960" cy="2926080"/>
          </a:xfrm>
        </p:spPr>
        <p:txBody>
          <a:bodyPr/>
          <a:lstStyle/>
          <a:p>
            <a:r>
              <a:rPr lang="es-MX" dirty="0"/>
              <a:t>¿EDUCAR LA CAPACIDAD DE OBSERVACIÓN?</a:t>
            </a:r>
            <a:endParaRPr lang="es-MX" dirty="0"/>
          </a:p>
        </p:txBody>
      </p:sp>
    </p:spTree>
    <p:extLst>
      <p:ext uri="{BB962C8B-B14F-4D97-AF65-F5344CB8AC3E}">
        <p14:creationId xmlns:p14="http://schemas.microsoft.com/office/powerpoint/2010/main" val="1831565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91674" y="1790163"/>
            <a:ext cx="10024198" cy="3855076"/>
          </a:xfrm>
        </p:spPr>
        <p:txBody>
          <a:bodyPr/>
          <a:lstStyle/>
          <a:p>
            <a:pPr marL="45720" indent="0">
              <a:buNone/>
            </a:pPr>
            <a:r>
              <a:rPr lang="es-MX" dirty="0"/>
              <a:t>Ya que todo campo de conocimiento tiene sus propios puntos de vista específicos y sus modos de comprensión, no existe ninguna educación general de la capacidad de observación. La facultad para captar un fenómeno está inseparablemente unida a los conocimientos que se posean en la correspondiente especialidad. Un alumno, para captar lo que hay de específico en una determinada materia,</a:t>
            </a:r>
          </a:p>
        </p:txBody>
      </p:sp>
    </p:spTree>
    <p:extLst>
      <p:ext uri="{BB962C8B-B14F-4D97-AF65-F5344CB8AC3E}">
        <p14:creationId xmlns:p14="http://schemas.microsoft.com/office/powerpoint/2010/main" val="24888118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32707" y="1912685"/>
            <a:ext cx="9966960" cy="2926080"/>
          </a:xfrm>
        </p:spPr>
        <p:txBody>
          <a:bodyPr/>
          <a:lstStyle/>
          <a:p>
            <a:r>
              <a:rPr lang="es-MX" dirty="0" smtClean="0"/>
              <a:t>En general forma básica de enseñar 3:</a:t>
            </a:r>
            <a:endParaRPr lang="es-MX" dirty="0"/>
          </a:p>
        </p:txBody>
      </p:sp>
    </p:spTree>
    <p:extLst>
      <p:ext uri="{BB962C8B-B14F-4D97-AF65-F5344CB8AC3E}">
        <p14:creationId xmlns:p14="http://schemas.microsoft.com/office/powerpoint/2010/main" val="3203386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28799" y="1803226"/>
            <a:ext cx="8533929" cy="3855076"/>
          </a:xfrm>
        </p:spPr>
        <p:txBody>
          <a:bodyPr/>
          <a:lstStyle/>
          <a:p>
            <a:pPr marL="502920" indent="-457200">
              <a:buFont typeface="+mj-lt"/>
              <a:buAutoNum type="arabicPeriod"/>
            </a:pPr>
            <a:r>
              <a:rPr lang="es-MX" dirty="0" smtClean="0"/>
              <a:t>Son procesos internos, que se producen con mucha rapidez. Hay que conocerlos para intervenir y controlarlos rápidamente</a:t>
            </a:r>
          </a:p>
          <a:p>
            <a:pPr marL="502920" indent="-457200">
              <a:buFont typeface="+mj-lt"/>
              <a:buAutoNum type="arabicPeriod"/>
            </a:pPr>
            <a:r>
              <a:rPr lang="es-MX" dirty="0" smtClean="0"/>
              <a:t>Con la existencia de los hombres de forma contemplativos se dice que lo mas bello y elevado es contemplar el mundo.</a:t>
            </a:r>
          </a:p>
          <a:p>
            <a:pPr marL="502920" indent="-457200">
              <a:buFont typeface="+mj-lt"/>
              <a:buAutoNum type="arabicPeriod"/>
            </a:pPr>
            <a:r>
              <a:rPr lang="es-MX" dirty="0" smtClean="0"/>
              <a:t>La investigación ha mostrado muy claramente que sobre la base de estos procesos de maduración se producen importantes procesos de aprendizaje perceptivo.</a:t>
            </a:r>
          </a:p>
        </p:txBody>
      </p:sp>
      <p:pic>
        <p:nvPicPr>
          <p:cNvPr id="1026" name="Picture 2" descr="OBSERVACIÓN COMO TÉCNICA DE INVESTIGACIÓN CIENTÍFICA | Mind Ma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28178" y="4182035"/>
            <a:ext cx="2469099" cy="246909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Observación Directa - YouTub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0835" y="4328551"/>
            <a:ext cx="4002823" cy="2251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2177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69894" y="1143000"/>
            <a:ext cx="9872871" cy="4038600"/>
          </a:xfrm>
        </p:spPr>
        <p:txBody>
          <a:bodyPr>
            <a:normAutofit lnSpcReduction="10000"/>
          </a:bodyPr>
          <a:lstStyle/>
          <a:p>
            <a:r>
              <a:rPr lang="es-MX" dirty="0"/>
              <a:t> El autor señala que uno de los propósitos de la escuela ha de ser formar la capacidad de observación, en ese sentido refiere que existen hombres contemplativos y hombres de acción y que ambos estudian la realidad, los primeros porque les gusta, los segundos, porque lo necesitan para que su acción tenga éxito</a:t>
            </a:r>
            <a:r>
              <a:rPr lang="es-MX" dirty="0" smtClean="0"/>
              <a:t>.</a:t>
            </a:r>
          </a:p>
          <a:p>
            <a:endParaRPr lang="es-MX" dirty="0"/>
          </a:p>
          <a:p>
            <a:r>
              <a:rPr lang="es-MX" dirty="0"/>
              <a:t>La percepción es la captación activa de las circunstancias y datos con los que el hombre entra en contacto a través de la sensación ('contemplación activa'). Percibir significa entonces, de aquí que la percepción sea la elaboración de información y posea sus instrumentos propios 'esquemas' para hacerla. Sin dichos esquemas, el hombre no ve nada, cada quien los va construyendo en procesos de aprendizaje continuos durante toda la vida (cada actividad es una acción constructiva).</a:t>
            </a:r>
            <a:endParaRPr lang="es-MX" dirty="0"/>
          </a:p>
        </p:txBody>
      </p:sp>
    </p:spTree>
    <p:extLst>
      <p:ext uri="{BB962C8B-B14F-4D97-AF65-F5344CB8AC3E}">
        <p14:creationId xmlns:p14="http://schemas.microsoft.com/office/powerpoint/2010/main" val="2243142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20273" y="730876"/>
            <a:ext cx="9872871" cy="4038600"/>
          </a:xfrm>
        </p:spPr>
        <p:txBody>
          <a:bodyPr/>
          <a:lstStyle/>
          <a:p>
            <a:r>
              <a:rPr lang="es-MX" dirty="0"/>
              <a:t>Durante mucho tiempo se ha creído que los procesos perceptivos (no sólo los correspondientes a la visión, sino todas las formas de la percepción sensorial) vienen determinados por </a:t>
            </a:r>
            <a:r>
              <a:rPr lang="es-MX" dirty="0" smtClean="0"/>
              <a:t>la estructura</a:t>
            </a:r>
            <a:r>
              <a:rPr lang="es-MX" dirty="0"/>
              <a:t>, el crecimiento de los órganos de los sentidos y que la percepción, por tanto, se </a:t>
            </a:r>
            <a:r>
              <a:rPr lang="es-MX" dirty="0" smtClean="0"/>
              <a:t>desarrolla independientemente </a:t>
            </a:r>
            <a:r>
              <a:rPr lang="es-MX" dirty="0"/>
              <a:t>del aprendizaje y de la experiencia, como maduración. </a:t>
            </a:r>
            <a:endParaRPr lang="es-MX" dirty="0" smtClean="0"/>
          </a:p>
          <a:p>
            <a:r>
              <a:rPr lang="es-MX" dirty="0" smtClean="0"/>
              <a:t>Este </a:t>
            </a:r>
            <a:r>
              <a:rPr lang="es-MX" dirty="0"/>
              <a:t>enfoque </a:t>
            </a:r>
            <a:r>
              <a:rPr lang="es-MX" dirty="0" smtClean="0"/>
              <a:t>pudo surgir </a:t>
            </a:r>
            <a:r>
              <a:rPr lang="es-MX" dirty="0"/>
              <a:t>porque los psicólogos de la percepción sólo investigaban los procesos perceptivos </a:t>
            </a:r>
            <a:r>
              <a:rPr lang="es-MX" dirty="0" smtClean="0"/>
              <a:t>más simples</a:t>
            </a:r>
            <a:r>
              <a:rPr lang="es-MX" dirty="0"/>
              <a:t>, como por ejemplo la visión de figuras y elementos geométricos sencillos (círculos, cuadrados, muestras de cintas, etc.) </a:t>
            </a:r>
          </a:p>
          <a:p>
            <a:endParaRPr lang="es-MX" dirty="0"/>
          </a:p>
        </p:txBody>
      </p:sp>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l="14100" t="8537" r="14107" b="3755"/>
          <a:stretch/>
        </p:blipFill>
        <p:spPr>
          <a:xfrm>
            <a:off x="4095482" y="3541690"/>
            <a:ext cx="3670479" cy="2794715"/>
          </a:xfrm>
          <a:prstGeom prst="rect">
            <a:avLst/>
          </a:prstGeom>
        </p:spPr>
      </p:pic>
    </p:spTree>
    <p:extLst>
      <p:ext uri="{BB962C8B-B14F-4D97-AF65-F5344CB8AC3E}">
        <p14:creationId xmlns:p14="http://schemas.microsoft.com/office/powerpoint/2010/main" val="139812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3000" y="631065"/>
            <a:ext cx="9872871" cy="4859628"/>
          </a:xfrm>
        </p:spPr>
        <p:txBody>
          <a:bodyPr/>
          <a:lstStyle/>
          <a:p>
            <a:r>
              <a:rPr lang="es-MX" dirty="0"/>
              <a:t>Los niños y los adolescentes aprenden a ver y a </a:t>
            </a:r>
            <a:r>
              <a:rPr lang="es-MX" dirty="0" smtClean="0"/>
              <a:t>oír.</a:t>
            </a:r>
          </a:p>
          <a:p>
            <a:r>
              <a:rPr lang="es-MX" dirty="0"/>
              <a:t>El aprendizaje perceptivo aparece muy claramente en la lectura: donde el principiante no ve más que letras, el lector avezado ve grupos de palabras característicos y unidades de significado. Lo mismo sucede con los idiomas: donde el oyente que carece de experiencia no oye más que una sucesión de sonidos (como sucede con los altavoces en un aeropuerto, por ejemplo), el conocedor de una lengua distingue las diferentes palabras y fragmentos de palabras (logra «segmentar» el flujo del lenguaje y adjudicar el correspondiente significado a las distintas partes </a:t>
            </a:r>
            <a:endParaRPr lang="es-MX" dirty="0" smtClean="0"/>
          </a:p>
          <a:p>
            <a:endParaRPr lang="es-MX"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6267" y="3696235"/>
            <a:ext cx="2010428" cy="2530699"/>
          </a:xfrm>
          <a:prstGeom prst="rect">
            <a:avLst/>
          </a:prstGeom>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7298" y="3966690"/>
            <a:ext cx="3487315" cy="1961615"/>
          </a:xfrm>
          <a:prstGeom prst="rect">
            <a:avLst/>
          </a:prstGeom>
        </p:spPr>
      </p:pic>
    </p:spTree>
    <p:extLst>
      <p:ext uri="{BB962C8B-B14F-4D97-AF65-F5344CB8AC3E}">
        <p14:creationId xmlns:p14="http://schemas.microsoft.com/office/powerpoint/2010/main" val="294250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r>
              <a:rPr lang="es-MX" dirty="0"/>
              <a:t>Todos los sentidos pueden estar al servicio de la contemplación activa, captando a veces, por partida doble, un mismo aspecto de una cosa (por ejemplo, captación de formas mediante los sentidos de la vista y del tacto), agregando otras nuevos aspectos a su imagen (al oír el ruido que hace al caer captamos una nueva faceta del fenómeno visual «cascada»). Sin embargo, percibir significa siempre «tomar posesión activa del fenómeno». </a:t>
            </a:r>
            <a:endParaRPr lang="es-MX" dirty="0" smtClean="0"/>
          </a:p>
          <a:p>
            <a:endParaRPr lang="es-MX" dirty="0"/>
          </a:p>
        </p:txBody>
      </p:sp>
    </p:spTree>
    <p:extLst>
      <p:ext uri="{BB962C8B-B14F-4D97-AF65-F5344CB8AC3E}">
        <p14:creationId xmlns:p14="http://schemas.microsoft.com/office/powerpoint/2010/main" val="3969555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¿Cual es la alternativa?</a:t>
            </a:r>
            <a:endParaRPr lang="es-MX" dirty="0"/>
          </a:p>
        </p:txBody>
      </p:sp>
      <p:sp>
        <p:nvSpPr>
          <p:cNvPr id="3" name="Marcador de contenido 2"/>
          <p:cNvSpPr>
            <a:spLocks noGrp="1"/>
          </p:cNvSpPr>
          <p:nvPr>
            <p:ph idx="1"/>
          </p:nvPr>
        </p:nvSpPr>
        <p:spPr/>
        <p:txBody>
          <a:bodyPr/>
          <a:lstStyle/>
          <a:p>
            <a:r>
              <a:rPr lang="es-MX" dirty="0"/>
              <a:t>Se trata de escuchar o de leer descripciones de los mismos objetos. Ya hemos visto en el primer capítulo lo que esto significa. En lugar de tener una experiencia sensorial, el alumno oye o ve sólo signos verbales. Se le deja unir los signos a los correspondientes significados y formarse una representación del objeto</a:t>
            </a:r>
            <a:r>
              <a:rPr lang="es-MX" dirty="0" smtClean="0"/>
              <a:t>.</a:t>
            </a:r>
          </a:p>
          <a:p>
            <a:r>
              <a:rPr lang="es-MX" dirty="0"/>
              <a:t>El maestro no puede saber, de modo directo e inmediato, sino sólo consecutivamente si el alumno lo consigue; así, por ejemplo, cuando le hace dibujar el objeto, conoce qué representación se ha formado el alumno; cuando le hace un examen oral o escrito, es decir, cuando le hace responder con palabras, se le plantea a él el mismo problema que al alumno (formarse una imagen de la representación que el alumno une a las palabras</a:t>
            </a:r>
            <a:r>
              <a:rPr lang="es-MX" dirty="0" smtClean="0"/>
              <a:t>).</a:t>
            </a:r>
            <a:endParaRPr lang="es-MX" dirty="0"/>
          </a:p>
        </p:txBody>
      </p:sp>
    </p:spTree>
    <p:extLst>
      <p:ext uri="{BB962C8B-B14F-4D97-AF65-F5344CB8AC3E}">
        <p14:creationId xmlns:p14="http://schemas.microsoft.com/office/powerpoint/2010/main" val="374801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955434" y="1899807"/>
            <a:ext cx="9966960" cy="2926080"/>
          </a:xfrm>
        </p:spPr>
        <p:txBody>
          <a:bodyPr/>
          <a:lstStyle/>
          <a:p>
            <a:r>
              <a:rPr lang="es-MX" dirty="0" smtClean="0"/>
              <a:t>Contemplación como actividad</a:t>
            </a:r>
            <a:endParaRPr lang="es-MX" dirty="0"/>
          </a:p>
        </p:txBody>
      </p:sp>
    </p:spTree>
    <p:extLst>
      <p:ext uri="{BB962C8B-B14F-4D97-AF65-F5344CB8AC3E}">
        <p14:creationId xmlns:p14="http://schemas.microsoft.com/office/powerpoint/2010/main" val="4130468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1485" y="602087"/>
            <a:ext cx="9872871" cy="4038600"/>
          </a:xfrm>
        </p:spPr>
        <p:txBody>
          <a:bodyPr/>
          <a:lstStyle/>
          <a:p>
            <a:r>
              <a:rPr lang="es-MX" dirty="0"/>
              <a:t>Si se quiere comprender por qué contemplar es una actividad, no hay que aproximarse al problema desde la vertiente de los procesos perceptivos más simples. Es decir, no hay que preguntarse cómo percibimos un punto, como tal; o tres puntos próximos, como triángulo; una figura formada por círculos concéntricos, como diana de tiro al blanco. Podría ser muy bien que estas figuras tan sencillas tuviesen en el sistema nervioso central sus unidades analíticas prefiguradas. Cualquier persona occidental ha visto esas figuras con tanta frecuencia que los procesos de su captación están intensamente </a:t>
            </a:r>
            <a:r>
              <a:rPr lang="es-MX" dirty="0" smtClean="0"/>
              <a:t>sobre aprendidos </a:t>
            </a:r>
            <a:r>
              <a:rPr lang="es-MX" dirty="0"/>
              <a:t>y funcionan casi instantáneamente. </a:t>
            </a:r>
            <a:endParaRPr lang="es-MX" dirty="0" smtClean="0"/>
          </a:p>
          <a:p>
            <a:r>
              <a:rPr lang="es-MX" dirty="0"/>
              <a:t>Resulta más lógico comenzar por fenómenos de complejidad media y preguntarse cómo son percibidos y captados</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3174" y="4430333"/>
            <a:ext cx="2265281" cy="1964497"/>
          </a:xfrm>
          <a:prstGeom prst="rect">
            <a:avLst/>
          </a:prstGeom>
        </p:spPr>
      </p:pic>
    </p:spTree>
    <p:extLst>
      <p:ext uri="{BB962C8B-B14F-4D97-AF65-F5344CB8AC3E}">
        <p14:creationId xmlns:p14="http://schemas.microsoft.com/office/powerpoint/2010/main" val="462011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43000" y="1159098"/>
            <a:ext cx="9872871" cy="4859628"/>
          </a:xfrm>
        </p:spPr>
        <p:txBody>
          <a:bodyPr/>
          <a:lstStyle/>
          <a:p>
            <a:r>
              <a:rPr lang="es-MX" dirty="0"/>
              <a:t>Las figuras de los aviones en el cielo no son ya acciones en sentido estricto, sino movimientos físicos controlados por seres humanos. Todo esto resulta también válido con respecto a movimientos en espacios reducidos, como por ejemplo, la percepción de las oscilaciones de un péndulo. </a:t>
            </a:r>
            <a:endParaRPr lang="es-MX" dirty="0" smtClean="0"/>
          </a:p>
          <a:p>
            <a:r>
              <a:rPr lang="es-MX" dirty="0" smtClean="0"/>
              <a:t>Este </a:t>
            </a:r>
            <a:r>
              <a:rPr lang="es-MX" dirty="0"/>
              <a:t>ejemplo permite pasar a la siguiente etapa de nuestras reflexiones: es evidente que se puede establecer también contacto con una figura inanimada y seguirla.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5482" y="3588912"/>
            <a:ext cx="3621926" cy="2416261"/>
          </a:xfrm>
          <a:prstGeom prst="rect">
            <a:avLst/>
          </a:prstGeom>
        </p:spPr>
      </p:pic>
    </p:spTree>
    <p:extLst>
      <p:ext uri="{BB962C8B-B14F-4D97-AF65-F5344CB8AC3E}">
        <p14:creationId xmlns:p14="http://schemas.microsoft.com/office/powerpoint/2010/main" val="2722083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err="1"/>
              <a:t>Piager-Inhelder</a:t>
            </a:r>
            <a:endParaRPr lang="es-MX" dirty="0"/>
          </a:p>
        </p:txBody>
      </p:sp>
      <p:sp>
        <p:nvSpPr>
          <p:cNvPr id="3" name="Marcador de contenido 2"/>
          <p:cNvSpPr>
            <a:spLocks noGrp="1"/>
          </p:cNvSpPr>
          <p:nvPr>
            <p:ph idx="1"/>
          </p:nvPr>
        </p:nvSpPr>
        <p:spPr/>
        <p:txBody>
          <a:bodyPr/>
          <a:lstStyle/>
          <a:p>
            <a:r>
              <a:rPr lang="es-MX" dirty="0"/>
              <a:t>R</a:t>
            </a:r>
            <a:r>
              <a:rPr lang="es-MX" dirty="0" smtClean="0"/>
              <a:t>efieren </a:t>
            </a:r>
            <a:r>
              <a:rPr lang="es-MX" dirty="0"/>
              <a:t>interesantes ejemplos de examen táctil, de palpación de figuras de formas diversas por niños de corta edad. Entregaron a los pequeños -que tenían los ojos vendados- figuras recortadas en cartón: discos, cuadrados, triángulos, anillos, etc., y observaron cómo las identificaban. Mientras que los niños de tres años no sabían qué hacer con las figuras y en consecuencia se equivocaban bastante, los niños de más edad seguían los contornos con el dedo y las identificaban con seguridad. </a:t>
            </a: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16646" y="4076700"/>
            <a:ext cx="2156742" cy="2352809"/>
          </a:xfrm>
          <a:prstGeom prst="rect">
            <a:avLst/>
          </a:prstGeom>
        </p:spPr>
      </p:pic>
    </p:spTree>
    <p:extLst>
      <p:ext uri="{BB962C8B-B14F-4D97-AF65-F5344CB8AC3E}">
        <p14:creationId xmlns:p14="http://schemas.microsoft.com/office/powerpoint/2010/main" val="2366139566"/>
      </p:ext>
    </p:extLst>
  </p:cSld>
  <p:clrMapOvr>
    <a:masterClrMapping/>
  </p:clrMapOvr>
</p:sld>
</file>

<file path=ppt/theme/theme1.xml><?xml version="1.0" encoding="utf-8"?>
<a:theme xmlns:a="http://schemas.openxmlformats.org/drawingml/2006/main" name="Bas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Office_30450642_TF55885775" id="{A3D577B1-594C-41E0-B1C2-F30B18616F66}" vid="{8FF44D27-C355-431A-AC37-EFD8F965159C}"/>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 estudiante o profesor realiza</Template>
  <TotalTime>0</TotalTime>
  <Words>1168</Words>
  <Application>Microsoft Office PowerPoint</Application>
  <PresentationFormat>Panorámica</PresentationFormat>
  <Paragraphs>38</Paragraphs>
  <Slides>18</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Corbel</vt:lpstr>
      <vt:lpstr>Rockwell</vt:lpstr>
      <vt:lpstr>Tahoma</vt:lpstr>
      <vt:lpstr>Base</vt:lpstr>
      <vt:lpstr>Contemplar y observar </vt:lpstr>
      <vt:lpstr>Presentación de PowerPoint</vt:lpstr>
      <vt:lpstr>Presentación de PowerPoint</vt:lpstr>
      <vt:lpstr>Presentación de PowerPoint</vt:lpstr>
      <vt:lpstr>¿Cual es la alternativa?</vt:lpstr>
      <vt:lpstr>Contemplación como actividad</vt:lpstr>
      <vt:lpstr>Presentación de PowerPoint</vt:lpstr>
      <vt:lpstr>Presentación de PowerPoint</vt:lpstr>
      <vt:lpstr>Piager-Inhelder</vt:lpstr>
      <vt:lpstr>Capacitación matemática de un proceso</vt:lpstr>
      <vt:lpstr>Presentación de PowerPoint</vt:lpstr>
      <vt:lpstr>Asimilación</vt:lpstr>
      <vt:lpstr>Presentación de PowerPoint</vt:lpstr>
      <vt:lpstr>¿EDUCAR LA CAPACIDAD DE OBSERVACIÓN?</vt:lpstr>
      <vt:lpstr>Presentación de PowerPoint</vt:lpstr>
      <vt:lpstr>En general forma básica de enseñar 3:</vt:lpstr>
      <vt:lpstr>Presentación de PowerPoint</vt:lpstr>
      <vt:lpstr>Presentación de PowerPoint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2021-06-12T19:02:38Z</dcterms:created>
  <dcterms:modified xsi:type="dcterms:W3CDTF">2021-06-14T19:26:39Z</dcterms:modified>
</cp:coreProperties>
</file>