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  <p:embeddedFont>
      <p:font typeface="Playfair Display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5B51DBE-D8C4-4A94-B348-438F59DA0197}">
  <a:tblStyle styleId="{F5B51DBE-D8C4-4A94-B348-438F59DA019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layfairDisplay-bold.fntdata"/><Relationship Id="rId11" Type="http://schemas.openxmlformats.org/officeDocument/2006/relationships/slide" Target="slides/slide5.xml"/><Relationship Id="rId22" Type="http://schemas.openxmlformats.org/officeDocument/2006/relationships/font" Target="fonts/PlayfairDisplay-boldItalic.fntdata"/><Relationship Id="rId10" Type="http://schemas.openxmlformats.org/officeDocument/2006/relationships/slide" Target="slides/slide4.xml"/><Relationship Id="rId21" Type="http://schemas.openxmlformats.org/officeDocument/2006/relationships/font" Target="fonts/PlayfairDisplay-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Roboto-regular.fntdata"/><Relationship Id="rId14" Type="http://schemas.openxmlformats.org/officeDocument/2006/relationships/slide" Target="slides/slide8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PlayfairDisplay-regular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e0c0789cbc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e0c0789cbc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e0c0789cbc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e0c0789cbc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e0c0789cbc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e0c0789cbc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e0c0789cbc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e0c0789cbc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e0c0789cbc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e0c0789cbc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e0c0789cbc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e0c0789cbc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e0c0789cbc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e0c0789cbc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Relationship Id="rId4" Type="http://schemas.openxmlformats.org/officeDocument/2006/relationships/image" Target="../media/image7.jpg"/><Relationship Id="rId9" Type="http://schemas.openxmlformats.org/officeDocument/2006/relationships/image" Target="../media/image9.jpg"/><Relationship Id="rId5" Type="http://schemas.openxmlformats.org/officeDocument/2006/relationships/image" Target="../media/image8.jpg"/><Relationship Id="rId6" Type="http://schemas.openxmlformats.org/officeDocument/2006/relationships/image" Target="../media/image1.jpg"/><Relationship Id="rId7" Type="http://schemas.openxmlformats.org/officeDocument/2006/relationships/image" Target="../media/image5.jpg"/><Relationship Id="rId8" Type="http://schemas.openxmlformats.org/officeDocument/2006/relationships/image" Target="../media/image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40200" cy="12573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581900" y="304800"/>
            <a:ext cx="8454600" cy="431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/>
              <a:t>ESCUELA NORMAL DE EDUCACION PREESCOLAR </a:t>
            </a:r>
            <a:r>
              <a:rPr b="1" lang="es-419"/>
              <a:t>         </a:t>
            </a:r>
            <a:endParaRPr b="1" sz="12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200"/>
              <a:t>Licenciatura en Educación Preescolar  </a:t>
            </a:r>
            <a:br>
              <a:rPr lang="es-419" sz="1200"/>
            </a:br>
            <a:r>
              <a:rPr lang="es-419" sz="1200"/>
              <a:t>Cuarto semestre  </a:t>
            </a:r>
            <a:endParaRPr sz="12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200"/>
              <a:t>Curso</a:t>
            </a:r>
            <a:r>
              <a:rPr lang="es-419" sz="1200"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s-419" sz="1200"/>
              <a:t>Estrategias para la Exploración del Mundo Social         </a:t>
            </a:r>
            <a:r>
              <a:rPr lang="es-419" sz="1200"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200"/>
              <a:t>Unidad lll</a:t>
            </a:r>
            <a:endParaRPr b="1" sz="12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200"/>
              <a:t>La comunidad y la participación social de los niños y niñas de preescolar  </a:t>
            </a:r>
            <a:endParaRPr sz="12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200"/>
              <a:t>Alumna: Danna Sophia Rangel Ibarra #16</a:t>
            </a:r>
            <a:br>
              <a:rPr lang="es-419" sz="1200"/>
            </a:br>
            <a:endParaRPr sz="12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/>
              <a:t> </a:t>
            </a:r>
            <a:r>
              <a:rPr b="1" lang="es-419" sz="1000"/>
              <a:t>Competencias de la unidad:   </a:t>
            </a:r>
            <a:endParaRPr b="1" sz="1000"/>
          </a:p>
          <a:p>
            <a:pPr indent="-3111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Font typeface="Noto Sans Symbols"/>
              <a:buChar char="✔"/>
            </a:pPr>
            <a:r>
              <a:rPr lang="es-419" sz="1300"/>
              <a:t>Integra recursos de la investigación educativa para enriquecer su práctica profesional, expresando su interés por el conocimiento, la ciencia y la mejora de la educación.</a:t>
            </a:r>
            <a:endParaRPr b="1" sz="1300"/>
          </a:p>
          <a:p>
            <a:pPr indent="-3111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Font typeface="Noto Sans Symbols"/>
              <a:buChar char="✔"/>
            </a:pPr>
            <a:r>
              <a:rPr lang="es-419" sz="1300"/>
              <a:t>Detecta los procesos de aprendizaje de sus alumnos para favorecer su desarrollo cognitivo y socioemocional.</a:t>
            </a:r>
            <a:endParaRPr b="1" sz="1300"/>
          </a:p>
          <a:p>
            <a:pPr indent="-2921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Noto Sans Symbols"/>
              <a:buChar char="✔"/>
            </a:pPr>
            <a:r>
              <a:rPr lang="es-419" sz="1300"/>
              <a:t>Aplica el plan y programas de estudio para alcanzar los propósitos educativos y contribuir al pleno desenvolvimiento de las capacidades de sus alumnos. </a:t>
            </a:r>
            <a:r>
              <a:rPr b="1" lang="es-419" sz="1500"/>
              <a:t> </a:t>
            </a:r>
            <a:r>
              <a:rPr b="1" lang="es-419" sz="1200"/>
              <a:t> </a:t>
            </a:r>
            <a:endParaRPr b="1" sz="12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200"/>
              <a:t>EVIDENCIA UNIDAD lll</a:t>
            </a:r>
            <a:br>
              <a:rPr b="1" lang="es-419" sz="1200"/>
            </a:br>
            <a:r>
              <a:rPr lang="es-419" sz="1200"/>
              <a:t>Capsulas infantiles de audio: “Las niñas y los niños cuentan, y cuentan mucho” </a:t>
            </a:r>
            <a:endParaRPr b="1" sz="1200"/>
          </a:p>
          <a:p>
            <a:pPr indent="0" lvl="0" marL="0" rtl="0" algn="r">
              <a:spcBef>
                <a:spcPts val="1000"/>
              </a:spcBef>
              <a:spcAft>
                <a:spcPts val="0"/>
              </a:spcAft>
              <a:buNone/>
            </a:pPr>
            <a:r>
              <a:rPr lang="es-419" sz="1200"/>
              <a:t>Saltillo, Coahuila                                                                                  Junio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00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-25" y="-12900"/>
            <a:ext cx="9144000" cy="7218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500">
                <a:latin typeface="Playfair Display"/>
                <a:ea typeface="Playfair Display"/>
                <a:cs typeface="Playfair Display"/>
                <a:sym typeface="Playfair Display"/>
              </a:rPr>
              <a:t>CONOCIENDO A LOS SERES VIVOS</a:t>
            </a:r>
            <a:r>
              <a:rPr lang="es-419" sz="2100">
                <a:latin typeface="Playfair Display"/>
                <a:ea typeface="Playfair Display"/>
                <a:cs typeface="Playfair Display"/>
                <a:sym typeface="Playfair Display"/>
              </a:rPr>
              <a:t> </a:t>
            </a:r>
            <a:endParaRPr sz="21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61" name="Google Shape;61;p14"/>
          <p:cNvSpPr/>
          <p:nvPr/>
        </p:nvSpPr>
        <p:spPr>
          <a:xfrm>
            <a:off x="167575" y="792725"/>
            <a:ext cx="2410500" cy="2249700"/>
          </a:xfrm>
          <a:prstGeom prst="rect">
            <a:avLst/>
          </a:prstGeom>
          <a:solidFill>
            <a:srgbClr val="9FC5E8"/>
          </a:solidFill>
          <a:ln cap="flat" cmpd="sng" w="9525">
            <a:solidFill>
              <a:srgbClr val="9FC5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700"/>
              <a:t>Aprendizaje esperado: </a:t>
            </a:r>
            <a:endParaRPr sz="1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700"/>
              <a:t>Describe y explica las </a:t>
            </a:r>
            <a:r>
              <a:rPr lang="es-419" sz="1700"/>
              <a:t>características</a:t>
            </a:r>
            <a:r>
              <a:rPr lang="es-419" sz="1700"/>
              <a:t> comunes que identifica entre seres vivos y elementos que observa en la naturaleza. </a:t>
            </a:r>
            <a:endParaRPr sz="1700"/>
          </a:p>
        </p:txBody>
      </p:sp>
      <p:sp>
        <p:nvSpPr>
          <p:cNvPr id="62" name="Google Shape;62;p14"/>
          <p:cNvSpPr txBox="1"/>
          <p:nvPr/>
        </p:nvSpPr>
        <p:spPr>
          <a:xfrm>
            <a:off x="2462175" y="1185875"/>
            <a:ext cx="3441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/>
              <a:t>Espacio: Aula virtual</a:t>
            </a:r>
            <a:r>
              <a:rPr lang="es-419"/>
              <a:t> </a:t>
            </a:r>
            <a:endParaRPr/>
          </a:p>
        </p:txBody>
      </p:sp>
      <p:sp>
        <p:nvSpPr>
          <p:cNvPr id="63" name="Google Shape;63;p14"/>
          <p:cNvSpPr/>
          <p:nvPr/>
        </p:nvSpPr>
        <p:spPr>
          <a:xfrm>
            <a:off x="5788050" y="1185875"/>
            <a:ext cx="3343200" cy="12762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rgbClr val="F4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600"/>
              <a:t>Ambientación</a:t>
            </a:r>
            <a:r>
              <a:rPr lang="es-419" sz="1600"/>
              <a:t>: Solamente se tratara de que en el lugar haya diferentes </a:t>
            </a:r>
            <a:r>
              <a:rPr lang="es-419" sz="1600"/>
              <a:t>imágenes</a:t>
            </a:r>
            <a:r>
              <a:rPr lang="es-419" sz="1600"/>
              <a:t> de los seres vivos que encuentra en la naturaleza. </a:t>
            </a:r>
            <a:endParaRPr sz="1600"/>
          </a:p>
        </p:txBody>
      </p:sp>
      <p:sp>
        <p:nvSpPr>
          <p:cNvPr id="64" name="Google Shape;64;p14"/>
          <p:cNvSpPr/>
          <p:nvPr/>
        </p:nvSpPr>
        <p:spPr>
          <a:xfrm>
            <a:off x="5861100" y="3629525"/>
            <a:ext cx="3222900" cy="1108500"/>
          </a:xfrm>
          <a:prstGeom prst="rect">
            <a:avLst/>
          </a:prstGeom>
          <a:gradFill>
            <a:gsLst>
              <a:gs pos="0">
                <a:srgbClr val="FFF6DB"/>
              </a:gs>
              <a:gs pos="100000">
                <a:srgbClr val="FAD25C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rgbClr val="FCE5C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600"/>
              <a:t>Materiales: Vestimenta de </a:t>
            </a:r>
            <a:r>
              <a:rPr lang="es-419" sz="1600"/>
              <a:t>científicos</a:t>
            </a:r>
            <a:r>
              <a:rPr lang="es-419" sz="1600"/>
              <a:t>, y materiales como lupas. </a:t>
            </a:r>
            <a:endParaRPr sz="1600"/>
          </a:p>
        </p:txBody>
      </p:sp>
      <p:sp>
        <p:nvSpPr>
          <p:cNvPr id="65" name="Google Shape;65;p14"/>
          <p:cNvSpPr/>
          <p:nvPr/>
        </p:nvSpPr>
        <p:spPr>
          <a:xfrm>
            <a:off x="32250" y="3607775"/>
            <a:ext cx="2513700" cy="11520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rgbClr val="D0E0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600"/>
              <a:t>Participantes: Alumnos que puedan asistir a la </a:t>
            </a:r>
            <a:r>
              <a:rPr lang="es-419" sz="1600"/>
              <a:t>sesión</a:t>
            </a:r>
            <a:r>
              <a:rPr lang="es-419" sz="1600"/>
              <a:t>. </a:t>
            </a:r>
            <a:endParaRPr sz="1600"/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16263" y="2124551"/>
            <a:ext cx="2933723" cy="206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4CF96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/>
        </p:nvSpPr>
        <p:spPr>
          <a:xfrm>
            <a:off x="116025" y="154700"/>
            <a:ext cx="73350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900"/>
              <a:t>INFORMACION:</a:t>
            </a:r>
            <a:endParaRPr b="1" sz="1900"/>
          </a:p>
        </p:txBody>
      </p:sp>
      <p:sp>
        <p:nvSpPr>
          <p:cNvPr id="72" name="Google Shape;72;p15"/>
          <p:cNvSpPr/>
          <p:nvPr/>
        </p:nvSpPr>
        <p:spPr>
          <a:xfrm>
            <a:off x="12900" y="889500"/>
            <a:ext cx="3570900" cy="3364500"/>
          </a:xfrm>
          <a:prstGeom prst="rect">
            <a:avLst/>
          </a:prstGeom>
          <a:solidFill>
            <a:schemeClr val="accent6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5"/>
          <p:cNvSpPr txBox="1"/>
          <p:nvPr/>
        </p:nvSpPr>
        <p:spPr>
          <a:xfrm>
            <a:off x="12900" y="817050"/>
            <a:ext cx="3570900" cy="35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/>
              <a:t>Un ser vivo es un conjunto de átomos y moléculas, que forman una estructura material muy organizada y compleja, en la que intervienen sistemas de comunicación molecular que se relaciona con el ambiente con un intercambio de materia y energía de una forma ordenada y que tiene la capacidad de desempeñar las funciones básicas de la vida</a:t>
            </a:r>
            <a:endParaRPr sz="1800"/>
          </a:p>
        </p:txBody>
      </p:sp>
      <p:sp>
        <p:nvSpPr>
          <p:cNvPr id="74" name="Google Shape;74;p15"/>
          <p:cNvSpPr/>
          <p:nvPr/>
        </p:nvSpPr>
        <p:spPr>
          <a:xfrm>
            <a:off x="3583800" y="77350"/>
            <a:ext cx="5560200" cy="2733000"/>
          </a:xfrm>
          <a:prstGeom prst="rect">
            <a:avLst/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40404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es-419" sz="2000">
                <a:solidFill>
                  <a:srgbClr val="404040"/>
                </a:solidFill>
                <a:latin typeface="Roboto"/>
                <a:ea typeface="Roboto"/>
                <a:cs typeface="Roboto"/>
                <a:sym typeface="Roboto"/>
              </a:rPr>
              <a:t>Seres vivos:</a:t>
            </a:r>
            <a:endParaRPr sz="2000">
              <a:solidFill>
                <a:srgbClr val="40404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es-419" sz="1200">
                <a:solidFill>
                  <a:schemeClr val="dk1"/>
                </a:solidFill>
              </a:rPr>
              <a:t>Los seres vivos tienen vida.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es-419" sz="1200">
                <a:solidFill>
                  <a:schemeClr val="dk1"/>
                </a:solidFill>
              </a:rPr>
              <a:t>Viven en un medioambiente donde pueden desarrollar las etapas del ciclo de vida.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es-419" sz="1200">
                <a:solidFill>
                  <a:schemeClr val="dk1"/>
                </a:solidFill>
              </a:rPr>
              <a:t>Los seres vivos se caracterizan porque nacen, crecen, se reproducen y mueren.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es-419" sz="1200">
                <a:solidFill>
                  <a:schemeClr val="dk1"/>
                </a:solidFill>
              </a:rPr>
              <a:t>Responde a cambios en el ambiente.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es-419" sz="1200">
                <a:solidFill>
                  <a:schemeClr val="dk1"/>
                </a:solidFill>
              </a:rPr>
              <a:t>Necesitan agua, alimento, aire y luz solar para sobrevivir.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es-419" sz="1200">
                <a:solidFill>
                  <a:schemeClr val="dk1"/>
                </a:solidFill>
              </a:rPr>
              <a:t>Los seres vivos son: los seres humanos, animales, plantas (flores, árboles, arbustos, etc).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11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rgbClr val="404040"/>
              </a:solidFill>
            </a:endParaRPr>
          </a:p>
        </p:txBody>
      </p:sp>
      <p:sp>
        <p:nvSpPr>
          <p:cNvPr id="75" name="Google Shape;75;p15"/>
          <p:cNvSpPr/>
          <p:nvPr/>
        </p:nvSpPr>
        <p:spPr>
          <a:xfrm>
            <a:off x="3583925" y="2836025"/>
            <a:ext cx="5560200" cy="2127000"/>
          </a:xfrm>
          <a:prstGeom prst="rect">
            <a:avLst/>
          </a:prstGeom>
          <a:solidFill>
            <a:srgbClr val="C45E74"/>
          </a:solidFill>
          <a:ln cap="flat" cmpd="sng" w="9525">
            <a:solidFill>
              <a:srgbClr val="C45E7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/>
              <a:t>Ejemplos de seres vivos: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/>
              <a:t>-</a:t>
            </a:r>
            <a:r>
              <a:rPr lang="es-419" sz="1800"/>
              <a:t>Animales: puma, gato, ballena, cóndor, etc.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/>
              <a:t>-Flores: rosa, maravilla, clavel, tulipán, etc.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/>
              <a:t>-Plantas: helecho, filodendro, alga, etc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/>
              <a:t>-Árboles: manzano, palmera, pino, etc.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/>
              <a:t>-Seres humanos: niño, mujer, abuelo, etc.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FC5E8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/>
        </p:nvSpPr>
        <p:spPr>
          <a:xfrm>
            <a:off x="161100" y="0"/>
            <a:ext cx="32745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419" sz="1900">
                <a:solidFill>
                  <a:schemeClr val="dk1"/>
                </a:solidFill>
              </a:rPr>
              <a:t>Características de los seres vivos:</a:t>
            </a:r>
            <a:endParaRPr b="1" sz="2400"/>
          </a:p>
        </p:txBody>
      </p:sp>
      <p:sp>
        <p:nvSpPr>
          <p:cNvPr id="81" name="Google Shape;81;p16"/>
          <p:cNvSpPr/>
          <p:nvPr/>
        </p:nvSpPr>
        <p:spPr>
          <a:xfrm>
            <a:off x="12900" y="889500"/>
            <a:ext cx="3029400" cy="3738300"/>
          </a:xfrm>
          <a:prstGeom prst="rect">
            <a:avLst/>
          </a:prstGeom>
          <a:solidFill>
            <a:schemeClr val="accent6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Los seres vivos necesitan agua y alimento para poder sobrevivir.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Los animales que se alimentan de plantas se llaman herbívoros.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Los animales que se alimentan de otros animales se llaman carnívoros.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Los animales que se alimentan de plantas y otros animales se llaman omnívoros.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Las plantas se alimentan con el alimento que producen ellas mismas, utilizando diversas sustancias que obtienen directamente del suelo, del aire, del agua y de la luz solar.</a:t>
            </a:r>
            <a:endParaRPr/>
          </a:p>
        </p:txBody>
      </p:sp>
      <p:sp>
        <p:nvSpPr>
          <p:cNvPr id="82" name="Google Shape;82;p16"/>
          <p:cNvSpPr/>
          <p:nvPr/>
        </p:nvSpPr>
        <p:spPr>
          <a:xfrm>
            <a:off x="3583800" y="77350"/>
            <a:ext cx="5560200" cy="2694300"/>
          </a:xfrm>
          <a:prstGeom prst="rect">
            <a:avLst/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-L</a:t>
            </a:r>
            <a:r>
              <a:rPr lang="es-419"/>
              <a:t>os seres vivos se caracterizan porque nacen, crecen, se reproducen y mueren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-Los animales que se </a:t>
            </a:r>
            <a:r>
              <a:rPr lang="es-419"/>
              <a:t>desarrollan</a:t>
            </a:r>
            <a:r>
              <a:rPr lang="es-419"/>
              <a:t> en el vientre materno se llaman vivíparos. Por ejemplo: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Perro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Gato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Vaca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-Los animales que nacen por huevos se llaman ovíparos. Por ejemplo: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Gallina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Pato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Tortuga</a:t>
            </a:r>
            <a:endParaRPr/>
          </a:p>
        </p:txBody>
      </p:sp>
      <p:sp>
        <p:nvSpPr>
          <p:cNvPr id="83" name="Google Shape;83;p16"/>
          <p:cNvSpPr/>
          <p:nvPr/>
        </p:nvSpPr>
        <p:spPr>
          <a:xfrm>
            <a:off x="3171175" y="2836025"/>
            <a:ext cx="5973000" cy="2307600"/>
          </a:xfrm>
          <a:prstGeom prst="rect">
            <a:avLst/>
          </a:prstGeom>
          <a:solidFill>
            <a:srgbClr val="C45E74"/>
          </a:solidFill>
          <a:ln cap="flat" cmpd="sng" w="9525">
            <a:solidFill>
              <a:srgbClr val="C45E7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solidFill>
                  <a:schemeClr val="dk1"/>
                </a:solidFill>
              </a:rPr>
              <a:t>-</a:t>
            </a:r>
            <a:r>
              <a:rPr lang="es-419">
                <a:solidFill>
                  <a:schemeClr val="dk1"/>
                </a:solidFill>
              </a:rPr>
              <a:t>Los seres vivos responden a los cambios que se producen en el ambiente como por ejemplo, los cambios de temperatura; la luz y la oscuridad; la humedad, sustancias químicas y otros agentes ambientales. Al tener esta capacidad de adaptarse a los cambios, los seres vivos se relacionan con su entorno y pueden sobrevivir.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solidFill>
                  <a:schemeClr val="dk1"/>
                </a:solidFill>
              </a:rPr>
              <a:t>-Algunos ejemplos de herbívoros, carnívoros y omnívoros de acuerdo a su alimentación.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solidFill>
                  <a:schemeClr val="dk1"/>
                </a:solidFill>
              </a:rPr>
              <a:t>Herbívoros: caballo, conejo, mariposa, oveja, oruga.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solidFill>
                  <a:schemeClr val="dk1"/>
                </a:solidFill>
              </a:rPr>
              <a:t>Carnívoros: león, lagartija, pingüino, tigre, lobo, tiburón.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solidFill>
                  <a:schemeClr val="dk1"/>
                </a:solidFill>
              </a:rPr>
              <a:t>Omnívoros: ser humanos, gallina, cerdo, piraña, oso pardo.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/>
        </p:nvSpPr>
        <p:spPr>
          <a:xfrm>
            <a:off x="318000" y="346650"/>
            <a:ext cx="8508000" cy="434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/>
              <a:t>Entrevista: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800"/>
              <a:t>Buenos </a:t>
            </a:r>
            <a:r>
              <a:rPr lang="es-419" sz="1800"/>
              <a:t>días</a:t>
            </a:r>
            <a:r>
              <a:rPr lang="es-419" sz="1800"/>
              <a:t> </a:t>
            </a:r>
            <a:r>
              <a:rPr lang="es-419" sz="1800"/>
              <a:t>niños</a:t>
            </a:r>
            <a:r>
              <a:rPr lang="es-419" sz="1800"/>
              <a:t> hoy vamos a aprender muchas cosas nuevas acerca de los seres vivos, para empezar vamos a dar respuesta a cada una de las siguientes preguntas, lo que se sepan pueden responder y lo que no vamos a escuhar a los </a:t>
            </a:r>
            <a:r>
              <a:rPr lang="es-419" sz="1800"/>
              <a:t>demás</a:t>
            </a:r>
            <a:r>
              <a:rPr lang="es-419" sz="1800"/>
              <a:t> </a:t>
            </a:r>
            <a:r>
              <a:rPr lang="es-419" sz="1800"/>
              <a:t>compañeros</a:t>
            </a:r>
            <a:r>
              <a:rPr lang="es-419" sz="1800"/>
              <a:t> para poder saberlo: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s-419" sz="1800"/>
              <a:t>¿</a:t>
            </a:r>
            <a:r>
              <a:rPr lang="es-419" sz="1800"/>
              <a:t>Qué</a:t>
            </a:r>
            <a:r>
              <a:rPr lang="es-419" sz="1800"/>
              <a:t> son los seres vivos?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s-419" sz="1800">
                <a:solidFill>
                  <a:schemeClr val="dk1"/>
                </a:solidFill>
              </a:rPr>
              <a:t>¿</a:t>
            </a:r>
            <a:r>
              <a:rPr lang="es-419" sz="1800"/>
              <a:t>En donde viven los seres vivos?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s-419" sz="1800">
                <a:solidFill>
                  <a:schemeClr val="dk1"/>
                </a:solidFill>
              </a:rPr>
              <a:t>¿</a:t>
            </a:r>
            <a:r>
              <a:rPr lang="es-419" sz="1800"/>
              <a:t>Cuáles</a:t>
            </a:r>
            <a:r>
              <a:rPr lang="es-419" sz="1800"/>
              <a:t> son los seres vivos que conoces?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s-419" sz="1800">
                <a:solidFill>
                  <a:schemeClr val="dk1"/>
                </a:solidFill>
              </a:rPr>
              <a:t>¿</a:t>
            </a:r>
            <a:r>
              <a:rPr lang="es-419" sz="1800">
                <a:solidFill>
                  <a:schemeClr val="dk1"/>
                </a:solidFill>
              </a:rPr>
              <a:t>Cuáles</a:t>
            </a:r>
            <a:r>
              <a:rPr lang="es-419" sz="1800"/>
              <a:t> son las </a:t>
            </a:r>
            <a:r>
              <a:rPr lang="es-419" sz="1800"/>
              <a:t>características</a:t>
            </a:r>
            <a:r>
              <a:rPr lang="es-419" sz="1800"/>
              <a:t> de los seres vivos?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s-419" sz="1800">
                <a:solidFill>
                  <a:schemeClr val="dk1"/>
                </a:solidFill>
              </a:rPr>
              <a:t>¿</a:t>
            </a:r>
            <a:r>
              <a:rPr lang="es-419" sz="1800">
                <a:solidFill>
                  <a:schemeClr val="dk1"/>
                </a:solidFill>
              </a:rPr>
              <a:t>Qué</a:t>
            </a:r>
            <a:r>
              <a:rPr lang="es-419" sz="1800"/>
              <a:t> son los animales </a:t>
            </a:r>
            <a:r>
              <a:rPr lang="es-419" sz="1800"/>
              <a:t>herbívoros</a:t>
            </a:r>
            <a:r>
              <a:rPr lang="es-419" sz="1800"/>
              <a:t>?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s-419" sz="1800">
                <a:solidFill>
                  <a:schemeClr val="dk1"/>
                </a:solidFill>
              </a:rPr>
              <a:t>¿</a:t>
            </a:r>
            <a:r>
              <a:rPr lang="es-419" sz="1800">
                <a:solidFill>
                  <a:schemeClr val="dk1"/>
                </a:solidFill>
              </a:rPr>
              <a:t>Cuáles animales</a:t>
            </a:r>
            <a:r>
              <a:rPr lang="es-419" sz="1800"/>
              <a:t> </a:t>
            </a:r>
            <a:r>
              <a:rPr lang="es-419" sz="1800"/>
              <a:t>herbívoros</a:t>
            </a:r>
            <a:r>
              <a:rPr lang="es-419" sz="1800"/>
              <a:t> conoces?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s-419" sz="1800">
                <a:solidFill>
                  <a:schemeClr val="dk1"/>
                </a:solidFill>
              </a:rPr>
              <a:t>¿</a:t>
            </a:r>
            <a:r>
              <a:rPr lang="es-419" sz="1800">
                <a:solidFill>
                  <a:schemeClr val="dk1"/>
                </a:solidFill>
              </a:rPr>
              <a:t>Qué</a:t>
            </a:r>
            <a:r>
              <a:rPr lang="es-419" sz="1800"/>
              <a:t> son los animales </a:t>
            </a:r>
            <a:r>
              <a:rPr lang="es-419" sz="1800"/>
              <a:t>carnívoros</a:t>
            </a:r>
            <a:r>
              <a:rPr lang="es-419" sz="1800"/>
              <a:t>?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s-419" sz="1800">
                <a:solidFill>
                  <a:schemeClr val="dk1"/>
                </a:solidFill>
              </a:rPr>
              <a:t>¿</a:t>
            </a:r>
            <a:r>
              <a:rPr lang="es-419" sz="1800"/>
              <a:t>Cuales animales </a:t>
            </a:r>
            <a:r>
              <a:rPr lang="es-419" sz="1800"/>
              <a:t>carnívoros</a:t>
            </a:r>
            <a:r>
              <a:rPr lang="es-419" sz="1800"/>
              <a:t> conoces?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s-419" sz="1800">
                <a:solidFill>
                  <a:schemeClr val="dk1"/>
                </a:solidFill>
              </a:rPr>
              <a:t>¿Cual es tu animal favorito y cuales son sus </a:t>
            </a:r>
            <a:r>
              <a:rPr lang="es-419" sz="1800">
                <a:solidFill>
                  <a:schemeClr val="dk1"/>
                </a:solidFill>
              </a:rPr>
              <a:t>características</a:t>
            </a:r>
            <a:r>
              <a:rPr lang="es-419" sz="1800">
                <a:solidFill>
                  <a:schemeClr val="dk1"/>
                </a:solidFill>
              </a:rPr>
              <a:t>?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s-419" sz="1800"/>
              <a:t>Menciona un dato interesante de los seres vivos. </a:t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4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/>
          <p:nvPr/>
        </p:nvSpPr>
        <p:spPr>
          <a:xfrm>
            <a:off x="19350" y="0"/>
            <a:ext cx="9105300" cy="979800"/>
          </a:xfrm>
          <a:prstGeom prst="rect">
            <a:avLst/>
          </a:prstGeom>
          <a:solidFill>
            <a:srgbClr val="FCE5CD"/>
          </a:solidFill>
          <a:ln cap="flat" cmpd="sng" w="9525">
            <a:solidFill>
              <a:srgbClr val="FCE5C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2500"/>
              <a:t>Escenografía</a:t>
            </a:r>
            <a:r>
              <a:rPr b="1" lang="es-419" sz="2500"/>
              <a:t> y propuesta de vestuario: </a:t>
            </a:r>
            <a:endParaRPr b="1" sz="2500"/>
          </a:p>
        </p:txBody>
      </p:sp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15675" y="2911325"/>
            <a:ext cx="1278050" cy="2232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84350" y="1090050"/>
            <a:ext cx="1140700" cy="1711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03650" y="3478525"/>
            <a:ext cx="1278050" cy="161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21875" y="2911325"/>
            <a:ext cx="2882100" cy="2161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195225" y="3594550"/>
            <a:ext cx="3017175" cy="1548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21873" y="1136300"/>
            <a:ext cx="2882100" cy="16185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037975" y="979800"/>
            <a:ext cx="3936050" cy="249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/>
          <p:nvPr/>
        </p:nvSpPr>
        <p:spPr>
          <a:xfrm>
            <a:off x="2732875" y="0"/>
            <a:ext cx="3000000" cy="54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s-419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Rubrica para evaluar  Capsulas infantiles de audio    </a:t>
            </a:r>
            <a:endParaRPr/>
          </a:p>
        </p:txBody>
      </p:sp>
      <p:graphicFrame>
        <p:nvGraphicFramePr>
          <p:cNvPr id="106" name="Google Shape;106;p19"/>
          <p:cNvGraphicFramePr/>
          <p:nvPr/>
        </p:nvGraphicFramePr>
        <p:xfrm>
          <a:off x="240350" y="820450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{F5B51DBE-D8C4-4A94-B348-438F59DA0197}</a:tableStyleId>
              </a:tblPr>
              <a:tblGrid>
                <a:gridCol w="1782800"/>
                <a:gridCol w="1375625"/>
                <a:gridCol w="1925875"/>
                <a:gridCol w="1958875"/>
                <a:gridCol w="1727775"/>
              </a:tblGrid>
              <a:tr h="3460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Criterios de Evaluación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Muy Bueno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Bueno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Regular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Insuficiente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754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Título de la capsula Informativa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 nombre de la capsula es original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 nombre de la capsula se parece a una ya existente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 nombre de la capsula es idéntica a una ya realizada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 tiene el nombre de la capsula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396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Contenido Abordado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 contenido se incluye en el plan y programa y se aborda de manera adecuada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 contenido se incluye en el plan y programa y se abordada de manera más o menos adecuada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 contenido se incluye en el plan y programa, pero no se aborda de manera adecuada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 contenido no se incluye en el plan y programa y no se aborda de manera adecuada 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182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Entrevista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Clara y entendible con preguntas relacionadas a la temática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Clara y entendible con preguntas más o menos relacionadas a la temática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Clara y entendible con preguntas muy poco relacionada a la temática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 existe entrevista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" name="Google Shape;111;p20"/>
          <p:cNvGraphicFramePr/>
          <p:nvPr/>
        </p:nvGraphicFramePr>
        <p:xfrm>
          <a:off x="160738" y="680950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{F5B51DBE-D8C4-4A94-B348-438F59DA0197}</a:tableStyleId>
              </a:tblPr>
              <a:tblGrid>
                <a:gridCol w="1793275"/>
                <a:gridCol w="1383700"/>
                <a:gridCol w="1937200"/>
                <a:gridCol w="1970400"/>
                <a:gridCol w="1737950"/>
              </a:tblGrid>
              <a:tr h="224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Expresión oral y Guion de la Capsula 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Su expresión es muy clara y utilizan un tono de voz fuerte, con distintos matices de voz que caracterizan a sus personajes. Llaman la atención del público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Representan  claramente  el personaje de cada uno, sin embargo, el tono de voz no es tan fuerte. Su tono es lineal.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Su expresión oral es plana no utilizan distintos matices y no se distinguen los personajes que caracterizan. No captan la atención del público.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Su expresión no es clara, no utiliza distintos matices de voz y  sus tonos son muy bajos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0814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Escenografía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Presentan una escenografía acorde al tema central de la capsula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Presentan escenografía, pero no es suficiente,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Presenta una escenografía escasa, solo algunos implementos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1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No presentan escenografía.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