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7" r:id="rId2"/>
  </p:sldMasterIdLst>
  <p:handoutMasterIdLst>
    <p:handoutMasterId r:id="rId12"/>
  </p:handoutMasterIdLst>
  <p:sldIdLst>
    <p:sldId id="256" r:id="rId3"/>
    <p:sldId id="268" r:id="rId4"/>
    <p:sldId id="269" r:id="rId5"/>
    <p:sldId id="263" r:id="rId6"/>
    <p:sldId id="264" r:id="rId7"/>
    <p:sldId id="270" r:id="rId8"/>
    <p:sldId id="265" r:id="rId9"/>
    <p:sldId id="266" r:id="rId10"/>
    <p:sldId id="27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58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93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44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82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51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65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380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2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13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0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2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6D88B106-3AA8-42CB-BEC7-65D4785C5728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22/06/2021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6A18460B-83AD-41E3-B994-C3D206F4AB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3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45423" y="295548"/>
            <a:ext cx="728417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ESCUELA NORMAL DE EDUCACIÓN PREESCOLAR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LICENCIATURA EN EDUCACIÓN PREESCOLAR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algn="ctr" defTabSz="685800">
              <a:lnSpc>
                <a:spcPct val="150000"/>
              </a:lnSpc>
            </a:pPr>
            <a:endParaRPr lang="es-MX" sz="2400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lnSpc>
                <a:spcPct val="150000"/>
              </a:lnSpc>
            </a:pPr>
            <a:endParaRPr lang="es-MX" sz="2400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lnSpc>
                <a:spcPct val="150000"/>
              </a:lnSpc>
            </a:pPr>
            <a:endParaRPr lang="es-MX" sz="2400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EL INFORME DE PRÁCTICAS PROFESIONALES 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DISEÑO DE PLANEACIONES DIDÁCTICAS DENTRO DE UNA COMUNIDAD RURAL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ALUMNA:</a:t>
            </a:r>
          </a:p>
          <a:p>
            <a:pPr algn="ctr" defTabSz="685800">
              <a:lnSpc>
                <a:spcPct val="150000"/>
              </a:lnSpc>
            </a:pPr>
            <a:r>
              <a:rPr lang="es-MX" sz="2400" dirty="0">
                <a:solidFill>
                  <a:prstClr val="black"/>
                </a:solidFill>
                <a:latin typeface="Calibri" panose="020F0502020204030204"/>
              </a:rPr>
              <a:t>FERNANDA ALEJANDRA GONZÁLEZ MÉNDEZ</a:t>
            </a:r>
          </a:p>
          <a:p>
            <a:pPr algn="ctr" defTabSz="685800"/>
            <a:endParaRPr lang="es-MX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2 Imagen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" t="4251" r="63993" b="1747"/>
          <a:stretch/>
        </p:blipFill>
        <p:spPr bwMode="auto">
          <a:xfrm>
            <a:off x="3809207" y="1609278"/>
            <a:ext cx="1556606" cy="20483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9806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905691" y="1545997"/>
            <a:ext cx="78072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La elección del informe de prácticas profesionales como opción de titulación fue debido a la valía de relatar la experiencia obtenida del trabajo realizado en una comunidad rural, las diferencias encontradas al trabajo en un Jardín de Niños de la ciudad y las estrategias implementadas para que el proceso de enseñanza-aprendizaje funcionara.</a:t>
            </a:r>
          </a:p>
        </p:txBody>
      </p:sp>
    </p:spTree>
    <p:extLst>
      <p:ext uri="{BB962C8B-B14F-4D97-AF65-F5344CB8AC3E}">
        <p14:creationId xmlns:p14="http://schemas.microsoft.com/office/powerpoint/2010/main" val="27910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10343" y="1331799"/>
            <a:ext cx="7524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Competencia del perfil de egreso seleccionada: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/>
              <a:t>Diseña planeaciones didácticas, aplicando sus conocimientos pedagógicos y disciplinares para responder a las necesidades del contexto en el marco del plan y programas de estudio de la educación básica.</a:t>
            </a:r>
          </a:p>
        </p:txBody>
      </p:sp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04949" y="1195316"/>
            <a:ext cx="82557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Compuesta por las unidades de desempeño: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Diseña planeaciones didácticas, aplicando sus conocimientos pedagógicos y disciplinares para responder a las necesidades del contexto en el marco del plan y programas de estudio de la educación básica.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Realiza diagnósticos de los intereses, motivaciones y necesidades formativas de los alumnos para organizar las actividades de aprendizaje.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Diseña situaciones didácticas significativas de acuerdo a la organización curricular y los enfoques pedagógicos del plan y los programas educativos vigentes.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Elabora proyectos que articulan diversos campos disciplinares para desarrollar un conocimiento integrado en los alumnos.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Realiza adecuaciones curriculares pertinentes en su planeación a partir de los resultados de la evaluación.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dirty="0"/>
              <a:t>Diseña estrategias de aprendizaje basadas en las tecnologías de la información y la comunicación de acuerdo con el nivel escolar de los alumnos. </a:t>
            </a:r>
          </a:p>
        </p:txBody>
      </p:sp>
    </p:spTree>
    <p:extLst>
      <p:ext uri="{BB962C8B-B14F-4D97-AF65-F5344CB8AC3E}">
        <p14:creationId xmlns:p14="http://schemas.microsoft.com/office/powerpoint/2010/main" val="88711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96684" y="1775937"/>
            <a:ext cx="7924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Objetivo: pulir o perfeccionar el diseño de planeaciones didácticas que involucraran las necesidades, características de los alumnos y características del contexto para partir de situaciones reales ofreciendo experiencias retadoras y significativas para el aprendizaje.</a:t>
            </a:r>
          </a:p>
        </p:txBody>
      </p:sp>
    </p:spTree>
    <p:extLst>
      <p:ext uri="{BB962C8B-B14F-4D97-AF65-F5344CB8AC3E}">
        <p14:creationId xmlns:p14="http://schemas.microsoft.com/office/powerpoint/2010/main" val="1415670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36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>
              <a:lnSpc>
                <a:spcPct val="150000"/>
              </a:lnSpc>
              <a:spcAft>
                <a:spcPts val="24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presentaron dificultades al momento de diseñar y aplicar las planeaciones didácticas, ya que mostraba inseguridad en el planteamiento de las estrategias y la vinculación de la planeación con otros cursos. </a:t>
            </a:r>
            <a:r>
              <a:rPr lang="es-MX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Tuve dificultad al manifestar la transversalidad, además, cuando empecé con el diseño tenía mayor inquietud por las actividades y que estas fueran creativas y llamativas para los niños, dejando en un segundo plano lo que verdaderamente quería favorecer; por otro lado, no comprendía como hacer planeaciones heterogéneas, es decir, planeaciones con las que pudiera atender las necesidades de todos los alumnos.</a:t>
            </a:r>
            <a:endParaRPr lang="es-MX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88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FECF80-1D33-4DF8-8AAA-4285670C2E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585858"/>
              </p:ext>
            </p:extLst>
          </p:nvPr>
        </p:nvGraphicFramePr>
        <p:xfrm>
          <a:off x="481220" y="1190457"/>
          <a:ext cx="7890013" cy="3792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7013">
                  <a:extLst>
                    <a:ext uri="{9D8B030D-6E8A-4147-A177-3AD203B41FA5}">
                      <a16:colId xmlns:a16="http://schemas.microsoft.com/office/drawing/2014/main" val="1924917808"/>
                    </a:ext>
                  </a:extLst>
                </a:gridCol>
                <a:gridCol w="85035">
                  <a:extLst>
                    <a:ext uri="{9D8B030D-6E8A-4147-A177-3AD203B41FA5}">
                      <a16:colId xmlns:a16="http://schemas.microsoft.com/office/drawing/2014/main" val="1278270496"/>
                    </a:ext>
                  </a:extLst>
                </a:gridCol>
                <a:gridCol w="561533">
                  <a:extLst>
                    <a:ext uri="{9D8B030D-6E8A-4147-A177-3AD203B41FA5}">
                      <a16:colId xmlns:a16="http://schemas.microsoft.com/office/drawing/2014/main" val="4194558842"/>
                    </a:ext>
                  </a:extLst>
                </a:gridCol>
                <a:gridCol w="547337">
                  <a:extLst>
                    <a:ext uri="{9D8B030D-6E8A-4147-A177-3AD203B41FA5}">
                      <a16:colId xmlns:a16="http://schemas.microsoft.com/office/drawing/2014/main" val="3998751712"/>
                    </a:ext>
                  </a:extLst>
                </a:gridCol>
                <a:gridCol w="1699095">
                  <a:extLst>
                    <a:ext uri="{9D8B030D-6E8A-4147-A177-3AD203B41FA5}">
                      <a16:colId xmlns:a16="http://schemas.microsoft.com/office/drawing/2014/main" val="217307237"/>
                    </a:ext>
                  </a:extLst>
                </a:gridCol>
              </a:tblGrid>
              <a:tr h="29585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900">
                          <a:effectLst/>
                        </a:rPr>
                        <a:t>Indicadores para revisar el material de apoyo para el examen profesional de acuerdo a  las características del trabajo de titulación elegido 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 anchor="ctr"/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800">
                          <a:effectLst/>
                        </a:rPr>
                        <a:t>Si lo tiene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 vert="vert27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800">
                          <a:effectLst/>
                        </a:rPr>
                        <a:t>No lo tiene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Observaciones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 anchor="ctr"/>
                </a:tc>
                <a:extLst>
                  <a:ext uri="{0D108BD9-81ED-4DB2-BD59-A6C34878D82A}">
                    <a16:rowId xmlns:a16="http://schemas.microsoft.com/office/drawing/2014/main" val="1656422786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>
                          <a:effectLst/>
                        </a:rPr>
                        <a:t>Presenta el fondo oficial de la escuela. 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049624170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Modalidad de titulación y el porqué de su elección.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803502439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Competencia y unidad de competencia.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537914348"/>
                  </a:ext>
                </a:extLst>
              </a:tr>
              <a:tr h="295855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El Jardín de Niños en donde se realizó la práctica ( de acuerdo  la modalidad elegida).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Agregar el Jardín de niños y modalidad de trabajo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224219270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Los propósitos y el objetivo del documento.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731093910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Destaca la elección del tema/problemática.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231838406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Cómo está organizado o conformado el documento.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116833281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Actividades aplicadas y contenido ( 2 o 3 )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768116401"/>
                  </a:ext>
                </a:extLst>
              </a:tr>
              <a:tr h="295855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Presenta evidencias sobre su experiencia al trabajar con un grupo de educación preescolar (de acuerdo a la modalidad).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443071705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Demuestra el logro de desempeño de la competencia elegida.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959072050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Situaciones relevantes para el desarrollo de sus competencias.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588313761"/>
                  </a:ext>
                </a:extLst>
              </a:tr>
              <a:tr h="448255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Utiliza, si se requiere, gráficas de comparación del logro de la competencia elegida, así como la transversalidad con otras competencias y el impacto en el grupo de práctica (de acuerdo a la modalidad).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627049111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Retos a los que se enfrentaron.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772432114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Resultados.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502366993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Conclusiones y recomendaciones que propone.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X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304185240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>
                          <a:effectLst/>
                        </a:rPr>
                        <a:t>Utiliza poco texto en cada diapositiva.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282465119"/>
                  </a:ext>
                </a:extLst>
              </a:tr>
              <a:tr h="172168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anose="05000000000000000000" pitchFamily="2" charset="2"/>
                        <a:buChar char=""/>
                        <a:tabLst>
                          <a:tab pos="309245" algn="l"/>
                        </a:tabLst>
                      </a:pPr>
                      <a:r>
                        <a:rPr lang="es-MX" sz="900" kern="1200">
                          <a:effectLst/>
                        </a:rPr>
                        <a:t>Cuida muy bien la ortografía en la presentación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297297703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4B23BFA-A48B-4E74-8D8C-EB8BACE12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746585"/>
              </p:ext>
            </p:extLst>
          </p:nvPr>
        </p:nvGraphicFramePr>
        <p:xfrm>
          <a:off x="481220" y="5015726"/>
          <a:ext cx="7886701" cy="1339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08055">
                  <a:extLst>
                    <a:ext uri="{9D8B030D-6E8A-4147-A177-3AD203B41FA5}">
                      <a16:colId xmlns:a16="http://schemas.microsoft.com/office/drawing/2014/main" val="335433194"/>
                    </a:ext>
                  </a:extLst>
                </a:gridCol>
                <a:gridCol w="429037">
                  <a:extLst>
                    <a:ext uri="{9D8B030D-6E8A-4147-A177-3AD203B41FA5}">
                      <a16:colId xmlns:a16="http://schemas.microsoft.com/office/drawing/2014/main" val="3862822556"/>
                    </a:ext>
                  </a:extLst>
                </a:gridCol>
                <a:gridCol w="425882">
                  <a:extLst>
                    <a:ext uri="{9D8B030D-6E8A-4147-A177-3AD203B41FA5}">
                      <a16:colId xmlns:a16="http://schemas.microsoft.com/office/drawing/2014/main" val="1784995833"/>
                    </a:ext>
                  </a:extLst>
                </a:gridCol>
                <a:gridCol w="2023727">
                  <a:extLst>
                    <a:ext uri="{9D8B030D-6E8A-4147-A177-3AD203B41FA5}">
                      <a16:colId xmlns:a16="http://schemas.microsoft.com/office/drawing/2014/main" val="3306351694"/>
                    </a:ext>
                  </a:extLst>
                </a:gridCol>
              </a:tblGrid>
              <a:tr h="172168">
                <a:tc>
                  <a:txBody>
                    <a:bodyPr/>
                    <a:lstStyle/>
                    <a:p>
                      <a:pPr marL="21907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</a:rPr>
                        <a:t>Aspecto a revisar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Si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No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Observaciones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38562679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>
                          <a:effectLst/>
                        </a:rPr>
                        <a:t>No debe excederse de veinte minutos</a:t>
                      </a:r>
                      <a:r>
                        <a:rPr lang="es-MX" sz="1000">
                          <a:effectLst/>
                        </a:rPr>
                        <a:t>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997027012"/>
                  </a:ext>
                </a:extLst>
              </a:tr>
              <a:tr h="2958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 kern="1200">
                          <a:effectLst/>
                        </a:rPr>
                        <a:t>Debe valorar su capacidad para analizar y explicar la información procedente de diversas fuentes, elaborar argumentos.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146375195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>
                          <a:effectLst/>
                        </a:rPr>
                        <a:t>Utiliza un  lenguaje apropiado.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251616945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 kern="1200">
                          <a:effectLst/>
                        </a:rPr>
                        <a:t>Llevar materiales utilizados que avalen el proceso de construcción del trabajo presentado.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1733958590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 kern="1200">
                          <a:effectLst/>
                        </a:rPr>
                        <a:t>Puede llevar video de apoyo.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3291434488"/>
                  </a:ext>
                </a:extLst>
              </a:tr>
              <a:tr h="1721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es-MX" sz="900" kern="1200" dirty="0">
                          <a:effectLst/>
                        </a:rPr>
                        <a:t>Su voz es clara y pausada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35" marR="59635" marT="0" marB="0"/>
                </a:tc>
                <a:extLst>
                  <a:ext uri="{0D108BD9-81ED-4DB2-BD59-A6C34878D82A}">
                    <a16:rowId xmlns:a16="http://schemas.microsoft.com/office/drawing/2014/main" val="89669168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3FC4A85A-FDB7-415A-8EF2-117851962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94" y="50306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Lista de cotejo para la revisión de la presentación del trabajo de Titulación 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 generales a considerar para el examen profesional: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s-MX" altLang="es-MX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</a:t>
            </a: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altLang="es-MX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examen profesional es un proceso formal que requiere de seriedad, por tal motivo se restringe la entrada a menores de edad.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77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70</TotalTime>
  <Words>792</Words>
  <Application>Microsoft Office PowerPoint</Application>
  <PresentationFormat>Presentación en pantalla (4:3)</PresentationFormat>
  <Paragraphs>125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Wingdings</vt:lpstr>
      <vt:lpstr>Tema ENEP carta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elena monserrat</cp:lastModifiedBy>
  <cp:revision>11</cp:revision>
  <dcterms:created xsi:type="dcterms:W3CDTF">2020-02-12T18:07:36Z</dcterms:created>
  <dcterms:modified xsi:type="dcterms:W3CDTF">2021-06-22T13:28:56Z</dcterms:modified>
</cp:coreProperties>
</file>