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4"/>
  </p:notesMasterIdLst>
  <p:sldIdLst>
    <p:sldId id="315" r:id="rId2"/>
    <p:sldId id="316" r:id="rId3"/>
  </p:sldIdLst>
  <p:sldSz cx="9144000" cy="5143500" type="screen16x9"/>
  <p:notesSz cx="6858000" cy="9144000"/>
  <p:embeddedFontLst>
    <p:embeddedFont>
      <p:font typeface="Arial Black" panose="020B0604020202020204" pitchFamily="34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ondrina Solid" pitchFamily="2" charset="77"/>
      <p:regular r:id="rId10"/>
    </p:embeddedFont>
    <p:embeddedFont>
      <p:font typeface="Roboto Condensed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7EE547-B503-4861-A6BC-49EAA06BC1FA}">
  <a:tblStyle styleId="{6A7EE547-B503-4861-A6BC-49EAA06BC1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0"/>
  </p:normalViewPr>
  <p:slideViewPr>
    <p:cSldViewPr snapToGrid="0">
      <p:cViewPr varScale="1">
        <p:scale>
          <a:sx n="134" d="100"/>
          <a:sy n="134" d="100"/>
        </p:scale>
        <p:origin x="1000" y="-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6183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005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38031" y="-1045345"/>
            <a:ext cx="10420063" cy="7234190"/>
            <a:chOff x="-292300" y="-36275"/>
            <a:chExt cx="8336050" cy="5718275"/>
          </a:xfrm>
        </p:grpSpPr>
        <p:sp>
          <p:nvSpPr>
            <p:cNvPr id="10" name="Google Shape;10;p2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2"/>
          <p:cNvSpPr/>
          <p:nvPr/>
        </p:nvSpPr>
        <p:spPr>
          <a:xfrm rot="738247">
            <a:off x="-410040" y="187363"/>
            <a:ext cx="8436519" cy="4399238"/>
          </a:xfrm>
          <a:custGeom>
            <a:avLst/>
            <a:gdLst/>
            <a:ahLst/>
            <a:cxnLst/>
            <a:rect l="l" t="t" r="r" b="b"/>
            <a:pathLst>
              <a:path w="169927" h="52363" extrusionOk="0">
                <a:moveTo>
                  <a:pt x="127097" y="1"/>
                </a:moveTo>
                <a:cubicBezTo>
                  <a:pt x="85985" y="1"/>
                  <a:pt x="0" y="16437"/>
                  <a:pt x="51743" y="45195"/>
                </a:cubicBezTo>
                <a:cubicBezTo>
                  <a:pt x="60535" y="50091"/>
                  <a:pt x="74026" y="52363"/>
                  <a:pt x="88269" y="52363"/>
                </a:cubicBezTo>
                <a:cubicBezTo>
                  <a:pt x="108768" y="52363"/>
                  <a:pt x="130825" y="47656"/>
                  <a:pt x="142674" y="39291"/>
                </a:cubicBezTo>
                <a:cubicBezTo>
                  <a:pt x="157952" y="28483"/>
                  <a:pt x="169927" y="7968"/>
                  <a:pt x="142708" y="1297"/>
                </a:cubicBezTo>
                <a:cubicBezTo>
                  <a:pt x="139177" y="427"/>
                  <a:pt x="133719" y="1"/>
                  <a:pt x="1270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1492500" y="1441000"/>
            <a:ext cx="615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3342600" y="3402750"/>
            <a:ext cx="2458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1_1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rot="10800000" flipH="1">
            <a:off x="-638031" y="-1045345"/>
            <a:ext cx="10420063" cy="7234190"/>
            <a:chOff x="-292300" y="-36275"/>
            <a:chExt cx="8336050" cy="5718275"/>
          </a:xfrm>
        </p:grpSpPr>
        <p:sp>
          <p:nvSpPr>
            <p:cNvPr id="169" name="Google Shape;169;p5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MAIN_POINT_1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3"/>
          <p:cNvGrpSpPr/>
          <p:nvPr/>
        </p:nvGrpSpPr>
        <p:grpSpPr>
          <a:xfrm flipH="1">
            <a:off x="-348873" y="3684513"/>
            <a:ext cx="9678956" cy="2308302"/>
            <a:chOff x="-40211" y="-1158024"/>
            <a:chExt cx="9678956" cy="2308302"/>
          </a:xfrm>
        </p:grpSpPr>
        <p:grpSp>
          <p:nvGrpSpPr>
            <p:cNvPr id="651" name="Google Shape;651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52" name="Google Shape;652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53" name="Google Shape;653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55" name="Google Shape;655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</a:t>
                </a:r>
                <a:endParaRPr/>
              </a:p>
            </p:txBody>
          </p:sp>
        </p:grpSp>
      </p:grpSp>
      <p:grpSp>
        <p:nvGrpSpPr>
          <p:cNvPr id="662" name="Google Shape;662;p33"/>
          <p:cNvGrpSpPr/>
          <p:nvPr/>
        </p:nvGrpSpPr>
        <p:grpSpPr>
          <a:xfrm>
            <a:off x="-267473" y="-1104962"/>
            <a:ext cx="9678956" cy="2308302"/>
            <a:chOff x="-40211" y="-1158024"/>
            <a:chExt cx="9678956" cy="230830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7" name="Google Shape;667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9" name="Google Shape;669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79" r:id="rId3"/>
    <p:sldLayoutId id="214748368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w7PA47Skn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7007" y="1"/>
            <a:ext cx="7652657" cy="50400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endParaRPr lang="es-MX" sz="1200" b="1" dirty="0">
              <a:solidFill>
                <a:schemeClr val="tx1"/>
              </a:solidFill>
            </a:endParaRPr>
          </a:p>
          <a:p>
            <a:pPr algn="ctr"/>
            <a:endParaRPr lang="es-MX" sz="1200" b="1" dirty="0">
              <a:solidFill>
                <a:schemeClr val="tx1"/>
              </a:solidFill>
            </a:endParaRPr>
          </a:p>
          <a:p>
            <a:pPr algn="ctr"/>
            <a:r>
              <a:rPr lang="es-MX" sz="1200" b="1" dirty="0">
                <a:solidFill>
                  <a:schemeClr val="tx1"/>
                </a:solidFill>
              </a:rPr>
              <a:t>Unidades de competencia que se desarrollan en el curso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</a:rPr>
              <a:t> Utiliza los recursos metodológicos y técnicos de la investigación para explicar, comprender situaciones educativas y mejorar su docencia.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</a:rPr>
              <a:t> Establece relaciones entre los principios, conceptos disciplinarios y contenidos de los programas de lengua en educación básica (L1 y L2) en función del logro de aprendizaje de sus alumnos, asegurando la coherencia y continuidad entre los distintos grados y niveles educativos.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</a:rPr>
              <a:t> Utiliza metodologías pertinentes y actualizadas para promover la adquisición y el aprendizaje de la lengua de los alumnos de acuerdo con lo que propone el currículum, considerando los contextos y su desarrollo integral.</a:t>
            </a:r>
          </a:p>
          <a:p>
            <a:r>
              <a:rPr lang="es-MX" sz="1200" dirty="0">
                <a:solidFill>
                  <a:schemeClr val="tx1"/>
                </a:solidFill>
              </a:rPr>
              <a:t>Saltillo, Coahuila de Zaragoza.                                                                                                       25-06-2021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9921" y="1485758"/>
            <a:ext cx="750025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Ciclo 2020 </a:t>
            </a: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  <a:endParaRPr kumimoji="0" 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</a:t>
            </a:r>
            <a:endParaRPr kumimoji="0" 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>
                <a:solidFill>
                  <a:srgbClr val="1F386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Evidencia global: Actividad </a:t>
            </a:r>
            <a:r>
              <a:rPr lang="es-ES" dirty="0" err="1">
                <a:solidFill>
                  <a:srgbClr val="1F386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videograbada</a:t>
            </a:r>
            <a:r>
              <a:rPr lang="es-ES" dirty="0">
                <a:solidFill>
                  <a:srgbClr val="1F386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Asignatura: </a:t>
            </a: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Practicas sociales del lenguaje.</a:t>
            </a:r>
            <a:endParaRPr kumimoji="0" 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Titular: </a:t>
            </a: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Yara Alejandra </a:t>
            </a:r>
            <a:r>
              <a:rPr kumimoji="0" lang="es-E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Hernandez</a:t>
            </a: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Figueroa.</a:t>
            </a:r>
            <a:endParaRPr kumimoji="0" 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Alumnas: </a:t>
            </a:r>
            <a:endParaRPr kumimoji="0" 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Alondra</a:t>
            </a:r>
            <a:r>
              <a:rPr kumimoji="0" lang="es-E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Huerta Palacios </a:t>
            </a: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N.L: 11</a:t>
            </a:r>
            <a:endParaRPr kumimoji="0" 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Melissa</a:t>
            </a:r>
            <a:r>
              <a:rPr kumimoji="0" lang="es-E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sz="1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Martinez</a:t>
            </a:r>
            <a:r>
              <a:rPr kumimoji="0" lang="es-E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Aldaco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N.L: 12</a:t>
            </a:r>
            <a:endParaRPr kumimoji="0" 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Semestre: 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º</a:t>
            </a: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Secci</a:t>
            </a: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</a:t>
            </a:r>
            <a:r>
              <a:rPr kumimoji="0" 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78187" y="44305"/>
            <a:ext cx="52150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EDUCACION PREESCOLAR</a:t>
            </a:r>
            <a:endParaRPr kumimoji="0" 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1" descr="Una señal con letras y números&#10;&#10;Descripción generada automáticamente con confianza b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079" y="301310"/>
            <a:ext cx="1979942" cy="124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5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2500" y="729342"/>
            <a:ext cx="6159000" cy="837486"/>
          </a:xfrm>
        </p:spPr>
        <p:txBody>
          <a:bodyPr/>
          <a:lstStyle/>
          <a:p>
            <a:r>
              <a:rPr lang="es-MX" sz="4800" dirty="0"/>
              <a:t>Link del video</a:t>
            </a:r>
          </a:p>
        </p:txBody>
      </p:sp>
      <p:pic>
        <p:nvPicPr>
          <p:cNvPr id="4" name="Imagen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85" y="3058887"/>
            <a:ext cx="1774372" cy="1153886"/>
          </a:xfrm>
          <a:prstGeom prst="rect">
            <a:avLst/>
          </a:prstGeom>
        </p:spPr>
      </p:pic>
      <p:sp>
        <p:nvSpPr>
          <p:cNvPr id="5" name="Flecha a la derecha con muesca 4">
            <a:extLst>
              <a:ext uri="{FF2B5EF4-FFF2-40B4-BE49-F238E27FC236}">
                <a16:creationId xmlns:a16="http://schemas.microsoft.com/office/drawing/2014/main" id="{18B27F16-88A5-0D42-92B6-76BAE27A389A}"/>
              </a:ext>
            </a:extLst>
          </p:cNvPr>
          <p:cNvSpPr/>
          <p:nvPr/>
        </p:nvSpPr>
        <p:spPr>
          <a:xfrm rot="5400000">
            <a:off x="4044042" y="1927095"/>
            <a:ext cx="1055915" cy="771525"/>
          </a:xfrm>
          <a:prstGeom prst="notchedRight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0186117"/>
      </p:ext>
    </p:extLst>
  </p:cSld>
  <p:clrMapOvr>
    <a:masterClrMapping/>
  </p:clrMapOvr>
</p:sld>
</file>

<file path=ppt/theme/theme1.xml><?xml version="1.0" encoding="utf-8"?>
<a:theme xmlns:a="http://schemas.openxmlformats.org/drawingml/2006/main" name="Dinosaur Pattern by Slidesgo">
  <a:themeElements>
    <a:clrScheme name="Simple Light">
      <a:dk1>
        <a:srgbClr val="003642"/>
      </a:dk1>
      <a:lt1>
        <a:srgbClr val="FFFCD6"/>
      </a:lt1>
      <a:dk2>
        <a:srgbClr val="FA8E1E"/>
      </a:dk2>
      <a:lt2>
        <a:srgbClr val="9CD64E"/>
      </a:lt2>
      <a:accent1>
        <a:srgbClr val="00B4D9"/>
      </a:accent1>
      <a:accent2>
        <a:srgbClr val="FAE746"/>
      </a:accent2>
      <a:accent3>
        <a:srgbClr val="FA8E1E"/>
      </a:accent3>
      <a:accent4>
        <a:srgbClr val="428214"/>
      </a:accent4>
      <a:accent5>
        <a:srgbClr val="FFFFFF"/>
      </a:accent5>
      <a:accent6>
        <a:srgbClr val="8A70AB"/>
      </a:accent6>
      <a:hlink>
        <a:srgbClr val="0036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181</Words>
  <Application>Microsoft Macintosh PowerPoint</Application>
  <PresentationFormat>Presentación en pantalla (16:9)</PresentationFormat>
  <Paragraphs>31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Roboto Condensed</vt:lpstr>
      <vt:lpstr>Londrina Solid</vt:lpstr>
      <vt:lpstr>Arial Black</vt:lpstr>
      <vt:lpstr>Calibri</vt:lpstr>
      <vt:lpstr>Arial</vt:lpstr>
      <vt:lpstr>Dinosaur Pattern by Slidesgo</vt:lpstr>
      <vt:lpstr>Presentación de PowerPoint</vt:lpstr>
      <vt:lpstr>Link del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melissa</dc:creator>
  <cp:lastModifiedBy>Alondra240103@gmail.com</cp:lastModifiedBy>
  <cp:revision>33</cp:revision>
  <dcterms:modified xsi:type="dcterms:W3CDTF">2021-06-25T18:16:44Z</dcterms:modified>
</cp:coreProperties>
</file>