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1" r:id="rId5"/>
    <p:sldId id="270" r:id="rId6"/>
    <p:sldId id="272" r:id="rId7"/>
    <p:sldId id="273" r:id="rId8"/>
    <p:sldId id="274" r:id="rId9"/>
    <p:sldId id="275" r:id="rId10"/>
    <p:sldId id="269" r:id="rId11"/>
    <p:sldId id="257" r:id="rId12"/>
    <p:sldId id="277" r:id="rId13"/>
    <p:sldId id="278" r:id="rId14"/>
    <p:sldId id="279" r:id="rId15"/>
    <p:sldId id="280" r:id="rId16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4DE"/>
    <a:srgbClr val="FEB5A6"/>
    <a:srgbClr val="59B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4" autoAdjust="0"/>
    <p:restoredTop sz="94660"/>
  </p:normalViewPr>
  <p:slideViewPr>
    <p:cSldViewPr snapToGrid="0">
      <p:cViewPr>
        <p:scale>
          <a:sx n="50" d="100"/>
          <a:sy n="50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869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3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28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989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15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68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57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78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554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954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461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7B0B-093A-4A1F-A826-AD89ACB3EC81}" type="datetimeFigureOut">
              <a:rPr lang="es-MX" smtClean="0"/>
              <a:t>17/06/2021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D8473-C7FF-4E91-9493-DF7E818D9E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1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BAC1884-4E51-4846-B50F-52596BAD3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" y="-2"/>
            <a:ext cx="7927523" cy="100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8CAE9F4-045C-4E94-9FC0-A239707034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871" t="22947" r="27003" b="37566"/>
          <a:stretch/>
        </p:blipFill>
        <p:spPr>
          <a:xfrm>
            <a:off x="810376" y="2111818"/>
            <a:ext cx="6122304" cy="652972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4B4B61-7FBE-4974-BEED-CDC76E27E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90" y="8285597"/>
            <a:ext cx="7063245" cy="20537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090F4AC-AE55-4421-B6BF-88AECBD8728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41" t="40086" r="16381"/>
          <a:stretch/>
        </p:blipFill>
        <p:spPr>
          <a:xfrm>
            <a:off x="511309" y="3419891"/>
            <a:ext cx="6421371" cy="452674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2BB10D7-9EF4-4D90-9444-00FACE7DC5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9868"/>
          <a:stretch/>
        </p:blipFill>
        <p:spPr>
          <a:xfrm>
            <a:off x="163263" y="-2"/>
            <a:ext cx="7920038" cy="76678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61C3B52-CF86-422E-A88C-0E981F577600}"/>
              </a:ext>
            </a:extLst>
          </p:cNvPr>
          <p:cNvSpPr txBox="1"/>
          <p:nvPr/>
        </p:nvSpPr>
        <p:spPr>
          <a:xfrm>
            <a:off x="22428" y="1348420"/>
            <a:ext cx="7875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DK Lemon Yellow Sun" panose="02000000000000000000" pitchFamily="50" charset="0"/>
              </a:rPr>
              <a:t>Semana del 14 al 18 de junio </a:t>
            </a:r>
          </a:p>
        </p:txBody>
      </p:sp>
    </p:spTree>
    <p:extLst>
      <p:ext uri="{BB962C8B-B14F-4D97-AF65-F5344CB8AC3E}">
        <p14:creationId xmlns:p14="http://schemas.microsoft.com/office/powerpoint/2010/main" val="255084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BAC1884-4E51-4846-B50F-52596BAD3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" y="-2"/>
            <a:ext cx="7927523" cy="100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ipse 4">
            <a:extLst>
              <a:ext uri="{FF2B5EF4-FFF2-40B4-BE49-F238E27FC236}">
                <a16:creationId xmlns:a16="http://schemas.microsoft.com/office/drawing/2014/main" id="{B3786072-CFFA-49A8-AE1F-2C14317BA48F}"/>
              </a:ext>
            </a:extLst>
          </p:cNvPr>
          <p:cNvSpPr/>
          <p:nvPr/>
        </p:nvSpPr>
        <p:spPr>
          <a:xfrm>
            <a:off x="1243049" y="2290478"/>
            <a:ext cx="5456392" cy="5499667"/>
          </a:xfrm>
          <a:custGeom>
            <a:avLst/>
            <a:gdLst>
              <a:gd name="connsiteX0" fmla="*/ 0 w 4260715"/>
              <a:gd name="connsiteY0" fmla="*/ 2694562 h 5389123"/>
              <a:gd name="connsiteX1" fmla="*/ 2130358 w 4260715"/>
              <a:gd name="connsiteY1" fmla="*/ 0 h 5389123"/>
              <a:gd name="connsiteX2" fmla="*/ 4260716 w 4260715"/>
              <a:gd name="connsiteY2" fmla="*/ 2694562 h 5389123"/>
              <a:gd name="connsiteX3" fmla="*/ 2130358 w 4260715"/>
              <a:gd name="connsiteY3" fmla="*/ 5389124 h 5389123"/>
              <a:gd name="connsiteX4" fmla="*/ 0 w 4260715"/>
              <a:gd name="connsiteY4" fmla="*/ 2694562 h 5389123"/>
              <a:gd name="connsiteX0" fmla="*/ 0 w 4260716"/>
              <a:gd name="connsiteY0" fmla="*/ 2363821 h 5058383"/>
              <a:gd name="connsiteX1" fmla="*/ 2130358 w 4260716"/>
              <a:gd name="connsiteY1" fmla="*/ 0 h 5058383"/>
              <a:gd name="connsiteX2" fmla="*/ 4260716 w 4260716"/>
              <a:gd name="connsiteY2" fmla="*/ 2363821 h 5058383"/>
              <a:gd name="connsiteX3" fmla="*/ 2130358 w 4260716"/>
              <a:gd name="connsiteY3" fmla="*/ 5058383 h 5058383"/>
              <a:gd name="connsiteX4" fmla="*/ 0 w 4260716"/>
              <a:gd name="connsiteY4" fmla="*/ 2363821 h 5058383"/>
              <a:gd name="connsiteX0" fmla="*/ 0 w 3929975"/>
              <a:gd name="connsiteY0" fmla="*/ 2364227 h 5059376"/>
              <a:gd name="connsiteX1" fmla="*/ 2130358 w 3929975"/>
              <a:gd name="connsiteY1" fmla="*/ 406 h 5059376"/>
              <a:gd name="connsiteX2" fmla="*/ 3929975 w 3929975"/>
              <a:gd name="connsiteY2" fmla="*/ 2539325 h 5059376"/>
              <a:gd name="connsiteX3" fmla="*/ 2130358 w 3929975"/>
              <a:gd name="connsiteY3" fmla="*/ 5058789 h 5059376"/>
              <a:gd name="connsiteX4" fmla="*/ 0 w 3929975"/>
              <a:gd name="connsiteY4" fmla="*/ 2364227 h 5059376"/>
              <a:gd name="connsiteX0" fmla="*/ 0 w 4357992"/>
              <a:gd name="connsiteY0" fmla="*/ 2364069 h 5058978"/>
              <a:gd name="connsiteX1" fmla="*/ 2130358 w 4357992"/>
              <a:gd name="connsiteY1" fmla="*/ 248 h 5058978"/>
              <a:gd name="connsiteX2" fmla="*/ 4357992 w 4357992"/>
              <a:gd name="connsiteY2" fmla="*/ 2500257 h 5058978"/>
              <a:gd name="connsiteX3" fmla="*/ 2130358 w 4357992"/>
              <a:gd name="connsiteY3" fmla="*/ 5058631 h 5058978"/>
              <a:gd name="connsiteX4" fmla="*/ 0 w 4357992"/>
              <a:gd name="connsiteY4" fmla="*/ 2364069 h 5058978"/>
              <a:gd name="connsiteX0" fmla="*/ 0 w 4630367"/>
              <a:gd name="connsiteY0" fmla="*/ 1456028 h 5101465"/>
              <a:gd name="connsiteX1" fmla="*/ 2402733 w 4630367"/>
              <a:gd name="connsiteY1" fmla="*/ 26063 h 5101465"/>
              <a:gd name="connsiteX2" fmla="*/ 4630367 w 4630367"/>
              <a:gd name="connsiteY2" fmla="*/ 2526072 h 5101465"/>
              <a:gd name="connsiteX3" fmla="*/ 2402733 w 4630367"/>
              <a:gd name="connsiteY3" fmla="*/ 5084446 h 5101465"/>
              <a:gd name="connsiteX4" fmla="*/ 0 w 4630367"/>
              <a:gd name="connsiteY4" fmla="*/ 1456028 h 5101465"/>
              <a:gd name="connsiteX0" fmla="*/ 39851 w 4670218"/>
              <a:gd name="connsiteY0" fmla="*/ 1455858 h 5062858"/>
              <a:gd name="connsiteX1" fmla="*/ 2442584 w 4670218"/>
              <a:gd name="connsiteY1" fmla="*/ 25893 h 5062858"/>
              <a:gd name="connsiteX2" fmla="*/ 4670218 w 4670218"/>
              <a:gd name="connsiteY2" fmla="*/ 2525902 h 5062858"/>
              <a:gd name="connsiteX3" fmla="*/ 1216899 w 4670218"/>
              <a:gd name="connsiteY3" fmla="*/ 5045366 h 5062858"/>
              <a:gd name="connsiteX4" fmla="*/ 39851 w 4670218"/>
              <a:gd name="connsiteY4" fmla="*/ 1455858 h 5062858"/>
              <a:gd name="connsiteX0" fmla="*/ 4183 w 4634550"/>
              <a:gd name="connsiteY0" fmla="*/ 1455358 h 4947212"/>
              <a:gd name="connsiteX1" fmla="*/ 2406916 w 4634550"/>
              <a:gd name="connsiteY1" fmla="*/ 25393 h 4947212"/>
              <a:gd name="connsiteX2" fmla="*/ 4634550 w 4634550"/>
              <a:gd name="connsiteY2" fmla="*/ 2525402 h 4947212"/>
              <a:gd name="connsiteX3" fmla="*/ 1901078 w 4634550"/>
              <a:gd name="connsiteY3" fmla="*/ 4928134 h 4947212"/>
              <a:gd name="connsiteX4" fmla="*/ 4183 w 4634550"/>
              <a:gd name="connsiteY4" fmla="*/ 1455358 h 4947212"/>
              <a:gd name="connsiteX0" fmla="*/ 12903 w 4643270"/>
              <a:gd name="connsiteY0" fmla="*/ 1455358 h 4947960"/>
              <a:gd name="connsiteX1" fmla="*/ 2415636 w 4643270"/>
              <a:gd name="connsiteY1" fmla="*/ 25393 h 4947960"/>
              <a:gd name="connsiteX2" fmla="*/ 4643270 w 4643270"/>
              <a:gd name="connsiteY2" fmla="*/ 2525402 h 4947960"/>
              <a:gd name="connsiteX3" fmla="*/ 1909798 w 4643270"/>
              <a:gd name="connsiteY3" fmla="*/ 4928134 h 4947960"/>
              <a:gd name="connsiteX4" fmla="*/ 12903 w 4643270"/>
              <a:gd name="connsiteY4" fmla="*/ 1455358 h 4947960"/>
              <a:gd name="connsiteX0" fmla="*/ 12903 w 4643270"/>
              <a:gd name="connsiteY0" fmla="*/ 1443394 h 4935996"/>
              <a:gd name="connsiteX1" fmla="*/ 2415636 w 4643270"/>
              <a:gd name="connsiteY1" fmla="*/ 13429 h 4935996"/>
              <a:gd name="connsiteX2" fmla="*/ 4643270 w 4643270"/>
              <a:gd name="connsiteY2" fmla="*/ 2513438 h 4935996"/>
              <a:gd name="connsiteX3" fmla="*/ 1909798 w 4643270"/>
              <a:gd name="connsiteY3" fmla="*/ 4916170 h 4935996"/>
              <a:gd name="connsiteX4" fmla="*/ 12903 w 4643270"/>
              <a:gd name="connsiteY4" fmla="*/ 1443394 h 4935996"/>
              <a:gd name="connsiteX0" fmla="*/ 12903 w 4643270"/>
              <a:gd name="connsiteY0" fmla="*/ 1443205 h 4935807"/>
              <a:gd name="connsiteX1" fmla="*/ 2415636 w 4643270"/>
              <a:gd name="connsiteY1" fmla="*/ 13240 h 4935807"/>
              <a:gd name="connsiteX2" fmla="*/ 4643270 w 4643270"/>
              <a:gd name="connsiteY2" fmla="*/ 2513249 h 4935807"/>
              <a:gd name="connsiteX3" fmla="*/ 1909798 w 4643270"/>
              <a:gd name="connsiteY3" fmla="*/ 4915981 h 4935807"/>
              <a:gd name="connsiteX4" fmla="*/ 12903 w 4643270"/>
              <a:gd name="connsiteY4" fmla="*/ 1443205 h 49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270" h="4935807">
                <a:moveTo>
                  <a:pt x="12903" y="1443205"/>
                </a:moveTo>
                <a:cubicBezTo>
                  <a:pt x="97209" y="626082"/>
                  <a:pt x="1585542" y="165639"/>
                  <a:pt x="2415636" y="13240"/>
                </a:cubicBezTo>
                <a:cubicBezTo>
                  <a:pt x="3245730" y="-139159"/>
                  <a:pt x="4370895" y="1044538"/>
                  <a:pt x="4643270" y="2513249"/>
                </a:cubicBezTo>
                <a:cubicBezTo>
                  <a:pt x="4643270" y="4001415"/>
                  <a:pt x="3595926" y="4627395"/>
                  <a:pt x="1909798" y="4915981"/>
                </a:cubicBezTo>
                <a:cubicBezTo>
                  <a:pt x="223670" y="5204567"/>
                  <a:pt x="-71403" y="2260328"/>
                  <a:pt x="12903" y="144320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9B6C10E-D86D-4559-B26E-C65A4ACF7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5" y="2623038"/>
            <a:ext cx="8545673" cy="48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9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39C2EB-F847-4561-A127-DD645E1D8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748110"/>
              </p:ext>
            </p:extLst>
          </p:nvPr>
        </p:nvGraphicFramePr>
        <p:xfrm>
          <a:off x="906579" y="3724736"/>
          <a:ext cx="6106879" cy="1748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8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como organizar información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4820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 información en tablas y pictogramas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419003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tablas para contestar preguntas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2F53-90FE-49CE-8BDF-C16A7041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69029"/>
              </p:ext>
            </p:extLst>
          </p:nvPr>
        </p:nvGraphicFramePr>
        <p:xfrm>
          <a:off x="932643" y="5973399"/>
          <a:ext cx="6106879" cy="1672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Requiere apoyo para identificar como se puede organizar información.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Cuenta los objetos y lo registra en la tabla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Usa la tabla para interpretar la información y responder preguntas sobre mas cantidad registrada y menos cantidad.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3E91120-4A13-44FD-8771-046B04A24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17" y="736419"/>
            <a:ext cx="6857566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Coronado Calderón Isaac Alejandro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Fecha: 16/06/2021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EBEB2769-8A1A-4ACA-8C9A-1589A1D98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4551"/>
              </p:ext>
            </p:extLst>
          </p:nvPr>
        </p:nvGraphicFramePr>
        <p:xfrm>
          <a:off x="693580" y="2191814"/>
          <a:ext cx="6545420" cy="1278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5480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3453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Análisis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Recolección y representación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8925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72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39C2EB-F847-4561-A127-DD645E1D824A}"/>
              </a:ext>
            </a:extLst>
          </p:cNvPr>
          <p:cNvGraphicFramePr>
            <a:graphicFrameLocks noGrp="1"/>
          </p:cNvGraphicFramePr>
          <p:nvPr/>
        </p:nvGraphicFramePr>
        <p:xfrm>
          <a:off x="906579" y="3724736"/>
          <a:ext cx="6106879" cy="1748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8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como organizar información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4820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 información en tablas y pictogramas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419003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tablas para contestar preguntas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2F53-90FE-49CE-8BDF-C16A7041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15495"/>
              </p:ext>
            </p:extLst>
          </p:nvPr>
        </p:nvGraphicFramePr>
        <p:xfrm>
          <a:off x="932643" y="5973399"/>
          <a:ext cx="6106879" cy="21617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Requiere apoyo para identificar como se puede organizar información. 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los objetos y con apoyo lo registra en la tabla 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Comenta que se le hace mas fácil observar la imagen que usar la tabla para responder preguntas.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Requiere apoyo para interpretar la información representada en la tabla para responder preguntas sobre las cantidades registradas, pero consigue hacerlo.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3E91120-4A13-44FD-8771-046B04A24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17" y="597920"/>
            <a:ext cx="6857566" cy="155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García Espinoza Mateo  </a:t>
            </a: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Fecha: 16/06/2021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EBEB2769-8A1A-4ACA-8C9A-1589A1D98665}"/>
              </a:ext>
            </a:extLst>
          </p:cNvPr>
          <p:cNvGraphicFramePr>
            <a:graphicFrameLocks noGrp="1"/>
          </p:cNvGraphicFramePr>
          <p:nvPr/>
        </p:nvGraphicFramePr>
        <p:xfrm>
          <a:off x="693580" y="2191814"/>
          <a:ext cx="6545420" cy="1278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5480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3453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Análisis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Recolección y representación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8925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5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39C2EB-F847-4561-A127-DD645E1D824A}"/>
              </a:ext>
            </a:extLst>
          </p:cNvPr>
          <p:cNvGraphicFramePr>
            <a:graphicFrameLocks noGrp="1"/>
          </p:cNvGraphicFramePr>
          <p:nvPr/>
        </p:nvGraphicFramePr>
        <p:xfrm>
          <a:off x="906579" y="3724736"/>
          <a:ext cx="6106879" cy="1748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8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como organizar información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4820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 información en tablas y pictogramas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419003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tablas para contestar preguntas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2F53-90FE-49CE-8BDF-C16A7041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92476"/>
              </p:ext>
            </p:extLst>
          </p:nvPr>
        </p:nvGraphicFramePr>
        <p:xfrm>
          <a:off x="932643" y="5973399"/>
          <a:ext cx="6106879" cy="19660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Comenta como se organiza la información en la tabla recordando como lo ha hecho anteriormente. 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Durante la actividad cuenta los objetos y registra en la tabla.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la cantidad que tiene cada elemento registrado, comenta y escribe el numero correspondiente.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la tabla, cuenta cada espacio e interpretar la información representada para responder preguntas sobre las cantidad registradas.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3E91120-4A13-44FD-8771-046B04A24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17" y="597920"/>
            <a:ext cx="6857566" cy="155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Macias Martínez Dylan Adolfo </a:t>
            </a: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Fecha: 16/06/2021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EBEB2769-8A1A-4ACA-8C9A-1589A1D98665}"/>
              </a:ext>
            </a:extLst>
          </p:cNvPr>
          <p:cNvGraphicFramePr>
            <a:graphicFrameLocks noGrp="1"/>
          </p:cNvGraphicFramePr>
          <p:nvPr/>
        </p:nvGraphicFramePr>
        <p:xfrm>
          <a:off x="693580" y="2191814"/>
          <a:ext cx="6545420" cy="1278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5480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3453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Análisis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Recolección y representación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8925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61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39C2EB-F847-4561-A127-DD645E1D824A}"/>
              </a:ext>
            </a:extLst>
          </p:cNvPr>
          <p:cNvGraphicFramePr>
            <a:graphicFrameLocks noGrp="1"/>
          </p:cNvGraphicFramePr>
          <p:nvPr/>
        </p:nvGraphicFramePr>
        <p:xfrm>
          <a:off x="906579" y="3724736"/>
          <a:ext cx="6106879" cy="1748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8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como organizar información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4820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 información en tablas y pictogramas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419003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tablas para contestar preguntas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2F53-90FE-49CE-8BDF-C16A7041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83402"/>
              </p:ext>
            </p:extLst>
          </p:nvPr>
        </p:nvGraphicFramePr>
        <p:xfrm>
          <a:off x="906579" y="5759910"/>
          <a:ext cx="6106879" cy="19985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Requiere apoyo para identificar como se puede organizar información.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Durante la actividad cuenta los objetos y sin ayuda registra  en la tabla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la tabla, cuenta cada espacio e interpretar la información representada para responder preguntas sobre las cantidad registradas.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3E91120-4A13-44FD-8771-046B04A24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17" y="736419"/>
            <a:ext cx="6857566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Ramírez Carrizales Iker Daniel 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Fecha: 16/06/2021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EBEB2769-8A1A-4ACA-8C9A-1589A1D98665}"/>
              </a:ext>
            </a:extLst>
          </p:cNvPr>
          <p:cNvGraphicFramePr>
            <a:graphicFrameLocks noGrp="1"/>
          </p:cNvGraphicFramePr>
          <p:nvPr/>
        </p:nvGraphicFramePr>
        <p:xfrm>
          <a:off x="693580" y="2191814"/>
          <a:ext cx="6545420" cy="1278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5480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3453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Análisis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Recolección y representación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8925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3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C39C2EB-F847-4561-A127-DD645E1D824A}"/>
              </a:ext>
            </a:extLst>
          </p:cNvPr>
          <p:cNvGraphicFramePr>
            <a:graphicFrameLocks noGrp="1"/>
          </p:cNvGraphicFramePr>
          <p:nvPr/>
        </p:nvGraphicFramePr>
        <p:xfrm>
          <a:off x="906579" y="3724736"/>
          <a:ext cx="6106879" cy="1748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386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como organizar información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4820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 información en tablas y pictogramas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419003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tablas para contestar preguntas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2F53-90FE-49CE-8BDF-C16A7041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0151"/>
              </p:ext>
            </p:extLst>
          </p:nvPr>
        </p:nvGraphicFramePr>
        <p:xfrm>
          <a:off x="932643" y="5973399"/>
          <a:ext cx="6106879" cy="19823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068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Comenta como se organiza la información en la tabla recordando como lo ha hecho anteriormente. 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Durante la actividad cuenta los objetos y sin ayuda lo registra en la tabla </a:t>
                      </a:r>
                    </a:p>
                    <a:p>
                      <a:pPr marL="0" marR="0" lvl="0" indent="0" algn="ctr" defTabSz="7919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la cantidad que tiene cada elemento registrado, comenta y escribe el numero correspondiente.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Observa la tabla, cuenta cada espacio e interpretar la información representada para responder preguntas sobre las cantidad registradas.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3E91120-4A13-44FD-8771-046B04A24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17" y="736419"/>
            <a:ext cx="6857566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Valdés Rodríguez Keila 	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16/06/2021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EBEB2769-8A1A-4ACA-8C9A-1589A1D98665}"/>
              </a:ext>
            </a:extLst>
          </p:cNvPr>
          <p:cNvGraphicFramePr>
            <a:graphicFrameLocks noGrp="1"/>
          </p:cNvGraphicFramePr>
          <p:nvPr/>
        </p:nvGraphicFramePr>
        <p:xfrm>
          <a:off x="693580" y="2191814"/>
          <a:ext cx="6545420" cy="1278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5480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3453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pensamiento matemático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Análisis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Recolección y representación de datos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8925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5BC4D56F-A1BD-4237-B727-66F606391A75}"/>
              </a:ext>
            </a:extLst>
          </p:cNvPr>
          <p:cNvSpPr/>
          <p:nvPr/>
        </p:nvSpPr>
        <p:spPr>
          <a:xfrm>
            <a:off x="8729353" y="3014147"/>
            <a:ext cx="242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dirty="0">
              <a:latin typeface="Berlin Sans FB" panose="020E0602020502020306" pitchFamily="34" charset="0"/>
            </a:endParaRPr>
          </a:p>
          <a:p>
            <a:endParaRPr lang="es-MX" dirty="0">
              <a:latin typeface="Berlin Sans FB" panose="020E0602020502020306" pitchFamily="34" charset="0"/>
            </a:endParaRPr>
          </a:p>
          <a:p>
            <a:r>
              <a:rPr lang="es-MX" dirty="0">
                <a:latin typeface="Berlin Sans FB" panose="020E06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462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95A12DB-F876-45E5-834F-6D1B08BC8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14257"/>
            <a:ext cx="7899659" cy="10059355"/>
          </a:xfrm>
          <a:prstGeom prst="rect">
            <a:avLst/>
          </a:prstGeom>
        </p:spPr>
      </p:pic>
      <p:sp>
        <p:nvSpPr>
          <p:cNvPr id="6" name="4 Rectángulo">
            <a:extLst>
              <a:ext uri="{FF2B5EF4-FFF2-40B4-BE49-F238E27FC236}">
                <a16:creationId xmlns:a16="http://schemas.microsoft.com/office/drawing/2014/main" id="{72332170-269A-4607-9798-5F0743CBF038}"/>
              </a:ext>
            </a:extLst>
          </p:cNvPr>
          <p:cNvSpPr/>
          <p:nvPr/>
        </p:nvSpPr>
        <p:spPr>
          <a:xfrm>
            <a:off x="456166" y="278637"/>
            <a:ext cx="6868700" cy="707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16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EA174FC-C1DC-466F-995E-C4F5638D8E44}"/>
              </a:ext>
            </a:extLst>
          </p:cNvPr>
          <p:cNvSpPr/>
          <p:nvPr/>
        </p:nvSpPr>
        <p:spPr>
          <a:xfrm>
            <a:off x="240546" y="1711134"/>
            <a:ext cx="197043" cy="4822858"/>
          </a:xfrm>
          <a:prstGeom prst="rect">
            <a:avLst/>
          </a:prstGeom>
          <a:solidFill>
            <a:srgbClr val="F07CCC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29A06C-E71F-496A-8D3A-8E10F48657F5}"/>
              </a:ext>
            </a:extLst>
          </p:cNvPr>
          <p:cNvSpPr txBox="1"/>
          <p:nvPr/>
        </p:nvSpPr>
        <p:spPr>
          <a:xfrm rot="16200000">
            <a:off x="-2085941" y="3961908"/>
            <a:ext cx="482286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Segundo</a:t>
            </a:r>
            <a:r>
              <a:rPr lang="es-MX" sz="1116" dirty="0"/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C75DAA-C360-400E-A0B0-8C48B3A62726}"/>
              </a:ext>
            </a:extLst>
          </p:cNvPr>
          <p:cNvSpPr/>
          <p:nvPr/>
        </p:nvSpPr>
        <p:spPr>
          <a:xfrm>
            <a:off x="240546" y="6630368"/>
            <a:ext cx="197043" cy="3032743"/>
          </a:xfrm>
          <a:prstGeom prst="rect">
            <a:avLst/>
          </a:prstGeom>
          <a:solidFill>
            <a:srgbClr val="74CADE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5D79269-461A-4400-8376-0D4AD79848B8}"/>
              </a:ext>
            </a:extLst>
          </p:cNvPr>
          <p:cNvSpPr txBox="1"/>
          <p:nvPr/>
        </p:nvSpPr>
        <p:spPr>
          <a:xfrm rot="16200000">
            <a:off x="-1183634" y="7986087"/>
            <a:ext cx="303274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Tercero </a:t>
            </a:r>
            <a:endParaRPr lang="es-MX" sz="1116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602D48C-CF4D-4F30-BB93-6BE70E6D8C2A}"/>
              </a:ext>
            </a:extLst>
          </p:cNvPr>
          <p:cNvSpPr/>
          <p:nvPr/>
        </p:nvSpPr>
        <p:spPr>
          <a:xfrm>
            <a:off x="3241022" y="1320495"/>
            <a:ext cx="3926542" cy="175275"/>
          </a:xfrm>
          <a:prstGeom prst="rect">
            <a:avLst/>
          </a:prstGeom>
          <a:solidFill>
            <a:schemeClr val="accent4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pic>
        <p:nvPicPr>
          <p:cNvPr id="13" name="Picture 2" descr="melonheadz school - Buscar con Google | Dibujos infantiles, Manualidades  preescolar y Dibujos">
            <a:extLst>
              <a:ext uri="{FF2B5EF4-FFF2-40B4-BE49-F238E27FC236}">
                <a16:creationId xmlns:a16="http://schemas.microsoft.com/office/drawing/2014/main" id="{E622878E-26F6-4570-9F17-671333836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86" y="94476"/>
            <a:ext cx="898810" cy="9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B67BF6D-0C5A-49B8-98AF-743517FB8AB0}"/>
              </a:ext>
            </a:extLst>
          </p:cNvPr>
          <p:cNvSpPr/>
          <p:nvPr/>
        </p:nvSpPr>
        <p:spPr>
          <a:xfrm>
            <a:off x="7175084" y="1315310"/>
            <a:ext cx="513496" cy="175275"/>
          </a:xfrm>
          <a:prstGeom prst="rect">
            <a:avLst/>
          </a:prstGeom>
          <a:solidFill>
            <a:srgbClr val="E938B1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B0F4593-3100-4A60-983C-B7615C9E728C}"/>
              </a:ext>
            </a:extLst>
          </p:cNvPr>
          <p:cNvSpPr txBox="1"/>
          <p:nvPr/>
        </p:nvSpPr>
        <p:spPr>
          <a:xfrm>
            <a:off x="3241022" y="1263089"/>
            <a:ext cx="3926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erlin Sans FB" panose="020E0602020502020306" pitchFamily="34" charset="0"/>
              </a:rPr>
              <a:t>Junio </a:t>
            </a:r>
          </a:p>
        </p:txBody>
      </p:sp>
      <p:graphicFrame>
        <p:nvGraphicFramePr>
          <p:cNvPr id="16" name="3 Tabla">
            <a:extLst>
              <a:ext uri="{FF2B5EF4-FFF2-40B4-BE49-F238E27FC236}">
                <a16:creationId xmlns:a16="http://schemas.microsoft.com/office/drawing/2014/main" id="{4D4B9BE7-767A-4C18-93D9-7BEBEF918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99323"/>
              </p:ext>
            </p:extLst>
          </p:nvPr>
        </p:nvGraphicFramePr>
        <p:xfrm>
          <a:off x="453424" y="1506520"/>
          <a:ext cx="7226072" cy="81306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9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8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8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148202115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204839025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2102350332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870573847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297688064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442933851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022988196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1356141623"/>
                    </a:ext>
                  </a:extLst>
                </a:gridCol>
              </a:tblGrid>
              <a:tr h="17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Nª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Nombre del alumno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16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Arredondo Moreno</a:t>
                      </a:r>
                      <a:r>
                        <a:rPr lang="es-MX" sz="1100" baseline="0" dirty="0">
                          <a:latin typeface="Berlin Sans FB" panose="020E0602020502020306" pitchFamily="34" charset="0"/>
                        </a:rPr>
                        <a:t> José  Enrique </a:t>
                      </a: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2.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Cardona Flores Amairany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3.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Coronado Calderón Isaac Alejandro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4.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Flores Olvera Fátima Monserrat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5.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Gaona Coronado Milagros Nereyda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6.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Espinoza Mateo 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7.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Márquez Jabel Baruj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8.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Hernández Agüero Edwin Alonso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9.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Ledezma García Carlos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10.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López Aldaco Aitanah Nicole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Macias Martínez Dylan Adolfo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Martínez Agüero Mariana Nahomi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Montañies Cabriales Kennya Viridiana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Pérez Hernández Cristopher de Jesús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Ramírez Carrizales Iker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Bustos Emily Monserrat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 Hernández Lucia Maite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Solís Valdés Brillith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Pérez Cristofer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Rodríguez Keila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Valero Hernández María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ctr"/>
                      <a:endParaRPr lang="es-MX" sz="60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5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39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Amador Cepeda Juan Pablo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6639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Contreras Leos Luis Ángel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Gaona Hernández Siomara Yamileth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González Rodríguez David Antonio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López Romo Samuel  de Jesús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Lozoya Carrera Dylan Joaquín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Nieto Cepeda Kevin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Ramírez Malacara Alberto Natanael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Rodríguez Rodríguez Luis Iván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Sánchez Nieto Iker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</a:t>
                      </a:r>
                      <a:r>
                        <a:rPr lang="es-MX" sz="1100" b="0" baseline="0" dirty="0">
                          <a:latin typeface="Berlin Sans FB" panose="020E0602020502020306" pitchFamily="34" charset="0"/>
                        </a:rPr>
                        <a:t> Salas Verónica Lizeth </a:t>
                      </a:r>
                      <a:endParaRPr lang="es-MX" sz="1100" b="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 Viera Asael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A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02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94086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A1BA9A1D-9116-438A-9321-0CAF1ABA3E2F}"/>
              </a:ext>
            </a:extLst>
          </p:cNvPr>
          <p:cNvSpPr txBox="1"/>
          <p:nvPr/>
        </p:nvSpPr>
        <p:spPr>
          <a:xfrm>
            <a:off x="7175084" y="1255052"/>
            <a:ext cx="513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erlin Sans FB" panose="020E0602020502020306" pitchFamily="34" charset="0"/>
              </a:rPr>
              <a:t>Julio 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06AFB7-349B-4C84-BE0D-16B1F5E261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488" y="278637"/>
            <a:ext cx="6870787" cy="853514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25A81DE7-A9BB-4842-9101-8AF02421EC85}"/>
              </a:ext>
            </a:extLst>
          </p:cNvPr>
          <p:cNvSpPr txBox="1"/>
          <p:nvPr/>
        </p:nvSpPr>
        <p:spPr>
          <a:xfrm rot="16200000">
            <a:off x="837662" y="5535643"/>
            <a:ext cx="7926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erlin Sans FB" panose="020E0602020502020306" pitchFamily="34" charset="0"/>
              </a:rPr>
              <a:t>No se solicitó evidencia </a:t>
            </a:r>
          </a:p>
        </p:txBody>
      </p:sp>
    </p:spTree>
    <p:extLst>
      <p:ext uri="{BB962C8B-B14F-4D97-AF65-F5344CB8AC3E}">
        <p14:creationId xmlns:p14="http://schemas.microsoft.com/office/powerpoint/2010/main" val="22051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7A72F5B-31D6-4947-A310-3408A1372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3" y="3550"/>
            <a:ext cx="7884419" cy="10059355"/>
          </a:xfrm>
          <a:prstGeom prst="rect">
            <a:avLst/>
          </a:prstGeom>
        </p:spPr>
      </p:pic>
      <p:sp>
        <p:nvSpPr>
          <p:cNvPr id="7" name="4 Rectángulo">
            <a:extLst>
              <a:ext uri="{FF2B5EF4-FFF2-40B4-BE49-F238E27FC236}">
                <a16:creationId xmlns:a16="http://schemas.microsoft.com/office/drawing/2014/main" id="{08A73D01-9307-48BD-911A-D336C86B1074}"/>
              </a:ext>
            </a:extLst>
          </p:cNvPr>
          <p:cNvSpPr/>
          <p:nvPr/>
        </p:nvSpPr>
        <p:spPr>
          <a:xfrm>
            <a:off x="518557" y="216681"/>
            <a:ext cx="6868700" cy="806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16" dirty="0"/>
          </a:p>
        </p:txBody>
      </p:sp>
      <p:pic>
        <p:nvPicPr>
          <p:cNvPr id="1026" name="Picture 2" descr="melonheadz school - Buscar con Google | Dibujos infantiles, Manualidades  preescolar y Dibujos">
            <a:extLst>
              <a:ext uri="{FF2B5EF4-FFF2-40B4-BE49-F238E27FC236}">
                <a16:creationId xmlns:a16="http://schemas.microsoft.com/office/drawing/2014/main" id="{3DF4F769-2E2D-4DAE-92E3-D0DFCFDEF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123" y="17720"/>
            <a:ext cx="1146944" cy="12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FD0153C-494F-4C3C-B68C-BE25E18F6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45" y="266434"/>
            <a:ext cx="6870787" cy="725487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15BB1882-EDD1-4E55-9ACA-21DDFB85FD68}"/>
              </a:ext>
            </a:extLst>
          </p:cNvPr>
          <p:cNvSpPr/>
          <p:nvPr/>
        </p:nvSpPr>
        <p:spPr>
          <a:xfrm>
            <a:off x="279456" y="1711134"/>
            <a:ext cx="197043" cy="4822858"/>
          </a:xfrm>
          <a:prstGeom prst="rect">
            <a:avLst/>
          </a:prstGeom>
          <a:solidFill>
            <a:srgbClr val="F07CCC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ABAFF66-1A1A-48C0-83E6-F6139A9B8416}"/>
              </a:ext>
            </a:extLst>
          </p:cNvPr>
          <p:cNvSpPr txBox="1"/>
          <p:nvPr/>
        </p:nvSpPr>
        <p:spPr>
          <a:xfrm rot="16200000">
            <a:off x="-2047031" y="3961908"/>
            <a:ext cx="482286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Segundo</a:t>
            </a:r>
            <a:r>
              <a:rPr lang="es-MX" sz="1116" dirty="0"/>
              <a:t>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502F3A26-5B85-4770-9AF1-F9B13431F36F}"/>
              </a:ext>
            </a:extLst>
          </p:cNvPr>
          <p:cNvSpPr/>
          <p:nvPr/>
        </p:nvSpPr>
        <p:spPr>
          <a:xfrm>
            <a:off x="279456" y="6630368"/>
            <a:ext cx="197043" cy="3032743"/>
          </a:xfrm>
          <a:prstGeom prst="rect">
            <a:avLst/>
          </a:prstGeom>
          <a:solidFill>
            <a:srgbClr val="74CADE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26DBADF-B234-4C00-8F12-C0693D66333F}"/>
              </a:ext>
            </a:extLst>
          </p:cNvPr>
          <p:cNvSpPr txBox="1"/>
          <p:nvPr/>
        </p:nvSpPr>
        <p:spPr>
          <a:xfrm rot="16200000">
            <a:off x="-1144724" y="7986087"/>
            <a:ext cx="303274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88" dirty="0">
                <a:latin typeface="Berlin Sans FB" panose="020E0602020502020306" pitchFamily="34" charset="0"/>
              </a:rPr>
              <a:t>Tercero </a:t>
            </a:r>
            <a:endParaRPr lang="es-MX" sz="1116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98158A8-B77E-47C8-BA55-E928E41FBFFD}"/>
              </a:ext>
            </a:extLst>
          </p:cNvPr>
          <p:cNvSpPr/>
          <p:nvPr/>
        </p:nvSpPr>
        <p:spPr>
          <a:xfrm>
            <a:off x="3279932" y="1320495"/>
            <a:ext cx="3926542" cy="175275"/>
          </a:xfrm>
          <a:prstGeom prst="rect">
            <a:avLst/>
          </a:prstGeom>
          <a:solidFill>
            <a:schemeClr val="accent4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667FBC8-4CE9-4D90-999F-6392BACF965B}"/>
              </a:ext>
            </a:extLst>
          </p:cNvPr>
          <p:cNvSpPr/>
          <p:nvPr/>
        </p:nvSpPr>
        <p:spPr>
          <a:xfrm>
            <a:off x="7221614" y="1322930"/>
            <a:ext cx="513496" cy="175275"/>
          </a:xfrm>
          <a:prstGeom prst="rect">
            <a:avLst/>
          </a:prstGeom>
          <a:solidFill>
            <a:srgbClr val="E938B1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16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D582C00-DCEA-44C2-AA04-49B9FA78DE40}"/>
              </a:ext>
            </a:extLst>
          </p:cNvPr>
          <p:cNvSpPr txBox="1"/>
          <p:nvPr/>
        </p:nvSpPr>
        <p:spPr>
          <a:xfrm>
            <a:off x="3279932" y="1263089"/>
            <a:ext cx="3926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erlin Sans FB" panose="020E0602020502020306" pitchFamily="34" charset="0"/>
              </a:rPr>
              <a:t>Junio </a:t>
            </a:r>
          </a:p>
        </p:txBody>
      </p:sp>
      <p:graphicFrame>
        <p:nvGraphicFramePr>
          <p:cNvPr id="24" name="3 Tabla">
            <a:extLst>
              <a:ext uri="{FF2B5EF4-FFF2-40B4-BE49-F238E27FC236}">
                <a16:creationId xmlns:a16="http://schemas.microsoft.com/office/drawing/2014/main" id="{6232F20B-9C26-4214-92E9-CE70606ABBE7}"/>
              </a:ext>
            </a:extLst>
          </p:cNvPr>
          <p:cNvGraphicFramePr>
            <a:graphicFrameLocks noGrp="1"/>
          </p:cNvGraphicFramePr>
          <p:nvPr/>
        </p:nvGraphicFramePr>
        <p:xfrm>
          <a:off x="492334" y="1506520"/>
          <a:ext cx="7226072" cy="81306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9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8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8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148202115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204839025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2102350332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870573847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297688064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3442933851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4022988196"/>
                    </a:ext>
                  </a:extLst>
                </a:gridCol>
                <a:gridCol w="245302">
                  <a:extLst>
                    <a:ext uri="{9D8B030D-6E8A-4147-A177-3AD203B41FA5}">
                      <a16:colId xmlns:a16="http://schemas.microsoft.com/office/drawing/2014/main" val="1356141623"/>
                    </a:ext>
                  </a:extLst>
                </a:gridCol>
              </a:tblGrid>
              <a:tr h="17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Nª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Nombre del alumno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16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17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18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23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24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25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28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29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dirty="0">
                          <a:latin typeface="Berlin Sans FB" panose="020E0602020502020306" pitchFamily="34" charset="0"/>
                        </a:rPr>
                        <a:t>02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Arredondo Moreno</a:t>
                      </a:r>
                      <a:r>
                        <a:rPr lang="es-MX" sz="1100" baseline="0" dirty="0">
                          <a:latin typeface="Berlin Sans FB" panose="020E0602020502020306" pitchFamily="34" charset="0"/>
                        </a:rPr>
                        <a:t> José  Enrique </a:t>
                      </a: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2.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Cardona Flores Amairany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62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3.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Coronado Calderón Isaac Alejandro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4.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Flores Olvera Fátima Monserrat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5.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Gaona Coronado Milagros Nereyda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6.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Espinoza Mateo 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62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7.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García Márquez Jabel Baruj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8.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Hernández Agüero Edwin Alonso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9.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Ledezma García Carlos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</a:rPr>
                        <a:t>10.</a:t>
                      </a:r>
                      <a:endParaRPr lang="es-ES" sz="11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López Aldaco Aitanah Nicole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Macias Martínez Dylan Adolfo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62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Martínez Agüero Mariana Nahomi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Montañies Cabriales Kennya Viridiana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Pérez Hernández Cristopher de Jesús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Ramírez Carrizales Iker Daniel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Bustos Emily Monserrat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Rodríguez  Hernández Lucia Maite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Solís Valdés Brillith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19.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Pérez Cristofer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Valdés Rodríguez Keila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62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8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21.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Valero Hernández María Guadalupe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49">
                <a:tc>
                  <a:txBody>
                    <a:bodyPr/>
                    <a:lstStyle/>
                    <a:p>
                      <a:pPr algn="ctr"/>
                      <a:endParaRPr lang="es-MX" sz="60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5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5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3902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Amador Cepeda Juan Pablo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66390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Contreras Leos Luis Ángel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24.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Gaona Hernández Siomara Yamileth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62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25.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González Rodríguez David Antonio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26.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López Romo Samuel  de Jesús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27.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Lozoya Carrera Dylan Joaquín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28.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Nieto Cepeda Kevin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29.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Ramírez Malacara Alberto Natanael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30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Rodríguez Rodríguez Luis Iván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Sánchez Nieto Iker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32.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</a:t>
                      </a:r>
                      <a:r>
                        <a:rPr lang="es-MX" sz="1100" b="0" baseline="0" dirty="0">
                          <a:latin typeface="Berlin Sans FB" panose="020E0602020502020306" pitchFamily="34" charset="0"/>
                        </a:rPr>
                        <a:t> Salas Verónica Lizeth </a:t>
                      </a:r>
                      <a:endParaRPr lang="es-MX" sz="1100" b="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1"/>
                          </a:solidFill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33.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>
                          <a:latin typeface="Berlin Sans FB" panose="020E0602020502020306" pitchFamily="34" charset="0"/>
                        </a:rPr>
                        <a:t>Saucedo Viera Asael Alexander </a:t>
                      </a: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0" marR="4116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94086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6FD18E9E-2A61-4162-A93F-F4B46A06162F}"/>
              </a:ext>
            </a:extLst>
          </p:cNvPr>
          <p:cNvSpPr txBox="1"/>
          <p:nvPr/>
        </p:nvSpPr>
        <p:spPr>
          <a:xfrm>
            <a:off x="7221614" y="1267752"/>
            <a:ext cx="513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erlin Sans FB" panose="020E0602020502020306" pitchFamily="34" charset="0"/>
              </a:rPr>
              <a:t>Julio  </a:t>
            </a:r>
          </a:p>
        </p:txBody>
      </p:sp>
    </p:spTree>
    <p:extLst>
      <p:ext uri="{BB962C8B-B14F-4D97-AF65-F5344CB8AC3E}">
        <p14:creationId xmlns:p14="http://schemas.microsoft.com/office/powerpoint/2010/main" val="350269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BAC1884-4E51-4846-B50F-52596BAD3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" y="-2"/>
            <a:ext cx="7927523" cy="100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AE86F0CB-94E9-4B92-80DA-FC70DAF37CAB}"/>
              </a:ext>
            </a:extLst>
          </p:cNvPr>
          <p:cNvSpPr/>
          <p:nvPr/>
        </p:nvSpPr>
        <p:spPr>
          <a:xfrm>
            <a:off x="1243049" y="2290478"/>
            <a:ext cx="5456392" cy="5499667"/>
          </a:xfrm>
          <a:custGeom>
            <a:avLst/>
            <a:gdLst>
              <a:gd name="connsiteX0" fmla="*/ 0 w 4260715"/>
              <a:gd name="connsiteY0" fmla="*/ 2694562 h 5389123"/>
              <a:gd name="connsiteX1" fmla="*/ 2130358 w 4260715"/>
              <a:gd name="connsiteY1" fmla="*/ 0 h 5389123"/>
              <a:gd name="connsiteX2" fmla="*/ 4260716 w 4260715"/>
              <a:gd name="connsiteY2" fmla="*/ 2694562 h 5389123"/>
              <a:gd name="connsiteX3" fmla="*/ 2130358 w 4260715"/>
              <a:gd name="connsiteY3" fmla="*/ 5389124 h 5389123"/>
              <a:gd name="connsiteX4" fmla="*/ 0 w 4260715"/>
              <a:gd name="connsiteY4" fmla="*/ 2694562 h 5389123"/>
              <a:gd name="connsiteX0" fmla="*/ 0 w 4260716"/>
              <a:gd name="connsiteY0" fmla="*/ 2363821 h 5058383"/>
              <a:gd name="connsiteX1" fmla="*/ 2130358 w 4260716"/>
              <a:gd name="connsiteY1" fmla="*/ 0 h 5058383"/>
              <a:gd name="connsiteX2" fmla="*/ 4260716 w 4260716"/>
              <a:gd name="connsiteY2" fmla="*/ 2363821 h 5058383"/>
              <a:gd name="connsiteX3" fmla="*/ 2130358 w 4260716"/>
              <a:gd name="connsiteY3" fmla="*/ 5058383 h 5058383"/>
              <a:gd name="connsiteX4" fmla="*/ 0 w 4260716"/>
              <a:gd name="connsiteY4" fmla="*/ 2363821 h 5058383"/>
              <a:gd name="connsiteX0" fmla="*/ 0 w 3929975"/>
              <a:gd name="connsiteY0" fmla="*/ 2364227 h 5059376"/>
              <a:gd name="connsiteX1" fmla="*/ 2130358 w 3929975"/>
              <a:gd name="connsiteY1" fmla="*/ 406 h 5059376"/>
              <a:gd name="connsiteX2" fmla="*/ 3929975 w 3929975"/>
              <a:gd name="connsiteY2" fmla="*/ 2539325 h 5059376"/>
              <a:gd name="connsiteX3" fmla="*/ 2130358 w 3929975"/>
              <a:gd name="connsiteY3" fmla="*/ 5058789 h 5059376"/>
              <a:gd name="connsiteX4" fmla="*/ 0 w 3929975"/>
              <a:gd name="connsiteY4" fmla="*/ 2364227 h 5059376"/>
              <a:gd name="connsiteX0" fmla="*/ 0 w 4357992"/>
              <a:gd name="connsiteY0" fmla="*/ 2364069 h 5058978"/>
              <a:gd name="connsiteX1" fmla="*/ 2130358 w 4357992"/>
              <a:gd name="connsiteY1" fmla="*/ 248 h 5058978"/>
              <a:gd name="connsiteX2" fmla="*/ 4357992 w 4357992"/>
              <a:gd name="connsiteY2" fmla="*/ 2500257 h 5058978"/>
              <a:gd name="connsiteX3" fmla="*/ 2130358 w 4357992"/>
              <a:gd name="connsiteY3" fmla="*/ 5058631 h 5058978"/>
              <a:gd name="connsiteX4" fmla="*/ 0 w 4357992"/>
              <a:gd name="connsiteY4" fmla="*/ 2364069 h 5058978"/>
              <a:gd name="connsiteX0" fmla="*/ 0 w 4630367"/>
              <a:gd name="connsiteY0" fmla="*/ 1456028 h 5101465"/>
              <a:gd name="connsiteX1" fmla="*/ 2402733 w 4630367"/>
              <a:gd name="connsiteY1" fmla="*/ 26063 h 5101465"/>
              <a:gd name="connsiteX2" fmla="*/ 4630367 w 4630367"/>
              <a:gd name="connsiteY2" fmla="*/ 2526072 h 5101465"/>
              <a:gd name="connsiteX3" fmla="*/ 2402733 w 4630367"/>
              <a:gd name="connsiteY3" fmla="*/ 5084446 h 5101465"/>
              <a:gd name="connsiteX4" fmla="*/ 0 w 4630367"/>
              <a:gd name="connsiteY4" fmla="*/ 1456028 h 5101465"/>
              <a:gd name="connsiteX0" fmla="*/ 39851 w 4670218"/>
              <a:gd name="connsiteY0" fmla="*/ 1455858 h 5062858"/>
              <a:gd name="connsiteX1" fmla="*/ 2442584 w 4670218"/>
              <a:gd name="connsiteY1" fmla="*/ 25893 h 5062858"/>
              <a:gd name="connsiteX2" fmla="*/ 4670218 w 4670218"/>
              <a:gd name="connsiteY2" fmla="*/ 2525902 h 5062858"/>
              <a:gd name="connsiteX3" fmla="*/ 1216899 w 4670218"/>
              <a:gd name="connsiteY3" fmla="*/ 5045366 h 5062858"/>
              <a:gd name="connsiteX4" fmla="*/ 39851 w 4670218"/>
              <a:gd name="connsiteY4" fmla="*/ 1455858 h 5062858"/>
              <a:gd name="connsiteX0" fmla="*/ 4183 w 4634550"/>
              <a:gd name="connsiteY0" fmla="*/ 1455358 h 4947212"/>
              <a:gd name="connsiteX1" fmla="*/ 2406916 w 4634550"/>
              <a:gd name="connsiteY1" fmla="*/ 25393 h 4947212"/>
              <a:gd name="connsiteX2" fmla="*/ 4634550 w 4634550"/>
              <a:gd name="connsiteY2" fmla="*/ 2525402 h 4947212"/>
              <a:gd name="connsiteX3" fmla="*/ 1901078 w 4634550"/>
              <a:gd name="connsiteY3" fmla="*/ 4928134 h 4947212"/>
              <a:gd name="connsiteX4" fmla="*/ 4183 w 4634550"/>
              <a:gd name="connsiteY4" fmla="*/ 1455358 h 4947212"/>
              <a:gd name="connsiteX0" fmla="*/ 12903 w 4643270"/>
              <a:gd name="connsiteY0" fmla="*/ 1455358 h 4947960"/>
              <a:gd name="connsiteX1" fmla="*/ 2415636 w 4643270"/>
              <a:gd name="connsiteY1" fmla="*/ 25393 h 4947960"/>
              <a:gd name="connsiteX2" fmla="*/ 4643270 w 4643270"/>
              <a:gd name="connsiteY2" fmla="*/ 2525402 h 4947960"/>
              <a:gd name="connsiteX3" fmla="*/ 1909798 w 4643270"/>
              <a:gd name="connsiteY3" fmla="*/ 4928134 h 4947960"/>
              <a:gd name="connsiteX4" fmla="*/ 12903 w 4643270"/>
              <a:gd name="connsiteY4" fmla="*/ 1455358 h 4947960"/>
              <a:gd name="connsiteX0" fmla="*/ 12903 w 4643270"/>
              <a:gd name="connsiteY0" fmla="*/ 1443394 h 4935996"/>
              <a:gd name="connsiteX1" fmla="*/ 2415636 w 4643270"/>
              <a:gd name="connsiteY1" fmla="*/ 13429 h 4935996"/>
              <a:gd name="connsiteX2" fmla="*/ 4643270 w 4643270"/>
              <a:gd name="connsiteY2" fmla="*/ 2513438 h 4935996"/>
              <a:gd name="connsiteX3" fmla="*/ 1909798 w 4643270"/>
              <a:gd name="connsiteY3" fmla="*/ 4916170 h 4935996"/>
              <a:gd name="connsiteX4" fmla="*/ 12903 w 4643270"/>
              <a:gd name="connsiteY4" fmla="*/ 1443394 h 4935996"/>
              <a:gd name="connsiteX0" fmla="*/ 12903 w 4643270"/>
              <a:gd name="connsiteY0" fmla="*/ 1443205 h 4935807"/>
              <a:gd name="connsiteX1" fmla="*/ 2415636 w 4643270"/>
              <a:gd name="connsiteY1" fmla="*/ 13240 h 4935807"/>
              <a:gd name="connsiteX2" fmla="*/ 4643270 w 4643270"/>
              <a:gd name="connsiteY2" fmla="*/ 2513249 h 4935807"/>
              <a:gd name="connsiteX3" fmla="*/ 1909798 w 4643270"/>
              <a:gd name="connsiteY3" fmla="*/ 4915981 h 4935807"/>
              <a:gd name="connsiteX4" fmla="*/ 12903 w 4643270"/>
              <a:gd name="connsiteY4" fmla="*/ 1443205 h 49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270" h="4935807">
                <a:moveTo>
                  <a:pt x="12903" y="1443205"/>
                </a:moveTo>
                <a:cubicBezTo>
                  <a:pt x="97209" y="626082"/>
                  <a:pt x="1585542" y="165639"/>
                  <a:pt x="2415636" y="13240"/>
                </a:cubicBezTo>
                <a:cubicBezTo>
                  <a:pt x="3245730" y="-139159"/>
                  <a:pt x="4370895" y="1044538"/>
                  <a:pt x="4643270" y="2513249"/>
                </a:cubicBezTo>
                <a:cubicBezTo>
                  <a:pt x="4643270" y="4001415"/>
                  <a:pt x="3595926" y="4627395"/>
                  <a:pt x="1909798" y="4915981"/>
                </a:cubicBezTo>
                <a:cubicBezTo>
                  <a:pt x="223670" y="5204567"/>
                  <a:pt x="-71403" y="2260328"/>
                  <a:pt x="12903" y="144320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972026-930C-478D-A2C3-CEAAF9920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1300"/>
            <a:ext cx="7920038" cy="475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FEB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FB4C0-3F3E-47D3-92FB-1982B0656F7C}"/>
              </a:ext>
            </a:extLst>
          </p:cNvPr>
          <p:cNvSpPr/>
          <p:nvPr/>
        </p:nvSpPr>
        <p:spPr>
          <a:xfrm>
            <a:off x="6431280" y="75771"/>
            <a:ext cx="1488758" cy="324755"/>
          </a:xfrm>
          <a:prstGeom prst="rect">
            <a:avLst/>
          </a:prstGeom>
          <a:solidFill>
            <a:srgbClr val="FEB5A6"/>
          </a:solidFill>
          <a:ln>
            <a:solidFill>
              <a:srgbClr val="B6D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CLASE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CAF9C5-C26C-4552-9540-2A5354E3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9300"/>
              </p:ext>
            </p:extLst>
          </p:nvPr>
        </p:nvGraphicFramePr>
        <p:xfrm>
          <a:off x="906545" y="3535558"/>
          <a:ext cx="6199798" cy="2364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9798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29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54333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las letras de su nombre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705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orden en el que van las letras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su nombre completo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Escribe su nombre </a:t>
                      </a:r>
                    </a:p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importancia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168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nombre de algunos de sus compañeros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6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E04DEF2-5AFA-4663-A2DD-CF16420D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37061"/>
              </p:ext>
            </p:extLst>
          </p:nvPr>
        </p:nvGraphicFramePr>
        <p:xfrm>
          <a:off x="903729" y="6251112"/>
          <a:ext cx="6112579" cy="1705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25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Identifica las letras de su nombre y requiere apoyo para escribir cada letra en el orden en el que van.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Conoce su nombre completo.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Escribe sin ayuda su primer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Requiere apoyo para identificar la importancia de tener un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4D508C11-D976-4511-B3DC-F3DD132F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4" y="593488"/>
            <a:ext cx="6924934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Cardona Flores Amairany Guadalupe	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15/06/2021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3296E5E-B367-43DA-95FE-70D4E940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32489"/>
              </p:ext>
            </p:extLst>
          </p:nvPr>
        </p:nvGraphicFramePr>
        <p:xfrm>
          <a:off x="743465" y="2007892"/>
          <a:ext cx="6525958" cy="1306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6926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239032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43423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Lenguaje y comunicación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participación social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Uso de documentos que regulan la convivencia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6271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Escribe su nombre con diversos propósitos e identifica el de algunos compañeros.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28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FEB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FB4C0-3F3E-47D3-92FB-1982B0656F7C}"/>
              </a:ext>
            </a:extLst>
          </p:cNvPr>
          <p:cNvSpPr/>
          <p:nvPr/>
        </p:nvSpPr>
        <p:spPr>
          <a:xfrm>
            <a:off x="6431280" y="75771"/>
            <a:ext cx="1488758" cy="324755"/>
          </a:xfrm>
          <a:prstGeom prst="rect">
            <a:avLst/>
          </a:prstGeom>
          <a:solidFill>
            <a:srgbClr val="FEB5A6"/>
          </a:solidFill>
          <a:ln>
            <a:solidFill>
              <a:srgbClr val="B6D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CLASE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CAF9C5-C26C-4552-9540-2A5354E34438}"/>
              </a:ext>
            </a:extLst>
          </p:cNvPr>
          <p:cNvGraphicFramePr>
            <a:graphicFrameLocks noGrp="1"/>
          </p:cNvGraphicFramePr>
          <p:nvPr/>
        </p:nvGraphicFramePr>
        <p:xfrm>
          <a:off x="906545" y="3535558"/>
          <a:ext cx="6199798" cy="2364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9798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29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54333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las letras de su nombre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705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orden en el que van las letras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su nombre completo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Escribe su nombre </a:t>
                      </a:r>
                    </a:p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importancia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168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nombre de algunos de sus compañeros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6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E04DEF2-5AFA-4663-A2DD-CF16420D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37821"/>
              </p:ext>
            </p:extLst>
          </p:nvPr>
        </p:nvGraphicFramePr>
        <p:xfrm>
          <a:off x="903729" y="6251112"/>
          <a:ext cx="6112579" cy="20965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25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 diferentes tarjetas e identifica en cual de ellas dice su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Identifica las letras que tiene su nombre, requiere apoyo para decir el orden en el que van.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Conoce y menciona su nombre completo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Escribe su primer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Requiere apoyo para identificar la importancia de tener un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4D508C11-D976-4511-B3DC-F3DD132F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4" y="606188"/>
            <a:ext cx="6767618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Coronado Calderón Isaac Alejandro  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15/06/2021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3296E5E-B367-43DA-95FE-70D4E9402555}"/>
              </a:ext>
            </a:extLst>
          </p:cNvPr>
          <p:cNvGraphicFramePr>
            <a:graphicFrameLocks noGrp="1"/>
          </p:cNvGraphicFramePr>
          <p:nvPr/>
        </p:nvGraphicFramePr>
        <p:xfrm>
          <a:off x="743465" y="2007892"/>
          <a:ext cx="6525958" cy="1306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6926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239032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43423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Lenguaje y comunicación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participación social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Uso de documentos que regulan la convivencia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6271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Escribe su nombre con diversos propósitos e identifica el de algunos compañeros.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9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FEB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FB4C0-3F3E-47D3-92FB-1982B0656F7C}"/>
              </a:ext>
            </a:extLst>
          </p:cNvPr>
          <p:cNvSpPr/>
          <p:nvPr/>
        </p:nvSpPr>
        <p:spPr>
          <a:xfrm>
            <a:off x="6431280" y="75771"/>
            <a:ext cx="1488758" cy="324755"/>
          </a:xfrm>
          <a:prstGeom prst="rect">
            <a:avLst/>
          </a:prstGeom>
          <a:solidFill>
            <a:srgbClr val="FEB5A6"/>
          </a:solidFill>
          <a:ln>
            <a:solidFill>
              <a:srgbClr val="B6D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CLASE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CAF9C5-C26C-4552-9540-2A5354E34438}"/>
              </a:ext>
            </a:extLst>
          </p:cNvPr>
          <p:cNvGraphicFramePr>
            <a:graphicFrameLocks noGrp="1"/>
          </p:cNvGraphicFramePr>
          <p:nvPr/>
        </p:nvGraphicFramePr>
        <p:xfrm>
          <a:off x="906545" y="3535558"/>
          <a:ext cx="6199798" cy="2364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9798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29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54333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las letras de su nombre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705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orden en el que van las letras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su nombre completo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Escribe su nombre </a:t>
                      </a:r>
                    </a:p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importancia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168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nombre de algunos de sus compañeros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6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E04DEF2-5AFA-4663-A2DD-CF16420D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22705"/>
              </p:ext>
            </p:extLst>
          </p:nvPr>
        </p:nvGraphicFramePr>
        <p:xfrm>
          <a:off x="903729" y="6251112"/>
          <a:ext cx="6112579" cy="20965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25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 diferentes tarjetas e identifica en cual de ellas dice su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Identifica las letras que tiene su nombre, y dice el orden en el que va cada letra.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Conoce y menciona su nombre completo.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Escribe sin apoyo su primer y segundo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Requiere apoyo para identificar la importancia de tener un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4D508C11-D976-4511-B3DC-F3DD132F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4" y="606188"/>
            <a:ext cx="6767618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Macias Martínez Dylan Adolfo 	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15/06/2021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3296E5E-B367-43DA-95FE-70D4E9402555}"/>
              </a:ext>
            </a:extLst>
          </p:cNvPr>
          <p:cNvGraphicFramePr>
            <a:graphicFrameLocks noGrp="1"/>
          </p:cNvGraphicFramePr>
          <p:nvPr/>
        </p:nvGraphicFramePr>
        <p:xfrm>
          <a:off x="743465" y="2007892"/>
          <a:ext cx="6525958" cy="1306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6926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239032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43423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Lenguaje y comunicación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participación social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Uso de documentos que regulan la convivencia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6271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Escribe su nombre con diversos propósitos e identifica el de algunos compañeros.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94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FEB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FB4C0-3F3E-47D3-92FB-1982B0656F7C}"/>
              </a:ext>
            </a:extLst>
          </p:cNvPr>
          <p:cNvSpPr/>
          <p:nvPr/>
        </p:nvSpPr>
        <p:spPr>
          <a:xfrm>
            <a:off x="6431280" y="75771"/>
            <a:ext cx="1488758" cy="324755"/>
          </a:xfrm>
          <a:prstGeom prst="rect">
            <a:avLst/>
          </a:prstGeom>
          <a:solidFill>
            <a:srgbClr val="FEB5A6"/>
          </a:solidFill>
          <a:ln>
            <a:solidFill>
              <a:srgbClr val="B6D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CLASE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CAF9C5-C26C-4552-9540-2A5354E34438}"/>
              </a:ext>
            </a:extLst>
          </p:cNvPr>
          <p:cNvGraphicFramePr>
            <a:graphicFrameLocks noGrp="1"/>
          </p:cNvGraphicFramePr>
          <p:nvPr/>
        </p:nvGraphicFramePr>
        <p:xfrm>
          <a:off x="906545" y="3535558"/>
          <a:ext cx="6199798" cy="2364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9798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29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54333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las letras de su nombre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705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orden en el que van las letras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su nombre completo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Escribe su nombre </a:t>
                      </a:r>
                    </a:p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importancia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168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nombre de algunos de sus compañeros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6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E04DEF2-5AFA-4663-A2DD-CF16420D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70602"/>
              </p:ext>
            </p:extLst>
          </p:nvPr>
        </p:nvGraphicFramePr>
        <p:xfrm>
          <a:off x="903729" y="6251112"/>
          <a:ext cx="6112579" cy="1900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25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Identifica algunas de las letras que tiene su nombre, requiere apoyo para decir el orden en el que van.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Conoce y menciona sus dos 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Escribe su primer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Requiere apoyo para identificar la importancia de tener un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4D508C11-D976-4511-B3DC-F3DD132F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4" y="606188"/>
            <a:ext cx="6767618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Rodríguez  Hernández Lucia Maite 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15/06/2021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3296E5E-B367-43DA-95FE-70D4E9402555}"/>
              </a:ext>
            </a:extLst>
          </p:cNvPr>
          <p:cNvGraphicFramePr>
            <a:graphicFrameLocks noGrp="1"/>
          </p:cNvGraphicFramePr>
          <p:nvPr/>
        </p:nvGraphicFramePr>
        <p:xfrm>
          <a:off x="743465" y="2007892"/>
          <a:ext cx="6525958" cy="1306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6926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239032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43423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Lenguaje y comunicación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participación social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Uso de documentos que regulan la convivencia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6271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Escribe su nombre con diversos propósitos e identifica el de algunos compañeros.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58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63450C-4105-461F-9244-5FC12A854EF9}"/>
              </a:ext>
            </a:extLst>
          </p:cNvPr>
          <p:cNvSpPr/>
          <p:nvPr/>
        </p:nvSpPr>
        <p:spPr>
          <a:xfrm>
            <a:off x="523616" y="564204"/>
            <a:ext cx="6924934" cy="8871626"/>
          </a:xfrm>
          <a:prstGeom prst="rect">
            <a:avLst/>
          </a:prstGeom>
          <a:noFill/>
          <a:ln w="57150">
            <a:solidFill>
              <a:srgbClr val="FEB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FB4C0-3F3E-47D3-92FB-1982B0656F7C}"/>
              </a:ext>
            </a:extLst>
          </p:cNvPr>
          <p:cNvSpPr/>
          <p:nvPr/>
        </p:nvSpPr>
        <p:spPr>
          <a:xfrm>
            <a:off x="6431280" y="75771"/>
            <a:ext cx="1488758" cy="324755"/>
          </a:xfrm>
          <a:prstGeom prst="rect">
            <a:avLst/>
          </a:prstGeom>
          <a:solidFill>
            <a:srgbClr val="FEB5A6"/>
          </a:solidFill>
          <a:ln>
            <a:solidFill>
              <a:srgbClr val="B6D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CLASE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CAF9C5-C26C-4552-9540-2A5354E34438}"/>
              </a:ext>
            </a:extLst>
          </p:cNvPr>
          <p:cNvGraphicFramePr>
            <a:graphicFrameLocks noGrp="1"/>
          </p:cNvGraphicFramePr>
          <p:nvPr/>
        </p:nvGraphicFramePr>
        <p:xfrm>
          <a:off x="906545" y="3535558"/>
          <a:ext cx="6199798" cy="2364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9798">
                  <a:extLst>
                    <a:ext uri="{9D8B030D-6E8A-4147-A177-3AD203B41FA5}">
                      <a16:colId xmlns:a16="http://schemas.microsoft.com/office/drawing/2014/main" val="855956509"/>
                    </a:ext>
                  </a:extLst>
                </a:gridCol>
              </a:tblGrid>
              <a:tr h="29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Indicadores: (se redactan en base al aprendizaje esperado)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22371"/>
                  </a:ext>
                </a:extLst>
              </a:tr>
              <a:tr h="354333">
                <a:tc>
                  <a:txBody>
                    <a:bodyPr/>
                    <a:lstStyle/>
                    <a:p>
                      <a:pPr marL="285750" marR="0" lvl="0" indent="-28575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las letras de su nombre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48113"/>
                  </a:ext>
                </a:extLst>
              </a:tr>
              <a:tr h="3705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orden en el que van las letras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088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su nombre completo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56242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Escribe su nombre </a:t>
                      </a:r>
                    </a:p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7673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importancia de su nombre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1689"/>
                  </a:ext>
                </a:extLst>
              </a:tr>
              <a:tr h="322098">
                <a:tc>
                  <a:txBody>
                    <a:bodyPr/>
                    <a:lstStyle/>
                    <a:p>
                      <a:pPr marL="342900" marR="0" lvl="0" indent="-342900" algn="just" defTabSz="100803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el nombre de algunos de sus compañeros </a:t>
                      </a: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6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E04DEF2-5AFA-4663-A2DD-CF16420D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62869"/>
              </p:ext>
            </p:extLst>
          </p:nvPr>
        </p:nvGraphicFramePr>
        <p:xfrm>
          <a:off x="903729" y="6251112"/>
          <a:ext cx="6112579" cy="1900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12579">
                  <a:extLst>
                    <a:ext uri="{9D8B030D-6E8A-4147-A177-3AD203B41FA5}">
                      <a16:colId xmlns:a16="http://schemas.microsoft.com/office/drawing/2014/main" val="3797232304"/>
                    </a:ext>
                  </a:extLst>
                </a:gridCol>
              </a:tblGrid>
              <a:tr h="95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Describe el proceso del alumno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Observa diferentes tarjetas e identifica en cual de ellas dice su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Identifica las letras que tiene su nombre, requiere apoyo para decir el orden en el que van.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Conoce y menciona su nombre completo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Escribe sin apoyo su nombre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Requiere apoyo para identificar la importancia de tener un nombre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</a:txBody>
                  <a:tcPr marL="65460" marR="654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3578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4D508C11-D976-4511-B3DC-F3DD132F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4" y="606188"/>
            <a:ext cx="6767618" cy="127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9" tIns="43640" rIns="87279" bIns="436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endParaRPr lang="es-MX" altLang="es-MX" sz="16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872795"/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sz="1600" dirty="0">
                <a:latin typeface="Berlin Sans FB" panose="020E0602020502020306" pitchFamily="34" charset="0"/>
              </a:rPr>
              <a:t>Valdés Rodríguez Keila 	</a:t>
            </a:r>
            <a:r>
              <a:rPr lang="es-MX" alt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Fecha: 15/06/2021</a:t>
            </a:r>
            <a:endParaRPr lang="es-MX" altLang="es-MX" sz="1600" dirty="0">
              <a:latin typeface="Berlin Sans FB" panose="020E0602020502020306" pitchFamily="34" charset="0"/>
            </a:endParaRPr>
          </a:p>
          <a:p>
            <a:pPr defTabSz="872795"/>
            <a:endParaRPr lang="es-MX" altLang="es-MX" sz="1336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3296E5E-B367-43DA-95FE-70D4E9402555}"/>
              </a:ext>
            </a:extLst>
          </p:cNvPr>
          <p:cNvGraphicFramePr>
            <a:graphicFrameLocks noGrp="1"/>
          </p:cNvGraphicFramePr>
          <p:nvPr/>
        </p:nvGraphicFramePr>
        <p:xfrm>
          <a:off x="743465" y="2007892"/>
          <a:ext cx="6525958" cy="1306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6926">
                  <a:extLst>
                    <a:ext uri="{9D8B030D-6E8A-4147-A177-3AD203B41FA5}">
                      <a16:colId xmlns:a16="http://schemas.microsoft.com/office/drawing/2014/main" val="4127072051"/>
                    </a:ext>
                  </a:extLst>
                </a:gridCol>
                <a:gridCol w="3239032">
                  <a:extLst>
                    <a:ext uri="{9D8B030D-6E8A-4147-A177-3AD203B41FA5}">
                      <a16:colId xmlns:a16="http://schemas.microsoft.com/office/drawing/2014/main" val="3464665095"/>
                    </a:ext>
                  </a:extLst>
                </a:gridCol>
              </a:tblGrid>
              <a:tr h="443423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 Campo formativo/área de desarrollo: Lenguaje y comunicación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5460" marR="654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151058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1: participación social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Organizador curricular 2: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Uso de documentos que regulan la convivencia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859306"/>
                  </a:ext>
                </a:extLst>
              </a:tr>
              <a:tr h="462711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Escribe su nombre con diversos propósitos e identifica el de algunos compañeros. </a:t>
                      </a:r>
                    </a:p>
                  </a:txBody>
                  <a:tcPr marL="65460" marR="6546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419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2470</Words>
  <Application>Microsoft Office PowerPoint</Application>
  <PresentationFormat>Personalizado</PresentationFormat>
  <Paragraphs>834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Century Gothic</vt:lpstr>
      <vt:lpstr>DK Lemon Yellow Sun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23</cp:revision>
  <dcterms:created xsi:type="dcterms:W3CDTF">2021-06-18T00:45:00Z</dcterms:created>
  <dcterms:modified xsi:type="dcterms:W3CDTF">2021-06-18T04:57:17Z</dcterms:modified>
</cp:coreProperties>
</file>