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  <p:sldId id="267" r:id="rId13"/>
    <p:sldId id="268" r:id="rId1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5FF"/>
    <a:srgbClr val="CC99FF"/>
    <a:srgbClr val="FFF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975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012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41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6050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99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42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421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4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238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362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22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9239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1168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449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9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062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8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525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245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50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78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07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5129-79DD-4CAD-92F8-70C2A7376FC1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851F-2C36-4712-AC4C-C4B9E4317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69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CD2A-2FC2-41D9-8DC6-7F1891B89A15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06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V0qDRW_sec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fFGT-3E1c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RL0VA4o59M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pTr-C0eYg" TargetMode="External"/><Relationship Id="rId2" Type="http://schemas.openxmlformats.org/officeDocument/2006/relationships/hyperlink" Target="https://www.youtube.com/watch?v=eNLjdPI9zdE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753"/>
          <a:stretch/>
        </p:blipFill>
        <p:spPr>
          <a:xfrm>
            <a:off x="0" y="0"/>
            <a:ext cx="9144000" cy="68887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949" r="16692" b="24127"/>
          <a:stretch/>
        </p:blipFill>
        <p:spPr>
          <a:xfrm>
            <a:off x="575767" y="479455"/>
            <a:ext cx="7162513" cy="450857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47722" y="2016284"/>
            <a:ext cx="5248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Jardín de niños: Diego Rivera T.M.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87553" y="2549075"/>
            <a:ext cx="356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Maestra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Angélica Rodríguez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87553" y="2951188"/>
            <a:ext cx="356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Maestra practicante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Fátima García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46394" y="3514840"/>
            <a:ext cx="32512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Semana </a:t>
            </a: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39 </a:t>
            </a: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de trabajo: </a:t>
            </a:r>
            <a:endParaRPr kumimoji="0" lang="es-MX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cript" panose="030B0504020000000003" pitchFamily="66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Aprende </a:t>
            </a: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en casa </a:t>
            </a: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III</a:t>
            </a:r>
            <a:endParaRPr kumimoji="0" lang="es-MX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cript" panose="030B0504020000000003" pitchFamily="66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65834" y="4191285"/>
            <a:ext cx="3163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21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junio – 25 junio 2021 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738280" y="6137237"/>
            <a:ext cx="1091821" cy="5459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1245" y="4189863"/>
            <a:ext cx="5002755" cy="26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19187" y="184909"/>
            <a:ext cx="3348133" cy="668740"/>
          </a:xfrm>
          <a:prstGeom prst="roundRect">
            <a:avLst>
              <a:gd name="adj" fmla="val 12886"/>
            </a:avLst>
          </a:prstGeom>
          <a:solidFill>
            <a:srgbClr val="FF66FF"/>
          </a:solidFill>
          <a:ln w="38100">
            <a:solidFill>
              <a:srgbClr val="CC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Indicaciones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99228" y="1123405"/>
            <a:ext cx="7945544" cy="5413785"/>
          </a:xfrm>
          <a:prstGeom prst="roundRect">
            <a:avLst>
              <a:gd name="adj" fmla="val 3860"/>
            </a:avLst>
          </a:prstGeom>
          <a:solidFill>
            <a:srgbClr val="FF66FF"/>
          </a:solidFill>
          <a:ln w="57150">
            <a:solidFill>
              <a:srgbClr val="CC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Observar el programa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 televisión en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programación que le sea posible.</a:t>
            </a:r>
            <a:endParaRPr kumimoji="0" lang="es-MX" sz="15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 Recuerden de trabajar las actividades de reforzamiento en el cuaderno de trabajo y subir al grupo de Facebook fotografías y videos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cortos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solicitados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Todas las evidencias de trabajo de tu hijo (a) se suben a la página de Facebook (expediente personal)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fecha, nombre de la actividad  o clase y las  observaciones (logros o dificultades) correspondientes.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Ejemplo: miércoles 18/11/2020 clase: el personaje y sus diferentes historias. Se le facilita identificar las acciones del personaje, lo relaciona con otras historias y comenta características y sucesos. 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esto no es necesario subir muchas fotografías de una sola actividad, lo importante es lo que ustedes observan en el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proceso.</a:t>
            </a:r>
            <a:endParaRPr kumimoji="0" lang="es-MX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•Si no puedes imprimir alguna actividad, recuerda que la puedes dibujar en tu cuaderno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puedes usar figuras básicas como círculos o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triángulos) para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 luego tu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hijo(a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la realice</a:t>
            </a:r>
            <a:r>
              <a:rPr kumimoji="0" lang="es-MX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•Video </a:t>
            </a:r>
            <a:r>
              <a:rPr kumimoji="0" lang="es-MX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llamada con alumnos/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sala de Facebook o Google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meet: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Estar atentos del grupo de Facebook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 WhatsApp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 visualizar día y horario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s-MX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•Estrategia </a:t>
            </a:r>
            <a:r>
              <a:rPr kumimoji="0" lang="es-MX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didáctica  para alumnos que requieren apoyo /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Serán integrados en dos clases con la totalidad de los alumnos para que se motiven y participen. Serán cuestionados directamente sobre el desarrollo de las clases y se les enviarán actividades de reforzamiento </a:t>
            </a:r>
          </a:p>
        </p:txBody>
      </p:sp>
    </p:spTree>
    <p:extLst>
      <p:ext uri="{BB962C8B-B14F-4D97-AF65-F5344CB8AC3E}">
        <p14:creationId xmlns:p14="http://schemas.microsoft.com/office/powerpoint/2010/main" val="23702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33492"/>
              </p:ext>
            </p:extLst>
          </p:nvPr>
        </p:nvGraphicFramePr>
        <p:xfrm>
          <a:off x="225395" y="182188"/>
          <a:ext cx="8693210" cy="6345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05004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Lunes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21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junio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8ACD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38125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64">
                <a:tc rowSpan="5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400" dirty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1100" dirty="0">
                          <a:latin typeface="Century Gothic" pitchFamily="34" charset="0"/>
                        </a:rPr>
                        <a:t>Educación </a:t>
                      </a:r>
                      <a:r>
                        <a:rPr lang="es-MX" sz="1000" dirty="0">
                          <a:latin typeface="Century Gothic" pitchFamily="34" charset="0"/>
                        </a:rPr>
                        <a:t>socioemocional</a:t>
                      </a:r>
                    </a:p>
                  </a:txBody>
                  <a:tcPr marL="68580" marR="68580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Autorregulación</a:t>
                      </a:r>
                      <a:endParaRPr lang="es-ES" sz="1100" b="0" dirty="0" smtClean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Reconoce y nombra situaciones que le generan seguridad y miedo. </a:t>
                      </a:r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¿Qué te da miedo?</a:t>
                      </a: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</a:t>
                      </a: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¿Y tu a que le tienes miedo? </a:t>
                      </a:r>
                      <a:endParaRPr kumimoji="0" lang="es-MX" sz="11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Todos tenemos cosas,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animales, situaciones, personas, o algo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 que nos pueden dar miedo, y aunque a veces basta con enfrentar nuestro miedo para dejar de temer, hay veces que podemos correr peligro, por eso hay que expresarlo.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Escucha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 la siguiente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música,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 escúchala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con los ojos cerrados y tomado de la mano de quien tú quieras: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  <a:hlinkClick r:id="rId2"/>
                        </a:rPr>
                        <a:t>https://</a:t>
                      </a:r>
                      <a:r>
                        <a:rPr lang="es-MX" sz="1050" baseline="0" dirty="0" err="1" smtClean="0">
                          <a:latin typeface="Century Gothic" panose="020B0502020202020204" pitchFamily="34" charset="0"/>
                          <a:hlinkClick r:id="rId2"/>
                        </a:rPr>
                        <a:t>www.youtube.com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  <a:hlinkClick r:id="rId2"/>
                        </a:rPr>
                        <a:t>/</a:t>
                      </a:r>
                      <a:r>
                        <a:rPr lang="es-MX" sz="1050" baseline="0" dirty="0" err="1" smtClean="0">
                          <a:latin typeface="Century Gothic" panose="020B0502020202020204" pitchFamily="34" charset="0"/>
                          <a:hlinkClick r:id="rId2"/>
                        </a:rPr>
                        <a:t>watch?v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  <a:hlinkClick r:id="rId2"/>
                        </a:rPr>
                        <a:t>=</a:t>
                      </a:r>
                      <a:r>
                        <a:rPr lang="es-MX" sz="1050" baseline="0" dirty="0" err="1" smtClean="0">
                          <a:latin typeface="Century Gothic" panose="020B0502020202020204" pitchFamily="34" charset="0"/>
                          <a:hlinkClick r:id="rId2"/>
                        </a:rPr>
                        <a:t>JV0qDRW_sec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3.-Abre los ojos y reflexiona ¿que te hizo imaginar?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4.- Escribe un listado de las cosas que te hagan sentir miedo, graba un video explicando lo que escribiste.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Esto nos ayudará a librarnos de ese miedo, ya que esté listo puedes hacerlo bolita y librarte de él.</a:t>
                      </a:r>
                      <a:endParaRPr kumimoji="0" lang="es-MX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Lápiz</a:t>
                      </a:r>
                      <a:endParaRPr lang="es-MX" sz="110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2</a:t>
                      </a: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3833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Expresión de las emociones</a:t>
                      </a:r>
                      <a:endParaRPr lang="es-ES" sz="11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35583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100" b="1" baseline="0" dirty="0">
                          <a:latin typeface="Century Gothic" pitchFamily="34" charset="0"/>
                        </a:rPr>
                        <a:t> esperado</a:t>
                      </a:r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11859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Reconoce y nombra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situaciones que 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generan alegría,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seguridad, tristeza,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miedo o enojo, 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expresa lo que siente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330421">
                <a:tc rowSpan="6">
                  <a:txBody>
                    <a:bodyPr/>
                    <a:lstStyle/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Artes</a:t>
                      </a:r>
                    </a:p>
                  </a:txBody>
                  <a:tcPr marL="68580" marR="68580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10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CDFFFD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Interpreta secuencias de sonidos.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i="0" dirty="0" smtClean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Jugamos con sonidos </a:t>
                      </a:r>
                      <a:endParaRPr lang="es-MX" sz="1100" b="0" i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(Actividad a cargo </a:t>
                      </a:r>
                      <a:r>
                        <a:rPr lang="es-MX" sz="1200" b="0" u="non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 la maestra de acompañamiento musical: Juana Isabel Ramírez Ramírez</a:t>
                      </a: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y que se compartirá por el grupo de WhatsApp).</a:t>
                      </a: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baseline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2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Expresión  artística</a:t>
                      </a:r>
                      <a:endParaRPr lang="es-ES" sz="10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3304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4590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Familiarización con los elementos básicos de las artes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2033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6364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latin typeface="Century Gothic" panose="020B0502020202020204" pitchFamily="34" charset="0"/>
                        </a:rPr>
                        <a:t>Construye y representa gráficamente y con recursos propios secuencias de sonidos y las interpreta. </a:t>
                      </a:r>
                      <a:endParaRPr lang="es-MX" sz="800" b="0" dirty="0" smtClean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1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71047"/>
              </p:ext>
            </p:extLst>
          </p:nvPr>
        </p:nvGraphicFramePr>
        <p:xfrm>
          <a:off x="261908" y="49530"/>
          <a:ext cx="8693210" cy="6467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52891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Martes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22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junio 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E9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441114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26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Exploración y comprensión del mundo natural y social </a:t>
                      </a:r>
                      <a:endParaRPr lang="es-MX" sz="9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Mundo natural 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 </a:t>
                      </a: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Explica qué cree que va a pasar en una situación observable, con base en ideas propias y en información que haya recopilado.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¿Qué sucederá?</a:t>
                      </a:r>
                      <a:endParaRPr kumimoji="0" lang="es-MX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</a:t>
                      </a: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Experimentos con globos</a:t>
                      </a: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s-MX" sz="105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.-¿Te</a:t>
                      </a:r>
                      <a:r>
                        <a:rPr lang="es-MX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gusta realizar experimentos? Seguro que si</a:t>
                      </a:r>
                    </a:p>
                    <a:p>
                      <a:r>
                        <a:rPr lang="es-MX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Re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aliza al menos 2 de los experimentos que nos enseñan en este video con ayuda de un adulto: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  <a:hlinkClick r:id="rId2"/>
                        </a:rPr>
                        <a:t>https://</a:t>
                      </a:r>
                      <a:r>
                        <a:rPr lang="es-MX" sz="1050" dirty="0" err="1" smtClean="0">
                          <a:latin typeface="Century Gothic" panose="020B0502020202020204" pitchFamily="34" charset="0"/>
                          <a:hlinkClick r:id="rId2"/>
                        </a:rPr>
                        <a:t>www.youtube.com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  <a:hlinkClick r:id="rId2"/>
                        </a:rPr>
                        <a:t>/</a:t>
                      </a:r>
                      <a:r>
                        <a:rPr lang="es-MX" sz="1050" dirty="0" err="1" smtClean="0">
                          <a:latin typeface="Century Gothic" panose="020B0502020202020204" pitchFamily="34" charset="0"/>
                          <a:hlinkClick r:id="rId2"/>
                        </a:rPr>
                        <a:t>watch?v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  <a:hlinkClick r:id="rId2"/>
                        </a:rPr>
                        <a:t>=</a:t>
                      </a:r>
                      <a:r>
                        <a:rPr lang="es-MX" sz="1050" dirty="0" err="1" smtClean="0">
                          <a:latin typeface="Century Gothic" panose="020B0502020202020204" pitchFamily="34" charset="0"/>
                          <a:hlinkClick r:id="rId2"/>
                        </a:rPr>
                        <a:t>CbfFGT-3E1c</a:t>
                      </a:r>
                      <a:endParaRPr lang="es-MX" sz="105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s-MX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Mientras ves el video ponle pausa antes de que concluya cada experimento y platica con tu</a:t>
                      </a:r>
                    </a:p>
                    <a:p>
                      <a:r>
                        <a:rPr lang="es-MX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familia qué crees que va a suceder y luego sigue observando el video. ¿Pasó lo que creías que iba a</a:t>
                      </a:r>
                    </a:p>
                    <a:p>
                      <a:r>
                        <a:rPr lang="es-MX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pasar? Realiza un dibujo de lo que crearías que iba a suceder y de lo que sucedió </a:t>
                      </a:r>
                      <a:endParaRPr lang="es-MX" sz="1050" kern="12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MX" sz="1050" kern="12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05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video y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itchFamily="34" charset="0"/>
                        </a:rPr>
                        <a:t>Video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itchFamily="34" charset="0"/>
                        </a:rPr>
                        <a:t>Globo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itchFamily="34" charset="0"/>
                        </a:rPr>
                        <a:t>Cuaderno </a:t>
                      </a:r>
                      <a:endParaRPr lang="es-MX" sz="12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1100" b="1" dirty="0" smtClean="0">
                          <a:latin typeface="Century Gothic" pitchFamily="34" charset="0"/>
                        </a:rPr>
                        <a:t>curricular </a:t>
                      </a:r>
                      <a:r>
                        <a:rPr lang="es-MX" sz="1100" b="1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4602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Exploración de la naturaleza</a:t>
                      </a:r>
                      <a:endParaRPr lang="es-ES" sz="11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2426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 smtClean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050" b="1" baseline="0" dirty="0">
                          <a:latin typeface="Century Gothic" pitchFamily="34" charset="0"/>
                        </a:rPr>
                        <a:t> </a:t>
                      </a:r>
                      <a:r>
                        <a:rPr lang="es-MX" sz="1050" b="1" baseline="0" dirty="0" smtClean="0">
                          <a:latin typeface="Century Gothic" pitchFamily="34" charset="0"/>
                        </a:rPr>
                        <a:t>esperado</a:t>
                      </a:r>
                      <a:endParaRPr lang="es-MX" sz="105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922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Experimenta con objetos y materiales para poner a prueba ideas y supuestos.</a:t>
                      </a: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s-MX" sz="9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382299">
                <a:tc rowSpan="6">
                  <a:txBody>
                    <a:bodyPr/>
                    <a:lstStyle/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rgbClr val="FFF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10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FFF397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Recaba información y la organiza en tablas.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Inventario de </a:t>
                      </a:r>
                      <a:r>
                        <a:rPr lang="es-MX" sz="1100" dirty="0" err="1" smtClean="0">
                          <a:latin typeface="Century Gothic" panose="020B0502020202020204" pitchFamily="34" charset="0"/>
                        </a:rPr>
                        <a:t>Zohar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MX"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</a:t>
                      </a: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Inventario </a:t>
                      </a:r>
                      <a:endParaRPr kumimoji="0" lang="es-MX" sz="11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.- 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Piensa..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¿Sabes lo que es un inventario?.</a:t>
                      </a:r>
                      <a:r>
                        <a:rPr lang="es-MX" sz="1100" baseline="0" dirty="0" smtClean="0">
                          <a:latin typeface="Century Gothic" panose="020B0502020202020204" pitchFamily="34" charset="0"/>
                        </a:rPr>
                        <a:t> Un inventario e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s donde anotamos la cantidad de algún objeto, por ejemplo, una biblioteca tiene un inventario de cuántos libros tiene, y los puede organizar por temas, fechas, tamaños, o como sea.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Vamos a realizar un inventario de los cubiertos, platos y vasos que tenemos en la cocina,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¿Recuerdas como realizamos las graficas?, realiza una grafica en tu cuaderno y </a:t>
                      </a:r>
                      <a:r>
                        <a:rPr kumimoji="0" lang="es-MX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grafíca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el numero de cada cosa que contaste, identifícalos con distintos colores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video y evidencia de la actividad en el grupo de Facebook) </a:t>
                      </a: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Lápiz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Colores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Análisis de datos</a:t>
                      </a:r>
                      <a:r>
                        <a:rPr lang="es-MX" sz="1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0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3822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6208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Recolección y representación de datos </a:t>
                      </a:r>
                      <a:endParaRPr lang="es-ES" sz="105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2352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128567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Contesta preguntas en las que necesite recabar datos; los organiza a través de tablas y pictogramas que interpreta para contestar las preguntas planteadas. </a:t>
                      </a:r>
                      <a:endParaRPr lang="es-ES" sz="9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7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86737"/>
              </p:ext>
            </p:extLst>
          </p:nvPr>
        </p:nvGraphicFramePr>
        <p:xfrm>
          <a:off x="225395" y="95915"/>
          <a:ext cx="8693210" cy="6056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0740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Miércoles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23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junio 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A1E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38425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75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Lenguaje y comunicación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9B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</a:t>
                      </a:r>
                      <a:r>
                        <a:rPr lang="es-ES" sz="11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social 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Identifica algunos portadores de textos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Michoacán a través de los textos</a:t>
                      </a:r>
                      <a:endParaRPr kumimoji="0" lang="es-MX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</a:t>
                      </a: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Michoacán </a:t>
                      </a:r>
                      <a:endParaRPr kumimoji="0" lang="es-MX" sz="11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.- Seguro haz escuchado o conoce algo del estado de Michoacán. Observa el siguiente video que nos habla un poco de sus cultura: 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https://</a:t>
                      </a:r>
                      <a:r>
                        <a:rPr kumimoji="0" lang="es-MX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www.youtube.com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kumimoji="0" lang="es-MX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watch?v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=</a:t>
                      </a:r>
                      <a:r>
                        <a:rPr kumimoji="0" lang="es-MX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9RL0VA4o59M</a:t>
                      </a: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2.-Investiga en otras fuentes sobre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estos datos de Michoacán: dónde se ubica, tradiciones culturales y un dato curioso.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Ahora que tienes la información realiza la actividad que se encuentra al final de la planeación.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1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s-MX" sz="11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Sube tu evidencia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Lápiz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Hoja de trabajo </a:t>
                      </a:r>
                      <a:endParaRPr lang="es-MX" sz="110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2</a:t>
                      </a: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4097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Producción e interpretación de una diversidad de textos cotidianos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3586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100" b="1" baseline="0" dirty="0">
                          <a:latin typeface="Century Gothic" pitchFamily="34" charset="0"/>
                        </a:rPr>
                        <a:t> esperado</a:t>
                      </a:r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6292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Interpreta instructivos, cartas, recados y señalamientos. </a:t>
                      </a:r>
                      <a:endParaRPr lang="es-MX" sz="95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333017">
                <a:tc rowSpan="6"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2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Educación Física 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rgbClr val="F9B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9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9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F27AA2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Realiza actividad física a partir del juego motor reconociendo la importancia que tiene para su salud.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b="1" i="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Jugamos para cuidarnos</a:t>
                      </a:r>
                      <a:endParaRPr lang="es-MX" sz="1050" b="1" i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(Actividad a cargo del maestro de Educación Física: Rafael Olivas Rojas y que se compartirá por el grupo de WhatsApp).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 motriz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3330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3419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Desarrollo de la motricidad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2049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10349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Realiza movimientos de locomoción, manipulación y estabilidad, por medio de juegos individuales y colectivos. </a:t>
                      </a:r>
                      <a:endParaRPr lang="es-MX" sz="9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2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045607"/>
              </p:ext>
            </p:extLst>
          </p:nvPr>
        </p:nvGraphicFramePr>
        <p:xfrm>
          <a:off x="225395" y="136477"/>
          <a:ext cx="8693210" cy="675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297025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Jueves </a:t>
                      </a:r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24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junio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00B6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37128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69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Pensamiento</a:t>
                      </a:r>
                    </a:p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Matemático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AF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Numero, algebra</a:t>
                      </a:r>
                      <a:r>
                        <a:rPr lang="es-ES" sz="10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variación </a:t>
                      </a:r>
                      <a:endParaRPr lang="es-ES" sz="1000" b="0" dirty="0" smtClean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Usa monedas de $1, $2 y $5 en situaciones ficticias de compra y venta.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De compras en la librería </a:t>
                      </a:r>
                      <a:endParaRPr kumimoji="0" lang="es-MX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Act:: </a:t>
                      </a:r>
                      <a:r>
                        <a:rPr kumimoji="0" lang="es-MX" sz="105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Comprando libros </a:t>
                      </a:r>
                      <a:endParaRPr kumimoji="0" lang="es-MX" sz="105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Ya hemos practicado usar monedas, ¿sabes usarlas? Hoy volveremos a usarlas porque vamos a jugar a que estamos en una librería, que es donde venden libros. Necesitamos del dinero para tener muchas cosas que queramos, por eso es importante aprender a usarlas.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Observa la imagen de la librería que se encuentra al final de la planeación, pero para realizar esta compra solamente contamos con </a:t>
                      </a: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$30.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3.-Elige bien los libros que quieran y te alcanza a comprar con los </a:t>
                      </a: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$30</a:t>
                      </a: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encierra los de decidiste comprar y anota: ¿cuanto dinero gastaste? y ¿cuanto te sobro?. </a:t>
                      </a:r>
                      <a:endParaRPr kumimoji="0" lang="es-MX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0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video y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aseline="0" dirty="0" smtClean="0">
                          <a:latin typeface="Century Gothic" pitchFamily="34" charset="0"/>
                        </a:rPr>
                        <a:t>Hoja de trabajo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aseline="0" dirty="0" smtClean="0">
                          <a:latin typeface="Century Gothic" pitchFamily="34" charset="0"/>
                        </a:rPr>
                        <a:t>Lápiz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Century Gothic" pitchFamily="34" charset="0"/>
                        </a:rPr>
                        <a:t>Organizador curricular 2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3039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Número</a:t>
                      </a: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1980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000" b="1" baseline="0" dirty="0">
                          <a:latin typeface="Century Gothic" pitchFamily="34" charset="0"/>
                        </a:rPr>
                        <a:t> esperado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10948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Identifica algunas relaciones de equivalencia entre monedas de $1, $2, $5 y $10 en situaciones reales o ficticias de compra y venta. </a:t>
                      </a: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s-MX" sz="10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185641">
                <a:tc rowSpan="6"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Lenguaje y Comunicación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rgbClr val="A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9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9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1DFF9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Conoce expresiones familiares y de su localidad.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b="1" i="0" dirty="0" smtClean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Palabras en náhuatl </a:t>
                      </a:r>
                      <a:endParaRPr lang="es-MX" sz="1050" b="1" i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</a:t>
                      </a: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 vaca lola </a:t>
                      </a:r>
                      <a:endParaRPr kumimoji="0" lang="es-MX" sz="11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.-¿Alguna vez haz escuchado la canción de la vaca lola?, seguro que si pero escúchala nuevamente para recordarla. </a:t>
                      </a: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  <a:hlinkClick r:id="rId2"/>
                        </a:rPr>
                        <a:t>https://</a:t>
                      </a:r>
                      <a:r>
                        <a:rPr lang="es-MX" sz="1100" b="0" u="none" baseline="0" dirty="0" err="1" smtClean="0">
                          <a:effectLst/>
                          <a:latin typeface="Century Gothic" panose="020B0502020202020204" pitchFamily="34" charset="0"/>
                          <a:hlinkClick r:id="rId2"/>
                        </a:rPr>
                        <a:t>www.youtube.com</a:t>
                      </a: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  <a:hlinkClick r:id="rId2"/>
                        </a:rPr>
                        <a:t>/</a:t>
                      </a:r>
                      <a:r>
                        <a:rPr lang="es-MX" sz="1100" b="0" u="none" baseline="0" dirty="0" err="1" smtClean="0">
                          <a:effectLst/>
                          <a:latin typeface="Century Gothic" panose="020B0502020202020204" pitchFamily="34" charset="0"/>
                          <a:hlinkClick r:id="rId2"/>
                        </a:rPr>
                        <a:t>watch?v</a:t>
                      </a: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  <a:hlinkClick r:id="rId2"/>
                        </a:rPr>
                        <a:t>=</a:t>
                      </a:r>
                      <a:r>
                        <a:rPr lang="es-MX" sz="1100" b="0" u="none" baseline="0" dirty="0" err="1" smtClean="0">
                          <a:effectLst/>
                          <a:latin typeface="Century Gothic" panose="020B0502020202020204" pitchFamily="34" charset="0"/>
                          <a:hlinkClick r:id="rId2"/>
                        </a:rPr>
                        <a:t>eNLjdPI9zdE</a:t>
                      </a:r>
                      <a:endParaRPr lang="es-MX" sz="11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2.- Pero, ¿alguna vez la haz escuchado en náhuatl?, escúchala en el siguiente link  </a:t>
                      </a: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  <a:hlinkClick r:id="rId3"/>
                        </a:rPr>
                        <a:t>https://</a:t>
                      </a:r>
                      <a:r>
                        <a:rPr lang="es-MX" sz="1100" b="0" u="none" baseline="0" dirty="0" err="1" smtClean="0">
                          <a:effectLst/>
                          <a:latin typeface="Century Gothic" panose="020B0502020202020204" pitchFamily="34" charset="0"/>
                          <a:hlinkClick r:id="rId3"/>
                        </a:rPr>
                        <a:t>www.youtube.com</a:t>
                      </a: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  <a:hlinkClick r:id="rId3"/>
                        </a:rPr>
                        <a:t>/</a:t>
                      </a:r>
                      <a:r>
                        <a:rPr lang="es-MX" sz="1100" b="0" u="none" baseline="0" dirty="0" err="1" smtClean="0">
                          <a:effectLst/>
                          <a:latin typeface="Century Gothic" panose="020B0502020202020204" pitchFamily="34" charset="0"/>
                          <a:hlinkClick r:id="rId3"/>
                        </a:rPr>
                        <a:t>watch?v</a:t>
                      </a: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  <a:hlinkClick r:id="rId3"/>
                        </a:rPr>
                        <a:t>=</a:t>
                      </a:r>
                      <a:r>
                        <a:rPr lang="es-MX" sz="1100" b="0" u="none" baseline="0" dirty="0" err="1" smtClean="0">
                          <a:effectLst/>
                          <a:latin typeface="Century Gothic" panose="020B0502020202020204" pitchFamily="34" charset="0"/>
                          <a:hlinkClick r:id="rId3"/>
                        </a:rPr>
                        <a:t>CZpTr-C0eYg</a:t>
                      </a:r>
                      <a:endParaRPr lang="es-MX" sz="11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3.- Contesta las siguientes preguntas, ¿hubieras reconocido que son la misma canción? ¿crees poder identificar las palabras en náhuatl?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4.- Al final de la planeación se encuentra la letra de la canción en náhuatl y en español, completa la palabras faltantes. </a:t>
                      </a:r>
                      <a:endParaRPr lang="es-MX" sz="11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de la actividad en el grupo de Facebook) </a:t>
                      </a: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Videos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Hoja de trabajo </a:t>
                      </a:r>
                      <a:endParaRPr lang="es-MX" sz="105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050" baseline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8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Oralidad </a:t>
                      </a:r>
                      <a:endParaRPr lang="es-ES" sz="900" b="1" dirty="0" smtClean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2084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5089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Reconocimiento de la diversidad lingüística y cultural 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185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12328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Conoce palabras y expresiones que se utilizan en su medio familiar y localidad, y reconoce su significado. </a:t>
                      </a:r>
                      <a:endParaRPr lang="es-ES" sz="9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3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93430"/>
              </p:ext>
            </p:extLst>
          </p:nvPr>
        </p:nvGraphicFramePr>
        <p:xfrm>
          <a:off x="225395" y="270590"/>
          <a:ext cx="8693210" cy="3982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6217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Viernes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25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junio 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40088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42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</a:t>
                      </a: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. </a:t>
                      </a:r>
                      <a:endParaRPr lang="es-MX" sz="11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</a:t>
                      </a:r>
                      <a:r>
                        <a:rPr kumimoji="0" lang="es-MX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</a:t>
                      </a:r>
                      <a:endParaRPr kumimoji="0" lang="es-MX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Sesión Ordinaria del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Consejo Técnico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Escolar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1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-Programación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especial-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b="0" i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2</a:t>
                      </a: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4225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4225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esperado</a:t>
                      </a:r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3A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15996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95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648" y="13648"/>
            <a:ext cx="1296537" cy="600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redondeado 3"/>
          <p:cNvSpPr/>
          <p:nvPr/>
        </p:nvSpPr>
        <p:spPr>
          <a:xfrm>
            <a:off x="259307" y="40944"/>
            <a:ext cx="3057099" cy="382137"/>
          </a:xfrm>
          <a:prstGeom prst="roundRect">
            <a:avLst/>
          </a:prstGeom>
          <a:solidFill>
            <a:srgbClr val="E2C5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Miércoles 23 de junio </a:t>
            </a:r>
            <a:endParaRPr lang="es-MX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1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2399" t="-1" r="-1" b="90951"/>
          <a:stretch/>
        </p:blipFill>
        <p:spPr>
          <a:xfrm>
            <a:off x="6646459" y="1"/>
            <a:ext cx="2497541" cy="61414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3648"/>
            <a:ext cx="6509982" cy="68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32" t="12992" r="53635"/>
          <a:stretch/>
        </p:blipFill>
        <p:spPr>
          <a:xfrm>
            <a:off x="341193" y="614149"/>
            <a:ext cx="5486399" cy="624385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68785" y="1337481"/>
            <a:ext cx="2606723" cy="668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dirty="0" smtClean="0"/>
              <a:t>Tienes </a:t>
            </a:r>
            <a:r>
              <a:rPr lang="es-MX" sz="4000" b="1" dirty="0" smtClean="0">
                <a:solidFill>
                  <a:srgbClr val="C00000"/>
                </a:solidFill>
              </a:rPr>
              <a:t>$30</a:t>
            </a:r>
            <a:endParaRPr lang="es-MX" sz="4000" b="1" dirty="0">
              <a:solidFill>
                <a:srgbClr val="C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36776" y="2634018"/>
            <a:ext cx="2947917" cy="140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¿Cuanto 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dinero gastaste</a:t>
            </a: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5936775" y="4437797"/>
            <a:ext cx="2947917" cy="140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¿Cuanto 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</a:rPr>
              <a:t>te sobro</a:t>
            </a: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MX" dirty="0"/>
          </a:p>
        </p:txBody>
      </p:sp>
      <p:sp>
        <p:nvSpPr>
          <p:cNvPr id="8" name="Rectángulo redondeado 7"/>
          <p:cNvSpPr/>
          <p:nvPr/>
        </p:nvSpPr>
        <p:spPr>
          <a:xfrm>
            <a:off x="259307" y="40944"/>
            <a:ext cx="3057099" cy="382137"/>
          </a:xfrm>
          <a:prstGeom prst="roundRect">
            <a:avLst/>
          </a:prstGeom>
          <a:solidFill>
            <a:srgbClr val="E2C5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Jueves 24 de junio </a:t>
            </a:r>
            <a:endParaRPr lang="es-MX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4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648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38983" y="4940490"/>
            <a:ext cx="1050879" cy="300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2845556" y="4055660"/>
            <a:ext cx="1139590" cy="311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3138984" y="3167416"/>
            <a:ext cx="955344" cy="315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005917" y="5813946"/>
            <a:ext cx="1102059" cy="3548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259307" y="40944"/>
            <a:ext cx="3057099" cy="382137"/>
          </a:xfrm>
          <a:prstGeom prst="roundRect">
            <a:avLst/>
          </a:prstGeom>
          <a:solidFill>
            <a:srgbClr val="E2C5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Jueves 24 de junio </a:t>
            </a:r>
            <a:endParaRPr lang="es-MX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67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1332</TotalTime>
  <Words>1622</Words>
  <Application>Microsoft Office PowerPoint</Application>
  <PresentationFormat>Carta (216 x 279 mm)</PresentationFormat>
  <Paragraphs>237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Berlin Sans FB</vt:lpstr>
      <vt:lpstr>Calibri</vt:lpstr>
      <vt:lpstr>Calibri Light</vt:lpstr>
      <vt:lpstr>Century Gothic</vt:lpstr>
      <vt:lpstr>Segoe Script</vt:lpstr>
      <vt:lpstr>Segoe UI Black</vt:lpstr>
      <vt:lpstr>Times New Roman</vt:lpstr>
      <vt:lpstr>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Fátima García</dc:creator>
  <cp:lastModifiedBy>Fátima García</cp:lastModifiedBy>
  <cp:revision>20</cp:revision>
  <dcterms:created xsi:type="dcterms:W3CDTF">2021-06-16T04:30:49Z</dcterms:created>
  <dcterms:modified xsi:type="dcterms:W3CDTF">2021-06-17T02:43:19Z</dcterms:modified>
</cp:coreProperties>
</file>