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9" r:id="rId4"/>
    <p:sldId id="261" r:id="rId5"/>
    <p:sldId id="258"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90" d="100"/>
          <a:sy n="90" d="100"/>
        </p:scale>
        <p:origin x="43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567704-0F1E-4519-850E-6B47770A8E1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58447125-A266-462B-BFDA-F052D2EE83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4FF1017-6DF5-4381-8174-4B3FD8DC0B92}"/>
              </a:ext>
            </a:extLst>
          </p:cNvPr>
          <p:cNvSpPr>
            <a:spLocks noGrp="1"/>
          </p:cNvSpPr>
          <p:nvPr>
            <p:ph type="dt" sz="half" idx="10"/>
          </p:nvPr>
        </p:nvSpPr>
        <p:spPr/>
        <p:txBody>
          <a:bodyPr/>
          <a:lstStyle/>
          <a:p>
            <a:fld id="{3B3022C6-D829-44F8-9D80-19DC9E79573A}" type="datetimeFigureOut">
              <a:rPr lang="es-MX" smtClean="0"/>
              <a:t>24/06/2021</a:t>
            </a:fld>
            <a:endParaRPr lang="es-MX"/>
          </a:p>
        </p:txBody>
      </p:sp>
      <p:sp>
        <p:nvSpPr>
          <p:cNvPr id="5" name="Marcador de pie de página 4">
            <a:extLst>
              <a:ext uri="{FF2B5EF4-FFF2-40B4-BE49-F238E27FC236}">
                <a16:creationId xmlns:a16="http://schemas.microsoft.com/office/drawing/2014/main" id="{77D5FC30-7B92-4164-8E2E-B7BFAA08FE6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2AB6511-8BAD-46D9-8702-1BA2F4E307B6}"/>
              </a:ext>
            </a:extLst>
          </p:cNvPr>
          <p:cNvSpPr>
            <a:spLocks noGrp="1"/>
          </p:cNvSpPr>
          <p:nvPr>
            <p:ph type="sldNum" sz="quarter" idx="12"/>
          </p:nvPr>
        </p:nvSpPr>
        <p:spPr/>
        <p:txBody>
          <a:bodyPr/>
          <a:lstStyle/>
          <a:p>
            <a:fld id="{252A47BF-BA21-4BD6-A8AC-E1A79DE42A6A}" type="slidenum">
              <a:rPr lang="es-MX" smtClean="0"/>
              <a:t>‹Nº›</a:t>
            </a:fld>
            <a:endParaRPr lang="es-MX"/>
          </a:p>
        </p:txBody>
      </p:sp>
    </p:spTree>
    <p:extLst>
      <p:ext uri="{BB962C8B-B14F-4D97-AF65-F5344CB8AC3E}">
        <p14:creationId xmlns:p14="http://schemas.microsoft.com/office/powerpoint/2010/main" val="705800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D733AB-5F71-4447-8D1A-E745189B220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23B600F9-31AC-4DC9-AB91-72A8665052F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AAE31C1-CD63-4296-ACD4-08D634DC6847}"/>
              </a:ext>
            </a:extLst>
          </p:cNvPr>
          <p:cNvSpPr>
            <a:spLocks noGrp="1"/>
          </p:cNvSpPr>
          <p:nvPr>
            <p:ph type="dt" sz="half" idx="10"/>
          </p:nvPr>
        </p:nvSpPr>
        <p:spPr/>
        <p:txBody>
          <a:bodyPr/>
          <a:lstStyle/>
          <a:p>
            <a:fld id="{3B3022C6-D829-44F8-9D80-19DC9E79573A}" type="datetimeFigureOut">
              <a:rPr lang="es-MX" smtClean="0"/>
              <a:t>24/06/2021</a:t>
            </a:fld>
            <a:endParaRPr lang="es-MX"/>
          </a:p>
        </p:txBody>
      </p:sp>
      <p:sp>
        <p:nvSpPr>
          <p:cNvPr id="5" name="Marcador de pie de página 4">
            <a:extLst>
              <a:ext uri="{FF2B5EF4-FFF2-40B4-BE49-F238E27FC236}">
                <a16:creationId xmlns:a16="http://schemas.microsoft.com/office/drawing/2014/main" id="{8FBC400D-D3CA-4265-9978-8B8F11CF1AB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883DDFB-F690-41D9-AC14-F5CB8D47EC6A}"/>
              </a:ext>
            </a:extLst>
          </p:cNvPr>
          <p:cNvSpPr>
            <a:spLocks noGrp="1"/>
          </p:cNvSpPr>
          <p:nvPr>
            <p:ph type="sldNum" sz="quarter" idx="12"/>
          </p:nvPr>
        </p:nvSpPr>
        <p:spPr/>
        <p:txBody>
          <a:bodyPr/>
          <a:lstStyle/>
          <a:p>
            <a:fld id="{252A47BF-BA21-4BD6-A8AC-E1A79DE42A6A}" type="slidenum">
              <a:rPr lang="es-MX" smtClean="0"/>
              <a:t>‹Nº›</a:t>
            </a:fld>
            <a:endParaRPr lang="es-MX"/>
          </a:p>
        </p:txBody>
      </p:sp>
    </p:spTree>
    <p:extLst>
      <p:ext uri="{BB962C8B-B14F-4D97-AF65-F5344CB8AC3E}">
        <p14:creationId xmlns:p14="http://schemas.microsoft.com/office/powerpoint/2010/main" val="1562742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9AE677F-A15C-4DDC-8009-90EB218DAB2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BC086839-451E-4046-9768-7570233CCF8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F23A66D-57C1-4C99-8666-6603F6B1B72B}"/>
              </a:ext>
            </a:extLst>
          </p:cNvPr>
          <p:cNvSpPr>
            <a:spLocks noGrp="1"/>
          </p:cNvSpPr>
          <p:nvPr>
            <p:ph type="dt" sz="half" idx="10"/>
          </p:nvPr>
        </p:nvSpPr>
        <p:spPr/>
        <p:txBody>
          <a:bodyPr/>
          <a:lstStyle/>
          <a:p>
            <a:fld id="{3B3022C6-D829-44F8-9D80-19DC9E79573A}" type="datetimeFigureOut">
              <a:rPr lang="es-MX" smtClean="0"/>
              <a:t>24/06/2021</a:t>
            </a:fld>
            <a:endParaRPr lang="es-MX"/>
          </a:p>
        </p:txBody>
      </p:sp>
      <p:sp>
        <p:nvSpPr>
          <p:cNvPr id="5" name="Marcador de pie de página 4">
            <a:extLst>
              <a:ext uri="{FF2B5EF4-FFF2-40B4-BE49-F238E27FC236}">
                <a16:creationId xmlns:a16="http://schemas.microsoft.com/office/drawing/2014/main" id="{4BAEC1DB-B40B-4B86-B15B-AF768628D31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059DFF3-AC79-4CB5-9506-9424B9726370}"/>
              </a:ext>
            </a:extLst>
          </p:cNvPr>
          <p:cNvSpPr>
            <a:spLocks noGrp="1"/>
          </p:cNvSpPr>
          <p:nvPr>
            <p:ph type="sldNum" sz="quarter" idx="12"/>
          </p:nvPr>
        </p:nvSpPr>
        <p:spPr/>
        <p:txBody>
          <a:bodyPr/>
          <a:lstStyle/>
          <a:p>
            <a:fld id="{252A47BF-BA21-4BD6-A8AC-E1A79DE42A6A}" type="slidenum">
              <a:rPr lang="es-MX" smtClean="0"/>
              <a:t>‹Nº›</a:t>
            </a:fld>
            <a:endParaRPr lang="es-MX"/>
          </a:p>
        </p:txBody>
      </p:sp>
    </p:spTree>
    <p:extLst>
      <p:ext uri="{BB962C8B-B14F-4D97-AF65-F5344CB8AC3E}">
        <p14:creationId xmlns:p14="http://schemas.microsoft.com/office/powerpoint/2010/main" val="4153300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18B55D-E44C-4C12-9491-B3B453DD22F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630A818-8693-499A-B2D7-E06AD1BD9C72}"/>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1733460-8A0C-4946-8C2B-919DC271BF3D}"/>
              </a:ext>
            </a:extLst>
          </p:cNvPr>
          <p:cNvSpPr>
            <a:spLocks noGrp="1"/>
          </p:cNvSpPr>
          <p:nvPr>
            <p:ph type="dt" sz="half" idx="10"/>
          </p:nvPr>
        </p:nvSpPr>
        <p:spPr/>
        <p:txBody>
          <a:bodyPr/>
          <a:lstStyle/>
          <a:p>
            <a:fld id="{3B3022C6-D829-44F8-9D80-19DC9E79573A}" type="datetimeFigureOut">
              <a:rPr lang="es-MX" smtClean="0"/>
              <a:t>24/06/2021</a:t>
            </a:fld>
            <a:endParaRPr lang="es-MX"/>
          </a:p>
        </p:txBody>
      </p:sp>
      <p:sp>
        <p:nvSpPr>
          <p:cNvPr id="5" name="Marcador de pie de página 4">
            <a:extLst>
              <a:ext uri="{FF2B5EF4-FFF2-40B4-BE49-F238E27FC236}">
                <a16:creationId xmlns:a16="http://schemas.microsoft.com/office/drawing/2014/main" id="{8FFEB73E-19DE-470F-859D-67B2BAADD52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B986297-CCF9-449F-BAD2-4881556C3C5C}"/>
              </a:ext>
            </a:extLst>
          </p:cNvPr>
          <p:cNvSpPr>
            <a:spLocks noGrp="1"/>
          </p:cNvSpPr>
          <p:nvPr>
            <p:ph type="sldNum" sz="quarter" idx="12"/>
          </p:nvPr>
        </p:nvSpPr>
        <p:spPr/>
        <p:txBody>
          <a:bodyPr/>
          <a:lstStyle/>
          <a:p>
            <a:fld id="{252A47BF-BA21-4BD6-A8AC-E1A79DE42A6A}" type="slidenum">
              <a:rPr lang="es-MX" smtClean="0"/>
              <a:t>‹Nº›</a:t>
            </a:fld>
            <a:endParaRPr lang="es-MX"/>
          </a:p>
        </p:txBody>
      </p:sp>
    </p:spTree>
    <p:extLst>
      <p:ext uri="{BB962C8B-B14F-4D97-AF65-F5344CB8AC3E}">
        <p14:creationId xmlns:p14="http://schemas.microsoft.com/office/powerpoint/2010/main" val="1600805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7063CA-2CFA-468C-9A62-C774729E05F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8793540E-73CB-46D6-B764-75A7D19AD7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D9BC5A6-A5C1-4607-BF24-E75FD5D5EF0A}"/>
              </a:ext>
            </a:extLst>
          </p:cNvPr>
          <p:cNvSpPr>
            <a:spLocks noGrp="1"/>
          </p:cNvSpPr>
          <p:nvPr>
            <p:ph type="dt" sz="half" idx="10"/>
          </p:nvPr>
        </p:nvSpPr>
        <p:spPr/>
        <p:txBody>
          <a:bodyPr/>
          <a:lstStyle/>
          <a:p>
            <a:fld id="{3B3022C6-D829-44F8-9D80-19DC9E79573A}" type="datetimeFigureOut">
              <a:rPr lang="es-MX" smtClean="0"/>
              <a:t>24/06/2021</a:t>
            </a:fld>
            <a:endParaRPr lang="es-MX"/>
          </a:p>
        </p:txBody>
      </p:sp>
      <p:sp>
        <p:nvSpPr>
          <p:cNvPr id="5" name="Marcador de pie de página 4">
            <a:extLst>
              <a:ext uri="{FF2B5EF4-FFF2-40B4-BE49-F238E27FC236}">
                <a16:creationId xmlns:a16="http://schemas.microsoft.com/office/drawing/2014/main" id="{FA63ED15-CF11-4733-BF85-90F2E1C27C9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2BCBC10-5B31-42B5-8D39-10FB3C5C5672}"/>
              </a:ext>
            </a:extLst>
          </p:cNvPr>
          <p:cNvSpPr>
            <a:spLocks noGrp="1"/>
          </p:cNvSpPr>
          <p:nvPr>
            <p:ph type="sldNum" sz="quarter" idx="12"/>
          </p:nvPr>
        </p:nvSpPr>
        <p:spPr/>
        <p:txBody>
          <a:bodyPr/>
          <a:lstStyle/>
          <a:p>
            <a:fld id="{252A47BF-BA21-4BD6-A8AC-E1A79DE42A6A}" type="slidenum">
              <a:rPr lang="es-MX" smtClean="0"/>
              <a:t>‹Nº›</a:t>
            </a:fld>
            <a:endParaRPr lang="es-MX"/>
          </a:p>
        </p:txBody>
      </p:sp>
    </p:spTree>
    <p:extLst>
      <p:ext uri="{BB962C8B-B14F-4D97-AF65-F5344CB8AC3E}">
        <p14:creationId xmlns:p14="http://schemas.microsoft.com/office/powerpoint/2010/main" val="1602239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6C2812-50FA-456B-8DAD-F492AD6E3B2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280E296-36E1-4A59-82F0-9B5D67B5BF8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85A382BE-76AA-4F02-BDB4-4D46E8A4C92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DB0771C4-EC55-4C9F-991B-D5CF6BC95ADE}"/>
              </a:ext>
            </a:extLst>
          </p:cNvPr>
          <p:cNvSpPr>
            <a:spLocks noGrp="1"/>
          </p:cNvSpPr>
          <p:nvPr>
            <p:ph type="dt" sz="half" idx="10"/>
          </p:nvPr>
        </p:nvSpPr>
        <p:spPr/>
        <p:txBody>
          <a:bodyPr/>
          <a:lstStyle/>
          <a:p>
            <a:fld id="{3B3022C6-D829-44F8-9D80-19DC9E79573A}" type="datetimeFigureOut">
              <a:rPr lang="es-MX" smtClean="0"/>
              <a:t>24/06/2021</a:t>
            </a:fld>
            <a:endParaRPr lang="es-MX"/>
          </a:p>
        </p:txBody>
      </p:sp>
      <p:sp>
        <p:nvSpPr>
          <p:cNvPr id="6" name="Marcador de pie de página 5">
            <a:extLst>
              <a:ext uri="{FF2B5EF4-FFF2-40B4-BE49-F238E27FC236}">
                <a16:creationId xmlns:a16="http://schemas.microsoft.com/office/drawing/2014/main" id="{523D9700-EACF-4DBD-A2FE-E9D883FB3C1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30FCB82-BC81-47AE-93B4-44439C5EF317}"/>
              </a:ext>
            </a:extLst>
          </p:cNvPr>
          <p:cNvSpPr>
            <a:spLocks noGrp="1"/>
          </p:cNvSpPr>
          <p:nvPr>
            <p:ph type="sldNum" sz="quarter" idx="12"/>
          </p:nvPr>
        </p:nvSpPr>
        <p:spPr/>
        <p:txBody>
          <a:bodyPr/>
          <a:lstStyle/>
          <a:p>
            <a:fld id="{252A47BF-BA21-4BD6-A8AC-E1A79DE42A6A}" type="slidenum">
              <a:rPr lang="es-MX" smtClean="0"/>
              <a:t>‹Nº›</a:t>
            </a:fld>
            <a:endParaRPr lang="es-MX"/>
          </a:p>
        </p:txBody>
      </p:sp>
    </p:spTree>
    <p:extLst>
      <p:ext uri="{BB962C8B-B14F-4D97-AF65-F5344CB8AC3E}">
        <p14:creationId xmlns:p14="http://schemas.microsoft.com/office/powerpoint/2010/main" val="3914325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EFFAD7-4471-426C-9AB4-3C1EFAD9466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F343984C-DF57-412B-987B-CAB6577A10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EC6E394-CE8B-4DF6-BF81-8631CCDEE8A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32CBCF8F-B222-46CA-9843-A6A07E52F1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1792A80-39A3-42E8-99CA-D83C4D84474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27BE6075-65B1-48BE-A827-3C914EB66061}"/>
              </a:ext>
            </a:extLst>
          </p:cNvPr>
          <p:cNvSpPr>
            <a:spLocks noGrp="1"/>
          </p:cNvSpPr>
          <p:nvPr>
            <p:ph type="dt" sz="half" idx="10"/>
          </p:nvPr>
        </p:nvSpPr>
        <p:spPr/>
        <p:txBody>
          <a:bodyPr/>
          <a:lstStyle/>
          <a:p>
            <a:fld id="{3B3022C6-D829-44F8-9D80-19DC9E79573A}" type="datetimeFigureOut">
              <a:rPr lang="es-MX" smtClean="0"/>
              <a:t>24/06/2021</a:t>
            </a:fld>
            <a:endParaRPr lang="es-MX"/>
          </a:p>
        </p:txBody>
      </p:sp>
      <p:sp>
        <p:nvSpPr>
          <p:cNvPr id="8" name="Marcador de pie de página 7">
            <a:extLst>
              <a:ext uri="{FF2B5EF4-FFF2-40B4-BE49-F238E27FC236}">
                <a16:creationId xmlns:a16="http://schemas.microsoft.com/office/drawing/2014/main" id="{903CC15E-99CF-49D3-AA48-FFA35FB239EF}"/>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1D15B1E8-90D4-4FBE-8410-85283FE9F405}"/>
              </a:ext>
            </a:extLst>
          </p:cNvPr>
          <p:cNvSpPr>
            <a:spLocks noGrp="1"/>
          </p:cNvSpPr>
          <p:nvPr>
            <p:ph type="sldNum" sz="quarter" idx="12"/>
          </p:nvPr>
        </p:nvSpPr>
        <p:spPr/>
        <p:txBody>
          <a:bodyPr/>
          <a:lstStyle/>
          <a:p>
            <a:fld id="{252A47BF-BA21-4BD6-A8AC-E1A79DE42A6A}" type="slidenum">
              <a:rPr lang="es-MX" smtClean="0"/>
              <a:t>‹Nº›</a:t>
            </a:fld>
            <a:endParaRPr lang="es-MX"/>
          </a:p>
        </p:txBody>
      </p:sp>
    </p:spTree>
    <p:extLst>
      <p:ext uri="{BB962C8B-B14F-4D97-AF65-F5344CB8AC3E}">
        <p14:creationId xmlns:p14="http://schemas.microsoft.com/office/powerpoint/2010/main" val="939851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BC2882-2D44-4DDE-A5A2-655497306CE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64B7FDA7-5392-4B0D-AB39-F70753B6BA3A}"/>
              </a:ext>
            </a:extLst>
          </p:cNvPr>
          <p:cNvSpPr>
            <a:spLocks noGrp="1"/>
          </p:cNvSpPr>
          <p:nvPr>
            <p:ph type="dt" sz="half" idx="10"/>
          </p:nvPr>
        </p:nvSpPr>
        <p:spPr/>
        <p:txBody>
          <a:bodyPr/>
          <a:lstStyle/>
          <a:p>
            <a:fld id="{3B3022C6-D829-44F8-9D80-19DC9E79573A}" type="datetimeFigureOut">
              <a:rPr lang="es-MX" smtClean="0"/>
              <a:t>24/06/2021</a:t>
            </a:fld>
            <a:endParaRPr lang="es-MX"/>
          </a:p>
        </p:txBody>
      </p:sp>
      <p:sp>
        <p:nvSpPr>
          <p:cNvPr id="4" name="Marcador de pie de página 3">
            <a:extLst>
              <a:ext uri="{FF2B5EF4-FFF2-40B4-BE49-F238E27FC236}">
                <a16:creationId xmlns:a16="http://schemas.microsoft.com/office/drawing/2014/main" id="{97C0EC37-737F-4CEC-9F96-F9EDD14C1C8E}"/>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81B910D7-DDEA-4045-9ED5-4921817C7F66}"/>
              </a:ext>
            </a:extLst>
          </p:cNvPr>
          <p:cNvSpPr>
            <a:spLocks noGrp="1"/>
          </p:cNvSpPr>
          <p:nvPr>
            <p:ph type="sldNum" sz="quarter" idx="12"/>
          </p:nvPr>
        </p:nvSpPr>
        <p:spPr/>
        <p:txBody>
          <a:bodyPr/>
          <a:lstStyle/>
          <a:p>
            <a:fld id="{252A47BF-BA21-4BD6-A8AC-E1A79DE42A6A}" type="slidenum">
              <a:rPr lang="es-MX" smtClean="0"/>
              <a:t>‹Nº›</a:t>
            </a:fld>
            <a:endParaRPr lang="es-MX"/>
          </a:p>
        </p:txBody>
      </p:sp>
    </p:spTree>
    <p:extLst>
      <p:ext uri="{BB962C8B-B14F-4D97-AF65-F5344CB8AC3E}">
        <p14:creationId xmlns:p14="http://schemas.microsoft.com/office/powerpoint/2010/main" val="1254856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CAA01AE-AC9A-4361-8D26-81DEEAD7805C}"/>
              </a:ext>
            </a:extLst>
          </p:cNvPr>
          <p:cNvSpPr>
            <a:spLocks noGrp="1"/>
          </p:cNvSpPr>
          <p:nvPr>
            <p:ph type="dt" sz="half" idx="10"/>
          </p:nvPr>
        </p:nvSpPr>
        <p:spPr/>
        <p:txBody>
          <a:bodyPr/>
          <a:lstStyle/>
          <a:p>
            <a:fld id="{3B3022C6-D829-44F8-9D80-19DC9E79573A}" type="datetimeFigureOut">
              <a:rPr lang="es-MX" smtClean="0"/>
              <a:t>24/06/2021</a:t>
            </a:fld>
            <a:endParaRPr lang="es-MX"/>
          </a:p>
        </p:txBody>
      </p:sp>
      <p:sp>
        <p:nvSpPr>
          <p:cNvPr id="3" name="Marcador de pie de página 2">
            <a:extLst>
              <a:ext uri="{FF2B5EF4-FFF2-40B4-BE49-F238E27FC236}">
                <a16:creationId xmlns:a16="http://schemas.microsoft.com/office/drawing/2014/main" id="{F3E16A7A-8D09-4452-985F-432921A3E1CF}"/>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545D0806-F6D4-4A14-BDC4-94EFA7FD4303}"/>
              </a:ext>
            </a:extLst>
          </p:cNvPr>
          <p:cNvSpPr>
            <a:spLocks noGrp="1"/>
          </p:cNvSpPr>
          <p:nvPr>
            <p:ph type="sldNum" sz="quarter" idx="12"/>
          </p:nvPr>
        </p:nvSpPr>
        <p:spPr/>
        <p:txBody>
          <a:bodyPr/>
          <a:lstStyle/>
          <a:p>
            <a:fld id="{252A47BF-BA21-4BD6-A8AC-E1A79DE42A6A}" type="slidenum">
              <a:rPr lang="es-MX" smtClean="0"/>
              <a:t>‹Nº›</a:t>
            </a:fld>
            <a:endParaRPr lang="es-MX"/>
          </a:p>
        </p:txBody>
      </p:sp>
    </p:spTree>
    <p:extLst>
      <p:ext uri="{BB962C8B-B14F-4D97-AF65-F5344CB8AC3E}">
        <p14:creationId xmlns:p14="http://schemas.microsoft.com/office/powerpoint/2010/main" val="718013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F80366-DAB5-498E-8C64-7756ACAAA7E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54FEFC2-D0A1-4D4F-8AD4-AB760C5538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5CBDB24F-7DD6-483A-8EFB-B044A0C7C0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108916C-12CE-4496-B2CA-E3CB44542F32}"/>
              </a:ext>
            </a:extLst>
          </p:cNvPr>
          <p:cNvSpPr>
            <a:spLocks noGrp="1"/>
          </p:cNvSpPr>
          <p:nvPr>
            <p:ph type="dt" sz="half" idx="10"/>
          </p:nvPr>
        </p:nvSpPr>
        <p:spPr/>
        <p:txBody>
          <a:bodyPr/>
          <a:lstStyle/>
          <a:p>
            <a:fld id="{3B3022C6-D829-44F8-9D80-19DC9E79573A}" type="datetimeFigureOut">
              <a:rPr lang="es-MX" smtClean="0"/>
              <a:t>24/06/2021</a:t>
            </a:fld>
            <a:endParaRPr lang="es-MX"/>
          </a:p>
        </p:txBody>
      </p:sp>
      <p:sp>
        <p:nvSpPr>
          <p:cNvPr id="6" name="Marcador de pie de página 5">
            <a:extLst>
              <a:ext uri="{FF2B5EF4-FFF2-40B4-BE49-F238E27FC236}">
                <a16:creationId xmlns:a16="http://schemas.microsoft.com/office/drawing/2014/main" id="{1D665B1A-6513-4DAC-9A73-36AF22EE3AB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73A5251-C9C7-4D12-BA45-30FC4D9B2F04}"/>
              </a:ext>
            </a:extLst>
          </p:cNvPr>
          <p:cNvSpPr>
            <a:spLocks noGrp="1"/>
          </p:cNvSpPr>
          <p:nvPr>
            <p:ph type="sldNum" sz="quarter" idx="12"/>
          </p:nvPr>
        </p:nvSpPr>
        <p:spPr/>
        <p:txBody>
          <a:bodyPr/>
          <a:lstStyle/>
          <a:p>
            <a:fld id="{252A47BF-BA21-4BD6-A8AC-E1A79DE42A6A}" type="slidenum">
              <a:rPr lang="es-MX" smtClean="0"/>
              <a:t>‹Nº›</a:t>
            </a:fld>
            <a:endParaRPr lang="es-MX"/>
          </a:p>
        </p:txBody>
      </p:sp>
    </p:spTree>
    <p:extLst>
      <p:ext uri="{BB962C8B-B14F-4D97-AF65-F5344CB8AC3E}">
        <p14:creationId xmlns:p14="http://schemas.microsoft.com/office/powerpoint/2010/main" val="98028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B7D0F1-F46F-44BC-83EA-D1C95A2925F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FDFA730-BC81-4727-8B49-BABD3933A6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E650034C-8608-481C-9F30-94BDC8857A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4121C34-38CE-4941-9F56-61FBFF696E20}"/>
              </a:ext>
            </a:extLst>
          </p:cNvPr>
          <p:cNvSpPr>
            <a:spLocks noGrp="1"/>
          </p:cNvSpPr>
          <p:nvPr>
            <p:ph type="dt" sz="half" idx="10"/>
          </p:nvPr>
        </p:nvSpPr>
        <p:spPr/>
        <p:txBody>
          <a:bodyPr/>
          <a:lstStyle/>
          <a:p>
            <a:fld id="{3B3022C6-D829-44F8-9D80-19DC9E79573A}" type="datetimeFigureOut">
              <a:rPr lang="es-MX" smtClean="0"/>
              <a:t>24/06/2021</a:t>
            </a:fld>
            <a:endParaRPr lang="es-MX"/>
          </a:p>
        </p:txBody>
      </p:sp>
      <p:sp>
        <p:nvSpPr>
          <p:cNvPr id="6" name="Marcador de pie de página 5">
            <a:extLst>
              <a:ext uri="{FF2B5EF4-FFF2-40B4-BE49-F238E27FC236}">
                <a16:creationId xmlns:a16="http://schemas.microsoft.com/office/drawing/2014/main" id="{A5A0D3C2-D2A8-49EB-A3ED-98B526FD320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3362D55-9A30-4DFD-A82D-35414AD0BAA1}"/>
              </a:ext>
            </a:extLst>
          </p:cNvPr>
          <p:cNvSpPr>
            <a:spLocks noGrp="1"/>
          </p:cNvSpPr>
          <p:nvPr>
            <p:ph type="sldNum" sz="quarter" idx="12"/>
          </p:nvPr>
        </p:nvSpPr>
        <p:spPr/>
        <p:txBody>
          <a:bodyPr/>
          <a:lstStyle/>
          <a:p>
            <a:fld id="{252A47BF-BA21-4BD6-A8AC-E1A79DE42A6A}" type="slidenum">
              <a:rPr lang="es-MX" smtClean="0"/>
              <a:t>‹Nº›</a:t>
            </a:fld>
            <a:endParaRPr lang="es-MX"/>
          </a:p>
        </p:txBody>
      </p:sp>
    </p:spTree>
    <p:extLst>
      <p:ext uri="{BB962C8B-B14F-4D97-AF65-F5344CB8AC3E}">
        <p14:creationId xmlns:p14="http://schemas.microsoft.com/office/powerpoint/2010/main" val="2780627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1634E98-434B-48B5-801A-E0593C3C47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B3E807F-A7A9-4CC0-B160-9E4AD958F4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49BF0E8-A0AD-40C5-B579-82BCC7F928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3022C6-D829-44F8-9D80-19DC9E79573A}" type="datetimeFigureOut">
              <a:rPr lang="es-MX" smtClean="0"/>
              <a:t>24/06/2021</a:t>
            </a:fld>
            <a:endParaRPr lang="es-MX"/>
          </a:p>
        </p:txBody>
      </p:sp>
      <p:sp>
        <p:nvSpPr>
          <p:cNvPr id="5" name="Marcador de pie de página 4">
            <a:extLst>
              <a:ext uri="{FF2B5EF4-FFF2-40B4-BE49-F238E27FC236}">
                <a16:creationId xmlns:a16="http://schemas.microsoft.com/office/drawing/2014/main" id="{DEC1D6D2-8B3F-4CA4-B763-5EF56C96C9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6E67EA49-D314-49CF-8C24-F156056E8C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2A47BF-BA21-4BD6-A8AC-E1A79DE42A6A}" type="slidenum">
              <a:rPr lang="es-MX" smtClean="0"/>
              <a:t>‹Nº›</a:t>
            </a:fld>
            <a:endParaRPr lang="es-MX"/>
          </a:p>
        </p:txBody>
      </p:sp>
    </p:spTree>
    <p:extLst>
      <p:ext uri="{BB962C8B-B14F-4D97-AF65-F5344CB8AC3E}">
        <p14:creationId xmlns:p14="http://schemas.microsoft.com/office/powerpoint/2010/main" val="1884820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youtu.be/Ac-VbiWQA7Q" TargetMode="External"/><Relationship Id="rId7" Type="http://schemas.openxmlformats.org/officeDocument/2006/relationships/image" Target="../media/image5.png"/><Relationship Id="rId2" Type="http://schemas.openxmlformats.org/officeDocument/2006/relationships/hyperlink" Target="https://youtu.be/JOn4322L7l8"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4EAE8C-0067-48BA-8DEA-F5272C6F9108}"/>
              </a:ext>
            </a:extLst>
          </p:cNvPr>
          <p:cNvSpPr>
            <a:spLocks noGrp="1"/>
          </p:cNvSpPr>
          <p:nvPr>
            <p:ph type="title"/>
          </p:nvPr>
        </p:nvSpPr>
        <p:spPr>
          <a:xfrm>
            <a:off x="838199" y="633136"/>
            <a:ext cx="10515600" cy="3716545"/>
          </a:xfrm>
        </p:spPr>
        <p:txBody>
          <a:bodyPr>
            <a:normAutofit fontScale="90000"/>
          </a:bodyPr>
          <a:lstStyle/>
          <a:p>
            <a:pPr algn="ctr"/>
            <a:r>
              <a:rPr lang="es-MX" sz="2400" b="1" dirty="0"/>
              <a:t>ESCUELA NORMAL DE EDUCACION PREESCOLAR</a:t>
            </a:r>
            <a:br>
              <a:rPr lang="es-MX" sz="2400" dirty="0"/>
            </a:br>
            <a:r>
              <a:rPr lang="es-MX" sz="2400" dirty="0"/>
              <a:t>Licenciatura en Educación Preescolar</a:t>
            </a:r>
            <a:br>
              <a:rPr lang="es-MX" sz="2400" dirty="0"/>
            </a:br>
            <a:br>
              <a:rPr lang="es-MX" sz="2400" dirty="0"/>
            </a:br>
            <a:br>
              <a:rPr lang="es-MX" sz="2400" dirty="0"/>
            </a:br>
            <a:br>
              <a:rPr lang="es-MX" sz="2400" dirty="0"/>
            </a:br>
            <a:br>
              <a:rPr lang="es-MX" sz="2400" dirty="0"/>
            </a:br>
            <a:br>
              <a:rPr lang="es-MX" sz="2400" dirty="0"/>
            </a:br>
            <a:r>
              <a:rPr lang="es-MX" sz="2400" dirty="0"/>
              <a:t>Curso: Desarrollo de Educación Socioemocional</a:t>
            </a:r>
            <a:br>
              <a:rPr lang="es-MX" sz="2400" dirty="0"/>
            </a:br>
            <a:r>
              <a:rPr lang="es-MX" sz="2400" dirty="0"/>
              <a:t>Docente: Laura Cristina Reyes Rincón</a:t>
            </a:r>
            <a:br>
              <a:rPr lang="es-MX" sz="2400" dirty="0"/>
            </a:br>
            <a:br>
              <a:rPr lang="es-MX" sz="2400" dirty="0"/>
            </a:br>
            <a:r>
              <a:rPr lang="es-MX" sz="2400" b="1" dirty="0"/>
              <a:t>Alumna: Lorena Iracheta Vélez</a:t>
            </a:r>
            <a:br>
              <a:rPr lang="es-MX" sz="2400" b="1" dirty="0"/>
            </a:br>
            <a:br>
              <a:rPr lang="es-MX" sz="2400" dirty="0"/>
            </a:br>
            <a:r>
              <a:rPr lang="es-MX" sz="2400" dirty="0"/>
              <a:t>Semestre: 4			Sección: C</a:t>
            </a:r>
            <a:br>
              <a:rPr lang="es-MX" sz="2400" dirty="0"/>
            </a:br>
            <a:br>
              <a:rPr lang="es-MX" sz="1600" dirty="0"/>
            </a:br>
            <a:endParaRPr lang="es-MX" sz="1600" dirty="0"/>
          </a:p>
        </p:txBody>
      </p:sp>
      <p:sp>
        <p:nvSpPr>
          <p:cNvPr id="13" name="CuadroTexto 12">
            <a:extLst>
              <a:ext uri="{FF2B5EF4-FFF2-40B4-BE49-F238E27FC236}">
                <a16:creationId xmlns:a16="http://schemas.microsoft.com/office/drawing/2014/main" id="{C1E6F4DC-1B20-4A4C-9B26-9375564B3BB4}"/>
              </a:ext>
            </a:extLst>
          </p:cNvPr>
          <p:cNvSpPr txBox="1"/>
          <p:nvPr/>
        </p:nvSpPr>
        <p:spPr>
          <a:xfrm>
            <a:off x="602972" y="4349681"/>
            <a:ext cx="10986052" cy="1815882"/>
          </a:xfrm>
          <a:prstGeom prst="rect">
            <a:avLst/>
          </a:prstGeom>
          <a:noFill/>
        </p:spPr>
        <p:txBody>
          <a:bodyPr wrap="square">
            <a:spAutoFit/>
          </a:bodyPr>
          <a:lstStyle/>
          <a:p>
            <a:pPr algn="ctr"/>
            <a:r>
              <a:rPr lang="es-MX" sz="1400" i="1" dirty="0"/>
              <a:t>UNIDAD DE APRENDIZAJE III. ESTRATEGIAS PARA EL DESARROLLO SOCIOEMOCIONAL EN PREESCOLAR.</a:t>
            </a:r>
          </a:p>
          <a:p>
            <a:pPr algn="ctr"/>
            <a:r>
              <a:rPr lang="es-MX" sz="1400" dirty="0"/>
              <a:t>	</a:t>
            </a:r>
          </a:p>
          <a:p>
            <a:r>
              <a:rPr lang="es-MX" sz="1400" dirty="0"/>
              <a:t>Detecta los procesos de aprendizaje de sus alumnos para favorecer su desarrollo cognitivo y socioemocional.</a:t>
            </a:r>
          </a:p>
          <a:p>
            <a:r>
              <a:rPr lang="es-MX" sz="1400" dirty="0"/>
              <a:t>	</a:t>
            </a:r>
          </a:p>
          <a:p>
            <a:r>
              <a:rPr lang="es-MX" sz="1400" dirty="0"/>
              <a:t>Aplica el plan y programas de estudio para alcanzar los propósitos educativos y contribuir al pleno desenvolvimiento de las capacidades de sus alumnos.</a:t>
            </a:r>
          </a:p>
          <a:p>
            <a:r>
              <a:rPr lang="es-MX" sz="1400" dirty="0"/>
              <a:t>	</a:t>
            </a:r>
          </a:p>
          <a:p>
            <a:r>
              <a:rPr lang="es-MX" sz="1400" dirty="0"/>
              <a:t>Emplea la evaluación para intervenir en los diferentes ámbitos y momentos de la tarea educativa para mejorar los aprendizajes de sus alumnos.</a:t>
            </a:r>
          </a:p>
        </p:txBody>
      </p:sp>
      <p:pic>
        <p:nvPicPr>
          <p:cNvPr id="14" name="Picture 2">
            <a:extLst>
              <a:ext uri="{FF2B5EF4-FFF2-40B4-BE49-F238E27FC236}">
                <a16:creationId xmlns:a16="http://schemas.microsoft.com/office/drawing/2014/main" id="{BD97F90F-00B9-4557-BF12-74FA7E80F769}"/>
              </a:ext>
            </a:extLst>
          </p:cNvPr>
          <p:cNvPicPr/>
          <p:nvPr/>
        </p:nvPicPr>
        <p:blipFill rotWithShape="1">
          <a:blip r:embed="rId2" cstate="print">
            <a:extLst>
              <a:ext uri="{BEBA8EAE-BF5A-486C-A8C5-ECC9F3942E4B}">
                <a14:imgProps xmlns:a14="http://schemas.microsoft.com/office/drawing/2010/main">
                  <a14:imgLayer r:embed="rId3">
                    <a14:imgEffect>
                      <a14:backgroundRemoval t="0" b="100000" l="23590" r="80000"/>
                    </a14:imgEffect>
                  </a14:imgLayer>
                </a14:imgProps>
              </a:ext>
              <a:ext uri="{28A0092B-C50C-407E-A947-70E740481C1C}">
                <a14:useLocalDpi xmlns:a14="http://schemas.microsoft.com/office/drawing/2010/main" val="0"/>
              </a:ext>
            </a:extLst>
          </a:blip>
          <a:srcRect l="24390" t="2424" r="20294"/>
          <a:stretch/>
        </p:blipFill>
        <p:spPr bwMode="auto">
          <a:xfrm>
            <a:off x="5558326" y="1114694"/>
            <a:ext cx="1075345" cy="1282466"/>
          </a:xfrm>
          <a:prstGeom prst="rect">
            <a:avLst/>
          </a:prstGeom>
          <a:noFill/>
          <a:ln>
            <a:noFill/>
          </a:ln>
          <a:effectLst/>
          <a:extLst>
            <a:ext uri="{53640926-AAD7-44D8-BBD7-CCE9431645EC}">
              <a14:shadowObscured xmlns:a14="http://schemas.microsoft.com/office/drawing/2010/main"/>
            </a:ext>
          </a:extLst>
        </p:spPr>
      </p:pic>
      <p:pic>
        <p:nvPicPr>
          <p:cNvPr id="1025" name="Picture 1">
            <a:extLst>
              <a:ext uri="{FF2B5EF4-FFF2-40B4-BE49-F238E27FC236}">
                <a16:creationId xmlns:a16="http://schemas.microsoft.com/office/drawing/2014/main" id="{A0BF2409-CA8F-4720-93E3-88D161E1BD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04775" cy="1047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186F7A44-F443-4E59-8929-6B3DF62FD8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04775" cy="1047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02E386FD-7A9B-4337-9FA0-992C370215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04775" cy="104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8772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5782E4-7510-439C-91BC-C762D70452B4}"/>
              </a:ext>
            </a:extLst>
          </p:cNvPr>
          <p:cNvSpPr>
            <a:spLocks noGrp="1"/>
          </p:cNvSpPr>
          <p:nvPr>
            <p:ph type="title"/>
          </p:nvPr>
        </p:nvSpPr>
        <p:spPr/>
        <p:txBody>
          <a:bodyPr/>
          <a:lstStyle/>
          <a:p>
            <a:pPr algn="ctr"/>
            <a:r>
              <a:rPr lang="es-MX" b="1" dirty="0">
                <a:latin typeface="Berlin Sans FB Demi" panose="020E0802020502020306" pitchFamily="34" charset="0"/>
              </a:rPr>
              <a:t>Aprendizajes esperados y adecuaciones</a:t>
            </a:r>
          </a:p>
        </p:txBody>
      </p:sp>
      <p:sp>
        <p:nvSpPr>
          <p:cNvPr id="3" name="Marcador de contenido 2">
            <a:extLst>
              <a:ext uri="{FF2B5EF4-FFF2-40B4-BE49-F238E27FC236}">
                <a16:creationId xmlns:a16="http://schemas.microsoft.com/office/drawing/2014/main" id="{60DBF55B-FF8F-46FC-9213-F7AFA90709B0}"/>
              </a:ext>
            </a:extLst>
          </p:cNvPr>
          <p:cNvSpPr>
            <a:spLocks noGrp="1"/>
          </p:cNvSpPr>
          <p:nvPr>
            <p:ph idx="1"/>
          </p:nvPr>
        </p:nvSpPr>
        <p:spPr/>
        <p:txBody>
          <a:bodyPr>
            <a:normAutofit fontScale="92500" lnSpcReduction="10000"/>
          </a:bodyPr>
          <a:lstStyle/>
          <a:p>
            <a:pPr marL="0" indent="0">
              <a:lnSpc>
                <a:spcPct val="107000"/>
              </a:lnSpc>
              <a:spcBef>
                <a:spcPts val="1200"/>
              </a:spcBef>
              <a:spcAft>
                <a:spcPts val="800"/>
              </a:spcAft>
              <a:buNone/>
            </a:pPr>
            <a:r>
              <a:rPr lang="es-MX" sz="1800" b="1"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Aprendizajes esperados</a:t>
            </a:r>
          </a:p>
          <a:p>
            <a:pPr>
              <a:lnSpc>
                <a:spcPct val="107000"/>
              </a:lnSpc>
              <a:spcBef>
                <a:spcPts val="1200"/>
              </a:spcBef>
              <a:spcAft>
                <a:spcPts val="800"/>
              </a:spcAft>
            </a:pPr>
            <a:r>
              <a:rPr lang="es-MX"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Reconoce lo que puede hacer con ayuda y sin ayuda. Solicita ayuda cuando la necesita.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200"/>
              </a:spcBef>
              <a:spcAft>
                <a:spcPts val="800"/>
              </a:spcAft>
            </a:pPr>
            <a:r>
              <a:rPr lang="es-MX"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Elige los recursos que necesita para llevar a cabo las actividades que decide realizar.</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r>
              <a:rPr lang="es-MX"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Realiza por sí mismo acciones de cuidado personal, se hace cargo de sus pertenencias y respeta las de los demás.</a:t>
            </a:r>
          </a:p>
          <a:p>
            <a:r>
              <a:rPr lang="es-MX"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Cuenta colecciones no mayores a 20 elementos. </a:t>
            </a:r>
          </a:p>
          <a:p>
            <a:pPr marL="0" indent="0">
              <a:buNone/>
            </a:pPr>
            <a:r>
              <a:rPr lang="es-MX" sz="1800" b="1" u="sng" dirty="0">
                <a:solidFill>
                  <a:srgbClr val="000000"/>
                </a:solidFill>
                <a:latin typeface="Calibri" panose="020F0502020204030204" pitchFamily="34" charset="0"/>
                <a:cs typeface="Times New Roman" panose="02020603050405020304" pitchFamily="18" charset="0"/>
              </a:rPr>
              <a:t>Adecuaciones</a:t>
            </a:r>
          </a:p>
          <a:p>
            <a:pPr marL="0" indent="0">
              <a:buNone/>
            </a:pPr>
            <a:r>
              <a:rPr lang="es-MX" sz="1800" dirty="0">
                <a:solidFill>
                  <a:srgbClr val="000000"/>
                </a:solidFill>
                <a:latin typeface="Calibri" panose="020F0502020204030204" pitchFamily="34" charset="0"/>
                <a:cs typeface="Times New Roman" panose="02020603050405020304" pitchFamily="18" charset="0"/>
              </a:rPr>
              <a:t>Se decidió diseñar una actividad relacionada a la autonomía debido que se hizo un diagnóstico grupal y la mayoría necesitaba reforzar este aspecto; lo relacioné con el campo formativo de Pensamiento matemático con el aprendizaje esperado de “</a:t>
            </a:r>
            <a:r>
              <a:rPr lang="es-MX" sz="18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Cuenta colecciones no mayores a 20 elementos”, </a:t>
            </a:r>
            <a:r>
              <a:rPr lang="es-MX"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porque tenían que contar las prendas que se habían logrado poner. </a:t>
            </a:r>
            <a:r>
              <a:rPr lang="es-MX" sz="1800" dirty="0">
                <a:solidFill>
                  <a:srgbClr val="000000"/>
                </a:solidFill>
                <a:latin typeface="Calibri" panose="020F0502020204030204" pitchFamily="34" charset="0"/>
                <a:cs typeface="Times New Roman" panose="02020603050405020304" pitchFamily="18" charset="0"/>
              </a:rPr>
              <a:t>Un día previo a la clase les comenté a los alumnos que jugaríamos a algo parecido a “el rey pide”; únicamente se conectaron dos alumnos en la clase por lo que llevó menos tiempo de lo planeado, sin embargo, pude trabajar con dos de los alumnos que necesitan desarrollar más la autonomía al expresar sus ideas, uno de ellos requirió ayuda para vestirse lo que considero que necesita ser motivado por sus padres de familia para comenzar a realizar actividades sencillas por si mismo.</a:t>
            </a:r>
            <a:endParaRPr lang="es-MX" dirty="0"/>
          </a:p>
        </p:txBody>
      </p:sp>
    </p:spTree>
    <p:extLst>
      <p:ext uri="{BB962C8B-B14F-4D97-AF65-F5344CB8AC3E}">
        <p14:creationId xmlns:p14="http://schemas.microsoft.com/office/powerpoint/2010/main" val="3355728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F71B4A-C6C4-41D7-B3A9-42497FFF71AE}"/>
              </a:ext>
            </a:extLst>
          </p:cNvPr>
          <p:cNvSpPr>
            <a:spLocks noGrp="1"/>
          </p:cNvSpPr>
          <p:nvPr>
            <p:ph type="title"/>
          </p:nvPr>
        </p:nvSpPr>
        <p:spPr/>
        <p:txBody>
          <a:bodyPr/>
          <a:lstStyle/>
          <a:p>
            <a:pPr algn="ctr"/>
            <a:r>
              <a:rPr lang="es-MX" b="1" dirty="0">
                <a:latin typeface="Berlin Sans FB Demi" panose="020E0802020502020306" pitchFamily="34" charset="0"/>
              </a:rPr>
              <a:t>Descripción de secuencia didáctica</a:t>
            </a:r>
          </a:p>
        </p:txBody>
      </p:sp>
      <p:sp>
        <p:nvSpPr>
          <p:cNvPr id="3" name="Marcador de contenido 2">
            <a:extLst>
              <a:ext uri="{FF2B5EF4-FFF2-40B4-BE49-F238E27FC236}">
                <a16:creationId xmlns:a16="http://schemas.microsoft.com/office/drawing/2014/main" id="{358CF0ED-CE40-4C0D-A2EC-069306B662AC}"/>
              </a:ext>
            </a:extLst>
          </p:cNvPr>
          <p:cNvSpPr>
            <a:spLocks noGrp="1"/>
          </p:cNvSpPr>
          <p:nvPr>
            <p:ph idx="1"/>
          </p:nvPr>
        </p:nvSpPr>
        <p:spPr/>
        <p:txBody>
          <a:bodyPr>
            <a:normAutofit fontScale="77500" lnSpcReduction="20000"/>
          </a:bodyPr>
          <a:lstStyle/>
          <a:p>
            <a:pPr>
              <a:lnSpc>
                <a:spcPct val="107000"/>
              </a:lnSpc>
              <a:spcBef>
                <a:spcPts val="1200"/>
              </a:spcBef>
              <a:spcAft>
                <a:spcPts val="800"/>
              </a:spcAft>
            </a:pPr>
            <a:r>
              <a:rPr lang="es-MX"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Inicio:</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1200"/>
              </a:spcBef>
              <a:spcAft>
                <a:spcPts val="800"/>
              </a:spcAft>
              <a:buNone/>
            </a:pPr>
            <a:r>
              <a:rPr lang="es-MX"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Observa el siguiente video: </a:t>
            </a:r>
            <a:r>
              <a:rPr lang="es-MX" sz="1800" u="sng" dirty="0">
                <a:solidFill>
                  <a:srgbClr val="1155CC"/>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https://youtu.be/JOn4322L7l8</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1200"/>
              </a:spcBef>
              <a:spcAft>
                <a:spcPts val="800"/>
              </a:spcAft>
              <a:buNone/>
            </a:pPr>
            <a:r>
              <a:rPr lang="es-MX"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Comenta las actividades que realiza sin ayuda y las que realiza con ayuda.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1200"/>
              </a:spcBef>
              <a:spcAft>
                <a:spcPts val="800"/>
              </a:spcAft>
              <a:buNone/>
            </a:pPr>
            <a:r>
              <a:rPr lang="es-MX"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Responde las preguntas</a:t>
            </a:r>
            <a:r>
              <a:rPr lang="es-MX"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MX"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¿Que se te hace difícil hacer?</a:t>
            </a:r>
            <a:r>
              <a:rPr lang="es-MX"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MX"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¿Para qué acciones pides ayuda? ¿Qué te gusta hacer solo?</a:t>
            </a:r>
            <a:r>
              <a:rPr lang="es-MX"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200"/>
              </a:spcBef>
              <a:spcAft>
                <a:spcPts val="800"/>
              </a:spcAft>
            </a:pPr>
            <a:r>
              <a:rPr lang="es-MX"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Desarrollo:</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1200"/>
              </a:spcBef>
              <a:spcAft>
                <a:spcPts val="800"/>
              </a:spcAft>
              <a:buNone/>
            </a:pPr>
            <a:r>
              <a:rPr lang="es-MX"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Busca en casa todas las prendas de ropa que pueda juntar en 3 minutos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1200"/>
              </a:spcBef>
              <a:spcAft>
                <a:spcPts val="800"/>
              </a:spcAft>
              <a:buNone/>
            </a:pPr>
            <a:r>
              <a:rPr lang="es-MX"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Se pone sin ayuda o con ayuda todas las prendas que juntó en el tiempo establecido depende de cómo lo realice diariamente </a:t>
            </a:r>
            <a:r>
              <a:rPr lang="es-MX"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200"/>
              </a:spcBef>
              <a:spcAft>
                <a:spcPts val="800"/>
              </a:spcAft>
            </a:pPr>
            <a:r>
              <a:rPr lang="es-MX"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Cierre:</a:t>
            </a:r>
          </a:p>
          <a:p>
            <a:pPr marL="0" indent="0">
              <a:lnSpc>
                <a:spcPct val="107000"/>
              </a:lnSpc>
              <a:spcBef>
                <a:spcPts val="1200"/>
              </a:spcBef>
              <a:spcAft>
                <a:spcPts val="800"/>
              </a:spcAft>
              <a:buNone/>
            </a:pPr>
            <a:r>
              <a:rPr lang="es-MX"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Socializa y responde las preguntas ¿cuántas prendas pudiste ponerte? ¿lo hiciste con o sin ayuda? ¿lo hiciste rápido o lento?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1200"/>
              </a:spcBef>
              <a:spcAft>
                <a:spcPts val="800"/>
              </a:spcAft>
              <a:buNone/>
            </a:pPr>
            <a:r>
              <a:rPr lang="es-MX"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Observa el video </a:t>
            </a:r>
            <a:r>
              <a:rPr lang="es-MX" sz="18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https://youtu.be/Ac-VbiWQA7Q</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200"/>
              </a:spcBef>
              <a:spcAft>
                <a:spcPts val="800"/>
              </a:spcAft>
            </a:pP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n 4">
            <a:extLst>
              <a:ext uri="{FF2B5EF4-FFF2-40B4-BE49-F238E27FC236}">
                <a16:creationId xmlns:a16="http://schemas.microsoft.com/office/drawing/2014/main" id="{4D481A3A-558C-4F25-AD26-0F86B7B216A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Lst>
          </a:blip>
          <a:stretch>
            <a:fillRect/>
          </a:stretch>
        </p:blipFill>
        <p:spPr>
          <a:xfrm>
            <a:off x="9146485" y="0"/>
            <a:ext cx="4158698" cy="4158698"/>
          </a:xfrm>
          <a:prstGeom prst="rect">
            <a:avLst/>
          </a:prstGeom>
        </p:spPr>
      </p:pic>
      <p:pic>
        <p:nvPicPr>
          <p:cNvPr id="6" name="Imagen 5">
            <a:extLst>
              <a:ext uri="{FF2B5EF4-FFF2-40B4-BE49-F238E27FC236}">
                <a16:creationId xmlns:a16="http://schemas.microsoft.com/office/drawing/2014/main" id="{A3AD6B9D-E332-4F9E-8FB5-A6A331E3B472}"/>
              </a:ext>
            </a:extLst>
          </p:cNvPr>
          <p:cNvPicPr>
            <a:picLocks noChangeAspect="1"/>
          </p:cNvPicPr>
          <p:nvPr/>
        </p:nvPicPr>
        <p:blipFill rotWithShape="1">
          <a:blip r:embed="rId6">
            <a:extLst>
              <a:ext uri="{BEBA8EAE-BF5A-486C-A8C5-ECC9F3942E4B}">
                <a14:imgProps xmlns:a14="http://schemas.microsoft.com/office/drawing/2010/main">
                  <a14:imgLayer r:embed="rId5">
                    <a14:imgEffect>
                      <a14:backgroundRemoval t="5667" b="90000" l="6000" r="90000">
                        <a14:foregroundMark x1="21333" y1="13000" x2="24000" y2="11000"/>
                        <a14:foregroundMark x1="10000" y1="8333" x2="30000" y2="5000"/>
                        <a14:foregroundMark x1="30000" y1="5000" x2="36667" y2="25333"/>
                        <a14:foregroundMark x1="36667" y1="25333" x2="15333" y2="33333"/>
                        <a14:foregroundMark x1="15333" y1="33333" x2="6333" y2="11333"/>
                        <a14:foregroundMark x1="6333" y1="11333" x2="8667" y2="8333"/>
                        <a14:foregroundMark x1="17000" y1="5667" x2="26333" y2="7000"/>
                        <a14:foregroundMark x1="6333" y1="30667" x2="7000" y2="21000"/>
                        <a14:backgroundMark x1="44333" y1="10667" x2="63000" y2="24000"/>
                        <a14:backgroundMark x1="63000" y1="24000" x2="44000" y2="47000"/>
                        <a14:backgroundMark x1="44000" y1="47000" x2="12000" y2="55667"/>
                      </a14:backgroundRemoval>
                    </a14:imgEffect>
                  </a14:imgLayer>
                </a14:imgProps>
              </a:ext>
            </a:extLst>
          </a:blip>
          <a:srcRect r="47102" b="67146"/>
          <a:stretch/>
        </p:blipFill>
        <p:spPr>
          <a:xfrm rot="319909">
            <a:off x="10274309" y="2794142"/>
            <a:ext cx="1770077" cy="1099392"/>
          </a:xfrm>
          <a:prstGeom prst="rect">
            <a:avLst/>
          </a:prstGeom>
        </p:spPr>
      </p:pic>
      <p:pic>
        <p:nvPicPr>
          <p:cNvPr id="7" name="Imagen 6">
            <a:extLst>
              <a:ext uri="{FF2B5EF4-FFF2-40B4-BE49-F238E27FC236}">
                <a16:creationId xmlns:a16="http://schemas.microsoft.com/office/drawing/2014/main" id="{FF81F236-A129-4290-AD3E-98C78303C011}"/>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3667" b="90000" l="10000" r="94000">
                        <a14:foregroundMark x1="55000" y1="28667" x2="59000" y2="7667"/>
                        <a14:foregroundMark x1="59000" y1="7667" x2="77333" y2="6667"/>
                        <a14:foregroundMark x1="77333" y1="6667" x2="91333" y2="26333"/>
                        <a14:foregroundMark x1="91333" y1="26333" x2="58000" y2="28000"/>
                        <a14:foregroundMark x1="59333" y1="13000" x2="81000" y2="7000"/>
                        <a14:foregroundMark x1="81000" y1="7000" x2="94000" y2="15000"/>
                        <a14:foregroundMark x1="76333" y1="7000" x2="55000" y2="6667"/>
                        <a14:foregroundMark x1="55000" y1="6667" x2="51000" y2="24667"/>
                        <a14:foregroundMark x1="51000" y1="24667" x2="71667" y2="25333"/>
                        <a14:foregroundMark x1="71667" y1="25333" x2="78333" y2="23333"/>
                        <a14:foregroundMark x1="72667" y1="25000" x2="78333" y2="24000"/>
                        <a14:foregroundMark x1="85667" y1="20333" x2="82333" y2="14333"/>
                        <a14:foregroundMark x1="82333" y1="14333" x2="64333" y2="14000"/>
                        <a14:foregroundMark x1="64333" y1="14000" x2="64333" y2="14000"/>
                        <a14:foregroundMark x1="58333" y1="3667" x2="89333" y2="5000"/>
                        <a14:foregroundMark x1="65000" y1="15667" x2="92333" y2="20333"/>
                      </a14:backgroundRemoval>
                    </a14:imgEffect>
                  </a14:imgLayer>
                </a14:imgProps>
              </a:ext>
            </a:extLst>
          </a:blip>
          <a:srcRect l="50000" b="59623"/>
          <a:stretch/>
        </p:blipFill>
        <p:spPr>
          <a:xfrm>
            <a:off x="10276397" y="4040808"/>
            <a:ext cx="1600036" cy="1292087"/>
          </a:xfrm>
          <a:prstGeom prst="rect">
            <a:avLst/>
          </a:prstGeom>
        </p:spPr>
      </p:pic>
      <p:pic>
        <p:nvPicPr>
          <p:cNvPr id="8" name="Imagen 7">
            <a:extLst>
              <a:ext uri="{FF2B5EF4-FFF2-40B4-BE49-F238E27FC236}">
                <a16:creationId xmlns:a16="http://schemas.microsoft.com/office/drawing/2014/main" id="{00AF00A2-6526-4189-8015-BB128055A35F}"/>
              </a:ext>
            </a:extLst>
          </p:cNvPr>
          <p:cNvPicPr>
            <a:picLocks noChangeAspect="1"/>
          </p:cNvPicPr>
          <p:nvPr/>
        </p:nvPicPr>
        <p:blipFill rotWithShape="1">
          <a:blip r:embed="rId8">
            <a:extLst>
              <a:ext uri="{BEBA8EAE-BF5A-486C-A8C5-ECC9F3942E4B}">
                <a14:imgProps xmlns:a14="http://schemas.microsoft.com/office/drawing/2010/main">
                  <a14:imgLayer r:embed="rId5">
                    <a14:imgEffect>
                      <a14:backgroundRemoval t="10000" b="93333" l="10000" r="90000">
                        <a14:foregroundMark x1="61667" y1="74333" x2="42667" y2="85333"/>
                        <a14:foregroundMark x1="42667" y1="85333" x2="59667" y2="87667"/>
                        <a14:foregroundMark x1="59667" y1="87667" x2="65667" y2="75000"/>
                        <a14:foregroundMark x1="42667" y1="90333" x2="59333" y2="93333"/>
                        <a14:foregroundMark x1="46667" y1="71000" x2="49000" y2="70667"/>
                        <a14:foregroundMark x1="50333" y1="66333" x2="45667" y2="73000"/>
                        <a14:backgroundMark x1="65667" y1="26000" x2="90333" y2="22333"/>
                        <a14:backgroundMark x1="90333" y1="22333" x2="90333" y2="24667"/>
                      </a14:backgroundRemoval>
                    </a14:imgEffect>
                  </a14:imgLayer>
                </a14:imgProps>
              </a:ext>
            </a:extLst>
          </a:blip>
          <a:srcRect l="22594" t="61766" r="20164"/>
          <a:stretch/>
        </p:blipFill>
        <p:spPr>
          <a:xfrm>
            <a:off x="9674087" y="5436958"/>
            <a:ext cx="2417550" cy="1614832"/>
          </a:xfrm>
          <a:prstGeom prst="rect">
            <a:avLst/>
          </a:prstGeom>
        </p:spPr>
      </p:pic>
    </p:spTree>
    <p:extLst>
      <p:ext uri="{BB962C8B-B14F-4D97-AF65-F5344CB8AC3E}">
        <p14:creationId xmlns:p14="http://schemas.microsoft.com/office/powerpoint/2010/main" val="2559178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435B57-77D4-40B5-8D09-097BE2E83607}"/>
              </a:ext>
            </a:extLst>
          </p:cNvPr>
          <p:cNvSpPr>
            <a:spLocks noGrp="1"/>
          </p:cNvSpPr>
          <p:nvPr>
            <p:ph type="title"/>
          </p:nvPr>
        </p:nvSpPr>
        <p:spPr/>
        <p:txBody>
          <a:bodyPr/>
          <a:lstStyle/>
          <a:p>
            <a:pPr algn="ctr"/>
            <a:r>
              <a:rPr lang="es-MX" dirty="0">
                <a:latin typeface="Berlin Sans FB Demi" panose="020E0802020502020306" pitchFamily="34" charset="0"/>
              </a:rPr>
              <a:t>Indicadores</a:t>
            </a:r>
          </a:p>
        </p:txBody>
      </p:sp>
      <p:graphicFrame>
        <p:nvGraphicFramePr>
          <p:cNvPr id="4" name="Tabla 3">
            <a:extLst>
              <a:ext uri="{FF2B5EF4-FFF2-40B4-BE49-F238E27FC236}">
                <a16:creationId xmlns:a16="http://schemas.microsoft.com/office/drawing/2014/main" id="{DEF7FBF3-0643-44D1-BDE5-CA3CAA2BE5B6}"/>
              </a:ext>
            </a:extLst>
          </p:cNvPr>
          <p:cNvGraphicFramePr>
            <a:graphicFrameLocks noGrp="1"/>
          </p:cNvGraphicFramePr>
          <p:nvPr>
            <p:extLst>
              <p:ext uri="{D42A27DB-BD31-4B8C-83A1-F6EECF244321}">
                <p14:modId xmlns:p14="http://schemas.microsoft.com/office/powerpoint/2010/main" val="1672485785"/>
              </p:ext>
            </p:extLst>
          </p:nvPr>
        </p:nvGraphicFramePr>
        <p:xfrm>
          <a:off x="838200" y="2059191"/>
          <a:ext cx="10515600" cy="3785999"/>
        </p:xfrm>
        <a:graphic>
          <a:graphicData uri="http://schemas.openxmlformats.org/drawingml/2006/table">
            <a:tbl>
              <a:tblPr firstRow="1" firstCol="1" bandRow="1">
                <a:tableStyleId>{93296810-A885-4BE3-A3E7-6D5BEEA58F35}</a:tableStyleId>
              </a:tblPr>
              <a:tblGrid>
                <a:gridCol w="2103120">
                  <a:extLst>
                    <a:ext uri="{9D8B030D-6E8A-4147-A177-3AD203B41FA5}">
                      <a16:colId xmlns:a16="http://schemas.microsoft.com/office/drawing/2014/main" val="412460952"/>
                    </a:ext>
                  </a:extLst>
                </a:gridCol>
                <a:gridCol w="2103120">
                  <a:extLst>
                    <a:ext uri="{9D8B030D-6E8A-4147-A177-3AD203B41FA5}">
                      <a16:colId xmlns:a16="http://schemas.microsoft.com/office/drawing/2014/main" val="4036464149"/>
                    </a:ext>
                  </a:extLst>
                </a:gridCol>
                <a:gridCol w="2103120">
                  <a:extLst>
                    <a:ext uri="{9D8B030D-6E8A-4147-A177-3AD203B41FA5}">
                      <a16:colId xmlns:a16="http://schemas.microsoft.com/office/drawing/2014/main" val="3626607490"/>
                    </a:ext>
                  </a:extLst>
                </a:gridCol>
                <a:gridCol w="2103120">
                  <a:extLst>
                    <a:ext uri="{9D8B030D-6E8A-4147-A177-3AD203B41FA5}">
                      <a16:colId xmlns:a16="http://schemas.microsoft.com/office/drawing/2014/main" val="1558534089"/>
                    </a:ext>
                  </a:extLst>
                </a:gridCol>
                <a:gridCol w="2103120">
                  <a:extLst>
                    <a:ext uri="{9D8B030D-6E8A-4147-A177-3AD203B41FA5}">
                      <a16:colId xmlns:a16="http://schemas.microsoft.com/office/drawing/2014/main" val="567396290"/>
                    </a:ext>
                  </a:extLst>
                </a:gridCol>
              </a:tblGrid>
              <a:tr h="0">
                <a:tc>
                  <a:txBody>
                    <a:bodyPr/>
                    <a:lstStyle/>
                    <a:p>
                      <a:pPr algn="ctr">
                        <a:lnSpc>
                          <a:spcPct val="107000"/>
                        </a:lnSpc>
                        <a:spcAft>
                          <a:spcPts val="800"/>
                        </a:spcAft>
                      </a:pPr>
                      <a:r>
                        <a:rPr lang="es-MX" sz="1400">
                          <a:effectLst/>
                        </a:rPr>
                        <a:t>Indicador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07000"/>
                        </a:lnSpc>
                        <a:spcAft>
                          <a:spcPts val="800"/>
                        </a:spcAft>
                      </a:pPr>
                      <a:r>
                        <a:rPr lang="es-MX" sz="1400">
                          <a:effectLst/>
                        </a:rPr>
                        <a:t>Lo hace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07000"/>
                        </a:lnSpc>
                        <a:spcAft>
                          <a:spcPts val="800"/>
                        </a:spcAft>
                      </a:pPr>
                      <a:r>
                        <a:rPr lang="es-MX" sz="1400">
                          <a:effectLst/>
                        </a:rPr>
                        <a:t>Está en proceso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07000"/>
                        </a:lnSpc>
                        <a:spcAft>
                          <a:spcPts val="800"/>
                        </a:spcAft>
                      </a:pPr>
                      <a:r>
                        <a:rPr lang="es-MX" sz="1400">
                          <a:effectLst/>
                        </a:rPr>
                        <a:t>No lo hace</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07000"/>
                        </a:lnSpc>
                        <a:spcAft>
                          <a:spcPts val="800"/>
                        </a:spcAft>
                      </a:pPr>
                      <a:r>
                        <a:rPr lang="es-MX" sz="1400">
                          <a:effectLst/>
                        </a:rPr>
                        <a:t>Observaciones</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412230"/>
                  </a:ext>
                </a:extLst>
              </a:tr>
              <a:tr h="0">
                <a:tc>
                  <a:txBody>
                    <a:bodyPr/>
                    <a:lstStyle/>
                    <a:p>
                      <a:pPr>
                        <a:lnSpc>
                          <a:spcPct val="107000"/>
                        </a:lnSpc>
                        <a:spcAft>
                          <a:spcPts val="800"/>
                        </a:spcAft>
                      </a:pPr>
                      <a:r>
                        <a:rPr lang="es-MX" sz="1400">
                          <a:effectLst/>
                        </a:rPr>
                        <a:t>Reconoce acciones que puede hacer sin ayuda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dirty="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926273268"/>
                  </a:ext>
                </a:extLst>
              </a:tr>
              <a:tr h="0">
                <a:tc>
                  <a:txBody>
                    <a:bodyPr/>
                    <a:lstStyle/>
                    <a:p>
                      <a:pPr>
                        <a:lnSpc>
                          <a:spcPct val="107000"/>
                        </a:lnSpc>
                        <a:spcAft>
                          <a:spcPts val="800"/>
                        </a:spcAft>
                      </a:pPr>
                      <a:r>
                        <a:rPr lang="es-MX" sz="1400">
                          <a:effectLst/>
                        </a:rPr>
                        <a:t>Pide ayuda cuando lo necesita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20536645"/>
                  </a:ext>
                </a:extLst>
              </a:tr>
              <a:tr h="0">
                <a:tc>
                  <a:txBody>
                    <a:bodyPr/>
                    <a:lstStyle/>
                    <a:p>
                      <a:pPr>
                        <a:lnSpc>
                          <a:spcPct val="107000"/>
                        </a:lnSpc>
                        <a:spcAft>
                          <a:spcPts val="800"/>
                        </a:spcAft>
                      </a:pPr>
                      <a:r>
                        <a:rPr lang="es-MX" sz="1400">
                          <a:effectLst/>
                        </a:rPr>
                        <a:t>Tiene autonomía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07645666"/>
                  </a:ext>
                </a:extLst>
              </a:tr>
              <a:tr h="0">
                <a:tc>
                  <a:txBody>
                    <a:bodyPr/>
                    <a:lstStyle/>
                    <a:p>
                      <a:pPr>
                        <a:lnSpc>
                          <a:spcPct val="107000"/>
                        </a:lnSpc>
                        <a:spcAft>
                          <a:spcPts val="800"/>
                        </a:spcAft>
                      </a:pPr>
                      <a:r>
                        <a:rPr lang="es-MX" sz="1400">
                          <a:effectLst/>
                        </a:rPr>
                        <a:t>Puede contar colecciones, con congruencia y en orden</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2865397033"/>
                  </a:ext>
                </a:extLst>
              </a:tr>
              <a:tr h="0">
                <a:tc>
                  <a:txBody>
                    <a:bodyPr/>
                    <a:lstStyle/>
                    <a:p>
                      <a:pPr>
                        <a:lnSpc>
                          <a:spcPct val="107000"/>
                        </a:lnSpc>
                        <a:spcAft>
                          <a:spcPts val="800"/>
                        </a:spcAft>
                      </a:pPr>
                      <a:r>
                        <a:rPr lang="es-MX" sz="1400">
                          <a:effectLst/>
                        </a:rPr>
                        <a:t>Expresa sus ideas y opiniones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a:effectLst/>
                        <a:latin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367573495"/>
                  </a:ext>
                </a:extLst>
              </a:tr>
              <a:tr h="0">
                <a:tc>
                  <a:txBody>
                    <a:bodyPr/>
                    <a:lstStyle/>
                    <a:p>
                      <a:pPr>
                        <a:lnSpc>
                          <a:spcPct val="107000"/>
                        </a:lnSpc>
                        <a:spcAft>
                          <a:spcPts val="800"/>
                        </a:spcAft>
                      </a:pPr>
                      <a:r>
                        <a:rPr lang="es-MX" sz="1400" dirty="0">
                          <a:effectLst/>
                        </a:rPr>
                        <a:t>El material fue adecuado para su aprendizaje</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dirty="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dirty="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dirty="0">
                        <a:effectLst/>
                        <a:latin typeface="Calibri" panose="020F0502020204030204" pitchFamily="34" charset="0"/>
                        <a:cs typeface="Times New Roman" panose="02020603050405020304" pitchFamily="18" charset="0"/>
                      </a:endParaRPr>
                    </a:p>
                  </a:txBody>
                  <a:tcPr marL="63500" marR="63500" marT="63500" marB="63500"/>
                </a:tc>
                <a:tc>
                  <a:txBody>
                    <a:bodyPr/>
                    <a:lstStyle/>
                    <a:p>
                      <a:pPr>
                        <a:lnSpc>
                          <a:spcPct val="107000"/>
                        </a:lnSpc>
                      </a:pPr>
                      <a:endParaRPr lang="es-MX" sz="1200" dirty="0">
                        <a:effectLst/>
                        <a:latin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3430439876"/>
                  </a:ext>
                </a:extLst>
              </a:tr>
            </a:tbl>
          </a:graphicData>
        </a:graphic>
      </p:graphicFrame>
    </p:spTree>
    <p:extLst>
      <p:ext uri="{BB962C8B-B14F-4D97-AF65-F5344CB8AC3E}">
        <p14:creationId xmlns:p14="http://schemas.microsoft.com/office/powerpoint/2010/main" val="4051391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847BC844-9BC2-425F-A9DA-7996D616B0FF}"/>
              </a:ext>
            </a:extLst>
          </p:cNvPr>
          <p:cNvGraphicFramePr>
            <a:graphicFrameLocks noGrp="1"/>
          </p:cNvGraphicFramePr>
          <p:nvPr>
            <p:extLst>
              <p:ext uri="{D42A27DB-BD31-4B8C-83A1-F6EECF244321}">
                <p14:modId xmlns:p14="http://schemas.microsoft.com/office/powerpoint/2010/main" val="1430303630"/>
              </p:ext>
            </p:extLst>
          </p:nvPr>
        </p:nvGraphicFramePr>
        <p:xfrm>
          <a:off x="212036" y="821635"/>
          <a:ext cx="11767928" cy="5796471"/>
        </p:xfrm>
        <a:graphic>
          <a:graphicData uri="http://schemas.openxmlformats.org/drawingml/2006/table">
            <a:tbl>
              <a:tblPr firstRow="1" firstCol="1" bandRow="1">
                <a:tableStyleId>{5C22544A-7EE6-4342-B048-85BDC9FD1C3A}</a:tableStyleId>
              </a:tblPr>
              <a:tblGrid>
                <a:gridCol w="1960288">
                  <a:extLst>
                    <a:ext uri="{9D8B030D-6E8A-4147-A177-3AD203B41FA5}">
                      <a16:colId xmlns:a16="http://schemas.microsoft.com/office/drawing/2014/main" val="3810210013"/>
                    </a:ext>
                  </a:extLst>
                </a:gridCol>
                <a:gridCol w="1866084">
                  <a:extLst>
                    <a:ext uri="{9D8B030D-6E8A-4147-A177-3AD203B41FA5}">
                      <a16:colId xmlns:a16="http://schemas.microsoft.com/office/drawing/2014/main" val="2880672994"/>
                    </a:ext>
                  </a:extLst>
                </a:gridCol>
                <a:gridCol w="1963752">
                  <a:extLst>
                    <a:ext uri="{9D8B030D-6E8A-4147-A177-3AD203B41FA5}">
                      <a16:colId xmlns:a16="http://schemas.microsoft.com/office/drawing/2014/main" val="1702545339"/>
                    </a:ext>
                  </a:extLst>
                </a:gridCol>
                <a:gridCol w="2159780">
                  <a:extLst>
                    <a:ext uri="{9D8B030D-6E8A-4147-A177-3AD203B41FA5}">
                      <a16:colId xmlns:a16="http://schemas.microsoft.com/office/drawing/2014/main" val="3018710885"/>
                    </a:ext>
                  </a:extLst>
                </a:gridCol>
                <a:gridCol w="1767723">
                  <a:extLst>
                    <a:ext uri="{9D8B030D-6E8A-4147-A177-3AD203B41FA5}">
                      <a16:colId xmlns:a16="http://schemas.microsoft.com/office/drawing/2014/main" val="792716717"/>
                    </a:ext>
                  </a:extLst>
                </a:gridCol>
                <a:gridCol w="86549">
                  <a:extLst>
                    <a:ext uri="{9D8B030D-6E8A-4147-A177-3AD203B41FA5}">
                      <a16:colId xmlns:a16="http://schemas.microsoft.com/office/drawing/2014/main" val="2811363048"/>
                    </a:ext>
                  </a:extLst>
                </a:gridCol>
                <a:gridCol w="1963752">
                  <a:extLst>
                    <a:ext uri="{9D8B030D-6E8A-4147-A177-3AD203B41FA5}">
                      <a16:colId xmlns:a16="http://schemas.microsoft.com/office/drawing/2014/main" val="3741964492"/>
                    </a:ext>
                  </a:extLst>
                </a:gridCol>
              </a:tblGrid>
              <a:tr h="313194">
                <a:tc gridSpan="7">
                  <a:txBody>
                    <a:bodyPr/>
                    <a:lstStyle/>
                    <a:p>
                      <a:pPr>
                        <a:lnSpc>
                          <a:spcPct val="107000"/>
                        </a:lnSpc>
                        <a:spcBef>
                          <a:spcPts val="200"/>
                        </a:spcBef>
                      </a:pPr>
                      <a:r>
                        <a:rPr lang="es-MX" sz="1050" dirty="0">
                          <a:effectLst/>
                        </a:rPr>
                        <a:t>RÚBRICA PARA EVALUAR SECUENCIA DIDÁCTICA</a:t>
                      </a:r>
                      <a:endParaRPr lang="es-MX" sz="1050" b="1"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1603" marR="31603" marT="0" marB="0" anchor="ct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4010846939"/>
                  </a:ext>
                </a:extLst>
              </a:tr>
              <a:tr h="785242">
                <a:tc gridSpan="4">
                  <a:txBody>
                    <a:bodyPr/>
                    <a:lstStyle/>
                    <a:p>
                      <a:pPr algn="just">
                        <a:lnSpc>
                          <a:spcPct val="107000"/>
                        </a:lnSpc>
                        <a:spcAft>
                          <a:spcPts val="800"/>
                        </a:spcAft>
                      </a:pPr>
                      <a:r>
                        <a:rPr lang="es-MX" sz="1000" dirty="0">
                          <a:effectLst/>
                        </a:rPr>
                        <a:t>Competencias: Plantea las necesidades formativas de los alumnos de acuerdo con sus procesos de desarrollo y de aprendizaje, con base en los nuevos enfoques pedagógicos; Incorpora los recursos y medios didácticos idóneos para favorecer el aprendizaje de acuerdo con el conocimiento de los procesos de desarrollo cognitivo y socioemocional de los alumnos; y evalúa el aprendizaje de sus alumnos mediante la aplicación de distintas teorías, métodos e instrumentos considerando las áreas, campos y ámbitos de conocimiento, así como los saberes correspondientes al grado y nivel educativo.</a:t>
                      </a: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ctr"/>
                </a:tc>
                <a:tc hMerge="1">
                  <a:txBody>
                    <a:bodyPr/>
                    <a:lstStyle/>
                    <a:p>
                      <a:endParaRPr lang="es-MX"/>
                    </a:p>
                  </a:txBody>
                  <a:tcPr/>
                </a:tc>
                <a:tc hMerge="1">
                  <a:txBody>
                    <a:bodyPr/>
                    <a:lstStyle/>
                    <a:p>
                      <a:endParaRPr lang="es-MX"/>
                    </a:p>
                  </a:txBody>
                  <a:tcPr/>
                </a:tc>
                <a:tc hMerge="1">
                  <a:txBody>
                    <a:bodyPr/>
                    <a:lstStyle/>
                    <a:p>
                      <a:endParaRPr lang="es-MX"/>
                    </a:p>
                  </a:txBody>
                  <a:tcPr/>
                </a:tc>
                <a:tc gridSpan="3">
                  <a:txBody>
                    <a:bodyPr/>
                    <a:lstStyle/>
                    <a:p>
                      <a:pPr algn="just">
                        <a:lnSpc>
                          <a:spcPct val="107000"/>
                        </a:lnSpc>
                        <a:spcAft>
                          <a:spcPts val="800"/>
                        </a:spcAft>
                      </a:pPr>
                      <a:r>
                        <a:rPr lang="es-MX" sz="1000">
                          <a:effectLst/>
                        </a:rPr>
                        <a:t>Problema: la violencia es una condición que perjudica a las personas por el manejo inapropiado de emociones como el enojo, frustración, ira, entre otras. Razón que provoca la necesidad que desde edades tempranas se promueva la convivencia sana, pacífica y democrática como aspectos esenciales del desarrollo integral del niño.</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ct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145503788"/>
                  </a:ext>
                </a:extLst>
              </a:tr>
              <a:tr h="208967">
                <a:tc>
                  <a:txBody>
                    <a:bodyPr/>
                    <a:lstStyle/>
                    <a:p>
                      <a:pPr algn="ctr">
                        <a:lnSpc>
                          <a:spcPct val="107000"/>
                        </a:lnSpc>
                        <a:spcAft>
                          <a:spcPts val="800"/>
                        </a:spcAft>
                      </a:pPr>
                      <a:r>
                        <a:rPr lang="es-MX" sz="1000">
                          <a:effectLst/>
                        </a:rPr>
                        <a:t>Referente</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ctr"/>
                </a:tc>
                <a:tc>
                  <a:txBody>
                    <a:bodyPr/>
                    <a:lstStyle/>
                    <a:p>
                      <a:pPr algn="ctr">
                        <a:lnSpc>
                          <a:spcPct val="107000"/>
                        </a:lnSpc>
                        <a:spcAft>
                          <a:spcPts val="800"/>
                        </a:spcAft>
                      </a:pPr>
                      <a:r>
                        <a:rPr lang="es-MX" sz="1000">
                          <a:effectLst/>
                        </a:rPr>
                        <a:t>Preformal</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ctr"/>
                </a:tc>
                <a:tc>
                  <a:txBody>
                    <a:bodyPr/>
                    <a:lstStyle/>
                    <a:p>
                      <a:pPr algn="ctr">
                        <a:lnSpc>
                          <a:spcPct val="107000"/>
                        </a:lnSpc>
                        <a:spcAft>
                          <a:spcPts val="800"/>
                        </a:spcAft>
                      </a:pPr>
                      <a:r>
                        <a:rPr lang="es-MX" sz="1000">
                          <a:effectLst/>
                        </a:rPr>
                        <a:t>Receptivo</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ctr"/>
                </a:tc>
                <a:tc>
                  <a:txBody>
                    <a:bodyPr/>
                    <a:lstStyle/>
                    <a:p>
                      <a:pPr algn="ctr">
                        <a:lnSpc>
                          <a:spcPct val="107000"/>
                        </a:lnSpc>
                        <a:spcAft>
                          <a:spcPts val="800"/>
                        </a:spcAft>
                      </a:pPr>
                      <a:r>
                        <a:rPr lang="es-MX" sz="1000">
                          <a:effectLst/>
                        </a:rPr>
                        <a:t>Resolutivo</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ctr"/>
                </a:tc>
                <a:tc>
                  <a:txBody>
                    <a:bodyPr/>
                    <a:lstStyle/>
                    <a:p>
                      <a:pPr algn="ctr">
                        <a:lnSpc>
                          <a:spcPct val="107000"/>
                        </a:lnSpc>
                        <a:spcAft>
                          <a:spcPts val="800"/>
                        </a:spcAft>
                      </a:pPr>
                      <a:r>
                        <a:rPr lang="es-MX" sz="1000">
                          <a:effectLst/>
                        </a:rPr>
                        <a:t>Autónomo</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ctr"/>
                </a:tc>
                <a:tc gridSpan="2">
                  <a:txBody>
                    <a:bodyPr/>
                    <a:lstStyle/>
                    <a:p>
                      <a:pPr algn="ctr">
                        <a:lnSpc>
                          <a:spcPct val="107000"/>
                        </a:lnSpc>
                        <a:spcAft>
                          <a:spcPts val="800"/>
                        </a:spcAft>
                      </a:pPr>
                      <a:r>
                        <a:rPr lang="es-MX" sz="1000">
                          <a:effectLst/>
                        </a:rPr>
                        <a:t>Estratégico</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ctr"/>
                </a:tc>
                <a:tc hMerge="1">
                  <a:txBody>
                    <a:bodyPr/>
                    <a:lstStyle/>
                    <a:p>
                      <a:endParaRPr lang="es-MX"/>
                    </a:p>
                  </a:txBody>
                  <a:tcPr/>
                </a:tc>
                <a:extLst>
                  <a:ext uri="{0D108BD9-81ED-4DB2-BD59-A6C34878D82A}">
                    <a16:rowId xmlns:a16="http://schemas.microsoft.com/office/drawing/2014/main" val="2229667236"/>
                  </a:ext>
                </a:extLst>
              </a:tr>
              <a:tr h="146840">
                <a:tc>
                  <a:txBody>
                    <a:bodyPr/>
                    <a:lstStyle/>
                    <a:p>
                      <a:pPr>
                        <a:lnSpc>
                          <a:spcPct val="107000"/>
                        </a:lnSpc>
                        <a:spcAft>
                          <a:spcPts val="800"/>
                        </a:spcAft>
                      </a:pPr>
                      <a:r>
                        <a:rPr lang="es-MX" sz="1000">
                          <a:effectLst/>
                        </a:rPr>
                        <a:t>Evidencia:</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tc>
                <a:tc rowSpan="4">
                  <a:txBody>
                    <a:bodyPr/>
                    <a:lstStyle/>
                    <a:p>
                      <a:pPr>
                        <a:lnSpc>
                          <a:spcPct val="107000"/>
                        </a:lnSpc>
                        <a:spcAft>
                          <a:spcPts val="800"/>
                        </a:spcAft>
                      </a:pPr>
                      <a:r>
                        <a:rPr lang="es-MX" sz="1000" dirty="0">
                          <a:effectLst/>
                        </a:rPr>
                        <a:t>Falta fundamento con base en las necesidades, intereses y motivaciones del niño identificadas desde el diagnóstico.</a:t>
                      </a:r>
                      <a:endParaRPr lang="es-MX" sz="1050" dirty="0">
                        <a:effectLst/>
                      </a:endParaRPr>
                    </a:p>
                    <a:p>
                      <a:pPr>
                        <a:lnSpc>
                          <a:spcPct val="107000"/>
                        </a:lnSpc>
                        <a:spcAft>
                          <a:spcPts val="800"/>
                        </a:spcAft>
                      </a:pPr>
                      <a:r>
                        <a:rPr lang="es-MX" sz="1000" dirty="0">
                          <a:effectLst/>
                        </a:rPr>
                        <a:t> </a:t>
                      </a:r>
                      <a:endParaRPr lang="es-MX" sz="1050" dirty="0">
                        <a:effectLst/>
                      </a:endParaRPr>
                    </a:p>
                    <a:p>
                      <a:pPr>
                        <a:lnSpc>
                          <a:spcPct val="107000"/>
                        </a:lnSpc>
                        <a:spcAft>
                          <a:spcPts val="800"/>
                        </a:spcAft>
                      </a:pPr>
                      <a:r>
                        <a:rPr lang="es-MX" sz="1000" dirty="0">
                          <a:effectLst/>
                        </a:rPr>
                        <a:t>Moviliza el aprendizaje esperado sin consistencia en los tres momentos de la secuencia didáctica</a:t>
                      </a:r>
                      <a:endParaRPr lang="es-MX" sz="1050" dirty="0">
                        <a:effectLst/>
                      </a:endParaRPr>
                    </a:p>
                    <a:p>
                      <a:pPr>
                        <a:lnSpc>
                          <a:spcPct val="107000"/>
                        </a:lnSpc>
                        <a:spcAft>
                          <a:spcPts val="800"/>
                        </a:spcAft>
                      </a:pPr>
                      <a:r>
                        <a:rPr lang="es-MX" sz="1000" dirty="0">
                          <a:effectLst/>
                        </a:rPr>
                        <a:t> </a:t>
                      </a:r>
                      <a:endParaRPr lang="es-MX" sz="1050" dirty="0">
                        <a:effectLst/>
                      </a:endParaRPr>
                    </a:p>
                    <a:p>
                      <a:pPr>
                        <a:lnSpc>
                          <a:spcPct val="107000"/>
                        </a:lnSpc>
                        <a:spcAft>
                          <a:spcPts val="800"/>
                        </a:spcAft>
                      </a:pPr>
                      <a:r>
                        <a:rPr lang="es-MX" sz="1000" dirty="0">
                          <a:effectLst/>
                        </a:rPr>
                        <a:t>Falta precisión en la evaluación</a:t>
                      </a:r>
                      <a:endParaRPr lang="es-MX" sz="1050" dirty="0">
                        <a:effectLst/>
                      </a:endParaRPr>
                    </a:p>
                    <a:p>
                      <a:pPr>
                        <a:lnSpc>
                          <a:spcPct val="107000"/>
                        </a:lnSpc>
                        <a:spcAft>
                          <a:spcPts val="800"/>
                        </a:spcAft>
                      </a:pPr>
                      <a:r>
                        <a:rPr lang="es-MX" sz="1000" dirty="0">
                          <a:effectLst/>
                        </a:rPr>
                        <a:t> </a:t>
                      </a:r>
                      <a:endParaRPr lang="es-MX" sz="1050" dirty="0">
                        <a:effectLst/>
                      </a:endParaRPr>
                    </a:p>
                    <a:p>
                      <a:pPr>
                        <a:lnSpc>
                          <a:spcPct val="107000"/>
                        </a:lnSpc>
                        <a:spcAft>
                          <a:spcPts val="800"/>
                        </a:spcAft>
                      </a:pPr>
                      <a:r>
                        <a:rPr lang="es-MX" sz="1000" dirty="0">
                          <a:effectLst/>
                        </a:rPr>
                        <a:t>Emplea el juego como estrategia y usa material de apoyo </a:t>
                      </a:r>
                      <a:endParaRPr lang="es-MX" sz="1050" dirty="0">
                        <a:effectLst/>
                      </a:endParaRPr>
                    </a:p>
                    <a:p>
                      <a:pPr>
                        <a:lnSpc>
                          <a:spcPct val="107000"/>
                        </a:lnSpc>
                        <a:spcAft>
                          <a:spcPts val="800"/>
                        </a:spcAft>
                      </a:pPr>
                      <a:r>
                        <a:rPr lang="es-MX" sz="1000" dirty="0">
                          <a:effectLst/>
                        </a:rPr>
                        <a:t> </a:t>
                      </a: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tc>
                <a:tc rowSpan="4">
                  <a:txBody>
                    <a:bodyPr/>
                    <a:lstStyle/>
                    <a:p>
                      <a:pPr>
                        <a:lnSpc>
                          <a:spcPct val="107000"/>
                        </a:lnSpc>
                        <a:spcAft>
                          <a:spcPts val="800"/>
                        </a:spcAft>
                      </a:pPr>
                      <a:r>
                        <a:rPr lang="es-MX" sz="1000">
                          <a:effectLst/>
                        </a:rPr>
                        <a:t>Intenta dar respuesta a las necesidades, intereses y motivaciones del niño identificadas desde el diagnóstico sin lograrlo del todo.</a:t>
                      </a:r>
                      <a:endParaRPr lang="es-MX" sz="1050">
                        <a:effectLst/>
                      </a:endParaRPr>
                    </a:p>
                    <a:p>
                      <a:pPr>
                        <a:lnSpc>
                          <a:spcPct val="107000"/>
                        </a:lnSpc>
                        <a:spcAft>
                          <a:spcPts val="800"/>
                        </a:spcAft>
                      </a:pPr>
                      <a:r>
                        <a:rPr lang="es-MX" sz="1000">
                          <a:effectLst/>
                        </a:rPr>
                        <a:t> </a:t>
                      </a:r>
                      <a:endParaRPr lang="es-MX" sz="1050">
                        <a:effectLst/>
                      </a:endParaRPr>
                    </a:p>
                    <a:p>
                      <a:pPr>
                        <a:lnSpc>
                          <a:spcPct val="107000"/>
                        </a:lnSpc>
                        <a:spcAft>
                          <a:spcPts val="800"/>
                        </a:spcAft>
                      </a:pPr>
                      <a:r>
                        <a:rPr lang="es-MX" sz="1000">
                          <a:effectLst/>
                        </a:rPr>
                        <a:t>Moviliza el aprendizaje esperado con consistencia en al menos dos de los momentos de la secuencia didáctica</a:t>
                      </a:r>
                      <a:endParaRPr lang="es-MX" sz="1050">
                        <a:effectLst/>
                      </a:endParaRPr>
                    </a:p>
                    <a:p>
                      <a:pPr>
                        <a:lnSpc>
                          <a:spcPct val="107000"/>
                        </a:lnSpc>
                        <a:spcAft>
                          <a:spcPts val="800"/>
                        </a:spcAft>
                      </a:pPr>
                      <a:r>
                        <a:rPr lang="es-MX" sz="1000">
                          <a:effectLst/>
                        </a:rPr>
                        <a:t> </a:t>
                      </a:r>
                      <a:endParaRPr lang="es-MX" sz="1050">
                        <a:effectLst/>
                      </a:endParaRPr>
                    </a:p>
                    <a:p>
                      <a:pPr>
                        <a:lnSpc>
                          <a:spcPct val="107000"/>
                        </a:lnSpc>
                        <a:spcAft>
                          <a:spcPts val="800"/>
                        </a:spcAft>
                      </a:pPr>
                      <a:r>
                        <a:rPr lang="es-MX" sz="1000">
                          <a:effectLst/>
                        </a:rPr>
                        <a:t>Falta precisión en la evaluación</a:t>
                      </a:r>
                      <a:endParaRPr lang="es-MX" sz="1050">
                        <a:effectLst/>
                      </a:endParaRPr>
                    </a:p>
                    <a:p>
                      <a:pPr>
                        <a:lnSpc>
                          <a:spcPct val="107000"/>
                        </a:lnSpc>
                        <a:spcAft>
                          <a:spcPts val="800"/>
                        </a:spcAft>
                      </a:pPr>
                      <a:r>
                        <a:rPr lang="es-MX" sz="1000">
                          <a:effectLst/>
                        </a:rPr>
                        <a:t> </a:t>
                      </a:r>
                      <a:endParaRPr lang="es-MX" sz="1050">
                        <a:effectLst/>
                      </a:endParaRPr>
                    </a:p>
                    <a:p>
                      <a:pPr>
                        <a:lnSpc>
                          <a:spcPct val="107000"/>
                        </a:lnSpc>
                        <a:spcAft>
                          <a:spcPts val="800"/>
                        </a:spcAft>
                      </a:pPr>
                      <a:r>
                        <a:rPr lang="es-MX" sz="1000">
                          <a:effectLst/>
                        </a:rPr>
                        <a:t>Emplea el juego como estrategia y usa material de apoyo </a:t>
                      </a:r>
                      <a:endParaRPr lang="es-MX" sz="1050">
                        <a:effectLst/>
                      </a:endParaRPr>
                    </a:p>
                    <a:p>
                      <a:pPr>
                        <a:lnSpc>
                          <a:spcPct val="107000"/>
                        </a:lnSpc>
                        <a:spcAft>
                          <a:spcPts val="800"/>
                        </a:spcAft>
                      </a:pPr>
                      <a:r>
                        <a:rPr lang="es-MX" sz="1000">
                          <a:effectLst/>
                        </a:rPr>
                        <a:t> </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tc>
                <a:tc rowSpan="4">
                  <a:txBody>
                    <a:bodyPr/>
                    <a:lstStyle/>
                    <a:p>
                      <a:pPr>
                        <a:lnSpc>
                          <a:spcPct val="107000"/>
                        </a:lnSpc>
                        <a:spcAft>
                          <a:spcPts val="800"/>
                        </a:spcAft>
                      </a:pPr>
                      <a:r>
                        <a:rPr lang="es-MX" sz="1000">
                          <a:effectLst/>
                        </a:rPr>
                        <a:t>Fundamentada con base en las necesidades, intereses y motivaciones del niño identificadas desde el diagnóstico.</a:t>
                      </a:r>
                      <a:endParaRPr lang="es-MX" sz="1050">
                        <a:effectLst/>
                      </a:endParaRPr>
                    </a:p>
                    <a:p>
                      <a:pPr>
                        <a:lnSpc>
                          <a:spcPct val="107000"/>
                        </a:lnSpc>
                        <a:spcAft>
                          <a:spcPts val="800"/>
                        </a:spcAft>
                      </a:pPr>
                      <a:r>
                        <a:rPr lang="es-MX" sz="1000">
                          <a:effectLst/>
                        </a:rPr>
                        <a:t> </a:t>
                      </a:r>
                      <a:endParaRPr lang="es-MX" sz="1050">
                        <a:effectLst/>
                      </a:endParaRPr>
                    </a:p>
                    <a:p>
                      <a:pPr>
                        <a:lnSpc>
                          <a:spcPct val="107000"/>
                        </a:lnSpc>
                        <a:spcAft>
                          <a:spcPts val="800"/>
                        </a:spcAft>
                      </a:pPr>
                      <a:r>
                        <a:rPr lang="es-MX" sz="1000">
                          <a:effectLst/>
                        </a:rPr>
                        <a:t>Moviliza el aprendizaje esperado en los tres momentos de la secuencia didáctica</a:t>
                      </a:r>
                      <a:endParaRPr lang="es-MX" sz="1050">
                        <a:effectLst/>
                      </a:endParaRPr>
                    </a:p>
                    <a:p>
                      <a:pPr>
                        <a:lnSpc>
                          <a:spcPct val="107000"/>
                        </a:lnSpc>
                        <a:spcAft>
                          <a:spcPts val="800"/>
                        </a:spcAft>
                      </a:pPr>
                      <a:r>
                        <a:rPr lang="es-MX" sz="1000">
                          <a:effectLst/>
                        </a:rPr>
                        <a:t> </a:t>
                      </a:r>
                      <a:endParaRPr lang="es-MX" sz="1050">
                        <a:effectLst/>
                      </a:endParaRPr>
                    </a:p>
                    <a:p>
                      <a:pPr>
                        <a:lnSpc>
                          <a:spcPct val="107000"/>
                        </a:lnSpc>
                        <a:spcAft>
                          <a:spcPts val="800"/>
                        </a:spcAft>
                      </a:pPr>
                      <a:r>
                        <a:rPr lang="es-MX" sz="1000">
                          <a:effectLst/>
                        </a:rPr>
                        <a:t>Precise la evaluación</a:t>
                      </a:r>
                      <a:endParaRPr lang="es-MX" sz="1050">
                        <a:effectLst/>
                      </a:endParaRPr>
                    </a:p>
                    <a:p>
                      <a:pPr>
                        <a:lnSpc>
                          <a:spcPct val="107000"/>
                        </a:lnSpc>
                        <a:spcAft>
                          <a:spcPts val="800"/>
                        </a:spcAft>
                      </a:pPr>
                      <a:r>
                        <a:rPr lang="es-MX" sz="1000">
                          <a:effectLst/>
                        </a:rPr>
                        <a:t> </a:t>
                      </a:r>
                      <a:endParaRPr lang="es-MX" sz="1050">
                        <a:effectLst/>
                      </a:endParaRPr>
                    </a:p>
                    <a:p>
                      <a:pPr>
                        <a:lnSpc>
                          <a:spcPct val="107000"/>
                        </a:lnSpc>
                        <a:spcAft>
                          <a:spcPts val="800"/>
                        </a:spcAft>
                      </a:pPr>
                      <a:r>
                        <a:rPr lang="es-MX" sz="1000">
                          <a:effectLst/>
                        </a:rPr>
                        <a:t>Emplea el juego como estrategia y usa material de apoyo atractivo al niño</a:t>
                      </a:r>
                      <a:endParaRPr lang="es-MX" sz="1050">
                        <a:effectLst/>
                      </a:endParaRPr>
                    </a:p>
                    <a:p>
                      <a:pPr>
                        <a:lnSpc>
                          <a:spcPct val="107000"/>
                        </a:lnSpc>
                        <a:spcAft>
                          <a:spcPts val="800"/>
                        </a:spcAft>
                      </a:pPr>
                      <a:r>
                        <a:rPr lang="es-MX" sz="1000">
                          <a:effectLst/>
                        </a:rPr>
                        <a:t> </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tc>
                <a:tc rowSpan="4">
                  <a:txBody>
                    <a:bodyPr/>
                    <a:lstStyle/>
                    <a:p>
                      <a:pPr>
                        <a:lnSpc>
                          <a:spcPct val="107000"/>
                        </a:lnSpc>
                        <a:spcAft>
                          <a:spcPts val="800"/>
                        </a:spcAft>
                      </a:pPr>
                      <a:r>
                        <a:rPr lang="es-MX" sz="1000">
                          <a:effectLst/>
                        </a:rPr>
                        <a:t>Fundamentada con base en las necesidades, intereses y motivaciones del niño identificadas desde el diagnóstico.</a:t>
                      </a:r>
                      <a:endParaRPr lang="es-MX" sz="1050">
                        <a:effectLst/>
                      </a:endParaRPr>
                    </a:p>
                    <a:p>
                      <a:pPr>
                        <a:lnSpc>
                          <a:spcPct val="107000"/>
                        </a:lnSpc>
                        <a:spcAft>
                          <a:spcPts val="800"/>
                        </a:spcAft>
                      </a:pPr>
                      <a:r>
                        <a:rPr lang="es-MX" sz="1000">
                          <a:effectLst/>
                        </a:rPr>
                        <a:t> </a:t>
                      </a:r>
                      <a:endParaRPr lang="es-MX" sz="1050">
                        <a:effectLst/>
                      </a:endParaRPr>
                    </a:p>
                    <a:p>
                      <a:pPr>
                        <a:lnSpc>
                          <a:spcPct val="107000"/>
                        </a:lnSpc>
                        <a:spcAft>
                          <a:spcPts val="800"/>
                        </a:spcAft>
                      </a:pPr>
                      <a:r>
                        <a:rPr lang="es-MX" sz="1000">
                          <a:effectLst/>
                        </a:rPr>
                        <a:t>Moviliza el aprendizaje esperado en los tres momentos de la secuencia didáctica</a:t>
                      </a:r>
                      <a:endParaRPr lang="es-MX" sz="1050">
                        <a:effectLst/>
                      </a:endParaRPr>
                    </a:p>
                    <a:p>
                      <a:pPr>
                        <a:lnSpc>
                          <a:spcPct val="107000"/>
                        </a:lnSpc>
                        <a:spcAft>
                          <a:spcPts val="800"/>
                        </a:spcAft>
                      </a:pPr>
                      <a:r>
                        <a:rPr lang="es-MX" sz="1000">
                          <a:effectLst/>
                        </a:rPr>
                        <a:t> </a:t>
                      </a:r>
                      <a:endParaRPr lang="es-MX" sz="1050">
                        <a:effectLst/>
                      </a:endParaRPr>
                    </a:p>
                    <a:p>
                      <a:pPr>
                        <a:lnSpc>
                          <a:spcPct val="107000"/>
                        </a:lnSpc>
                        <a:spcAft>
                          <a:spcPts val="800"/>
                        </a:spcAft>
                      </a:pPr>
                      <a:r>
                        <a:rPr lang="es-MX" sz="1000">
                          <a:effectLst/>
                        </a:rPr>
                        <a:t>Precise la evaluación</a:t>
                      </a:r>
                      <a:endParaRPr lang="es-MX" sz="1050">
                        <a:effectLst/>
                      </a:endParaRPr>
                    </a:p>
                    <a:p>
                      <a:pPr>
                        <a:lnSpc>
                          <a:spcPct val="107000"/>
                        </a:lnSpc>
                        <a:spcAft>
                          <a:spcPts val="800"/>
                        </a:spcAft>
                      </a:pPr>
                      <a:r>
                        <a:rPr lang="es-MX" sz="1000">
                          <a:effectLst/>
                        </a:rPr>
                        <a:t> </a:t>
                      </a:r>
                      <a:endParaRPr lang="es-MX" sz="1050">
                        <a:effectLst/>
                      </a:endParaRPr>
                    </a:p>
                    <a:p>
                      <a:pPr>
                        <a:lnSpc>
                          <a:spcPct val="107000"/>
                        </a:lnSpc>
                        <a:spcAft>
                          <a:spcPts val="800"/>
                        </a:spcAft>
                      </a:pPr>
                      <a:r>
                        <a:rPr lang="es-MX" sz="1000">
                          <a:effectLst/>
                        </a:rPr>
                        <a:t>Emplea el juego como estrategia con material de apoyo fundamentado en los intereses de los niños</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tc>
                <a:tc rowSpan="4" gridSpan="2">
                  <a:txBody>
                    <a:bodyPr/>
                    <a:lstStyle/>
                    <a:p>
                      <a:pPr>
                        <a:lnSpc>
                          <a:spcPct val="107000"/>
                        </a:lnSpc>
                        <a:spcAft>
                          <a:spcPts val="800"/>
                        </a:spcAft>
                      </a:pPr>
                      <a:r>
                        <a:rPr lang="es-MX" sz="1000">
                          <a:effectLst/>
                        </a:rPr>
                        <a:t>Fundamentada con base en las necesidades, intereses y motivaciones del niño identificadas desde el diagnóstico.</a:t>
                      </a:r>
                      <a:endParaRPr lang="es-MX" sz="1050">
                        <a:effectLst/>
                      </a:endParaRPr>
                    </a:p>
                    <a:p>
                      <a:pPr>
                        <a:lnSpc>
                          <a:spcPct val="107000"/>
                        </a:lnSpc>
                        <a:spcAft>
                          <a:spcPts val="800"/>
                        </a:spcAft>
                      </a:pPr>
                      <a:r>
                        <a:rPr lang="es-MX" sz="1000">
                          <a:effectLst/>
                        </a:rPr>
                        <a:t> </a:t>
                      </a:r>
                      <a:endParaRPr lang="es-MX" sz="1050">
                        <a:effectLst/>
                      </a:endParaRPr>
                    </a:p>
                    <a:p>
                      <a:pPr>
                        <a:lnSpc>
                          <a:spcPct val="107000"/>
                        </a:lnSpc>
                        <a:spcAft>
                          <a:spcPts val="800"/>
                        </a:spcAft>
                      </a:pPr>
                      <a:r>
                        <a:rPr lang="es-MX" sz="1000">
                          <a:effectLst/>
                        </a:rPr>
                        <a:t>Moviliza el aprendizaje esperado en los tres momentos de la secuencia didáctica</a:t>
                      </a:r>
                      <a:endParaRPr lang="es-MX" sz="1050">
                        <a:effectLst/>
                      </a:endParaRPr>
                    </a:p>
                    <a:p>
                      <a:pPr>
                        <a:lnSpc>
                          <a:spcPct val="107000"/>
                        </a:lnSpc>
                        <a:spcAft>
                          <a:spcPts val="800"/>
                        </a:spcAft>
                      </a:pPr>
                      <a:r>
                        <a:rPr lang="es-MX" sz="1000">
                          <a:effectLst/>
                        </a:rPr>
                        <a:t> </a:t>
                      </a:r>
                      <a:endParaRPr lang="es-MX" sz="1050">
                        <a:effectLst/>
                      </a:endParaRPr>
                    </a:p>
                    <a:p>
                      <a:pPr>
                        <a:lnSpc>
                          <a:spcPct val="107000"/>
                        </a:lnSpc>
                        <a:spcAft>
                          <a:spcPts val="800"/>
                        </a:spcAft>
                      </a:pPr>
                      <a:r>
                        <a:rPr lang="es-MX" sz="1000">
                          <a:effectLst/>
                        </a:rPr>
                        <a:t>Precise la evaluación</a:t>
                      </a:r>
                      <a:endParaRPr lang="es-MX" sz="1050">
                        <a:effectLst/>
                      </a:endParaRPr>
                    </a:p>
                    <a:p>
                      <a:pPr>
                        <a:lnSpc>
                          <a:spcPct val="107000"/>
                        </a:lnSpc>
                        <a:spcAft>
                          <a:spcPts val="800"/>
                        </a:spcAft>
                      </a:pPr>
                      <a:r>
                        <a:rPr lang="es-MX" sz="1000">
                          <a:effectLst/>
                        </a:rPr>
                        <a:t> </a:t>
                      </a:r>
                      <a:endParaRPr lang="es-MX" sz="1050">
                        <a:effectLst/>
                      </a:endParaRPr>
                    </a:p>
                    <a:p>
                      <a:pPr>
                        <a:lnSpc>
                          <a:spcPct val="107000"/>
                        </a:lnSpc>
                        <a:spcAft>
                          <a:spcPts val="800"/>
                        </a:spcAft>
                      </a:pPr>
                      <a:r>
                        <a:rPr lang="es-MX" sz="1000">
                          <a:effectLst/>
                        </a:rPr>
                        <a:t>Emplea el juego como estrategia</a:t>
                      </a:r>
                      <a:endParaRPr lang="es-MX" sz="1050">
                        <a:effectLst/>
                      </a:endParaRPr>
                    </a:p>
                    <a:p>
                      <a:pPr>
                        <a:lnSpc>
                          <a:spcPct val="107000"/>
                        </a:lnSpc>
                        <a:spcAft>
                          <a:spcPts val="800"/>
                        </a:spcAft>
                      </a:pPr>
                      <a:r>
                        <a:rPr lang="es-MX" sz="1000">
                          <a:effectLst/>
                        </a:rPr>
                        <a:t> </a:t>
                      </a:r>
                      <a:endParaRPr lang="es-MX" sz="1050">
                        <a:effectLst/>
                      </a:endParaRPr>
                    </a:p>
                    <a:p>
                      <a:pPr>
                        <a:lnSpc>
                          <a:spcPct val="107000"/>
                        </a:lnSpc>
                        <a:spcAft>
                          <a:spcPts val="800"/>
                        </a:spcAft>
                      </a:pPr>
                      <a:r>
                        <a:rPr lang="es-MX" sz="1000">
                          <a:effectLst/>
                        </a:rPr>
                        <a:t>La secuencia es innovadora con material de apoyo atractivo a los intereses o motivaciones de los niños</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tc>
                <a:tc rowSpan="4" hMerge="1">
                  <a:txBody>
                    <a:bodyPr/>
                    <a:lstStyle/>
                    <a:p>
                      <a:endParaRPr lang="es-MX"/>
                    </a:p>
                  </a:txBody>
                  <a:tcPr/>
                </a:tc>
                <a:extLst>
                  <a:ext uri="{0D108BD9-81ED-4DB2-BD59-A6C34878D82A}">
                    <a16:rowId xmlns:a16="http://schemas.microsoft.com/office/drawing/2014/main" val="4278262845"/>
                  </a:ext>
                </a:extLst>
              </a:tr>
              <a:tr h="257845">
                <a:tc>
                  <a:txBody>
                    <a:bodyPr/>
                    <a:lstStyle/>
                    <a:p>
                      <a:pPr>
                        <a:lnSpc>
                          <a:spcPct val="107000"/>
                        </a:lnSpc>
                        <a:spcAft>
                          <a:spcPts val="800"/>
                        </a:spcAft>
                      </a:pPr>
                      <a:r>
                        <a:rPr lang="es-MX" sz="1000">
                          <a:effectLst/>
                        </a:rPr>
                        <a:t>Secuencia didáctica para promover habilidades sociales</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gridSpan="2" vMerge="1">
                  <a:txBody>
                    <a:bodyPr/>
                    <a:lstStyle/>
                    <a:p>
                      <a:endParaRPr lang="es-MX"/>
                    </a:p>
                  </a:txBody>
                  <a:tcPr/>
                </a:tc>
                <a:tc hMerge="1" vMerge="1">
                  <a:txBody>
                    <a:bodyPr/>
                    <a:lstStyle/>
                    <a:p>
                      <a:endParaRPr lang="es-MX"/>
                    </a:p>
                  </a:txBody>
                  <a:tcPr/>
                </a:tc>
                <a:extLst>
                  <a:ext uri="{0D108BD9-81ED-4DB2-BD59-A6C34878D82A}">
                    <a16:rowId xmlns:a16="http://schemas.microsoft.com/office/drawing/2014/main" val="2785273811"/>
                  </a:ext>
                </a:extLst>
              </a:tr>
              <a:tr h="154030">
                <a:tc>
                  <a:txBody>
                    <a:bodyPr/>
                    <a:lstStyle/>
                    <a:p>
                      <a:pPr>
                        <a:lnSpc>
                          <a:spcPct val="107000"/>
                        </a:lnSpc>
                        <a:spcAft>
                          <a:spcPts val="800"/>
                        </a:spcAft>
                      </a:pPr>
                      <a:r>
                        <a:rPr lang="es-MX" sz="1000">
                          <a:effectLst/>
                        </a:rPr>
                        <a:t>Criterio:</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gridSpan="2" vMerge="1">
                  <a:txBody>
                    <a:bodyPr/>
                    <a:lstStyle/>
                    <a:p>
                      <a:endParaRPr lang="es-MX"/>
                    </a:p>
                  </a:txBody>
                  <a:tcPr/>
                </a:tc>
                <a:tc hMerge="1" vMerge="1">
                  <a:txBody>
                    <a:bodyPr/>
                    <a:lstStyle/>
                    <a:p>
                      <a:endParaRPr lang="es-MX"/>
                    </a:p>
                  </a:txBody>
                  <a:tcPr/>
                </a:tc>
                <a:extLst>
                  <a:ext uri="{0D108BD9-81ED-4DB2-BD59-A6C34878D82A}">
                    <a16:rowId xmlns:a16="http://schemas.microsoft.com/office/drawing/2014/main" val="1902319095"/>
                  </a:ext>
                </a:extLst>
              </a:tr>
              <a:tr h="2567204">
                <a:tc>
                  <a:txBody>
                    <a:bodyPr/>
                    <a:lstStyle/>
                    <a:p>
                      <a:pPr>
                        <a:lnSpc>
                          <a:spcPct val="107000"/>
                        </a:lnSpc>
                        <a:spcAft>
                          <a:spcPts val="800"/>
                        </a:spcAft>
                      </a:pPr>
                      <a:r>
                        <a:rPr lang="es-MX" sz="1000">
                          <a:effectLst/>
                        </a:rPr>
                        <a:t>Fundamentada con base en las necesidades, intereses y motivaciones del niño identificadas desde el diagnóstico (30 pts.)</a:t>
                      </a:r>
                      <a:endParaRPr lang="es-MX" sz="1050">
                        <a:effectLst/>
                      </a:endParaRPr>
                    </a:p>
                    <a:p>
                      <a:pPr>
                        <a:lnSpc>
                          <a:spcPct val="107000"/>
                        </a:lnSpc>
                        <a:spcAft>
                          <a:spcPts val="800"/>
                        </a:spcAft>
                      </a:pPr>
                      <a:r>
                        <a:rPr lang="es-MX" sz="1000">
                          <a:effectLst/>
                        </a:rPr>
                        <a:t> </a:t>
                      </a:r>
                      <a:endParaRPr lang="es-MX" sz="1050">
                        <a:effectLst/>
                      </a:endParaRPr>
                    </a:p>
                    <a:p>
                      <a:pPr>
                        <a:lnSpc>
                          <a:spcPct val="107000"/>
                        </a:lnSpc>
                        <a:spcAft>
                          <a:spcPts val="800"/>
                        </a:spcAft>
                      </a:pPr>
                      <a:r>
                        <a:rPr lang="es-MX" sz="1000">
                          <a:effectLst/>
                        </a:rPr>
                        <a:t>En los tres momentos se movilice el aprendizaje esperado (30 pts)</a:t>
                      </a:r>
                      <a:endParaRPr lang="es-MX" sz="1050">
                        <a:effectLst/>
                      </a:endParaRPr>
                    </a:p>
                    <a:p>
                      <a:pPr>
                        <a:lnSpc>
                          <a:spcPct val="107000"/>
                        </a:lnSpc>
                        <a:spcAft>
                          <a:spcPts val="800"/>
                        </a:spcAft>
                      </a:pPr>
                      <a:r>
                        <a:rPr lang="es-MX" sz="1000">
                          <a:effectLst/>
                        </a:rPr>
                        <a:t> </a:t>
                      </a:r>
                      <a:endParaRPr lang="es-MX" sz="1050">
                        <a:effectLst/>
                      </a:endParaRPr>
                    </a:p>
                    <a:p>
                      <a:pPr>
                        <a:lnSpc>
                          <a:spcPct val="107000"/>
                        </a:lnSpc>
                        <a:spcAft>
                          <a:spcPts val="800"/>
                        </a:spcAft>
                      </a:pPr>
                      <a:r>
                        <a:rPr lang="es-MX" sz="1000">
                          <a:effectLst/>
                        </a:rPr>
                        <a:t>Precise la evaluación (20 pts.)</a:t>
                      </a:r>
                      <a:endParaRPr lang="es-MX" sz="1050">
                        <a:effectLst/>
                      </a:endParaRPr>
                    </a:p>
                    <a:p>
                      <a:pPr>
                        <a:lnSpc>
                          <a:spcPct val="107000"/>
                        </a:lnSpc>
                        <a:spcAft>
                          <a:spcPts val="800"/>
                        </a:spcAft>
                      </a:pPr>
                      <a:r>
                        <a:rPr lang="es-MX" sz="1000">
                          <a:effectLst/>
                        </a:rPr>
                        <a:t> </a:t>
                      </a:r>
                      <a:endParaRPr lang="es-MX" sz="1050">
                        <a:effectLst/>
                      </a:endParaRPr>
                    </a:p>
                    <a:p>
                      <a:pPr>
                        <a:lnSpc>
                          <a:spcPct val="107000"/>
                        </a:lnSpc>
                        <a:spcAft>
                          <a:spcPts val="800"/>
                        </a:spcAft>
                      </a:pPr>
                      <a:r>
                        <a:rPr lang="es-MX" sz="1000">
                          <a:effectLst/>
                        </a:rPr>
                        <a:t>Material atractivo (no copias ni dibujos 20 pts.)</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gridSpan="2" vMerge="1">
                  <a:txBody>
                    <a:bodyPr/>
                    <a:lstStyle/>
                    <a:p>
                      <a:endParaRPr lang="es-MX"/>
                    </a:p>
                  </a:txBody>
                  <a:tcPr/>
                </a:tc>
                <a:tc hMerge="1" vMerge="1">
                  <a:txBody>
                    <a:bodyPr/>
                    <a:lstStyle/>
                    <a:p>
                      <a:endParaRPr lang="es-MX"/>
                    </a:p>
                  </a:txBody>
                  <a:tcPr/>
                </a:tc>
                <a:extLst>
                  <a:ext uri="{0D108BD9-81ED-4DB2-BD59-A6C34878D82A}">
                    <a16:rowId xmlns:a16="http://schemas.microsoft.com/office/drawing/2014/main" val="415648101"/>
                  </a:ext>
                </a:extLst>
              </a:tr>
              <a:tr h="56278">
                <a:tc>
                  <a:txBody>
                    <a:bodyPr/>
                    <a:lstStyle/>
                    <a:p>
                      <a:pPr algn="ctr">
                        <a:lnSpc>
                          <a:spcPct val="107000"/>
                        </a:lnSpc>
                        <a:spcAft>
                          <a:spcPts val="800"/>
                        </a:spcAft>
                      </a:pPr>
                      <a:r>
                        <a:rPr lang="es-MX" sz="1000">
                          <a:effectLst/>
                        </a:rPr>
                        <a:t>Ponderación: 100%</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tc>
                  <a:txBody>
                    <a:bodyPr/>
                    <a:lstStyle/>
                    <a:p>
                      <a:pPr algn="ctr">
                        <a:lnSpc>
                          <a:spcPct val="107000"/>
                        </a:lnSpc>
                        <a:spcAft>
                          <a:spcPts val="800"/>
                        </a:spcAft>
                      </a:pPr>
                      <a:r>
                        <a:rPr lang="es-MX" sz="1000">
                          <a:effectLst/>
                        </a:rPr>
                        <a:t>60%</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tc>
                  <a:txBody>
                    <a:bodyPr/>
                    <a:lstStyle/>
                    <a:p>
                      <a:pPr algn="ctr">
                        <a:lnSpc>
                          <a:spcPct val="107000"/>
                        </a:lnSpc>
                        <a:spcAft>
                          <a:spcPts val="800"/>
                        </a:spcAft>
                      </a:pPr>
                      <a:r>
                        <a:rPr lang="es-MX" sz="1000">
                          <a:effectLst/>
                        </a:rPr>
                        <a:t>70%</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tc>
                  <a:txBody>
                    <a:bodyPr/>
                    <a:lstStyle/>
                    <a:p>
                      <a:pPr algn="ctr">
                        <a:lnSpc>
                          <a:spcPct val="107000"/>
                        </a:lnSpc>
                        <a:spcAft>
                          <a:spcPts val="800"/>
                        </a:spcAft>
                      </a:pPr>
                      <a:r>
                        <a:rPr lang="es-MX" sz="1000">
                          <a:effectLst/>
                        </a:rPr>
                        <a:t>80%</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tc>
                  <a:txBody>
                    <a:bodyPr/>
                    <a:lstStyle/>
                    <a:p>
                      <a:pPr algn="ctr">
                        <a:lnSpc>
                          <a:spcPct val="107000"/>
                        </a:lnSpc>
                        <a:spcAft>
                          <a:spcPts val="800"/>
                        </a:spcAft>
                      </a:pPr>
                      <a:r>
                        <a:rPr lang="es-MX" sz="1000" dirty="0">
                          <a:solidFill>
                            <a:srgbClr val="FF0000"/>
                          </a:solidFill>
                          <a:effectLst/>
                        </a:rPr>
                        <a:t>90%</a:t>
                      </a:r>
                      <a:endParaRPr lang="es-MX" sz="105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tc gridSpan="2">
                  <a:txBody>
                    <a:bodyPr/>
                    <a:lstStyle/>
                    <a:p>
                      <a:pPr algn="ctr">
                        <a:lnSpc>
                          <a:spcPct val="107000"/>
                        </a:lnSpc>
                        <a:spcAft>
                          <a:spcPts val="800"/>
                        </a:spcAft>
                      </a:pPr>
                      <a:r>
                        <a:rPr lang="es-MX" sz="1000" dirty="0">
                          <a:solidFill>
                            <a:schemeClr val="tx1"/>
                          </a:solidFill>
                          <a:effectLst/>
                        </a:rPr>
                        <a:t>100%</a:t>
                      </a:r>
                      <a:endParaRPr lang="es-MX"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tc hMerge="1">
                  <a:txBody>
                    <a:bodyPr/>
                    <a:lstStyle/>
                    <a:p>
                      <a:endParaRPr lang="es-MX"/>
                    </a:p>
                  </a:txBody>
                  <a:tcPr/>
                </a:tc>
                <a:extLst>
                  <a:ext uri="{0D108BD9-81ED-4DB2-BD59-A6C34878D82A}">
                    <a16:rowId xmlns:a16="http://schemas.microsoft.com/office/drawing/2014/main" val="2826687723"/>
                  </a:ext>
                </a:extLst>
              </a:tr>
              <a:tr h="161731">
                <a:tc>
                  <a:txBody>
                    <a:bodyPr/>
                    <a:lstStyle/>
                    <a:p>
                      <a:pPr algn="ctr">
                        <a:lnSpc>
                          <a:spcPct val="107000"/>
                        </a:lnSpc>
                        <a:spcAft>
                          <a:spcPts val="800"/>
                        </a:spcAft>
                      </a:pPr>
                      <a:r>
                        <a:rPr lang="es-MX" sz="1000">
                          <a:effectLst/>
                        </a:rPr>
                        <a:t>Evaluación</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tc>
                  <a:txBody>
                    <a:bodyPr/>
                    <a:lstStyle/>
                    <a:p>
                      <a:pPr algn="ctr">
                        <a:lnSpc>
                          <a:spcPct val="107000"/>
                        </a:lnSpc>
                        <a:spcAft>
                          <a:spcPts val="800"/>
                        </a:spcAft>
                      </a:pPr>
                      <a:r>
                        <a:rPr lang="es-MX" sz="1000">
                          <a:effectLst/>
                        </a:rPr>
                        <a:t>Logros</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tc gridSpan="2">
                  <a:txBody>
                    <a:bodyPr/>
                    <a:lstStyle/>
                    <a:p>
                      <a:pPr algn="ctr">
                        <a:lnSpc>
                          <a:spcPct val="107000"/>
                        </a:lnSpc>
                        <a:spcAft>
                          <a:spcPts val="800"/>
                        </a:spcAft>
                      </a:pPr>
                      <a:r>
                        <a:rPr lang="es-MX" sz="1000">
                          <a:effectLst/>
                        </a:rPr>
                        <a:t>Nota</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tc hMerge="1">
                  <a:txBody>
                    <a:bodyPr/>
                    <a:lstStyle/>
                    <a:p>
                      <a:endParaRPr lang="es-MX"/>
                    </a:p>
                  </a:txBody>
                  <a:tcPr/>
                </a:tc>
                <a:tc gridSpan="3">
                  <a:txBody>
                    <a:bodyPr/>
                    <a:lstStyle/>
                    <a:p>
                      <a:pPr algn="ctr">
                        <a:lnSpc>
                          <a:spcPct val="107000"/>
                        </a:lnSpc>
                        <a:spcAft>
                          <a:spcPts val="800"/>
                        </a:spcAft>
                      </a:pPr>
                      <a:r>
                        <a:rPr lang="es-MX" sz="1000" dirty="0">
                          <a:effectLst/>
                        </a:rPr>
                        <a:t>Acciones para mejorar</a:t>
                      </a:r>
                    </a:p>
                    <a:p>
                      <a:pPr algn="ctr">
                        <a:lnSpc>
                          <a:spcPct val="107000"/>
                        </a:lnSpc>
                        <a:spcAft>
                          <a:spcPts val="800"/>
                        </a:spcAft>
                      </a:pPr>
                      <a:r>
                        <a:rPr lang="es-MX" sz="105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NO USASTE FORMATO DE SECUENCIA DIDÁCTICA</a:t>
                      </a:r>
                    </a:p>
                  </a:txBody>
                  <a:tcPr marL="31603" marR="31603" marT="0" marB="0" anchor="b"/>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361489508"/>
                  </a:ext>
                </a:extLst>
              </a:tr>
              <a:tr h="154030">
                <a:tc>
                  <a:txBody>
                    <a:bodyPr/>
                    <a:lstStyle/>
                    <a:p>
                      <a:pPr algn="ctr">
                        <a:lnSpc>
                          <a:spcPct val="107000"/>
                        </a:lnSpc>
                        <a:spcAft>
                          <a:spcPts val="800"/>
                        </a:spcAft>
                      </a:pPr>
                      <a:r>
                        <a:rPr lang="es-MX" sz="1000">
                          <a:effectLst/>
                        </a:rPr>
                        <a:t>Autoevaluación*</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ctr"/>
                </a:tc>
                <a:tc>
                  <a:txBody>
                    <a:bodyPr/>
                    <a:lstStyle/>
                    <a:p>
                      <a:pPr>
                        <a:lnSpc>
                          <a:spcPct val="107000"/>
                        </a:lnSpc>
                        <a:spcAft>
                          <a:spcPts val="800"/>
                        </a:spcAft>
                      </a:pPr>
                      <a:r>
                        <a:rPr lang="es-MX" sz="1000">
                          <a:effectLst/>
                        </a:rPr>
                        <a:t> </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tc>
                  <a:txBody>
                    <a:bodyPr/>
                    <a:lstStyle/>
                    <a:p>
                      <a:pPr>
                        <a:lnSpc>
                          <a:spcPct val="107000"/>
                        </a:lnSpc>
                        <a:spcAft>
                          <a:spcPts val="800"/>
                        </a:spcAft>
                      </a:pPr>
                      <a:r>
                        <a:rPr lang="es-MX" sz="1000">
                          <a:effectLst/>
                        </a:rPr>
                        <a:t> </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tc>
                  <a:txBody>
                    <a:bodyPr/>
                    <a:lstStyle/>
                    <a:p>
                      <a:pPr>
                        <a:lnSpc>
                          <a:spcPct val="107000"/>
                        </a:lnSpc>
                        <a:spcAft>
                          <a:spcPts val="800"/>
                        </a:spcAft>
                      </a:pPr>
                      <a:r>
                        <a:rPr lang="es-MX" sz="1000">
                          <a:effectLst/>
                        </a:rPr>
                        <a:t> </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tc gridSpan="2">
                  <a:txBody>
                    <a:bodyPr/>
                    <a:lstStyle/>
                    <a:p>
                      <a:pPr>
                        <a:lnSpc>
                          <a:spcPct val="107000"/>
                        </a:lnSpc>
                        <a:spcAft>
                          <a:spcPts val="800"/>
                        </a:spcAft>
                      </a:pPr>
                      <a:r>
                        <a:rPr lang="es-MX" sz="1000">
                          <a:effectLst/>
                        </a:rPr>
                        <a:t> </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tc hMerge="1">
                  <a:txBody>
                    <a:bodyPr/>
                    <a:lstStyle/>
                    <a:p>
                      <a:endParaRPr lang="es-MX"/>
                    </a:p>
                  </a:txBody>
                  <a:tcPr/>
                </a:tc>
                <a:tc>
                  <a:txBody>
                    <a:bodyPr/>
                    <a:lstStyle/>
                    <a:p>
                      <a:pPr>
                        <a:lnSpc>
                          <a:spcPct val="107000"/>
                        </a:lnSpc>
                        <a:spcAft>
                          <a:spcPts val="800"/>
                        </a:spcAft>
                      </a:pPr>
                      <a:r>
                        <a:rPr lang="es-MX" sz="700">
                          <a:effectLst/>
                        </a:rPr>
                        <a:t> </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extLst>
                  <a:ext uri="{0D108BD9-81ED-4DB2-BD59-A6C34878D82A}">
                    <a16:rowId xmlns:a16="http://schemas.microsoft.com/office/drawing/2014/main" val="1744608475"/>
                  </a:ext>
                </a:extLst>
              </a:tr>
              <a:tr h="125997">
                <a:tc>
                  <a:txBody>
                    <a:bodyPr/>
                    <a:lstStyle/>
                    <a:p>
                      <a:pPr algn="ctr">
                        <a:lnSpc>
                          <a:spcPct val="107000"/>
                        </a:lnSpc>
                        <a:spcAft>
                          <a:spcPts val="800"/>
                        </a:spcAft>
                      </a:pPr>
                      <a:r>
                        <a:rPr lang="es-MX" sz="1000">
                          <a:effectLst/>
                        </a:rPr>
                        <a:t>Coevaluación*</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ctr"/>
                </a:tc>
                <a:tc>
                  <a:txBody>
                    <a:bodyPr/>
                    <a:lstStyle/>
                    <a:p>
                      <a:pPr>
                        <a:lnSpc>
                          <a:spcPct val="107000"/>
                        </a:lnSpc>
                        <a:spcAft>
                          <a:spcPts val="800"/>
                        </a:spcAft>
                      </a:pPr>
                      <a:r>
                        <a:rPr lang="es-MX" sz="1000">
                          <a:effectLst/>
                        </a:rPr>
                        <a:t> </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tc rowSpan="2" gridSpan="5">
                  <a:txBody>
                    <a:bodyPr/>
                    <a:lstStyle/>
                    <a:p>
                      <a:pPr algn="ctr">
                        <a:lnSpc>
                          <a:spcPct val="107000"/>
                        </a:lnSpc>
                        <a:spcAft>
                          <a:spcPts val="800"/>
                        </a:spcAft>
                      </a:pPr>
                      <a:r>
                        <a:rPr lang="es-MX" sz="1000" dirty="0">
                          <a:effectLst/>
                        </a:rPr>
                        <a:t>*Autoevaluación, coevaluación y heteroevaluación se plasmaran en la plataforma de escuela en red.</a:t>
                      </a: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tc rowSpan="2" hMerge="1">
                  <a:txBody>
                    <a:bodyPr/>
                    <a:lstStyle/>
                    <a:p>
                      <a:endParaRPr lang="es-MX"/>
                    </a:p>
                  </a:txBody>
                  <a:tcPr/>
                </a:tc>
                <a:tc rowSpan="2" hMerge="1">
                  <a:txBody>
                    <a:bodyPr/>
                    <a:lstStyle/>
                    <a:p>
                      <a:endParaRPr lang="es-MX"/>
                    </a:p>
                  </a:txBody>
                  <a:tcPr/>
                </a:tc>
                <a:tc rowSpan="2" hMerge="1">
                  <a:txBody>
                    <a:bodyPr/>
                    <a:lstStyle/>
                    <a:p>
                      <a:endParaRPr lang="es-MX"/>
                    </a:p>
                  </a:txBody>
                  <a:tcPr/>
                </a:tc>
                <a:tc rowSpan="2" hMerge="1">
                  <a:txBody>
                    <a:bodyPr/>
                    <a:lstStyle/>
                    <a:p>
                      <a:endParaRPr lang="es-MX"/>
                    </a:p>
                  </a:txBody>
                  <a:tcPr/>
                </a:tc>
                <a:extLst>
                  <a:ext uri="{0D108BD9-81ED-4DB2-BD59-A6C34878D82A}">
                    <a16:rowId xmlns:a16="http://schemas.microsoft.com/office/drawing/2014/main" val="209286729"/>
                  </a:ext>
                </a:extLst>
              </a:tr>
              <a:tr h="152490">
                <a:tc>
                  <a:txBody>
                    <a:bodyPr/>
                    <a:lstStyle/>
                    <a:p>
                      <a:pPr algn="ctr">
                        <a:lnSpc>
                          <a:spcPct val="107000"/>
                        </a:lnSpc>
                        <a:spcAft>
                          <a:spcPts val="800"/>
                        </a:spcAft>
                      </a:pPr>
                      <a:r>
                        <a:rPr lang="es-MX" sz="1000">
                          <a:effectLst/>
                        </a:rPr>
                        <a:t>Heteroevaluación*</a:t>
                      </a:r>
                      <a:endParaRPr lang="es-MX" sz="105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ctr"/>
                </a:tc>
                <a:tc>
                  <a:txBody>
                    <a:bodyPr/>
                    <a:lstStyle/>
                    <a:p>
                      <a:pPr>
                        <a:lnSpc>
                          <a:spcPct val="107000"/>
                        </a:lnSpc>
                        <a:spcAft>
                          <a:spcPts val="800"/>
                        </a:spcAft>
                      </a:pPr>
                      <a:r>
                        <a:rPr lang="es-MX" sz="1000" dirty="0">
                          <a:effectLst/>
                        </a:rPr>
                        <a:t> </a:t>
                      </a: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603" marR="31603" marT="0" marB="0" anchor="b"/>
                </a:tc>
                <a:tc gridSpan="5" vMerge="1">
                  <a:txBody>
                    <a:bodyPr/>
                    <a:lstStyle/>
                    <a:p>
                      <a:endParaRPr lang="es-MX"/>
                    </a:p>
                  </a:txBody>
                  <a:tcPr/>
                </a:tc>
                <a:tc hMerge="1" vMerge="1">
                  <a:txBody>
                    <a:bodyPr/>
                    <a:lstStyle/>
                    <a:p>
                      <a:endParaRPr lang="es-MX"/>
                    </a:p>
                  </a:txBody>
                  <a:tcPr/>
                </a:tc>
                <a:tc hMerge="1" vMerge="1">
                  <a:txBody>
                    <a:bodyPr/>
                    <a:lstStyle/>
                    <a:p>
                      <a:endParaRPr lang="es-MX"/>
                    </a:p>
                  </a:txBody>
                  <a:tcPr/>
                </a:tc>
                <a:tc hMerge="1" vMerge="1">
                  <a:txBody>
                    <a:bodyPr/>
                    <a:lstStyle/>
                    <a:p>
                      <a:endParaRPr lang="es-MX"/>
                    </a:p>
                  </a:txBody>
                  <a:tcPr/>
                </a:tc>
                <a:tc hMerge="1" vMerge="1">
                  <a:txBody>
                    <a:bodyPr/>
                    <a:lstStyle/>
                    <a:p>
                      <a:endParaRPr lang="es-MX"/>
                    </a:p>
                  </a:txBody>
                  <a:tcPr/>
                </a:tc>
                <a:extLst>
                  <a:ext uri="{0D108BD9-81ED-4DB2-BD59-A6C34878D82A}">
                    <a16:rowId xmlns:a16="http://schemas.microsoft.com/office/drawing/2014/main" val="2919084473"/>
                  </a:ext>
                </a:extLst>
              </a:tr>
            </a:tbl>
          </a:graphicData>
        </a:graphic>
      </p:graphicFrame>
    </p:spTree>
    <p:extLst>
      <p:ext uri="{BB962C8B-B14F-4D97-AF65-F5344CB8AC3E}">
        <p14:creationId xmlns:p14="http://schemas.microsoft.com/office/powerpoint/2010/main" val="195066302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1487</TotalTime>
  <Words>1070</Words>
  <Application>Microsoft Office PowerPoint</Application>
  <PresentationFormat>Panorámica</PresentationFormat>
  <Paragraphs>120</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Berlin Sans FB Demi</vt:lpstr>
      <vt:lpstr>Calibri</vt:lpstr>
      <vt:lpstr>Calibri Light</vt:lpstr>
      <vt:lpstr>Times New Roman</vt:lpstr>
      <vt:lpstr>Tema de Office</vt:lpstr>
      <vt:lpstr>ESCUELA NORMAL DE EDUCACION PREESCOLAR Licenciatura en Educación Preescolar      Curso: Desarrollo de Educación Socioemocional Docente: Laura Cristina Reyes Rincón  Alumna: Lorena Iracheta Vélez  Semestre: 4   Sección: C  </vt:lpstr>
      <vt:lpstr>Aprendizajes esperados y adecuaciones</vt:lpstr>
      <vt:lpstr>Descripción de secuencia didáctica</vt:lpstr>
      <vt:lpstr>Indicadores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EDUCACION PREESCOLAR Licenciatura en Educación Preescolar      Curso: Desarrollo de Educación Socioemocional Docente: Laura Cristina Reyes Rincón  Alumna: Lorena Iracheta Vélez  Semestre: 4   Sección: C</dc:title>
  <dc:creator>LORENA IRACHETA VELEZ</dc:creator>
  <cp:lastModifiedBy>laura cristina reyes rincon</cp:lastModifiedBy>
  <cp:revision>12</cp:revision>
  <dcterms:created xsi:type="dcterms:W3CDTF">2021-06-22T18:34:25Z</dcterms:created>
  <dcterms:modified xsi:type="dcterms:W3CDTF">2021-06-24T19:11:43Z</dcterms:modified>
</cp:coreProperties>
</file>