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</p:sldIdLst>
  <p:sldSz cx="12192000" cy="9144000"/>
  <p:notesSz cx="9144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160" y="49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1667510"/>
          </a:xfrm>
          <a:custGeom>
            <a:avLst/>
            <a:gdLst/>
            <a:ahLst/>
            <a:cxnLst/>
            <a:rect l="l" t="t" r="r" b="b"/>
            <a:pathLst>
              <a:path w="9144000" h="1667510">
                <a:moveTo>
                  <a:pt x="9144000" y="655574"/>
                </a:moveTo>
                <a:lnTo>
                  <a:pt x="9137231" y="613575"/>
                </a:lnTo>
                <a:lnTo>
                  <a:pt x="9118371" y="577113"/>
                </a:lnTo>
                <a:lnTo>
                  <a:pt x="9089619" y="548360"/>
                </a:lnTo>
                <a:lnTo>
                  <a:pt x="9053157" y="529501"/>
                </a:lnTo>
                <a:lnTo>
                  <a:pt x="9011158" y="522732"/>
                </a:lnTo>
                <a:lnTo>
                  <a:pt x="8249412" y="522732"/>
                </a:lnTo>
                <a:lnTo>
                  <a:pt x="8248155" y="519506"/>
                </a:lnTo>
                <a:lnTo>
                  <a:pt x="8229422" y="478536"/>
                </a:lnTo>
                <a:lnTo>
                  <a:pt x="8208505" y="438734"/>
                </a:lnTo>
                <a:lnTo>
                  <a:pt x="8185480" y="400189"/>
                </a:lnTo>
                <a:lnTo>
                  <a:pt x="8160410" y="362978"/>
                </a:lnTo>
                <a:lnTo>
                  <a:pt x="8133372" y="327164"/>
                </a:lnTo>
                <a:lnTo>
                  <a:pt x="8104441" y="292811"/>
                </a:lnTo>
                <a:lnTo>
                  <a:pt x="8073695" y="259994"/>
                </a:lnTo>
                <a:lnTo>
                  <a:pt x="8041208" y="228777"/>
                </a:lnTo>
                <a:lnTo>
                  <a:pt x="8007045" y="199250"/>
                </a:lnTo>
                <a:lnTo>
                  <a:pt x="7971269" y="171462"/>
                </a:lnTo>
                <a:lnTo>
                  <a:pt x="7933982" y="145503"/>
                </a:lnTo>
                <a:lnTo>
                  <a:pt x="7895234" y="121424"/>
                </a:lnTo>
                <a:lnTo>
                  <a:pt x="7855102" y="99301"/>
                </a:lnTo>
                <a:lnTo>
                  <a:pt x="7813675" y="79209"/>
                </a:lnTo>
                <a:lnTo>
                  <a:pt x="7771016" y="61226"/>
                </a:lnTo>
                <a:lnTo>
                  <a:pt x="7727188" y="45402"/>
                </a:lnTo>
                <a:lnTo>
                  <a:pt x="7682268" y="31826"/>
                </a:lnTo>
                <a:lnTo>
                  <a:pt x="7636345" y="20561"/>
                </a:lnTo>
                <a:lnTo>
                  <a:pt x="7589482" y="11671"/>
                </a:lnTo>
                <a:lnTo>
                  <a:pt x="7541742" y="5232"/>
                </a:lnTo>
                <a:lnTo>
                  <a:pt x="7493216" y="1320"/>
                </a:lnTo>
                <a:lnTo>
                  <a:pt x="7443978" y="0"/>
                </a:lnTo>
                <a:lnTo>
                  <a:pt x="7394727" y="1320"/>
                </a:lnTo>
                <a:lnTo>
                  <a:pt x="7346201" y="5232"/>
                </a:lnTo>
                <a:lnTo>
                  <a:pt x="7298461" y="11671"/>
                </a:lnTo>
                <a:lnTo>
                  <a:pt x="7251598" y="20561"/>
                </a:lnTo>
                <a:lnTo>
                  <a:pt x="7205675" y="31826"/>
                </a:lnTo>
                <a:lnTo>
                  <a:pt x="7160755" y="45402"/>
                </a:lnTo>
                <a:lnTo>
                  <a:pt x="7116927" y="61226"/>
                </a:lnTo>
                <a:lnTo>
                  <a:pt x="7074268" y="79209"/>
                </a:lnTo>
                <a:lnTo>
                  <a:pt x="7032841" y="99301"/>
                </a:lnTo>
                <a:lnTo>
                  <a:pt x="6992709" y="121424"/>
                </a:lnTo>
                <a:lnTo>
                  <a:pt x="6953961" y="145503"/>
                </a:lnTo>
                <a:lnTo>
                  <a:pt x="6916674" y="171462"/>
                </a:lnTo>
                <a:lnTo>
                  <a:pt x="6880898" y="199250"/>
                </a:lnTo>
                <a:lnTo>
                  <a:pt x="6846735" y="228777"/>
                </a:lnTo>
                <a:lnTo>
                  <a:pt x="6814248" y="259994"/>
                </a:lnTo>
                <a:lnTo>
                  <a:pt x="6783502" y="292811"/>
                </a:lnTo>
                <a:lnTo>
                  <a:pt x="6754571" y="327164"/>
                </a:lnTo>
                <a:lnTo>
                  <a:pt x="6727533" y="362978"/>
                </a:lnTo>
                <a:lnTo>
                  <a:pt x="6702463" y="400189"/>
                </a:lnTo>
                <a:lnTo>
                  <a:pt x="6679438" y="438734"/>
                </a:lnTo>
                <a:lnTo>
                  <a:pt x="6658521" y="478536"/>
                </a:lnTo>
                <a:lnTo>
                  <a:pt x="6639788" y="519506"/>
                </a:lnTo>
                <a:lnTo>
                  <a:pt x="6638518" y="522732"/>
                </a:lnTo>
                <a:lnTo>
                  <a:pt x="132842" y="522732"/>
                </a:lnTo>
                <a:lnTo>
                  <a:pt x="90843" y="529501"/>
                </a:lnTo>
                <a:lnTo>
                  <a:pt x="54381" y="548360"/>
                </a:lnTo>
                <a:lnTo>
                  <a:pt x="25628" y="577113"/>
                </a:lnTo>
                <a:lnTo>
                  <a:pt x="6769" y="613575"/>
                </a:lnTo>
                <a:lnTo>
                  <a:pt x="0" y="655574"/>
                </a:lnTo>
                <a:lnTo>
                  <a:pt x="0" y="1186942"/>
                </a:lnTo>
                <a:lnTo>
                  <a:pt x="6769" y="1228953"/>
                </a:lnTo>
                <a:lnTo>
                  <a:pt x="25628" y="1265415"/>
                </a:lnTo>
                <a:lnTo>
                  <a:pt x="54381" y="1294168"/>
                </a:lnTo>
                <a:lnTo>
                  <a:pt x="90843" y="1313027"/>
                </a:lnTo>
                <a:lnTo>
                  <a:pt x="132842" y="1319784"/>
                </a:lnTo>
                <a:lnTo>
                  <a:pt x="6739229" y="1319784"/>
                </a:lnTo>
                <a:lnTo>
                  <a:pt x="6754571" y="1340104"/>
                </a:lnTo>
                <a:lnTo>
                  <a:pt x="6783502" y="1374457"/>
                </a:lnTo>
                <a:lnTo>
                  <a:pt x="6814248" y="1407274"/>
                </a:lnTo>
                <a:lnTo>
                  <a:pt x="6846735" y="1438490"/>
                </a:lnTo>
                <a:lnTo>
                  <a:pt x="6880898" y="1468018"/>
                </a:lnTo>
                <a:lnTo>
                  <a:pt x="6916674" y="1495806"/>
                </a:lnTo>
                <a:lnTo>
                  <a:pt x="6953961" y="1521764"/>
                </a:lnTo>
                <a:lnTo>
                  <a:pt x="6992709" y="1545844"/>
                </a:lnTo>
                <a:lnTo>
                  <a:pt x="7032841" y="1567967"/>
                </a:lnTo>
                <a:lnTo>
                  <a:pt x="7074268" y="1588058"/>
                </a:lnTo>
                <a:lnTo>
                  <a:pt x="7116927" y="1606042"/>
                </a:lnTo>
                <a:lnTo>
                  <a:pt x="7160755" y="1621866"/>
                </a:lnTo>
                <a:lnTo>
                  <a:pt x="7205675" y="1635442"/>
                </a:lnTo>
                <a:lnTo>
                  <a:pt x="7251598" y="1646707"/>
                </a:lnTo>
                <a:lnTo>
                  <a:pt x="7298461" y="1655597"/>
                </a:lnTo>
                <a:lnTo>
                  <a:pt x="7346201" y="1662036"/>
                </a:lnTo>
                <a:lnTo>
                  <a:pt x="7394727" y="1665947"/>
                </a:lnTo>
                <a:lnTo>
                  <a:pt x="7443978" y="1667256"/>
                </a:lnTo>
                <a:lnTo>
                  <a:pt x="7493216" y="1665947"/>
                </a:lnTo>
                <a:lnTo>
                  <a:pt x="7541742" y="1662036"/>
                </a:lnTo>
                <a:lnTo>
                  <a:pt x="7589482" y="1655597"/>
                </a:lnTo>
                <a:lnTo>
                  <a:pt x="7636345" y="1646707"/>
                </a:lnTo>
                <a:lnTo>
                  <a:pt x="7682268" y="1635442"/>
                </a:lnTo>
                <a:lnTo>
                  <a:pt x="7727188" y="1621866"/>
                </a:lnTo>
                <a:lnTo>
                  <a:pt x="7771016" y="1606042"/>
                </a:lnTo>
                <a:lnTo>
                  <a:pt x="7813675" y="1588058"/>
                </a:lnTo>
                <a:lnTo>
                  <a:pt x="7855102" y="1567967"/>
                </a:lnTo>
                <a:lnTo>
                  <a:pt x="7895234" y="1545844"/>
                </a:lnTo>
                <a:lnTo>
                  <a:pt x="7933982" y="1521764"/>
                </a:lnTo>
                <a:lnTo>
                  <a:pt x="7971269" y="1495806"/>
                </a:lnTo>
                <a:lnTo>
                  <a:pt x="8007045" y="1468018"/>
                </a:lnTo>
                <a:lnTo>
                  <a:pt x="8041208" y="1438490"/>
                </a:lnTo>
                <a:lnTo>
                  <a:pt x="8073695" y="1407274"/>
                </a:lnTo>
                <a:lnTo>
                  <a:pt x="8104441" y="1374457"/>
                </a:lnTo>
                <a:lnTo>
                  <a:pt x="8133372" y="1340104"/>
                </a:lnTo>
                <a:lnTo>
                  <a:pt x="8148701" y="1319784"/>
                </a:lnTo>
                <a:lnTo>
                  <a:pt x="9011158" y="1319784"/>
                </a:lnTo>
                <a:lnTo>
                  <a:pt x="9053157" y="1313027"/>
                </a:lnTo>
                <a:lnTo>
                  <a:pt x="9089619" y="1294168"/>
                </a:lnTo>
                <a:lnTo>
                  <a:pt x="9118371" y="1265415"/>
                </a:lnTo>
                <a:lnTo>
                  <a:pt x="9137231" y="1228953"/>
                </a:lnTo>
                <a:lnTo>
                  <a:pt x="9144000" y="1186942"/>
                </a:lnTo>
                <a:lnTo>
                  <a:pt x="9144000" y="655574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8" name="bg object 18"/>
          <p:cNvSpPr/>
          <p:nvPr/>
        </p:nvSpPr>
        <p:spPr>
          <a:xfrm>
            <a:off x="158183" y="3314510"/>
            <a:ext cx="11744960" cy="2726055"/>
          </a:xfrm>
          <a:custGeom>
            <a:avLst/>
            <a:gdLst/>
            <a:ahLst/>
            <a:cxnLst/>
            <a:rect l="l" t="t" r="r" b="b"/>
            <a:pathLst>
              <a:path w="8808720" h="2726054">
                <a:moveTo>
                  <a:pt x="8808720" y="0"/>
                </a:moveTo>
                <a:lnTo>
                  <a:pt x="0" y="0"/>
                </a:lnTo>
                <a:lnTo>
                  <a:pt x="0" y="2725928"/>
                </a:lnTo>
                <a:lnTo>
                  <a:pt x="8808720" y="2725928"/>
                </a:lnTo>
                <a:lnTo>
                  <a:pt x="8808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9" name="bg object 19"/>
          <p:cNvSpPr/>
          <p:nvPr/>
        </p:nvSpPr>
        <p:spPr>
          <a:xfrm>
            <a:off x="1543118" y="4029456"/>
            <a:ext cx="7966287" cy="414655"/>
          </a:xfrm>
          <a:custGeom>
            <a:avLst/>
            <a:gdLst/>
            <a:ahLst/>
            <a:cxnLst/>
            <a:rect l="l" t="t" r="r" b="b"/>
            <a:pathLst>
              <a:path w="5974715" h="414654">
                <a:moveTo>
                  <a:pt x="1351788" y="0"/>
                </a:moveTo>
                <a:lnTo>
                  <a:pt x="0" y="0"/>
                </a:lnTo>
                <a:lnTo>
                  <a:pt x="0" y="140208"/>
                </a:lnTo>
                <a:lnTo>
                  <a:pt x="1351788" y="140208"/>
                </a:lnTo>
                <a:lnTo>
                  <a:pt x="1351788" y="0"/>
                </a:lnTo>
                <a:close/>
              </a:path>
              <a:path w="5974715" h="414654">
                <a:moveTo>
                  <a:pt x="4837188" y="274320"/>
                </a:moveTo>
                <a:lnTo>
                  <a:pt x="3349764" y="274320"/>
                </a:lnTo>
                <a:lnTo>
                  <a:pt x="3349764" y="414528"/>
                </a:lnTo>
                <a:lnTo>
                  <a:pt x="4837188" y="414528"/>
                </a:lnTo>
                <a:lnTo>
                  <a:pt x="4837188" y="274320"/>
                </a:lnTo>
                <a:close/>
              </a:path>
              <a:path w="5974715" h="414654">
                <a:moveTo>
                  <a:pt x="5974092" y="274320"/>
                </a:moveTo>
                <a:lnTo>
                  <a:pt x="5916180" y="274320"/>
                </a:lnTo>
                <a:lnTo>
                  <a:pt x="5058168" y="274320"/>
                </a:lnTo>
                <a:lnTo>
                  <a:pt x="5030736" y="274320"/>
                </a:lnTo>
                <a:lnTo>
                  <a:pt x="5030736" y="414528"/>
                </a:lnTo>
                <a:lnTo>
                  <a:pt x="5058168" y="414528"/>
                </a:lnTo>
                <a:lnTo>
                  <a:pt x="5916180" y="414528"/>
                </a:lnTo>
                <a:lnTo>
                  <a:pt x="5974092" y="414528"/>
                </a:lnTo>
                <a:lnTo>
                  <a:pt x="5974092" y="274320"/>
                </a:lnTo>
                <a:close/>
              </a:path>
            </a:pathLst>
          </a:custGeom>
          <a:solidFill>
            <a:srgbClr val="88DFF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7796" y="616457"/>
            <a:ext cx="819640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QzPaEX_ph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899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32462"/>
              </p:ext>
            </p:extLst>
          </p:nvPr>
        </p:nvGraphicFramePr>
        <p:xfrm>
          <a:off x="1636287" y="1527429"/>
          <a:ext cx="8809351" cy="5025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Nombre de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la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actividad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b="1" spc="-5" dirty="0">
                          <a:latin typeface="Carlito"/>
                          <a:cs typeface="Carlito"/>
                        </a:rPr>
                        <a:t>¿Qué pasa</a:t>
                      </a:r>
                      <a:r>
                        <a:rPr sz="900" b="1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b="1" spc="-5" dirty="0">
                          <a:latin typeface="Carlito"/>
                          <a:cs typeface="Carlito"/>
                        </a:rPr>
                        <a:t>si...?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5" dirty="0">
                          <a:latin typeface="Carlito"/>
                          <a:cs typeface="Carlito"/>
                        </a:rPr>
                        <a:t>Materiales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000" b="1" spc="-5" dirty="0">
                          <a:latin typeface="Carlito"/>
                          <a:cs typeface="Carlito"/>
                        </a:rPr>
                        <a:t>Ficha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89">
                <a:tc>
                  <a:txBody>
                    <a:bodyPr/>
                    <a:lstStyle/>
                    <a:p>
                      <a:pPr marL="7874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A.D.P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900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Educación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socioemocional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651510" marR="642620" indent="2647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5" dirty="0">
                          <a:latin typeface="Carlito"/>
                          <a:cs typeface="Carlito"/>
                        </a:rPr>
                        <a:t>Video  Ficha de</a:t>
                      </a:r>
                      <a:r>
                        <a:rPr sz="1000" spc="-6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1000" spc="-5" dirty="0">
                          <a:latin typeface="Carlito"/>
                          <a:cs typeface="Carlito"/>
                        </a:rPr>
                        <a:t>trabajo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300990">
                        <a:lnSpc>
                          <a:spcPct val="100000"/>
                        </a:lnSpc>
                      </a:pPr>
                      <a:r>
                        <a:rPr sz="1000" spc="-65" dirty="0">
                          <a:latin typeface="Arial"/>
                          <a:cs typeface="Arial"/>
                        </a:rPr>
                        <a:t>Lamina 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“que 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podemos</a:t>
                      </a:r>
                      <a:r>
                        <a:rPr sz="1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hacer”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2do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8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O.C.1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Empatía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dirty="0">
                          <a:latin typeface="Carlito"/>
                          <a:cs typeface="Carlito"/>
                        </a:rPr>
                        <a:t>2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O.C.2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10" dirty="0">
                          <a:latin typeface="Carlito"/>
                          <a:cs typeface="Carlito"/>
                        </a:rPr>
                        <a:t>Sensibilidad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y apoyo hacia</a:t>
                      </a:r>
                      <a:r>
                        <a:rPr sz="700" spc="8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otros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Aprendizaje</a:t>
                      </a:r>
                      <a:r>
                        <a:rPr sz="9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esperado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Habla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sobre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sus</a:t>
                      </a:r>
                      <a:r>
                        <a:rPr sz="700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conductas</a:t>
                      </a:r>
                      <a:r>
                        <a:rPr sz="7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y</a:t>
                      </a:r>
                      <a:r>
                        <a:rPr sz="7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7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sus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compañeros,</a:t>
                      </a:r>
                      <a:r>
                        <a:rPr sz="700" spc="4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explica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las</a:t>
                      </a:r>
                      <a:r>
                        <a:rPr sz="7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consecuencias</a:t>
                      </a:r>
                      <a:r>
                        <a:rPr sz="700" spc="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700" spc="1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sus</a:t>
                      </a:r>
                      <a:r>
                        <a:rPr sz="700" spc="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actos</a:t>
                      </a:r>
                      <a:r>
                        <a:rPr sz="700" spc="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y</a:t>
                      </a:r>
                      <a:endParaRPr sz="7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reflexiona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ante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situaciones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de</a:t>
                      </a:r>
                      <a:r>
                        <a:rPr sz="700" spc="114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desacuerdo.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5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Énfasis</a:t>
                      </a:r>
                      <a:endParaRPr sz="900">
                        <a:latin typeface="Carlito"/>
                        <a:cs typeface="Carlito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700" spc="-5" dirty="0">
                          <a:latin typeface="Carlito"/>
                          <a:cs typeface="Carlito"/>
                        </a:rPr>
                        <a:t>Habla acerca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de sus conductas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700" spc="-10" dirty="0">
                          <a:latin typeface="Carlito"/>
                          <a:cs typeface="Carlito"/>
                        </a:rPr>
                        <a:t>sus </a:t>
                      </a:r>
                      <a:r>
                        <a:rPr sz="700" spc="-5" dirty="0">
                          <a:latin typeface="Carlito"/>
                          <a:cs typeface="Carlito"/>
                        </a:rPr>
                        <a:t>consecuencias.</a:t>
                      </a:r>
                      <a:endParaRPr sz="700">
                        <a:latin typeface="Carlito"/>
                        <a:cs typeface="Carlito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B9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0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539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Carlito"/>
                          <a:cs typeface="Carlito"/>
                        </a:rPr>
                        <a:t>2do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8B9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2791">
                <a:tc gridSpan="4"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Carlito"/>
                          <a:cs typeface="Carlito"/>
                        </a:rPr>
                        <a:t>.</a:t>
                      </a: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Comenzar dialogando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el niño(a)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partir de los siguientes cuestionamientos; ¿crees que nuestros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actos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tengan consecuencias?, ¿buenas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malas? ¿si actúas</a:t>
                      </a:r>
                      <a:r>
                        <a:rPr sz="900" spc="9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mal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hay consecuencias?,</a:t>
                      </a:r>
                      <a:endParaRPr sz="900" dirty="0">
                        <a:latin typeface="Carlito"/>
                        <a:cs typeface="Carlito"/>
                      </a:endParaRPr>
                    </a:p>
                    <a:p>
                      <a:pPr marL="110489" marR="11430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¿Qué es una consecuencia?,¿te has sentido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mal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después de una mala acción? Exponer que el día de hoy se hablara sobre sus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conductas,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explicar que para toda acción hay consecuencias  buenas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 malas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dependiendo de la acción, por ejemplo, si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comemos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muchas galletas la consecuencia será que nos dolerá el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estómago,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por lo tanto, es importante saber las  consecuencias de lo que hacemos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pensar antes de hacer las</a:t>
                      </a:r>
                      <a:r>
                        <a:rPr sz="900" spc="3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cosas.</a:t>
                      </a:r>
                      <a:endParaRPr sz="900" dirty="0">
                        <a:latin typeface="Carlito"/>
                        <a:cs typeface="Carlito"/>
                      </a:endParaRPr>
                    </a:p>
                    <a:p>
                      <a:pPr marL="110489" marR="14922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Pedir que observen el siguiente video ¡no David! https</a:t>
                      </a:r>
                      <a:r>
                        <a:rPr sz="900" spc="-5" dirty="0">
                          <a:latin typeface="Carlito"/>
                          <a:cs typeface="Carlito"/>
                          <a:hlinkClick r:id="rId2"/>
                        </a:rPr>
                        <a:t>://w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ww</a:t>
                      </a:r>
                      <a:r>
                        <a:rPr sz="900" spc="-5" dirty="0">
                          <a:latin typeface="Carlito"/>
                          <a:cs typeface="Carlito"/>
                          <a:hlinkClick r:id="rId2"/>
                        </a:rPr>
                        <a:t>.yo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u</a:t>
                      </a:r>
                      <a:r>
                        <a:rPr sz="900" spc="-5" dirty="0">
                          <a:latin typeface="Carlito"/>
                          <a:cs typeface="Carlito"/>
                          <a:hlinkClick r:id="rId2"/>
                        </a:rPr>
                        <a:t>tube.com/watch?v=QzPaEX_phRA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a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partir de lo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o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observado realizar las siguientes interrogantes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¿Por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qué su </a:t>
                      </a:r>
                      <a:r>
                        <a:rPr sz="900" spc="5" dirty="0">
                          <a:latin typeface="Carlito"/>
                          <a:cs typeface="Carlito"/>
                        </a:rPr>
                        <a:t>mamá 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de David siempre le decía ¡no!, ¿crees que se portaba bien?, ¿Qué acciones no eran correctas?, después de sus acciones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¿habían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consecuencias?, ¿Qué paso por jugar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con la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pelota  dentro de su casa?. Mostrar las siguientes imágenes, pedir que las observen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atención la 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lamina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“¿que </a:t>
                      </a:r>
                      <a:r>
                        <a:rPr sz="900" spc="-45" dirty="0">
                          <a:latin typeface="Arial"/>
                          <a:cs typeface="Arial"/>
                        </a:rPr>
                        <a:t>podemos 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hacer?”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en la ficha de trabajo 2deberán dibujar la consecuencia de  cada acción que están realizando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los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niños, por ejemplo el niño que esta cerca de la estufa, ¿cual crees que sea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la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consecuencia de jugar en la cocina?, ¿Cuál crees que sea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la 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consecuencia por estar jugando el enchufe?,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y así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sucesivamente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con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todas las imágenes. Al termino pedir que explique lo que plasmo, escuchar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con</a:t>
                      </a:r>
                      <a:r>
                        <a:rPr sz="900" spc="9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atención sus ideas.</a:t>
                      </a:r>
                      <a:endParaRPr sz="900" dirty="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10489" marR="41338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-5" dirty="0">
                          <a:latin typeface="Carlito"/>
                          <a:cs typeface="Carlito"/>
                        </a:rPr>
                        <a:t>Realizar un recuento sobre algunas acciones que han realizado ustedes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y las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consecuencias que han tenido, por ejemplo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cuando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no sales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y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no llevas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tu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cubrebocas ¿Qué sucede?.  Reflexionar sobre </a:t>
                      </a:r>
                      <a:r>
                        <a:rPr sz="900" dirty="0">
                          <a:latin typeface="Carlito"/>
                          <a:cs typeface="Carlito"/>
                        </a:rPr>
                        <a:t>la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importancia de pensar antes de</a:t>
                      </a:r>
                      <a:r>
                        <a:rPr sz="900" spc="5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900" spc="-5" dirty="0">
                          <a:latin typeface="Carlito"/>
                          <a:cs typeface="Carlito"/>
                        </a:rPr>
                        <a:t>actuar.</a:t>
                      </a:r>
                      <a:endParaRPr sz="900" dirty="0">
                        <a:latin typeface="Carlito"/>
                        <a:cs typeface="Carlito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1797" y="616457"/>
            <a:ext cx="819640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67680">
              <a:spcBef>
                <a:spcPts val="105"/>
              </a:spcBef>
            </a:pPr>
            <a:r>
              <a:rPr spc="-5" dirty="0"/>
              <a:t>lunes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24000" y="0"/>
            <a:ext cx="3784600" cy="1778000"/>
            <a:chOff x="0" y="0"/>
            <a:chExt cx="3784600" cy="1778000"/>
          </a:xfrm>
        </p:grpSpPr>
        <p:sp>
          <p:nvSpPr>
            <p:cNvPr id="5" name="object 5"/>
            <p:cNvSpPr/>
            <p:nvPr/>
          </p:nvSpPr>
          <p:spPr>
            <a:xfrm>
              <a:off x="1022603" y="0"/>
              <a:ext cx="1466087" cy="14645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61544"/>
              <a:ext cx="1275588" cy="1275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06320" y="0"/>
              <a:ext cx="1777911" cy="17778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748"/>
            <a:ext cx="12192000" cy="890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0496" y="22118"/>
            <a:ext cx="6717783" cy="8916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43249" y="250699"/>
            <a:ext cx="56451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1250" spc="5" dirty="0">
                <a:latin typeface="Carlito"/>
                <a:cs typeface="Carlito"/>
              </a:rPr>
              <a:t>No</a:t>
            </a:r>
            <a:r>
              <a:rPr sz="1250" spc="10" dirty="0">
                <a:latin typeface="Carlito"/>
                <a:cs typeface="Carlito"/>
              </a:rPr>
              <a:t>mb</a:t>
            </a:r>
            <a:r>
              <a:rPr sz="1250" spc="-10" dirty="0">
                <a:latin typeface="Carlito"/>
                <a:cs typeface="Carlito"/>
              </a:rPr>
              <a:t>r</a:t>
            </a:r>
            <a:r>
              <a:rPr sz="1250" spc="10" dirty="0">
                <a:latin typeface="Carlito"/>
                <a:cs typeface="Carlito"/>
              </a:rPr>
              <a:t>e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3744" y="250699"/>
            <a:ext cx="309372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  <a:tabLst>
                <a:tab pos="3080385" algn="l"/>
              </a:tabLst>
            </a:pPr>
            <a:r>
              <a:rPr sz="1250" u="sng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 sz="125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45455" y="8112962"/>
            <a:ext cx="2835910" cy="321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7560" marR="5080" indent="-784860">
              <a:lnSpc>
                <a:spcPct val="118200"/>
              </a:lnSpc>
              <a:spcBef>
                <a:spcPts val="95"/>
              </a:spcBef>
            </a:pPr>
            <a:r>
              <a:rPr sz="550" b="1" dirty="0">
                <a:latin typeface="Carlito"/>
                <a:cs typeface="Carlito"/>
              </a:rPr>
              <a:t>A.E </a:t>
            </a:r>
            <a:r>
              <a:rPr sz="550" spc="5" dirty="0">
                <a:latin typeface="Carlito"/>
                <a:cs typeface="Carlito"/>
              </a:rPr>
              <a:t>Habla </a:t>
            </a:r>
            <a:r>
              <a:rPr sz="550" dirty="0">
                <a:latin typeface="Carlito"/>
                <a:cs typeface="Carlito"/>
              </a:rPr>
              <a:t>sobre sus </a:t>
            </a:r>
            <a:r>
              <a:rPr sz="550" spc="5" dirty="0">
                <a:latin typeface="Carlito"/>
                <a:cs typeface="Carlito"/>
              </a:rPr>
              <a:t>conductas y las de </a:t>
            </a:r>
            <a:r>
              <a:rPr sz="550" dirty="0">
                <a:latin typeface="Carlito"/>
                <a:cs typeface="Carlito"/>
              </a:rPr>
              <a:t>sus </a:t>
            </a:r>
            <a:r>
              <a:rPr sz="550" spc="5" dirty="0">
                <a:latin typeface="Carlito"/>
                <a:cs typeface="Carlito"/>
              </a:rPr>
              <a:t>compañeros, </a:t>
            </a:r>
            <a:r>
              <a:rPr sz="550" dirty="0">
                <a:latin typeface="Carlito"/>
                <a:cs typeface="Carlito"/>
              </a:rPr>
              <a:t>explica </a:t>
            </a:r>
            <a:r>
              <a:rPr sz="550" spc="5" dirty="0">
                <a:latin typeface="Carlito"/>
                <a:cs typeface="Carlito"/>
              </a:rPr>
              <a:t>las consecuencias de </a:t>
            </a:r>
            <a:r>
              <a:rPr sz="550" dirty="0">
                <a:latin typeface="Carlito"/>
                <a:cs typeface="Carlito"/>
              </a:rPr>
              <a:t>sus </a:t>
            </a:r>
            <a:r>
              <a:rPr sz="550" spc="5" dirty="0">
                <a:latin typeface="Carlito"/>
                <a:cs typeface="Carlito"/>
              </a:rPr>
              <a:t>actos y  </a:t>
            </a:r>
            <a:r>
              <a:rPr sz="550" dirty="0">
                <a:latin typeface="Carlito"/>
                <a:cs typeface="Carlito"/>
              </a:rPr>
              <a:t>reflexiona </a:t>
            </a:r>
            <a:r>
              <a:rPr sz="550" spc="5" dirty="0">
                <a:latin typeface="Carlito"/>
                <a:cs typeface="Carlito"/>
              </a:rPr>
              <a:t>ante situaciones de</a:t>
            </a:r>
            <a:r>
              <a:rPr sz="550" spc="-35" dirty="0">
                <a:latin typeface="Carlito"/>
                <a:cs typeface="Carlito"/>
              </a:rPr>
              <a:t> </a:t>
            </a:r>
            <a:r>
              <a:rPr sz="550" spc="5" dirty="0">
                <a:latin typeface="Carlito"/>
                <a:cs typeface="Carlito"/>
              </a:rPr>
              <a:t>desacuerdo.</a:t>
            </a:r>
            <a:endParaRPr sz="550">
              <a:latin typeface="Carlito"/>
              <a:cs typeface="Carlito"/>
            </a:endParaRPr>
          </a:p>
          <a:p>
            <a:pPr marL="1410335">
              <a:spcBef>
                <a:spcPts val="110"/>
              </a:spcBef>
            </a:pPr>
            <a:r>
              <a:rPr sz="550" dirty="0">
                <a:latin typeface="Carlito"/>
                <a:cs typeface="Carlito"/>
              </a:rPr>
              <a:t>.</a:t>
            </a:r>
            <a:endParaRPr sz="55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59508" y="1586484"/>
            <a:ext cx="5500370" cy="6202680"/>
            <a:chOff x="635508" y="1586484"/>
            <a:chExt cx="5500370" cy="6202680"/>
          </a:xfrm>
        </p:grpSpPr>
        <p:sp>
          <p:nvSpPr>
            <p:cNvPr id="7" name="object 7"/>
            <p:cNvSpPr/>
            <p:nvPr/>
          </p:nvSpPr>
          <p:spPr>
            <a:xfrm>
              <a:off x="635508" y="1586484"/>
              <a:ext cx="1190244" cy="13487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46904" y="6384036"/>
              <a:ext cx="1188719" cy="13487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5508" y="3089148"/>
              <a:ext cx="1190244" cy="13487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940" y="4706112"/>
              <a:ext cx="1190244" cy="1348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4088" y="6496811"/>
              <a:ext cx="1141475" cy="12923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33187" y="3188208"/>
              <a:ext cx="1141475" cy="12923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46904" y="4599432"/>
              <a:ext cx="1188719" cy="1348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11852" y="1613916"/>
              <a:ext cx="1190244" cy="13487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525650" y="1188213"/>
            <a:ext cx="1205865" cy="1436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50" spc="-5" dirty="0">
                <a:latin typeface="Carlito"/>
                <a:cs typeface="Carlito"/>
              </a:rPr>
              <a:t>Relaciona </a:t>
            </a:r>
            <a:r>
              <a:rPr sz="850" dirty="0">
                <a:latin typeface="Carlito"/>
                <a:cs typeface="Carlito"/>
              </a:rPr>
              <a:t>ambas</a:t>
            </a:r>
            <a:r>
              <a:rPr sz="850" spc="-50" dirty="0">
                <a:latin typeface="Carlito"/>
                <a:cs typeface="Carlito"/>
              </a:rPr>
              <a:t> </a:t>
            </a:r>
            <a:r>
              <a:rPr sz="850" spc="-5" dirty="0">
                <a:latin typeface="Carlito"/>
                <a:cs typeface="Carlito"/>
              </a:rPr>
              <a:t>columnas</a:t>
            </a:r>
            <a:endParaRPr sz="85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4001" y="80771"/>
            <a:ext cx="4983479" cy="1242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3649" y="127399"/>
            <a:ext cx="6525022" cy="896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46829" y="395731"/>
            <a:ext cx="3912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902969" algn="l"/>
                <a:tab pos="3899535" algn="l"/>
              </a:tabLst>
            </a:pPr>
            <a:r>
              <a:rPr spc="-5" dirty="0">
                <a:latin typeface="Carlito"/>
                <a:cs typeface="Carlito"/>
              </a:rPr>
              <a:t>Nombre	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1719" y="8748776"/>
            <a:ext cx="117411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5" dirty="0">
                <a:latin typeface="Carlito"/>
                <a:cs typeface="Carlito"/>
              </a:rPr>
              <a:t>Mundo de</a:t>
            </a:r>
            <a:r>
              <a:rPr sz="1100" spc="-65" dirty="0">
                <a:latin typeface="Carlito"/>
                <a:cs typeface="Carlito"/>
              </a:rPr>
              <a:t> </a:t>
            </a:r>
            <a:r>
              <a:rPr sz="1100" dirty="0">
                <a:latin typeface="Carlito"/>
                <a:cs typeface="Carlito"/>
              </a:rPr>
              <a:t>caramelo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9893" y="8429040"/>
            <a:ext cx="2809875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5080" indent="-158750">
              <a:lnSpc>
                <a:spcPct val="114999"/>
              </a:lnSpc>
              <a:spcBef>
                <a:spcPts val="100"/>
              </a:spcBef>
            </a:pPr>
            <a:r>
              <a:rPr sz="800" b="1" dirty="0">
                <a:latin typeface="Carlito"/>
                <a:cs typeface="Carlito"/>
              </a:rPr>
              <a:t>A.E </a:t>
            </a:r>
            <a:r>
              <a:rPr sz="800" dirty="0">
                <a:latin typeface="Carlito"/>
                <a:cs typeface="Carlito"/>
              </a:rPr>
              <a:t>Habla </a:t>
            </a:r>
            <a:r>
              <a:rPr sz="800" spc="-5" dirty="0">
                <a:latin typeface="Carlito"/>
                <a:cs typeface="Carlito"/>
              </a:rPr>
              <a:t>sobre sus conductas </a:t>
            </a:r>
            <a:r>
              <a:rPr sz="800" dirty="0">
                <a:latin typeface="Carlito"/>
                <a:cs typeface="Carlito"/>
              </a:rPr>
              <a:t>y </a:t>
            </a:r>
            <a:r>
              <a:rPr sz="800" spc="-5" dirty="0">
                <a:latin typeface="Carlito"/>
                <a:cs typeface="Carlito"/>
              </a:rPr>
              <a:t>las de sus compañeros, </a:t>
            </a:r>
            <a:r>
              <a:rPr sz="800" dirty="0">
                <a:latin typeface="Carlito"/>
                <a:cs typeface="Carlito"/>
              </a:rPr>
              <a:t>explica </a:t>
            </a:r>
            <a:r>
              <a:rPr sz="800" spc="-5" dirty="0">
                <a:latin typeface="Carlito"/>
                <a:cs typeface="Carlito"/>
              </a:rPr>
              <a:t>las  consecuencias de sus actos </a:t>
            </a:r>
            <a:r>
              <a:rPr sz="800" dirty="0">
                <a:latin typeface="Carlito"/>
                <a:cs typeface="Carlito"/>
              </a:rPr>
              <a:t>y </a:t>
            </a:r>
            <a:r>
              <a:rPr sz="800" spc="-5" dirty="0">
                <a:latin typeface="Carlito"/>
                <a:cs typeface="Carlito"/>
              </a:rPr>
              <a:t>reflexiona </a:t>
            </a:r>
            <a:r>
              <a:rPr sz="800" dirty="0">
                <a:latin typeface="Carlito"/>
                <a:cs typeface="Carlito"/>
              </a:rPr>
              <a:t>ante </a:t>
            </a:r>
            <a:r>
              <a:rPr sz="800" spc="-5" dirty="0">
                <a:latin typeface="Carlito"/>
                <a:cs typeface="Carlito"/>
              </a:rPr>
              <a:t>situaciones</a:t>
            </a:r>
            <a:r>
              <a:rPr sz="800" spc="135" dirty="0">
                <a:latin typeface="Carlito"/>
                <a:cs typeface="Carlito"/>
              </a:rPr>
              <a:t> </a:t>
            </a:r>
            <a:r>
              <a:rPr sz="800" spc="-5" dirty="0">
                <a:latin typeface="Carlito"/>
                <a:cs typeface="Carlito"/>
              </a:rPr>
              <a:t>de</a:t>
            </a:r>
            <a:endParaRPr sz="800">
              <a:latin typeface="Carlito"/>
              <a:cs typeface="Carlito"/>
            </a:endParaRPr>
          </a:p>
          <a:p>
            <a:pPr marR="5080" algn="ctr">
              <a:spcBef>
                <a:spcPts val="140"/>
              </a:spcBef>
            </a:pPr>
            <a:r>
              <a:rPr sz="800" spc="-5" dirty="0">
                <a:latin typeface="Carlito"/>
                <a:cs typeface="Carlito"/>
              </a:rPr>
              <a:t>desacuerdo.</a:t>
            </a:r>
            <a:endParaRPr sz="800">
              <a:latin typeface="Carlito"/>
              <a:cs typeface="Carlito"/>
            </a:endParaRPr>
          </a:p>
          <a:p>
            <a:pPr marR="3175" algn="ctr">
              <a:spcBef>
                <a:spcPts val="145"/>
              </a:spcBef>
            </a:pPr>
            <a:r>
              <a:rPr sz="800" dirty="0">
                <a:latin typeface="Carlito"/>
                <a:cs typeface="Carlito"/>
              </a:rPr>
              <a:t>.</a:t>
            </a:r>
            <a:endParaRPr sz="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8400" y="1565147"/>
            <a:ext cx="5143500" cy="6718300"/>
            <a:chOff x="914400" y="1565147"/>
            <a:chExt cx="5143500" cy="6718300"/>
          </a:xfrm>
        </p:grpSpPr>
        <p:sp>
          <p:nvSpPr>
            <p:cNvPr id="7" name="object 7"/>
            <p:cNvSpPr/>
            <p:nvPr/>
          </p:nvSpPr>
          <p:spPr>
            <a:xfrm>
              <a:off x="924305" y="1582673"/>
              <a:ext cx="1298575" cy="1567180"/>
            </a:xfrm>
            <a:custGeom>
              <a:avLst/>
              <a:gdLst/>
              <a:ahLst/>
              <a:cxnLst/>
              <a:rect l="l" t="t" r="r" b="b"/>
              <a:pathLst>
                <a:path w="1298575" h="1567180">
                  <a:moveTo>
                    <a:pt x="0" y="0"/>
                  </a:moveTo>
                  <a:lnTo>
                    <a:pt x="0" y="1566672"/>
                  </a:lnTo>
                  <a:lnTo>
                    <a:pt x="1298448" y="1566671"/>
                  </a:lnTo>
                  <a:lnTo>
                    <a:pt x="1298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4305" y="1582673"/>
              <a:ext cx="1298575" cy="1567180"/>
            </a:xfrm>
            <a:custGeom>
              <a:avLst/>
              <a:gdLst/>
              <a:ahLst/>
              <a:cxnLst/>
              <a:rect l="l" t="t" r="r" b="b"/>
              <a:pathLst>
                <a:path w="1298575" h="1567180">
                  <a:moveTo>
                    <a:pt x="1298448" y="1566671"/>
                  </a:moveTo>
                  <a:lnTo>
                    <a:pt x="1298448" y="0"/>
                  </a:lnTo>
                  <a:lnTo>
                    <a:pt x="0" y="0"/>
                  </a:lnTo>
                  <a:lnTo>
                    <a:pt x="0" y="1566672"/>
                  </a:lnTo>
                  <a:lnTo>
                    <a:pt x="1298448" y="156667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7353" y="3281933"/>
              <a:ext cx="1300480" cy="1567180"/>
            </a:xfrm>
            <a:custGeom>
              <a:avLst/>
              <a:gdLst/>
              <a:ahLst/>
              <a:cxnLst/>
              <a:rect l="l" t="t" r="r" b="b"/>
              <a:pathLst>
                <a:path w="1300480" h="1567179">
                  <a:moveTo>
                    <a:pt x="0" y="0"/>
                  </a:moveTo>
                  <a:lnTo>
                    <a:pt x="0" y="1566672"/>
                  </a:lnTo>
                  <a:lnTo>
                    <a:pt x="1299972" y="1566672"/>
                  </a:lnTo>
                  <a:lnTo>
                    <a:pt x="12999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7353" y="3281933"/>
              <a:ext cx="1300480" cy="1567180"/>
            </a:xfrm>
            <a:custGeom>
              <a:avLst/>
              <a:gdLst/>
              <a:ahLst/>
              <a:cxnLst/>
              <a:rect l="l" t="t" r="r" b="b"/>
              <a:pathLst>
                <a:path w="1300480" h="1567179">
                  <a:moveTo>
                    <a:pt x="1299972" y="1566672"/>
                  </a:moveTo>
                  <a:lnTo>
                    <a:pt x="1299972" y="0"/>
                  </a:lnTo>
                  <a:lnTo>
                    <a:pt x="0" y="0"/>
                  </a:lnTo>
                  <a:lnTo>
                    <a:pt x="0" y="1566672"/>
                  </a:lnTo>
                  <a:lnTo>
                    <a:pt x="1299972" y="1566672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5642" y="5016245"/>
              <a:ext cx="1300480" cy="1567180"/>
            </a:xfrm>
            <a:custGeom>
              <a:avLst/>
              <a:gdLst/>
              <a:ahLst/>
              <a:cxnLst/>
              <a:rect l="l" t="t" r="r" b="b"/>
              <a:pathLst>
                <a:path w="1300480" h="1567179">
                  <a:moveTo>
                    <a:pt x="0" y="0"/>
                  </a:moveTo>
                  <a:lnTo>
                    <a:pt x="0" y="1566672"/>
                  </a:lnTo>
                  <a:lnTo>
                    <a:pt x="1299972" y="1566671"/>
                  </a:lnTo>
                  <a:lnTo>
                    <a:pt x="12999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5642" y="5016245"/>
              <a:ext cx="1300480" cy="1567180"/>
            </a:xfrm>
            <a:custGeom>
              <a:avLst/>
              <a:gdLst/>
              <a:ahLst/>
              <a:cxnLst/>
              <a:rect l="l" t="t" r="r" b="b"/>
              <a:pathLst>
                <a:path w="1300480" h="1567179">
                  <a:moveTo>
                    <a:pt x="1299972" y="1566671"/>
                  </a:moveTo>
                  <a:lnTo>
                    <a:pt x="1299972" y="0"/>
                  </a:lnTo>
                  <a:lnTo>
                    <a:pt x="0" y="0"/>
                  </a:lnTo>
                  <a:lnTo>
                    <a:pt x="0" y="1566672"/>
                  </a:lnTo>
                  <a:lnTo>
                    <a:pt x="1299972" y="1566671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8690" y="6704838"/>
              <a:ext cx="1300480" cy="1568450"/>
            </a:xfrm>
            <a:custGeom>
              <a:avLst/>
              <a:gdLst/>
              <a:ahLst/>
              <a:cxnLst/>
              <a:rect l="l" t="t" r="r" b="b"/>
              <a:pathLst>
                <a:path w="1300480" h="1568450">
                  <a:moveTo>
                    <a:pt x="0" y="0"/>
                  </a:moveTo>
                  <a:lnTo>
                    <a:pt x="0" y="1568196"/>
                  </a:lnTo>
                  <a:lnTo>
                    <a:pt x="1299972" y="1568196"/>
                  </a:lnTo>
                  <a:lnTo>
                    <a:pt x="12999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8690" y="6704838"/>
              <a:ext cx="1300480" cy="1568450"/>
            </a:xfrm>
            <a:custGeom>
              <a:avLst/>
              <a:gdLst/>
              <a:ahLst/>
              <a:cxnLst/>
              <a:rect l="l" t="t" r="r" b="b"/>
              <a:pathLst>
                <a:path w="1300480" h="1568450">
                  <a:moveTo>
                    <a:pt x="1299972" y="1568196"/>
                  </a:moveTo>
                  <a:lnTo>
                    <a:pt x="1299972" y="0"/>
                  </a:lnTo>
                  <a:lnTo>
                    <a:pt x="0" y="0"/>
                  </a:lnTo>
                  <a:lnTo>
                    <a:pt x="0" y="1568196"/>
                  </a:lnTo>
                  <a:lnTo>
                    <a:pt x="1299972" y="156819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96718" y="2057399"/>
              <a:ext cx="1372870" cy="5759450"/>
            </a:xfrm>
            <a:custGeom>
              <a:avLst/>
              <a:gdLst/>
              <a:ahLst/>
              <a:cxnLst/>
              <a:rect l="l" t="t" r="r" b="b"/>
              <a:pathLst>
                <a:path w="1372870" h="5759450">
                  <a:moveTo>
                    <a:pt x="1308608" y="1953006"/>
                  </a:moveTo>
                  <a:lnTo>
                    <a:pt x="1213358" y="1905381"/>
                  </a:lnTo>
                  <a:lnTo>
                    <a:pt x="1194308" y="1895856"/>
                  </a:lnTo>
                  <a:lnTo>
                    <a:pt x="1194308" y="1933956"/>
                  </a:lnTo>
                  <a:lnTo>
                    <a:pt x="0" y="1933956"/>
                  </a:lnTo>
                  <a:lnTo>
                    <a:pt x="0" y="1972056"/>
                  </a:lnTo>
                  <a:lnTo>
                    <a:pt x="1194308" y="1972056"/>
                  </a:lnTo>
                  <a:lnTo>
                    <a:pt x="1194308" y="2010156"/>
                  </a:lnTo>
                  <a:lnTo>
                    <a:pt x="1308608" y="1953006"/>
                  </a:lnTo>
                  <a:close/>
                </a:path>
                <a:path w="1372870" h="5759450">
                  <a:moveTo>
                    <a:pt x="1314704" y="57150"/>
                  </a:moveTo>
                  <a:lnTo>
                    <a:pt x="1219454" y="9525"/>
                  </a:lnTo>
                  <a:lnTo>
                    <a:pt x="1200404" y="0"/>
                  </a:lnTo>
                  <a:lnTo>
                    <a:pt x="1200404" y="38100"/>
                  </a:lnTo>
                  <a:lnTo>
                    <a:pt x="6096" y="38100"/>
                  </a:lnTo>
                  <a:lnTo>
                    <a:pt x="6096" y="76200"/>
                  </a:lnTo>
                  <a:lnTo>
                    <a:pt x="1200404" y="76200"/>
                  </a:lnTo>
                  <a:lnTo>
                    <a:pt x="1200404" y="114300"/>
                  </a:lnTo>
                  <a:lnTo>
                    <a:pt x="1314704" y="57150"/>
                  </a:lnTo>
                  <a:close/>
                </a:path>
                <a:path w="1372870" h="5759450">
                  <a:moveTo>
                    <a:pt x="1366520" y="5702046"/>
                  </a:moveTo>
                  <a:lnTo>
                    <a:pt x="1271270" y="5654421"/>
                  </a:lnTo>
                  <a:lnTo>
                    <a:pt x="1252220" y="5644896"/>
                  </a:lnTo>
                  <a:lnTo>
                    <a:pt x="1252220" y="5682996"/>
                  </a:lnTo>
                  <a:lnTo>
                    <a:pt x="57912" y="5682996"/>
                  </a:lnTo>
                  <a:lnTo>
                    <a:pt x="57912" y="5721096"/>
                  </a:lnTo>
                  <a:lnTo>
                    <a:pt x="1252220" y="5721096"/>
                  </a:lnTo>
                  <a:lnTo>
                    <a:pt x="1252220" y="5759196"/>
                  </a:lnTo>
                  <a:lnTo>
                    <a:pt x="1366520" y="5702046"/>
                  </a:lnTo>
                  <a:close/>
                </a:path>
                <a:path w="1372870" h="5759450">
                  <a:moveTo>
                    <a:pt x="1372616" y="3806190"/>
                  </a:moveTo>
                  <a:lnTo>
                    <a:pt x="1277366" y="3758565"/>
                  </a:lnTo>
                  <a:lnTo>
                    <a:pt x="1258316" y="3749040"/>
                  </a:lnTo>
                  <a:lnTo>
                    <a:pt x="1258316" y="3787140"/>
                  </a:lnTo>
                  <a:lnTo>
                    <a:pt x="64008" y="3787140"/>
                  </a:lnTo>
                  <a:lnTo>
                    <a:pt x="64008" y="3825240"/>
                  </a:lnTo>
                  <a:lnTo>
                    <a:pt x="1258316" y="3825240"/>
                  </a:lnTo>
                  <a:lnTo>
                    <a:pt x="1258316" y="3863340"/>
                  </a:lnTo>
                  <a:lnTo>
                    <a:pt x="1372616" y="3806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3638" y="1575053"/>
              <a:ext cx="1300480" cy="1568450"/>
            </a:xfrm>
            <a:custGeom>
              <a:avLst/>
              <a:gdLst/>
              <a:ahLst/>
              <a:cxnLst/>
              <a:rect l="l" t="t" r="r" b="b"/>
              <a:pathLst>
                <a:path w="1300479" h="1568450">
                  <a:moveTo>
                    <a:pt x="0" y="0"/>
                  </a:moveTo>
                  <a:lnTo>
                    <a:pt x="0" y="1568196"/>
                  </a:lnTo>
                  <a:lnTo>
                    <a:pt x="1299972" y="1568196"/>
                  </a:lnTo>
                  <a:lnTo>
                    <a:pt x="12999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3638" y="1575053"/>
              <a:ext cx="1300480" cy="1568450"/>
            </a:xfrm>
            <a:custGeom>
              <a:avLst/>
              <a:gdLst/>
              <a:ahLst/>
              <a:cxnLst/>
              <a:rect l="l" t="t" r="r" b="b"/>
              <a:pathLst>
                <a:path w="1300479" h="1568450">
                  <a:moveTo>
                    <a:pt x="1299972" y="1568196"/>
                  </a:moveTo>
                  <a:lnTo>
                    <a:pt x="1299972" y="0"/>
                  </a:lnTo>
                  <a:lnTo>
                    <a:pt x="0" y="0"/>
                  </a:lnTo>
                  <a:lnTo>
                    <a:pt x="0" y="1568196"/>
                  </a:lnTo>
                  <a:lnTo>
                    <a:pt x="1299972" y="156819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26685" y="3274313"/>
              <a:ext cx="1300480" cy="1568450"/>
            </a:xfrm>
            <a:custGeom>
              <a:avLst/>
              <a:gdLst/>
              <a:ahLst/>
              <a:cxnLst/>
              <a:rect l="l" t="t" r="r" b="b"/>
              <a:pathLst>
                <a:path w="1300479" h="1568450">
                  <a:moveTo>
                    <a:pt x="0" y="0"/>
                  </a:moveTo>
                  <a:lnTo>
                    <a:pt x="0" y="1568196"/>
                  </a:lnTo>
                  <a:lnTo>
                    <a:pt x="1299972" y="1568196"/>
                  </a:lnTo>
                  <a:lnTo>
                    <a:pt x="1299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26685" y="3274313"/>
              <a:ext cx="1300480" cy="1568450"/>
            </a:xfrm>
            <a:custGeom>
              <a:avLst/>
              <a:gdLst/>
              <a:ahLst/>
              <a:cxnLst/>
              <a:rect l="l" t="t" r="r" b="b"/>
              <a:pathLst>
                <a:path w="1300479" h="1568450">
                  <a:moveTo>
                    <a:pt x="1299972" y="1568196"/>
                  </a:moveTo>
                  <a:lnTo>
                    <a:pt x="1299971" y="0"/>
                  </a:lnTo>
                  <a:lnTo>
                    <a:pt x="0" y="0"/>
                  </a:lnTo>
                  <a:lnTo>
                    <a:pt x="0" y="1568196"/>
                  </a:lnTo>
                  <a:lnTo>
                    <a:pt x="1299972" y="156819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44973" y="5010150"/>
              <a:ext cx="1300480" cy="1567180"/>
            </a:xfrm>
            <a:custGeom>
              <a:avLst/>
              <a:gdLst/>
              <a:ahLst/>
              <a:cxnLst/>
              <a:rect l="l" t="t" r="r" b="b"/>
              <a:pathLst>
                <a:path w="1300479" h="1567179">
                  <a:moveTo>
                    <a:pt x="0" y="0"/>
                  </a:moveTo>
                  <a:lnTo>
                    <a:pt x="0" y="1566672"/>
                  </a:lnTo>
                  <a:lnTo>
                    <a:pt x="1299972" y="1566672"/>
                  </a:lnTo>
                  <a:lnTo>
                    <a:pt x="12999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44973" y="5010150"/>
              <a:ext cx="1300480" cy="1567180"/>
            </a:xfrm>
            <a:custGeom>
              <a:avLst/>
              <a:gdLst/>
              <a:ahLst/>
              <a:cxnLst/>
              <a:rect l="l" t="t" r="r" b="b"/>
              <a:pathLst>
                <a:path w="1300479" h="1567179">
                  <a:moveTo>
                    <a:pt x="1299972" y="1566672"/>
                  </a:moveTo>
                  <a:lnTo>
                    <a:pt x="1299972" y="0"/>
                  </a:lnTo>
                  <a:lnTo>
                    <a:pt x="0" y="0"/>
                  </a:lnTo>
                  <a:lnTo>
                    <a:pt x="0" y="1566672"/>
                  </a:lnTo>
                  <a:lnTo>
                    <a:pt x="1299972" y="1566672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48021" y="6698741"/>
              <a:ext cx="1300480" cy="1567180"/>
            </a:xfrm>
            <a:custGeom>
              <a:avLst/>
              <a:gdLst/>
              <a:ahLst/>
              <a:cxnLst/>
              <a:rect l="l" t="t" r="r" b="b"/>
              <a:pathLst>
                <a:path w="1300479" h="1567179">
                  <a:moveTo>
                    <a:pt x="0" y="0"/>
                  </a:moveTo>
                  <a:lnTo>
                    <a:pt x="0" y="1566672"/>
                  </a:lnTo>
                  <a:lnTo>
                    <a:pt x="1299971" y="1566672"/>
                  </a:lnTo>
                  <a:lnTo>
                    <a:pt x="1299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48021" y="6698741"/>
              <a:ext cx="1300480" cy="1567180"/>
            </a:xfrm>
            <a:custGeom>
              <a:avLst/>
              <a:gdLst/>
              <a:ahLst/>
              <a:cxnLst/>
              <a:rect l="l" t="t" r="r" b="b"/>
              <a:pathLst>
                <a:path w="1300479" h="1567179">
                  <a:moveTo>
                    <a:pt x="1299971" y="1566672"/>
                  </a:moveTo>
                  <a:lnTo>
                    <a:pt x="1299971" y="0"/>
                  </a:lnTo>
                  <a:lnTo>
                    <a:pt x="0" y="0"/>
                  </a:lnTo>
                  <a:lnTo>
                    <a:pt x="0" y="1566672"/>
                  </a:lnTo>
                  <a:lnTo>
                    <a:pt x="1299971" y="156667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07027" y="838276"/>
            <a:ext cx="16960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Relaciona </a:t>
            </a:r>
            <a:r>
              <a:rPr sz="1200" dirty="0">
                <a:latin typeface="Carlito"/>
                <a:cs typeface="Carlito"/>
              </a:rPr>
              <a:t>ambas</a:t>
            </a:r>
            <a:r>
              <a:rPr sz="1200" spc="-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columnas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74645" y="1253109"/>
            <a:ext cx="5137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10" dirty="0">
                <a:latin typeface="Carlito"/>
                <a:cs typeface="Carlito"/>
              </a:rPr>
              <a:t>Causa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65722" y="1236726"/>
            <a:ext cx="5365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5" dirty="0">
                <a:latin typeface="Carlito"/>
                <a:cs typeface="Carlito"/>
              </a:rPr>
              <a:t>E</a:t>
            </a:r>
            <a:r>
              <a:rPr sz="1600" spc="-40" dirty="0">
                <a:latin typeface="Carlito"/>
                <a:cs typeface="Carlito"/>
              </a:rPr>
              <a:t>f</a:t>
            </a:r>
            <a:r>
              <a:rPr sz="1600" spc="-5" dirty="0">
                <a:latin typeface="Carlito"/>
                <a:cs typeface="Carlito"/>
              </a:rPr>
              <a:t>e</a:t>
            </a:r>
            <a:r>
              <a:rPr sz="1600" spc="-15" dirty="0">
                <a:latin typeface="Carlito"/>
                <a:cs typeface="Carlito"/>
              </a:rPr>
              <a:t>ct</a:t>
            </a:r>
            <a:r>
              <a:rPr sz="1600" spc="-5" dirty="0">
                <a:latin typeface="Carlito"/>
                <a:cs typeface="Carlito"/>
              </a:rPr>
              <a:t>o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24001" y="277369"/>
            <a:ext cx="5071871" cy="1248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0E40DD-F72E-42E0-A342-3D13C3CE8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90" y="0"/>
            <a:ext cx="4214813" cy="9144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0421B1-CDC5-47A4-8CE2-B52974CCC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0"/>
            <a:ext cx="421481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6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53E75C-5494-4A6F-8DE7-5ECC6F96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0"/>
            <a:ext cx="4214813" cy="9144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3ECA5F8-37E6-47DA-A9BC-A16A521EA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4214813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3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2741" y="10933"/>
            <a:ext cx="785078" cy="509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6009" y="896327"/>
            <a:ext cx="8683625" cy="127000"/>
          </a:xfrm>
          <a:custGeom>
            <a:avLst/>
            <a:gdLst/>
            <a:ahLst/>
            <a:cxnLst/>
            <a:rect l="l" t="t" r="r" b="b"/>
            <a:pathLst>
              <a:path w="8683625" h="127000">
                <a:moveTo>
                  <a:pt x="2958007" y="0"/>
                </a:moveTo>
                <a:lnTo>
                  <a:pt x="0" y="0"/>
                </a:lnTo>
                <a:lnTo>
                  <a:pt x="0" y="126911"/>
                </a:lnTo>
                <a:lnTo>
                  <a:pt x="2958007" y="126911"/>
                </a:lnTo>
                <a:lnTo>
                  <a:pt x="2958007" y="0"/>
                </a:lnTo>
                <a:close/>
              </a:path>
              <a:path w="8683625" h="127000">
                <a:moveTo>
                  <a:pt x="8683371" y="0"/>
                </a:moveTo>
                <a:lnTo>
                  <a:pt x="2965729" y="0"/>
                </a:lnTo>
                <a:lnTo>
                  <a:pt x="2965729" y="126911"/>
                </a:lnTo>
                <a:lnTo>
                  <a:pt x="8683371" y="126911"/>
                </a:lnTo>
                <a:lnTo>
                  <a:pt x="8683371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16335" y="456343"/>
            <a:ext cx="7317740" cy="57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46150" algn="ctr">
              <a:lnSpc>
                <a:spcPts val="1360"/>
              </a:lnSpc>
              <a:spcBef>
                <a:spcPts val="105"/>
              </a:spcBef>
            </a:pPr>
            <a:r>
              <a:rPr sz="1150" b="1" spc="585" dirty="0">
                <a:latin typeface="Times New Roman"/>
                <a:cs typeface="Times New Roman"/>
              </a:rPr>
              <a:t>ESCUELA</a:t>
            </a:r>
            <a:r>
              <a:rPr sz="1150" b="1" spc="204" dirty="0">
                <a:latin typeface="Times New Roman"/>
                <a:cs typeface="Times New Roman"/>
              </a:rPr>
              <a:t> </a:t>
            </a:r>
            <a:r>
              <a:rPr sz="1150" b="1" spc="665" dirty="0">
                <a:latin typeface="Times New Roman"/>
                <a:cs typeface="Times New Roman"/>
              </a:rPr>
              <a:t>NORMAL</a:t>
            </a:r>
            <a:r>
              <a:rPr sz="1150" b="1" spc="204" dirty="0">
                <a:latin typeface="Times New Roman"/>
                <a:cs typeface="Times New Roman"/>
              </a:rPr>
              <a:t> </a:t>
            </a:r>
            <a:r>
              <a:rPr sz="1150" b="1" spc="605" dirty="0">
                <a:latin typeface="Times New Roman"/>
                <a:cs typeface="Times New Roman"/>
              </a:rPr>
              <a:t>DE</a:t>
            </a:r>
            <a:r>
              <a:rPr sz="1150" b="1" spc="204" dirty="0">
                <a:latin typeface="Times New Roman"/>
                <a:cs typeface="Times New Roman"/>
              </a:rPr>
              <a:t> </a:t>
            </a:r>
            <a:r>
              <a:rPr sz="1150" b="1" spc="600" dirty="0">
                <a:latin typeface="Times New Roman"/>
                <a:cs typeface="Times New Roman"/>
              </a:rPr>
              <a:t>EDUCACIÓN</a:t>
            </a:r>
            <a:r>
              <a:rPr sz="1150" b="1" spc="210" dirty="0">
                <a:latin typeface="Times New Roman"/>
                <a:cs typeface="Times New Roman"/>
              </a:rPr>
              <a:t> </a:t>
            </a:r>
            <a:r>
              <a:rPr sz="1150" b="1" spc="595" dirty="0">
                <a:latin typeface="Times New Roman"/>
                <a:cs typeface="Times New Roman"/>
              </a:rPr>
              <a:t>PREESCOLAR</a:t>
            </a:r>
            <a:endParaRPr sz="1150">
              <a:latin typeface="Times New Roman"/>
              <a:cs typeface="Times New Roman"/>
            </a:endParaRPr>
          </a:p>
          <a:p>
            <a:pPr marL="956310" algn="ctr">
              <a:lnSpc>
                <a:spcPts val="1360"/>
              </a:lnSpc>
            </a:pPr>
            <a:r>
              <a:rPr sz="1150" b="1" spc="385" dirty="0">
                <a:latin typeface="Times New Roman"/>
                <a:cs typeface="Times New Roman"/>
              </a:rPr>
              <a:t>Ciclo </a:t>
            </a:r>
            <a:r>
              <a:rPr sz="1150" b="1" spc="370" dirty="0">
                <a:latin typeface="Times New Roman"/>
                <a:cs typeface="Times New Roman"/>
              </a:rPr>
              <a:t>escolar</a:t>
            </a:r>
            <a:r>
              <a:rPr sz="1150" b="1" spc="50" dirty="0">
                <a:latin typeface="Times New Roman"/>
                <a:cs typeface="Times New Roman"/>
              </a:rPr>
              <a:t> </a:t>
            </a:r>
            <a:r>
              <a:rPr sz="1150" b="1" spc="420" dirty="0">
                <a:latin typeface="Times New Roman"/>
                <a:cs typeface="Times New Roman"/>
              </a:rPr>
              <a:t>2020-2021</a:t>
            </a:r>
            <a:endParaRPr sz="1150">
              <a:latin typeface="Times New Roman"/>
              <a:cs typeface="Times New Roman"/>
            </a:endParaRPr>
          </a:p>
          <a:p>
            <a:pPr marL="12700">
              <a:spcBef>
                <a:spcPts val="600"/>
              </a:spcBef>
              <a:tabLst>
                <a:tab pos="2978150" algn="l"/>
              </a:tabLst>
            </a:pPr>
            <a:r>
              <a:rPr sz="850" b="1" spc="290" dirty="0">
                <a:latin typeface="Times New Roman"/>
                <a:cs typeface="Times New Roman"/>
              </a:rPr>
              <a:t>Lista</a:t>
            </a:r>
            <a:r>
              <a:rPr sz="850" b="1" spc="170" dirty="0">
                <a:latin typeface="Times New Roman"/>
                <a:cs typeface="Times New Roman"/>
              </a:rPr>
              <a:t> </a:t>
            </a:r>
            <a:r>
              <a:rPr sz="850" b="1" spc="335" dirty="0">
                <a:latin typeface="Times New Roman"/>
                <a:cs typeface="Times New Roman"/>
              </a:rPr>
              <a:t>de</a:t>
            </a:r>
            <a:r>
              <a:rPr sz="850" b="1" spc="165" dirty="0">
                <a:latin typeface="Times New Roman"/>
                <a:cs typeface="Times New Roman"/>
              </a:rPr>
              <a:t> </a:t>
            </a:r>
            <a:r>
              <a:rPr sz="850" b="1" spc="290" dirty="0">
                <a:latin typeface="Times New Roman"/>
                <a:cs typeface="Times New Roman"/>
              </a:rPr>
              <a:t>Cotejo.	</a:t>
            </a:r>
            <a:r>
              <a:rPr sz="850" b="1" spc="445" dirty="0">
                <a:latin typeface="Times New Roman"/>
                <a:cs typeface="Times New Roman"/>
              </a:rPr>
              <a:t>PROPUESTA</a:t>
            </a:r>
            <a:r>
              <a:rPr sz="850" b="1" spc="165" dirty="0">
                <a:latin typeface="Times New Roman"/>
                <a:cs typeface="Times New Roman"/>
              </a:rPr>
              <a:t> </a:t>
            </a:r>
            <a:r>
              <a:rPr sz="850" b="1" spc="425" dirty="0">
                <a:latin typeface="Times New Roman"/>
                <a:cs typeface="Times New Roman"/>
              </a:rPr>
              <a:t>DIDÁCTICA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38287" y="891693"/>
            <a:ext cx="8699500" cy="136525"/>
          </a:xfrm>
          <a:custGeom>
            <a:avLst/>
            <a:gdLst/>
            <a:ahLst/>
            <a:cxnLst/>
            <a:rect l="l" t="t" r="r" b="b"/>
            <a:pathLst>
              <a:path w="8699500" h="136525">
                <a:moveTo>
                  <a:pt x="8691093" y="0"/>
                </a:moveTo>
                <a:lnTo>
                  <a:pt x="2973451" y="0"/>
                </a:lnTo>
                <a:lnTo>
                  <a:pt x="2965729" y="0"/>
                </a:lnTo>
                <a:lnTo>
                  <a:pt x="2965729" y="4635"/>
                </a:lnTo>
                <a:lnTo>
                  <a:pt x="2965729" y="131546"/>
                </a:lnTo>
                <a:lnTo>
                  <a:pt x="7721" y="131546"/>
                </a:lnTo>
                <a:lnTo>
                  <a:pt x="7721" y="4635"/>
                </a:lnTo>
                <a:lnTo>
                  <a:pt x="2965729" y="4635"/>
                </a:lnTo>
                <a:lnTo>
                  <a:pt x="2965729" y="0"/>
                </a:lnTo>
                <a:lnTo>
                  <a:pt x="7721" y="0"/>
                </a:lnTo>
                <a:lnTo>
                  <a:pt x="0" y="0"/>
                </a:lnTo>
                <a:lnTo>
                  <a:pt x="0" y="135953"/>
                </a:lnTo>
                <a:lnTo>
                  <a:pt x="7721" y="135953"/>
                </a:lnTo>
                <a:lnTo>
                  <a:pt x="2965729" y="135953"/>
                </a:lnTo>
                <a:lnTo>
                  <a:pt x="2973451" y="135953"/>
                </a:lnTo>
                <a:lnTo>
                  <a:pt x="8691093" y="135953"/>
                </a:lnTo>
                <a:lnTo>
                  <a:pt x="8691093" y="131546"/>
                </a:lnTo>
                <a:lnTo>
                  <a:pt x="2973451" y="131546"/>
                </a:lnTo>
                <a:lnTo>
                  <a:pt x="2973451" y="4635"/>
                </a:lnTo>
                <a:lnTo>
                  <a:pt x="8691093" y="4635"/>
                </a:lnTo>
                <a:lnTo>
                  <a:pt x="8691093" y="0"/>
                </a:lnTo>
                <a:close/>
              </a:path>
              <a:path w="8699500" h="136525">
                <a:moveTo>
                  <a:pt x="8698979" y="0"/>
                </a:moveTo>
                <a:lnTo>
                  <a:pt x="8691258" y="0"/>
                </a:lnTo>
                <a:lnTo>
                  <a:pt x="8691258" y="135953"/>
                </a:lnTo>
                <a:lnTo>
                  <a:pt x="8698979" y="135953"/>
                </a:lnTo>
                <a:lnTo>
                  <a:pt x="8698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738296" y="1154557"/>
          <a:ext cx="8703310" cy="3328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1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327">
                <a:tc>
                  <a:txBody>
                    <a:bodyPr/>
                    <a:lstStyle/>
                    <a:p>
                      <a:pPr marR="238125" algn="r">
                        <a:lnSpc>
                          <a:spcPts val="935"/>
                        </a:lnSpc>
                      </a:pP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sz="850" b="1" spc="-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ia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50" spc="265" dirty="0">
                          <a:latin typeface="Times New Roman"/>
                          <a:cs typeface="Times New Roman"/>
                        </a:rPr>
                        <a:t>Estrategias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desarrollo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socioemocional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7">
                <a:tc>
                  <a:txBody>
                    <a:bodyPr/>
                    <a:lstStyle/>
                    <a:p>
                      <a:pPr marL="287655">
                        <a:lnSpc>
                          <a:spcPts val="935"/>
                        </a:lnSpc>
                      </a:pPr>
                      <a:r>
                        <a:rPr sz="850" b="1" spc="350" dirty="0">
                          <a:latin typeface="Times New Roman"/>
                          <a:cs typeface="Times New Roman"/>
                        </a:rPr>
                        <a:t>Unidad</a:t>
                      </a:r>
                      <a:r>
                        <a:rPr sz="850" b="1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335" dirty="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50" spc="265" dirty="0">
                          <a:latin typeface="Times New Roman"/>
                          <a:cs typeface="Times New Roman"/>
                        </a:rPr>
                        <a:t>Estrategias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desarrollo</a:t>
                      </a:r>
                      <a:r>
                        <a:rPr sz="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socioemocional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0" dirty="0">
                          <a:latin typeface="Times New Roman"/>
                          <a:cs typeface="Times New Roman"/>
                        </a:rPr>
                        <a:t>preescolar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30">
                <a:tc>
                  <a:txBody>
                    <a:bodyPr/>
                    <a:lstStyle/>
                    <a:p>
                      <a:pPr marL="231140">
                        <a:lnSpc>
                          <a:spcPts val="944"/>
                        </a:lnSpc>
                      </a:pPr>
                      <a:r>
                        <a:rPr sz="850" b="1" spc="300" dirty="0">
                          <a:latin typeface="Times New Roman"/>
                          <a:cs typeface="Times New Roman"/>
                        </a:rPr>
                        <a:t>Actividad: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44"/>
                        </a:lnSpc>
                      </a:pPr>
                      <a:r>
                        <a:rPr sz="850" spc="295" dirty="0">
                          <a:latin typeface="Times New Roman"/>
                          <a:cs typeface="Times New Roman"/>
                        </a:rPr>
                        <a:t>Plan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clase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44"/>
                        </a:lnSpc>
                      </a:pPr>
                      <a:r>
                        <a:rPr sz="850" b="1" spc="310" dirty="0">
                          <a:latin typeface="Times New Roman"/>
                          <a:cs typeface="Times New Roman"/>
                        </a:rPr>
                        <a:t>Objetivo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944"/>
                        </a:lnSpc>
                      </a:pPr>
                      <a:r>
                        <a:rPr sz="850" spc="295" dirty="0">
                          <a:latin typeface="Times New Roman"/>
                          <a:cs typeface="Times New Roman"/>
                        </a:rPr>
                        <a:t>Diseñar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una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propuesta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didáctica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Educación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Socioemocional.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1377">
                <a:tc>
                  <a:txBody>
                    <a:bodyPr/>
                    <a:lstStyle/>
                    <a:p>
                      <a:pPr marL="156210" marR="81280" indent="-69850">
                        <a:lnSpc>
                          <a:spcPts val="1000"/>
                        </a:lnSpc>
                        <a:spcBef>
                          <a:spcPts val="25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50" b="1" spc="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850" b="1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50" b="1" spc="-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b="1" spc="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sz="850" b="1" spc="33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850" b="1" spc="26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85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330" dirty="0">
                          <a:latin typeface="Times New Roman"/>
                          <a:cs typeface="Times New Roman"/>
                        </a:rPr>
                        <a:t>unidad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360" marR="83820">
                        <a:lnSpc>
                          <a:spcPts val="1000"/>
                        </a:lnSpc>
                        <a:spcBef>
                          <a:spcPts val="25"/>
                        </a:spcBef>
                      </a:pPr>
                      <a:r>
                        <a:rPr sz="850" spc="285" dirty="0">
                          <a:latin typeface="Times New Roman"/>
                          <a:cs typeface="Times New Roman"/>
                        </a:rPr>
                        <a:t>Detecta</a:t>
                      </a:r>
                      <a:r>
                        <a:rPr sz="85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0" dirty="0">
                          <a:latin typeface="Times New Roman"/>
                          <a:cs typeface="Times New Roman"/>
                        </a:rPr>
                        <a:t>procesos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aprendizaje</a:t>
                      </a:r>
                      <a:r>
                        <a:rPr sz="85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sus</a:t>
                      </a:r>
                      <a:r>
                        <a:rPr sz="85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alumnos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favorecer</a:t>
                      </a:r>
                      <a:r>
                        <a:rPr sz="85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desarrollo</a:t>
                      </a:r>
                      <a:r>
                        <a:rPr sz="85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cognitivo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850" spc="290" dirty="0">
                          <a:latin typeface="Times New Roman"/>
                          <a:cs typeface="Times New Roman"/>
                        </a:rPr>
                        <a:t>socioemocional.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75920" indent="-290195">
                        <a:lnSpc>
                          <a:spcPts val="960"/>
                        </a:lnSpc>
                        <a:buChar char="-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850" spc="280" dirty="0">
                          <a:latin typeface="Times New Roman"/>
                          <a:cs typeface="Times New Roman"/>
                        </a:rPr>
                        <a:t>Plantea </a:t>
                      </a:r>
                      <a:r>
                        <a:rPr sz="850" spc="245" dirty="0">
                          <a:latin typeface="Times New Roman"/>
                          <a:cs typeface="Times New Roman"/>
                        </a:rPr>
                        <a:t>las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necesidades formativas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alumnos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acuerdo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sus procesos</a:t>
                      </a:r>
                      <a:r>
                        <a:rPr sz="850" spc="2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75920">
                        <a:lnSpc>
                          <a:spcPts val="1000"/>
                        </a:lnSpc>
                      </a:pP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desarrollo</a:t>
                      </a:r>
                      <a:r>
                        <a:rPr sz="85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0" dirty="0">
                          <a:latin typeface="Times New Roman"/>
                          <a:cs typeface="Times New Roman"/>
                        </a:rPr>
                        <a:t>aprendizaje,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nuevos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enfoques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0" dirty="0">
                          <a:latin typeface="Times New Roman"/>
                          <a:cs typeface="Times New Roman"/>
                        </a:rPr>
                        <a:t>pedagógicos.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6360" marR="85725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spc="295" dirty="0">
                          <a:latin typeface="Times New Roman"/>
                          <a:cs typeface="Times New Roman"/>
                        </a:rPr>
                        <a:t>Aplica</a:t>
                      </a:r>
                      <a:r>
                        <a:rPr sz="8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plan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programas</a:t>
                      </a:r>
                      <a:r>
                        <a:rPr sz="85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estudio</a:t>
                      </a:r>
                      <a:r>
                        <a:rPr sz="8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85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alcanzar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85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propósitos</a:t>
                      </a:r>
                      <a:r>
                        <a:rPr sz="85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0" dirty="0">
                          <a:latin typeface="Times New Roman"/>
                          <a:cs typeface="Times New Roman"/>
                        </a:rPr>
                        <a:t>educativos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contribuir</a:t>
                      </a:r>
                      <a:r>
                        <a:rPr sz="8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al 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pleno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desenvolvimiento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las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0" dirty="0">
                          <a:latin typeface="Times New Roman"/>
                          <a:cs typeface="Times New Roman"/>
                        </a:rPr>
                        <a:t>capacidades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sus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alumnos.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75920" indent="-290195">
                        <a:lnSpc>
                          <a:spcPts val="960"/>
                        </a:lnSpc>
                        <a:buChar char="-"/>
                        <a:tabLst>
                          <a:tab pos="375920" algn="l"/>
                          <a:tab pos="376555" algn="l"/>
                        </a:tabLst>
                      </a:pPr>
                      <a:r>
                        <a:rPr sz="850" spc="285" dirty="0">
                          <a:latin typeface="Times New Roman"/>
                          <a:cs typeface="Times New Roman"/>
                        </a:rPr>
                        <a:t>Incorpora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recursos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medios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didácticos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idóneos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para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favorecer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aprendizaje</a:t>
                      </a:r>
                      <a:r>
                        <a:rPr sz="8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de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75920" marR="81915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spc="295" dirty="0">
                          <a:latin typeface="Times New Roman"/>
                          <a:cs typeface="Times New Roman"/>
                        </a:rPr>
                        <a:t>acuerdo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conocimiento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procesos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desarrollo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cognitivo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socioemocional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alumnos.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6360" marR="81915">
                        <a:lnSpc>
                          <a:spcPts val="1000"/>
                        </a:lnSpc>
                      </a:pPr>
                      <a:r>
                        <a:rPr sz="850" spc="335" dirty="0">
                          <a:latin typeface="Times New Roman"/>
                          <a:cs typeface="Times New Roman"/>
                        </a:rPr>
                        <a:t>Emplea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evaluación para </a:t>
                      </a:r>
                      <a:r>
                        <a:rPr sz="850" spc="254" dirty="0">
                          <a:latin typeface="Times New Roman"/>
                          <a:cs typeface="Times New Roman"/>
                        </a:rPr>
                        <a:t>intervenir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 diferentes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ámbitos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850" spc="345" dirty="0">
                          <a:latin typeface="Times New Roman"/>
                          <a:cs typeface="Times New Roman"/>
                        </a:rPr>
                        <a:t>momentos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850" spc="254" dirty="0">
                          <a:latin typeface="Times New Roman"/>
                          <a:cs typeface="Times New Roman"/>
                        </a:rPr>
                        <a:t>tarea  </a:t>
                      </a:r>
                      <a:r>
                        <a:rPr sz="850" spc="280" dirty="0">
                          <a:latin typeface="Times New Roman"/>
                          <a:cs typeface="Times New Roman"/>
                        </a:rPr>
                        <a:t>educativa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850" spc="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mejorar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aprendizajes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sus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5" dirty="0">
                          <a:latin typeface="Times New Roman"/>
                          <a:cs typeface="Times New Roman"/>
                        </a:rPr>
                        <a:t>alumnos.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24180" indent="-338455">
                        <a:lnSpc>
                          <a:spcPts val="960"/>
                        </a:lnSpc>
                        <a:buChar char="-"/>
                        <a:tabLst>
                          <a:tab pos="424180" algn="l"/>
                          <a:tab pos="424815" algn="l"/>
                        </a:tabLst>
                      </a:pPr>
                      <a:r>
                        <a:rPr sz="850" spc="305" dirty="0">
                          <a:latin typeface="Times New Roman"/>
                          <a:cs typeface="Times New Roman"/>
                        </a:rPr>
                        <a:t>Evalúa</a:t>
                      </a:r>
                      <a:r>
                        <a:rPr sz="8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aprendizaje</a:t>
                      </a:r>
                      <a:r>
                        <a:rPr sz="8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sus</a:t>
                      </a:r>
                      <a:r>
                        <a:rPr sz="8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alumnos</a:t>
                      </a:r>
                      <a:r>
                        <a:rPr sz="8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5" dirty="0">
                          <a:latin typeface="Times New Roman"/>
                          <a:cs typeface="Times New Roman"/>
                        </a:rPr>
                        <a:t>mediante</a:t>
                      </a:r>
                      <a:r>
                        <a:rPr sz="8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850" spc="1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0" dirty="0">
                          <a:latin typeface="Times New Roman"/>
                          <a:cs typeface="Times New Roman"/>
                        </a:rPr>
                        <a:t>aplicación</a:t>
                      </a:r>
                      <a:r>
                        <a:rPr sz="8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5" dirty="0">
                          <a:latin typeface="Times New Roman"/>
                          <a:cs typeface="Times New Roman"/>
                        </a:rPr>
                        <a:t>distintas</a:t>
                      </a:r>
                      <a:r>
                        <a:rPr sz="85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teorías,</a:t>
                      </a:r>
                      <a:r>
                        <a:rPr sz="85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métodos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75920" marR="83820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850" spc="29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instrumentos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considerando</a:t>
                      </a:r>
                      <a:r>
                        <a:rPr sz="8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5" dirty="0">
                          <a:latin typeface="Times New Roman"/>
                          <a:cs typeface="Times New Roman"/>
                        </a:rPr>
                        <a:t>las</a:t>
                      </a:r>
                      <a:r>
                        <a:rPr sz="8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50" dirty="0">
                          <a:latin typeface="Times New Roman"/>
                          <a:cs typeface="Times New Roman"/>
                        </a:rPr>
                        <a:t>áreas,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40" dirty="0">
                          <a:latin typeface="Times New Roman"/>
                          <a:cs typeface="Times New Roman"/>
                        </a:rPr>
                        <a:t>campos</a:t>
                      </a:r>
                      <a:r>
                        <a:rPr sz="85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ámbitos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0" dirty="0">
                          <a:latin typeface="Times New Roman"/>
                          <a:cs typeface="Times New Roman"/>
                        </a:rPr>
                        <a:t>conocimiento,</a:t>
                      </a:r>
                      <a:r>
                        <a:rPr sz="8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así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65" dirty="0">
                          <a:latin typeface="Times New Roman"/>
                          <a:cs typeface="Times New Roman"/>
                        </a:rPr>
                        <a:t>como</a:t>
                      </a:r>
                      <a:r>
                        <a:rPr sz="8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 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saberes</a:t>
                      </a:r>
                      <a:r>
                        <a:rPr sz="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0" dirty="0">
                          <a:latin typeface="Times New Roman"/>
                          <a:cs typeface="Times New Roman"/>
                        </a:rPr>
                        <a:t>correspondientes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grado</a:t>
                      </a:r>
                      <a:r>
                        <a:rPr sz="85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nivel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educativo.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629">
                <a:tc>
                  <a:txBody>
                    <a:bodyPr/>
                    <a:lstStyle/>
                    <a:p>
                      <a:pPr marR="173355" algn="r">
                        <a:lnSpc>
                          <a:spcPts val="994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850" b="1" spc="-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85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850" b="1" dirty="0">
                          <a:latin typeface="Times New Roman"/>
                          <a:cs typeface="Times New Roman"/>
                        </a:rPr>
                        <a:t>ión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86360" marR="81280" algn="just">
                        <a:lnSpc>
                          <a:spcPts val="1000"/>
                        </a:lnSpc>
                        <a:spcBef>
                          <a:spcPts val="25"/>
                        </a:spcBef>
                      </a:pPr>
                      <a:r>
                        <a:rPr sz="850" spc="275" dirty="0">
                          <a:latin typeface="Times New Roman"/>
                          <a:cs typeface="Times New Roman"/>
                        </a:rPr>
                        <a:t>Realizar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0" dirty="0">
                          <a:latin typeface="Times New Roman"/>
                          <a:cs typeface="Times New Roman"/>
                        </a:rPr>
                        <a:t>diseño</a:t>
                      </a:r>
                      <a:r>
                        <a:rPr sz="85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una</a:t>
                      </a:r>
                      <a:r>
                        <a:rPr sz="850" spc="2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propuesta</a:t>
                      </a:r>
                      <a:r>
                        <a:rPr sz="85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didáctica</a:t>
                      </a:r>
                      <a:r>
                        <a:rPr sz="85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fomente</a:t>
                      </a:r>
                      <a:r>
                        <a:rPr sz="8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5" dirty="0">
                          <a:latin typeface="Times New Roman"/>
                          <a:cs typeface="Times New Roman"/>
                        </a:rPr>
                        <a:t>las</a:t>
                      </a:r>
                      <a:r>
                        <a:rPr sz="850" spc="2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habilidades</a:t>
                      </a:r>
                      <a:r>
                        <a:rPr sz="85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socioemocionales 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favorezca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clima</a:t>
                      </a:r>
                      <a:r>
                        <a:rPr sz="8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del</a:t>
                      </a:r>
                      <a:r>
                        <a:rPr sz="850" spc="2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aula</a:t>
                      </a:r>
                      <a:r>
                        <a:rPr sz="8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través</a:t>
                      </a:r>
                      <a:r>
                        <a:rPr sz="8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revisión</a:t>
                      </a:r>
                      <a:r>
                        <a:rPr sz="850" spc="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programas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dedicados</a:t>
                      </a:r>
                      <a:r>
                        <a:rPr sz="85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850" spc="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54" dirty="0">
                          <a:latin typeface="Times New Roman"/>
                          <a:cs typeface="Times New Roman"/>
                        </a:rPr>
                        <a:t>desarrollar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5" dirty="0">
                          <a:latin typeface="Times New Roman"/>
                          <a:cs typeface="Times New Roman"/>
                        </a:rPr>
                        <a:t>las 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habilidades</a:t>
                      </a:r>
                      <a:r>
                        <a:rPr sz="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socioemocionales</a:t>
                      </a:r>
                      <a:r>
                        <a:rPr sz="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0" dirty="0">
                          <a:latin typeface="Times New Roman"/>
                          <a:cs typeface="Times New Roman"/>
                        </a:rPr>
                        <a:t>salón</a:t>
                      </a:r>
                      <a:r>
                        <a:rPr sz="8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50" dirty="0">
                          <a:latin typeface="Times New Roman"/>
                          <a:cs typeface="Times New Roman"/>
                        </a:rPr>
                        <a:t>clases,</a:t>
                      </a:r>
                      <a:r>
                        <a:rPr sz="8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0" dirty="0">
                          <a:latin typeface="Times New Roman"/>
                          <a:cs typeface="Times New Roman"/>
                        </a:rPr>
                        <a:t>seleccionando</a:t>
                      </a:r>
                      <a:r>
                        <a:rPr sz="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una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5" dirty="0">
                          <a:latin typeface="Times New Roman"/>
                          <a:cs typeface="Times New Roman"/>
                        </a:rPr>
                        <a:t>las</a:t>
                      </a:r>
                      <a:r>
                        <a:rPr sz="8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dimensiones</a:t>
                      </a:r>
                      <a:r>
                        <a:rPr sz="8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educación</a:t>
                      </a:r>
                      <a:r>
                        <a:rPr sz="85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0" dirty="0">
                          <a:latin typeface="Times New Roman"/>
                          <a:cs typeface="Times New Roman"/>
                        </a:rPr>
                        <a:t>socioemocional.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2565" indent="-116839">
                        <a:lnSpc>
                          <a:spcPts val="955"/>
                        </a:lnSpc>
                        <a:buChar char="•"/>
                        <a:tabLst>
                          <a:tab pos="203200" algn="l"/>
                        </a:tabLst>
                      </a:pPr>
                      <a:r>
                        <a:rPr sz="850" spc="310" dirty="0">
                          <a:latin typeface="Times New Roman"/>
                          <a:cs typeface="Times New Roman"/>
                        </a:rPr>
                        <a:t>Autoconocimiento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2565" indent="-116839">
                        <a:lnSpc>
                          <a:spcPts val="1000"/>
                        </a:lnSpc>
                        <a:buChar char="•"/>
                        <a:tabLst>
                          <a:tab pos="203200" algn="l"/>
                        </a:tabLst>
                      </a:pPr>
                      <a:r>
                        <a:rPr sz="850" spc="290" dirty="0">
                          <a:latin typeface="Times New Roman"/>
                          <a:cs typeface="Times New Roman"/>
                        </a:rPr>
                        <a:t>Autorregulación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2565" indent="-116839">
                        <a:lnSpc>
                          <a:spcPts val="1000"/>
                        </a:lnSpc>
                        <a:buChar char="•"/>
                        <a:tabLst>
                          <a:tab pos="203200" algn="l"/>
                        </a:tabLst>
                      </a:pPr>
                      <a:r>
                        <a:rPr sz="850" spc="335" dirty="0">
                          <a:latin typeface="Times New Roman"/>
                          <a:cs typeface="Times New Roman"/>
                        </a:rPr>
                        <a:t>Autonomía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2565" indent="-116839">
                        <a:lnSpc>
                          <a:spcPts val="1000"/>
                        </a:lnSpc>
                        <a:buChar char="•"/>
                        <a:tabLst>
                          <a:tab pos="203200" algn="l"/>
                        </a:tabLst>
                      </a:pPr>
                      <a:r>
                        <a:rPr sz="850" spc="315" dirty="0">
                          <a:latin typeface="Times New Roman"/>
                          <a:cs typeface="Times New Roman"/>
                        </a:rPr>
                        <a:t>Empatía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02565" indent="-116839">
                        <a:lnSpc>
                          <a:spcPts val="950"/>
                        </a:lnSpc>
                        <a:buChar char="•"/>
                        <a:tabLst>
                          <a:tab pos="203200" algn="l"/>
                        </a:tabLst>
                      </a:pPr>
                      <a:r>
                        <a:rPr sz="850" spc="295" dirty="0">
                          <a:latin typeface="Times New Roman"/>
                          <a:cs typeface="Times New Roman"/>
                        </a:rPr>
                        <a:t>Colaboración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637906" y="4527309"/>
          <a:ext cx="8635365" cy="2320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5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4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327"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50" b="1" spc="280" dirty="0">
                          <a:latin typeface="Times New Roman"/>
                          <a:cs typeface="Times New Roman"/>
                        </a:rPr>
                        <a:t>Criterio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50" b="1" spc="325" dirty="0">
                          <a:latin typeface="Times New Roman"/>
                          <a:cs typeface="Times New Roman"/>
                        </a:rPr>
                        <a:t>Puntos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50" b="1" spc="315" dirty="0">
                          <a:latin typeface="Times New Roman"/>
                          <a:cs typeface="Times New Roman"/>
                        </a:rPr>
                        <a:t>Resultado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28">
                <a:tc>
                  <a:txBody>
                    <a:bodyPr/>
                    <a:lstStyle/>
                    <a:p>
                      <a:pPr marL="86360" marR="85725" algn="just">
                        <a:lnSpc>
                          <a:spcPts val="1000"/>
                        </a:lnSpc>
                        <a:spcBef>
                          <a:spcPts val="25"/>
                        </a:spcBef>
                      </a:pPr>
                      <a:r>
                        <a:rPr sz="850" b="1" spc="310" dirty="0">
                          <a:latin typeface="Times New Roman"/>
                          <a:cs typeface="Times New Roman"/>
                        </a:rPr>
                        <a:t>Portada: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850" spc="325" dirty="0">
                          <a:latin typeface="Times New Roman"/>
                          <a:cs typeface="Times New Roman"/>
                        </a:rPr>
                        <a:t>documento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incluye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portada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datos: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escuela,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escudo, </a:t>
                      </a:r>
                      <a:r>
                        <a:rPr sz="850" spc="340" dirty="0">
                          <a:latin typeface="Times New Roman"/>
                          <a:cs typeface="Times New Roman"/>
                        </a:rPr>
                        <a:t>nombre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del  </a:t>
                      </a:r>
                      <a:r>
                        <a:rPr sz="850" spc="270" dirty="0">
                          <a:latin typeface="Times New Roman"/>
                          <a:cs typeface="Times New Roman"/>
                        </a:rPr>
                        <a:t>estudiante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0" dirty="0">
                          <a:latin typeface="Times New Roman"/>
                          <a:cs typeface="Times New Roman"/>
                        </a:rPr>
                        <a:t>normalista,</a:t>
                      </a:r>
                      <a:r>
                        <a:rPr sz="85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grado,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sección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40" dirty="0">
                          <a:latin typeface="Times New Roman"/>
                          <a:cs typeface="Times New Roman"/>
                        </a:rPr>
                        <a:t>número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10" dirty="0">
                          <a:latin typeface="Times New Roman"/>
                          <a:cs typeface="Times New Roman"/>
                        </a:rPr>
                        <a:t>lista.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Curso</a:t>
                      </a:r>
                      <a:r>
                        <a:rPr sz="85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2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competencias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la  </a:t>
                      </a:r>
                      <a:r>
                        <a:rPr sz="850" spc="280" dirty="0">
                          <a:latin typeface="Times New Roman"/>
                          <a:cs typeface="Times New Roman"/>
                        </a:rPr>
                        <a:t>unidad.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327">
                <a:tc gridSpan="3">
                  <a:txBody>
                    <a:bodyPr/>
                    <a:lstStyle/>
                    <a:p>
                      <a:pPr marL="86360">
                        <a:lnSpc>
                          <a:spcPts val="935"/>
                        </a:lnSpc>
                      </a:pPr>
                      <a:r>
                        <a:rPr sz="850" b="1" spc="355" dirty="0">
                          <a:latin typeface="Times New Roman"/>
                          <a:cs typeface="Times New Roman"/>
                        </a:rPr>
                        <a:t>Cuerpo </a:t>
                      </a:r>
                      <a:r>
                        <a:rPr sz="850" b="1" spc="280" dirty="0">
                          <a:latin typeface="Times New Roman"/>
                          <a:cs typeface="Times New Roman"/>
                        </a:rPr>
                        <a:t>del</a:t>
                      </a:r>
                      <a:r>
                        <a:rPr sz="85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290" dirty="0">
                          <a:latin typeface="Times New Roman"/>
                          <a:cs typeface="Times New Roman"/>
                        </a:rPr>
                        <a:t>trabajo: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065">
                <a:tc>
                  <a:txBody>
                    <a:bodyPr/>
                    <a:lstStyle/>
                    <a:p>
                      <a:pPr marL="665480" indent="-290195">
                        <a:lnSpc>
                          <a:spcPts val="985"/>
                        </a:lnSpc>
                        <a:buAutoNum type="arabicPeriod"/>
                        <a:tabLst>
                          <a:tab pos="665480" algn="l"/>
                          <a:tab pos="666115" algn="l"/>
                        </a:tabLst>
                      </a:pPr>
                      <a:r>
                        <a:rPr sz="850" spc="260" dirty="0">
                          <a:latin typeface="Times New Roman"/>
                          <a:cs typeface="Times New Roman"/>
                        </a:rPr>
                        <a:t>Registra: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5040" lvl="1" indent="-290195">
                        <a:lnSpc>
                          <a:spcPts val="1000"/>
                        </a:lnSpc>
                        <a:buChar char="-"/>
                        <a:tabLst>
                          <a:tab pos="955040" algn="l"/>
                          <a:tab pos="955675" algn="l"/>
                        </a:tabLst>
                      </a:pPr>
                      <a:r>
                        <a:rPr sz="850" spc="29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55" dirty="0">
                          <a:latin typeface="Times New Roman"/>
                          <a:cs typeface="Times New Roman"/>
                        </a:rPr>
                        <a:t>campo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formación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académica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5040" lvl="1" indent="-290195">
                        <a:lnSpc>
                          <a:spcPts val="1000"/>
                        </a:lnSpc>
                        <a:buChar char="-"/>
                        <a:tabLst>
                          <a:tab pos="955040" algn="l"/>
                          <a:tab pos="955675" algn="l"/>
                        </a:tabLst>
                      </a:pPr>
                      <a:r>
                        <a:rPr sz="850" spc="325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organizadores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curriculares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5040" lvl="1" indent="-290195">
                        <a:lnSpc>
                          <a:spcPts val="950"/>
                        </a:lnSpc>
                        <a:buChar char="-"/>
                        <a:tabLst>
                          <a:tab pos="955040" algn="l"/>
                          <a:tab pos="955675" algn="l"/>
                        </a:tabLst>
                      </a:pPr>
                      <a:r>
                        <a:rPr sz="850" spc="295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aprendizaje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esperado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326">
                <a:tc>
                  <a:txBody>
                    <a:bodyPr/>
                    <a:lstStyle/>
                    <a:p>
                      <a:pPr marL="375920">
                        <a:lnSpc>
                          <a:spcPts val="935"/>
                        </a:lnSpc>
                        <a:tabLst>
                          <a:tab pos="665480" algn="l"/>
                        </a:tabLst>
                      </a:pPr>
                      <a:r>
                        <a:rPr sz="850" spc="250" dirty="0">
                          <a:latin typeface="Times New Roman"/>
                          <a:cs typeface="Times New Roman"/>
                        </a:rPr>
                        <a:t>2.	</a:t>
                      </a:r>
                      <a:r>
                        <a:rPr sz="850" spc="330" dirty="0">
                          <a:latin typeface="Times New Roman"/>
                          <a:cs typeface="Times New Roman"/>
                        </a:rPr>
                        <a:t>Menciona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40" dirty="0">
                          <a:latin typeface="Times New Roman"/>
                          <a:cs typeface="Times New Roman"/>
                        </a:rPr>
                        <a:t>nombre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5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0" dirty="0">
                          <a:latin typeface="Times New Roman"/>
                          <a:cs typeface="Times New Roman"/>
                        </a:rPr>
                        <a:t>actividad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0" dirty="0">
                          <a:latin typeface="Times New Roman"/>
                          <a:cs typeface="Times New Roman"/>
                        </a:rPr>
                        <a:t>grado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5" dirty="0"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50" dirty="0">
                          <a:latin typeface="Times New Roman"/>
                          <a:cs typeface="Times New Roman"/>
                        </a:rPr>
                        <a:t>aplicará.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5"/>
                        </a:lnSpc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4338">
                <a:tc>
                  <a:txBody>
                    <a:bodyPr/>
                    <a:lstStyle/>
                    <a:p>
                      <a:pPr marL="665480" indent="-290195" algn="just">
                        <a:lnSpc>
                          <a:spcPts val="994"/>
                        </a:lnSpc>
                        <a:buAutoNum type="arabicPeriod" startAt="3"/>
                        <a:tabLst>
                          <a:tab pos="666115" algn="l"/>
                        </a:tabLst>
                      </a:pPr>
                      <a:r>
                        <a:rPr sz="850" spc="310" dirty="0">
                          <a:latin typeface="Times New Roman"/>
                          <a:cs typeface="Times New Roman"/>
                        </a:rPr>
                        <a:t>Las</a:t>
                      </a:r>
                      <a:r>
                        <a:rPr sz="850" spc="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actividades: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5040" lvl="1" indent="-290195" algn="just">
                        <a:lnSpc>
                          <a:spcPts val="994"/>
                        </a:lnSpc>
                        <a:buChar char="-"/>
                        <a:tabLst>
                          <a:tab pos="955675" algn="l"/>
                        </a:tabLst>
                      </a:pPr>
                      <a:r>
                        <a:rPr sz="850" spc="33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redactan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presente,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iniciando</a:t>
                      </a:r>
                      <a:r>
                        <a:rPr sz="850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verbo.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5040" lvl="1" indent="-290195" algn="just">
                        <a:lnSpc>
                          <a:spcPts val="994"/>
                        </a:lnSpc>
                        <a:buChar char="-"/>
                        <a:tabLst>
                          <a:tab pos="955675" algn="l"/>
                        </a:tabLst>
                      </a:pPr>
                      <a:r>
                        <a:rPr sz="850" spc="33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describe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para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desarrollo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850" spc="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inicio,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desarrollo</a:t>
                      </a:r>
                      <a:r>
                        <a:rPr sz="850" spc="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cierre.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5040" marR="81280" lvl="1" indent="-290195" algn="just">
                        <a:lnSpc>
                          <a:spcPts val="1000"/>
                        </a:lnSpc>
                        <a:spcBef>
                          <a:spcPts val="40"/>
                        </a:spcBef>
                        <a:buChar char="-"/>
                        <a:tabLst>
                          <a:tab pos="955675" algn="l"/>
                        </a:tabLst>
                      </a:pPr>
                      <a:r>
                        <a:rPr sz="850" spc="280" dirty="0">
                          <a:latin typeface="Times New Roman"/>
                          <a:cs typeface="Times New Roman"/>
                        </a:rPr>
                        <a:t>Desarrollan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habilidades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socioemocionales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para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favorecer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un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clima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participación, inclusión,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armonía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sz="850" spc="270" dirty="0">
                          <a:latin typeface="Times New Roman"/>
                          <a:cs typeface="Times New Roman"/>
                        </a:rPr>
                        <a:t>respeto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 </a:t>
                      </a:r>
                      <a:r>
                        <a:rPr sz="850" spc="254" dirty="0">
                          <a:latin typeface="Times New Roman"/>
                          <a:cs typeface="Times New Roman"/>
                        </a:rPr>
                        <a:t>aula, </a:t>
                      </a:r>
                      <a:r>
                        <a:rPr sz="850" spc="290" dirty="0">
                          <a:latin typeface="Times New Roman"/>
                          <a:cs typeface="Times New Roman"/>
                        </a:rPr>
                        <a:t>basadas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  </a:t>
                      </a:r>
                      <a:r>
                        <a:rPr sz="800" spc="295" dirty="0">
                          <a:latin typeface="Carlito"/>
                          <a:cs typeface="Carlito"/>
                        </a:rPr>
                        <a:t>programa</a:t>
                      </a:r>
                      <a:r>
                        <a:rPr sz="800" spc="20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aprendizajes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0" dirty="0">
                          <a:latin typeface="Times New Roman"/>
                          <a:cs typeface="Times New Roman"/>
                        </a:rPr>
                        <a:t>clave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educación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5" dirty="0">
                          <a:latin typeface="Times New Roman"/>
                          <a:cs typeface="Times New Roman"/>
                        </a:rPr>
                        <a:t>preescolar.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5040" marR="81280" lvl="1" indent="-290195" algn="just">
                        <a:lnSpc>
                          <a:spcPts val="1000"/>
                        </a:lnSpc>
                        <a:spcBef>
                          <a:spcPts val="25"/>
                        </a:spcBef>
                        <a:buChar char="-"/>
                        <a:tabLst>
                          <a:tab pos="955675" algn="l"/>
                        </a:tabLst>
                      </a:pPr>
                      <a:r>
                        <a:rPr sz="850" spc="280" dirty="0">
                          <a:latin typeface="Times New Roman"/>
                          <a:cs typeface="Times New Roman"/>
                        </a:rPr>
                        <a:t>Especifican </a:t>
                      </a:r>
                      <a:r>
                        <a:rPr sz="850" spc="240" dirty="0">
                          <a:latin typeface="Times New Roman"/>
                          <a:cs typeface="Times New Roman"/>
                        </a:rPr>
                        <a:t>la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forma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organización,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los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recursos </a:t>
                      </a:r>
                      <a:r>
                        <a:rPr sz="850" spc="320" dirty="0">
                          <a:latin typeface="Times New Roman"/>
                          <a:cs typeface="Times New Roman"/>
                        </a:rPr>
                        <a:t>que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850" spc="250" dirty="0">
                          <a:latin typeface="Times New Roman"/>
                          <a:cs typeface="Times New Roman"/>
                        </a:rPr>
                        <a:t>utilizarán</a:t>
                      </a:r>
                      <a:r>
                        <a:rPr sz="85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5" dirty="0">
                          <a:latin typeface="Times New Roman"/>
                          <a:cs typeface="Times New Roman"/>
                        </a:rPr>
                        <a:t>para  </a:t>
                      </a:r>
                      <a:r>
                        <a:rPr sz="850" spc="295" dirty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54" dirty="0">
                          <a:latin typeface="Times New Roman"/>
                          <a:cs typeface="Times New Roman"/>
                        </a:rPr>
                        <a:t>realización,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0" dirty="0">
                          <a:latin typeface="Times New Roman"/>
                          <a:cs typeface="Times New Roman"/>
                        </a:rPr>
                        <a:t>tiempo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85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3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1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80" dirty="0">
                          <a:latin typeface="Times New Roman"/>
                          <a:cs typeface="Times New Roman"/>
                        </a:rPr>
                        <a:t>espacio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15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850" spc="1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25" dirty="0">
                          <a:latin typeface="Times New Roman"/>
                          <a:cs typeface="Times New Roman"/>
                        </a:rPr>
                        <a:t>que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75" dirty="0"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850" spc="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60" dirty="0">
                          <a:latin typeface="Times New Roman"/>
                          <a:cs typeface="Times New Roman"/>
                        </a:rPr>
                        <a:t>desarrollarán.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89264" y="344401"/>
          <a:ext cx="6833870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3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11494">
                <a:tc>
                  <a:txBody>
                    <a:bodyPr/>
                    <a:lstStyle/>
                    <a:p>
                      <a:pPr marL="527050" indent="-229235" algn="just">
                        <a:lnSpc>
                          <a:spcPts val="1350"/>
                        </a:lnSpc>
                        <a:buAutoNum type="arabicPeriod"/>
                        <a:tabLst>
                          <a:tab pos="52705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Las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actividades: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6285" lvl="1" indent="-230504" algn="just">
                        <a:lnSpc>
                          <a:spcPts val="1380"/>
                        </a:lnSpc>
                        <a:buChar char="-"/>
                        <a:tabLst>
                          <a:tab pos="75692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redactan en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presente, iniciando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con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verbo.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6285" lvl="1" indent="-230504" algn="just">
                        <a:lnSpc>
                          <a:spcPts val="1380"/>
                        </a:lnSpc>
                        <a:buChar char="-"/>
                        <a:tabLst>
                          <a:tab pos="75692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describe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para su desarrollo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inicio,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desarrollo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cierre.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6285" marR="62865" lvl="1" indent="-229870" algn="just">
                        <a:lnSpc>
                          <a:spcPct val="95700"/>
                        </a:lnSpc>
                        <a:spcBef>
                          <a:spcPts val="30"/>
                        </a:spcBef>
                        <a:buChar char="-"/>
                        <a:tabLst>
                          <a:tab pos="75692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Desarrollan habilidades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socioemocionales para favorecer un clima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de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participación,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inclusión, armonía y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respeto en el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aula,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basadas en el  </a:t>
                      </a:r>
                      <a:r>
                        <a:rPr sz="1100" dirty="0">
                          <a:latin typeface="Carlito"/>
                          <a:cs typeface="Carlito"/>
                        </a:rPr>
                        <a:t>programa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aprendizajes clave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 educación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preescolar.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6285" marR="62865" lvl="1" indent="-229870" algn="just">
                        <a:lnSpc>
                          <a:spcPts val="1380"/>
                        </a:lnSpc>
                        <a:spcBef>
                          <a:spcPts val="70"/>
                        </a:spcBef>
                        <a:buChar char="-"/>
                        <a:tabLst>
                          <a:tab pos="75692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Especifican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la forma de organización, los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recursos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que se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utilizarán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para  su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realización, el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tiempo y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el espacio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en que se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desarrollarán.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54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55">
                <a:tc>
                  <a:txBody>
                    <a:bodyPr/>
                    <a:lstStyle/>
                    <a:p>
                      <a:pPr marR="61594" algn="r">
                        <a:lnSpc>
                          <a:spcPts val="13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al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1335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965</Words>
  <Application>Microsoft Office PowerPoint</Application>
  <PresentationFormat>Personalizado</PresentationFormat>
  <Paragraphs>101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Carlito</vt:lpstr>
      <vt:lpstr>Times New Roman</vt:lpstr>
      <vt:lpstr>Office Theme</vt:lpstr>
      <vt:lpstr>Presentación de PowerPoint</vt:lpstr>
      <vt:lpstr>lunes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margarita brito ocampo</dc:creator>
  <cp:lastModifiedBy>FATIMA ALONSO ALVARADO</cp:lastModifiedBy>
  <cp:revision>2</cp:revision>
  <dcterms:created xsi:type="dcterms:W3CDTF">2021-06-25T19:05:41Z</dcterms:created>
  <dcterms:modified xsi:type="dcterms:W3CDTF">2021-06-25T19:30:38Z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2021-06-25T00:00:00Z</vt:filetime>
  </property>
</Properties>
</file>