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64" r:id="rId5"/>
    <p:sldId id="265" r:id="rId6"/>
    <p:sldId id="259" r:id="rId7"/>
    <p:sldId id="266" r:id="rId8"/>
    <p:sldId id="267" r:id="rId9"/>
    <p:sldId id="268" r:id="rId10"/>
    <p:sldId id="269" r:id="rId11"/>
    <p:sldId id="271" r:id="rId12"/>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79DCFF"/>
    <a:srgbClr val="FFFF66"/>
    <a:srgbClr val="FF9999"/>
    <a:srgbClr val="FF0000"/>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249" autoAdjust="0"/>
  </p:normalViewPr>
  <p:slideViewPr>
    <p:cSldViewPr snapToGrid="0">
      <p:cViewPr>
        <p:scale>
          <a:sx n="50" d="100"/>
          <a:sy n="50" d="100"/>
        </p:scale>
        <p:origin x="216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25/06/2021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dirty="0"/>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25/06/2021</a:t>
            </a:fld>
            <a:endParaRPr lang="es-MX" dirty="0"/>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dirty="0"/>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a:t>
              </a:r>
              <a:r>
                <a:rPr lang="es-MX" u="sng" dirty="0"/>
                <a:t>¿Qué pasa si? </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015663"/>
              </a:xfrm>
              <a:prstGeom prst="rect">
                <a:avLst/>
              </a:prstGeom>
              <a:noFill/>
            </p:spPr>
            <p:txBody>
              <a:bodyPr wrap="square" rtlCol="0">
                <a:spAutoFit/>
              </a:bodyPr>
              <a:lstStyle/>
              <a:p>
                <a:pPr algn="ctr"/>
                <a:endParaRPr lang="es-MX" sz="1200" dirty="0">
                  <a:latin typeface="Comic Sans MS" panose="030F0702030302020204" pitchFamily="66" charset="0"/>
                </a:endParaRPr>
              </a:p>
              <a:p>
                <a:pPr algn="ctr"/>
                <a:r>
                  <a:rPr lang="es-MX" sz="1200" dirty="0">
                    <a:latin typeface="Comic Sans MS" panose="030F0702030302020204" pitchFamily="66" charset="0"/>
                  </a:rPr>
                  <a:t>Observaciones</a:t>
                </a:r>
              </a:p>
              <a:p>
                <a:pPr algn="ctr"/>
                <a:r>
                  <a:rPr lang="es-MX" sz="1200" u="sng" dirty="0">
                    <a:latin typeface="Comic Sans MS" panose="030F0702030302020204" pitchFamily="66" charset="0"/>
                  </a:rPr>
                  <a:t>La clase en general estuvo muy bien, se fomento lo visto en la programación con un cuento, lo cual estuvo muy bien.</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Signo de multiplicación 2">
            <a:extLst>
              <a:ext uri="{FF2B5EF4-FFF2-40B4-BE49-F238E27FC236}">
                <a16:creationId xmlns:a16="http://schemas.microsoft.com/office/drawing/2014/main" id="{4A5728CB-1DEC-4FF4-87A3-412849658FA3}"/>
              </a:ext>
            </a:extLst>
          </p:cNvPr>
          <p:cNvSpPr/>
          <p:nvPr/>
        </p:nvSpPr>
        <p:spPr>
          <a:xfrm>
            <a:off x="306410" y="714322"/>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7" name="Signo de multiplicación 126">
            <a:extLst>
              <a:ext uri="{FF2B5EF4-FFF2-40B4-BE49-F238E27FC236}">
                <a16:creationId xmlns:a16="http://schemas.microsoft.com/office/drawing/2014/main" id="{974B3F2B-BCFE-45B2-9394-9A040A5339D6}"/>
              </a:ext>
            </a:extLst>
          </p:cNvPr>
          <p:cNvSpPr/>
          <p:nvPr/>
        </p:nvSpPr>
        <p:spPr>
          <a:xfrm>
            <a:off x="6312967" y="2285730"/>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Signo de multiplicación 128">
            <a:extLst>
              <a:ext uri="{FF2B5EF4-FFF2-40B4-BE49-F238E27FC236}">
                <a16:creationId xmlns:a16="http://schemas.microsoft.com/office/drawing/2014/main" id="{F403DCC5-E991-4729-91E7-DB754491E8F6}"/>
              </a:ext>
            </a:extLst>
          </p:cNvPr>
          <p:cNvSpPr/>
          <p:nvPr/>
        </p:nvSpPr>
        <p:spPr>
          <a:xfrm>
            <a:off x="3034609" y="3041871"/>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Signo de multiplicación 6">
            <a:extLst>
              <a:ext uri="{FF2B5EF4-FFF2-40B4-BE49-F238E27FC236}">
                <a16:creationId xmlns:a16="http://schemas.microsoft.com/office/drawing/2014/main" id="{0CE64F04-D909-4BE9-9D31-96D2E8840ECD}"/>
              </a:ext>
            </a:extLst>
          </p:cNvPr>
          <p:cNvSpPr/>
          <p:nvPr/>
        </p:nvSpPr>
        <p:spPr>
          <a:xfrm>
            <a:off x="158645" y="4727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Signo de multiplicación 130">
            <a:extLst>
              <a:ext uri="{FF2B5EF4-FFF2-40B4-BE49-F238E27FC236}">
                <a16:creationId xmlns:a16="http://schemas.microsoft.com/office/drawing/2014/main" id="{F52BA9EA-3A8C-458E-804E-3EB5232D1164}"/>
              </a:ext>
            </a:extLst>
          </p:cNvPr>
          <p:cNvSpPr/>
          <p:nvPr/>
        </p:nvSpPr>
        <p:spPr>
          <a:xfrm>
            <a:off x="166339" y="49073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Signo de multiplicación 132">
            <a:extLst>
              <a:ext uri="{FF2B5EF4-FFF2-40B4-BE49-F238E27FC236}">
                <a16:creationId xmlns:a16="http://schemas.microsoft.com/office/drawing/2014/main" id="{99F305C6-6797-4691-8465-559F1BB899DB}"/>
              </a:ext>
            </a:extLst>
          </p:cNvPr>
          <p:cNvSpPr/>
          <p:nvPr/>
        </p:nvSpPr>
        <p:spPr>
          <a:xfrm>
            <a:off x="4584149" y="599324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Signo de multiplicación 133">
            <a:extLst>
              <a:ext uri="{FF2B5EF4-FFF2-40B4-BE49-F238E27FC236}">
                <a16:creationId xmlns:a16="http://schemas.microsoft.com/office/drawing/2014/main" id="{35FA39A7-68F9-4841-9CEA-CBF3A4580A2D}"/>
              </a:ext>
            </a:extLst>
          </p:cNvPr>
          <p:cNvSpPr/>
          <p:nvPr/>
        </p:nvSpPr>
        <p:spPr>
          <a:xfrm>
            <a:off x="4588696" y="617275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Signo de multiplicación 153">
            <a:extLst>
              <a:ext uri="{FF2B5EF4-FFF2-40B4-BE49-F238E27FC236}">
                <a16:creationId xmlns:a16="http://schemas.microsoft.com/office/drawing/2014/main" id="{99E577CD-A86E-4119-9173-BB1C7CFDFE5B}"/>
              </a:ext>
            </a:extLst>
          </p:cNvPr>
          <p:cNvSpPr/>
          <p:nvPr/>
        </p:nvSpPr>
        <p:spPr>
          <a:xfrm>
            <a:off x="4588765" y="6372049"/>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A3E7D3B1-5944-48C3-A40D-8DD1AF61071D}"/>
              </a:ext>
            </a:extLst>
          </p:cNvPr>
          <p:cNvSpPr/>
          <p:nvPr/>
        </p:nvSpPr>
        <p:spPr>
          <a:xfrm>
            <a:off x="4588695" y="655273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Signo de multiplicación 156">
            <a:extLst>
              <a:ext uri="{FF2B5EF4-FFF2-40B4-BE49-F238E27FC236}">
                <a16:creationId xmlns:a16="http://schemas.microsoft.com/office/drawing/2014/main" id="{9BB64AD5-F3CB-4556-9838-03E6CFD8C7FB}"/>
              </a:ext>
            </a:extLst>
          </p:cNvPr>
          <p:cNvSpPr/>
          <p:nvPr/>
        </p:nvSpPr>
        <p:spPr>
          <a:xfrm>
            <a:off x="6186070" y="748594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8" name="Signo de multiplicación 157">
            <a:extLst>
              <a:ext uri="{FF2B5EF4-FFF2-40B4-BE49-F238E27FC236}">
                <a16:creationId xmlns:a16="http://schemas.microsoft.com/office/drawing/2014/main" id="{B81E1A89-B89C-4931-88A9-F72F970EF2B6}"/>
              </a:ext>
            </a:extLst>
          </p:cNvPr>
          <p:cNvSpPr/>
          <p:nvPr/>
        </p:nvSpPr>
        <p:spPr>
          <a:xfrm>
            <a:off x="6177604" y="7888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9" name="Signo de multiplicación 158">
            <a:extLst>
              <a:ext uri="{FF2B5EF4-FFF2-40B4-BE49-F238E27FC236}">
                <a16:creationId xmlns:a16="http://schemas.microsoft.com/office/drawing/2014/main" id="{A1675C97-2455-4251-BFD6-D8EBCB46FB27}"/>
              </a:ext>
            </a:extLst>
          </p:cNvPr>
          <p:cNvSpPr/>
          <p:nvPr/>
        </p:nvSpPr>
        <p:spPr>
          <a:xfrm>
            <a:off x="6186070" y="8089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A8EA786-593C-4A83-AE16-49751FC0F1FA}"/>
              </a:ext>
            </a:extLst>
          </p:cNvPr>
          <p:cNvSpPr txBox="1"/>
          <p:nvPr/>
        </p:nvSpPr>
        <p:spPr>
          <a:xfrm>
            <a:off x="624467" y="247311"/>
            <a:ext cx="602959" cy="369332"/>
          </a:xfrm>
          <a:prstGeom prst="rect">
            <a:avLst/>
          </a:prstGeom>
          <a:noFill/>
          <a:ln>
            <a:noFill/>
          </a:ln>
        </p:spPr>
        <p:txBody>
          <a:bodyPr wrap="square" rtlCol="0">
            <a:spAutoFit/>
          </a:bodyPr>
          <a:lstStyle/>
          <a:p>
            <a:r>
              <a:rPr lang="es-MX" dirty="0"/>
              <a:t>14</a:t>
            </a:r>
          </a:p>
        </p:txBody>
      </p:sp>
      <p:sp>
        <p:nvSpPr>
          <p:cNvPr id="160" name="CuadroTexto 159">
            <a:extLst>
              <a:ext uri="{FF2B5EF4-FFF2-40B4-BE49-F238E27FC236}">
                <a16:creationId xmlns:a16="http://schemas.microsoft.com/office/drawing/2014/main" id="{3F89C2D2-2392-4993-8B65-DBCFE8EA94B1}"/>
              </a:ext>
            </a:extLst>
          </p:cNvPr>
          <p:cNvSpPr txBox="1"/>
          <p:nvPr/>
        </p:nvSpPr>
        <p:spPr>
          <a:xfrm>
            <a:off x="1421207" y="238448"/>
            <a:ext cx="602959" cy="369332"/>
          </a:xfrm>
          <a:prstGeom prst="rect">
            <a:avLst/>
          </a:prstGeom>
          <a:noFill/>
          <a:ln>
            <a:noFill/>
          </a:ln>
        </p:spPr>
        <p:txBody>
          <a:bodyPr wrap="square" rtlCol="0">
            <a:spAutoFit/>
          </a:bodyPr>
          <a:lstStyle/>
          <a:p>
            <a:r>
              <a:rPr lang="es-MX" dirty="0"/>
              <a:t>06</a:t>
            </a:r>
          </a:p>
        </p:txBody>
      </p:sp>
      <p:sp>
        <p:nvSpPr>
          <p:cNvPr id="162" name="CuadroTexto 161">
            <a:extLst>
              <a:ext uri="{FF2B5EF4-FFF2-40B4-BE49-F238E27FC236}">
                <a16:creationId xmlns:a16="http://schemas.microsoft.com/office/drawing/2014/main" id="{457EF82C-A605-4429-B413-D6AA52F67410}"/>
              </a:ext>
            </a:extLst>
          </p:cNvPr>
          <p:cNvSpPr txBox="1"/>
          <p:nvPr/>
        </p:nvSpPr>
        <p:spPr>
          <a:xfrm>
            <a:off x="2059982" y="249629"/>
            <a:ext cx="710851" cy="369332"/>
          </a:xfrm>
          <a:prstGeom prst="rect">
            <a:avLst/>
          </a:prstGeom>
          <a:noFill/>
          <a:ln>
            <a:noFill/>
          </a:ln>
        </p:spPr>
        <p:txBody>
          <a:bodyPr wrap="square" rtlCol="0">
            <a:spAutoFit/>
          </a:bodyPr>
          <a:lstStyle/>
          <a:p>
            <a:r>
              <a:rPr lang="es-MX" dirty="0"/>
              <a:t>2021</a:t>
            </a:r>
          </a:p>
        </p:txBody>
      </p:sp>
      <p:sp>
        <p:nvSpPr>
          <p:cNvPr id="14" name="CuadroTexto 13">
            <a:extLst>
              <a:ext uri="{FF2B5EF4-FFF2-40B4-BE49-F238E27FC236}">
                <a16:creationId xmlns:a16="http://schemas.microsoft.com/office/drawing/2014/main" id="{612371A1-BAA8-42B2-A3FF-6DCA5A9444AC}"/>
              </a:ext>
            </a:extLst>
          </p:cNvPr>
          <p:cNvSpPr txBox="1"/>
          <p:nvPr/>
        </p:nvSpPr>
        <p:spPr>
          <a:xfrm>
            <a:off x="3943197" y="8761128"/>
            <a:ext cx="3550184" cy="615746"/>
          </a:xfrm>
          <a:prstGeom prst="rect">
            <a:avLst/>
          </a:prstGeom>
          <a:noFill/>
        </p:spPr>
        <p:txBody>
          <a:bodyPr wrap="square" rtlCol="0">
            <a:spAutoFit/>
          </a:bodyPr>
          <a:lstStyle/>
          <a:p>
            <a:pPr algn="ctr">
              <a:lnSpc>
                <a:spcPct val="150000"/>
              </a:lnSpc>
            </a:pPr>
            <a:r>
              <a:rPr lang="es-MX" sz="1200" dirty="0">
                <a:latin typeface="Comic Sans MS" panose="030F0702030302020204" pitchFamily="66" charset="0"/>
              </a:rPr>
              <a:t>Considero que todo estuvo muy bien, solo que no todos los alumnos tomaron su videollamada</a:t>
            </a:r>
          </a:p>
        </p:txBody>
      </p:sp>
      <p:sp>
        <p:nvSpPr>
          <p:cNvPr id="163" name="CuadroTexto 162">
            <a:extLst>
              <a:ext uri="{FF2B5EF4-FFF2-40B4-BE49-F238E27FC236}">
                <a16:creationId xmlns:a16="http://schemas.microsoft.com/office/drawing/2014/main" id="{B19AE669-B91C-4586-86BF-5C8989D90D76}"/>
              </a:ext>
            </a:extLst>
          </p:cNvPr>
          <p:cNvSpPr txBox="1"/>
          <p:nvPr/>
        </p:nvSpPr>
        <p:spPr>
          <a:xfrm>
            <a:off x="131950" y="8654919"/>
            <a:ext cx="3550184" cy="892745"/>
          </a:xfrm>
          <a:prstGeom prst="rect">
            <a:avLst/>
          </a:prstGeom>
          <a:noFill/>
        </p:spPr>
        <p:txBody>
          <a:bodyPr wrap="square" rtlCol="0">
            <a:spAutoFit/>
          </a:bodyPr>
          <a:lstStyle/>
          <a:p>
            <a:pPr algn="ctr">
              <a:lnSpc>
                <a:spcPct val="150000"/>
              </a:lnSpc>
            </a:pPr>
            <a:r>
              <a:rPr lang="es-MX" sz="1200" dirty="0">
                <a:latin typeface="Comic Sans MS" panose="030F0702030302020204" pitchFamily="66" charset="0"/>
              </a:rPr>
              <a:t>Se logro que la explicación del tema fuera clara y precisa, se usaron palabras y ejemplos claros para un mejor aprendizaje. </a:t>
            </a:r>
          </a:p>
        </p:txBody>
      </p:sp>
      <p:sp>
        <p:nvSpPr>
          <p:cNvPr id="164" name="Signo de multiplicación 163">
            <a:extLst>
              <a:ext uri="{FF2B5EF4-FFF2-40B4-BE49-F238E27FC236}">
                <a16:creationId xmlns:a16="http://schemas.microsoft.com/office/drawing/2014/main" id="{32F186FA-F5F0-4AA6-A5DF-8FAAB24D33B0}"/>
              </a:ext>
            </a:extLst>
          </p:cNvPr>
          <p:cNvSpPr/>
          <p:nvPr/>
        </p:nvSpPr>
        <p:spPr>
          <a:xfrm>
            <a:off x="166339" y="453608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7" name="Signo de multiplicación 166">
            <a:extLst>
              <a:ext uri="{FF2B5EF4-FFF2-40B4-BE49-F238E27FC236}">
                <a16:creationId xmlns:a16="http://schemas.microsoft.com/office/drawing/2014/main" id="{CCCDA302-E28C-46B9-89C3-E151EB75ACB7}"/>
              </a:ext>
            </a:extLst>
          </p:cNvPr>
          <p:cNvSpPr/>
          <p:nvPr/>
        </p:nvSpPr>
        <p:spPr>
          <a:xfrm>
            <a:off x="166339" y="509774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8" name="Signo de multiplicación 187">
            <a:extLst>
              <a:ext uri="{FF2B5EF4-FFF2-40B4-BE49-F238E27FC236}">
                <a16:creationId xmlns:a16="http://schemas.microsoft.com/office/drawing/2014/main" id="{A163060F-FFBA-4976-8586-6DE1ECCD9585}"/>
              </a:ext>
            </a:extLst>
          </p:cNvPr>
          <p:cNvSpPr/>
          <p:nvPr/>
        </p:nvSpPr>
        <p:spPr>
          <a:xfrm>
            <a:off x="164588" y="434684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9" name="Signo de multiplicación 188">
            <a:extLst>
              <a:ext uri="{FF2B5EF4-FFF2-40B4-BE49-F238E27FC236}">
                <a16:creationId xmlns:a16="http://schemas.microsoft.com/office/drawing/2014/main" id="{D7DF9662-C6C6-47AA-8B85-59C6E54BDB97}"/>
              </a:ext>
            </a:extLst>
          </p:cNvPr>
          <p:cNvSpPr/>
          <p:nvPr/>
        </p:nvSpPr>
        <p:spPr>
          <a:xfrm>
            <a:off x="166339" y="411617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1" name="Signo de multiplicación 190">
            <a:extLst>
              <a:ext uri="{FF2B5EF4-FFF2-40B4-BE49-F238E27FC236}">
                <a16:creationId xmlns:a16="http://schemas.microsoft.com/office/drawing/2014/main" id="{903511FA-039A-4872-B431-EB7DD56613A4}"/>
              </a:ext>
            </a:extLst>
          </p:cNvPr>
          <p:cNvSpPr/>
          <p:nvPr/>
        </p:nvSpPr>
        <p:spPr>
          <a:xfrm>
            <a:off x="6186070" y="7304449"/>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2" name="Signo de multiplicación 191">
            <a:extLst>
              <a:ext uri="{FF2B5EF4-FFF2-40B4-BE49-F238E27FC236}">
                <a16:creationId xmlns:a16="http://schemas.microsoft.com/office/drawing/2014/main" id="{0A848E8A-2CD0-45B9-A49E-CC2B17CA134C}"/>
              </a:ext>
            </a:extLst>
          </p:cNvPr>
          <p:cNvSpPr/>
          <p:nvPr/>
        </p:nvSpPr>
        <p:spPr>
          <a:xfrm>
            <a:off x="6168285" y="768504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3" name="Signo de multiplicación 192">
            <a:extLst>
              <a:ext uri="{FF2B5EF4-FFF2-40B4-BE49-F238E27FC236}">
                <a16:creationId xmlns:a16="http://schemas.microsoft.com/office/drawing/2014/main" id="{C97C7297-49FB-4816-9FFB-F8132A242342}"/>
              </a:ext>
            </a:extLst>
          </p:cNvPr>
          <p:cNvSpPr/>
          <p:nvPr/>
        </p:nvSpPr>
        <p:spPr>
          <a:xfrm>
            <a:off x="6186070" y="826166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2632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86692" y="119198"/>
            <a:ext cx="8328072" cy="9807304"/>
            <a:chOff x="-185997" y="101667"/>
            <a:chExt cx="8328072"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a:t>
              </a:r>
              <a:r>
                <a:rPr lang="es-MX" u="sng" dirty="0"/>
                <a:t>De compras en la librería.  </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185997" y="3692827"/>
              <a:ext cx="7991992" cy="1845869"/>
              <a:chOff x="-230470" y="3249935"/>
              <a:chExt cx="7991992" cy="1845869"/>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230470" y="3249935"/>
                <a:ext cx="7991992" cy="377690"/>
                <a:chOff x="-214830" y="1722414"/>
                <a:chExt cx="7991992" cy="377690"/>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214830" y="172241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830997"/>
              </a:xfrm>
              <a:prstGeom prst="rect">
                <a:avLst/>
              </a:prstGeom>
              <a:noFill/>
            </p:spPr>
            <p:txBody>
              <a:bodyPr wrap="square" rtlCol="0">
                <a:spAutoFit/>
              </a:bodyPr>
              <a:lstStyle/>
              <a:p>
                <a:pPr algn="ctr"/>
                <a:endParaRPr lang="es-MX" sz="1200" dirty="0">
                  <a:latin typeface="Comic Sans MS" panose="030F0702030302020204" pitchFamily="66" charset="0"/>
                </a:endParaRPr>
              </a:p>
              <a:p>
                <a:pPr algn="ctr"/>
                <a:r>
                  <a:rPr lang="es-MX" sz="1200" dirty="0">
                    <a:latin typeface="Comic Sans MS" panose="030F0702030302020204" pitchFamily="66" charset="0"/>
                  </a:rPr>
                  <a:t>Observaciones</a:t>
                </a:r>
              </a:p>
              <a:p>
                <a:pPr lvl="1" algn="ctr"/>
                <a:r>
                  <a:rPr lang="es-MX" sz="1200" u="sng" dirty="0">
                    <a:latin typeface="Comic Sans MS" panose="030F0702030302020204" pitchFamily="66" charset="0"/>
                  </a:rPr>
                  <a:t>La presentación fue muy llamativa para los alumnos y se logro el objetivo. </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Signo de multiplicación 2">
            <a:extLst>
              <a:ext uri="{FF2B5EF4-FFF2-40B4-BE49-F238E27FC236}">
                <a16:creationId xmlns:a16="http://schemas.microsoft.com/office/drawing/2014/main" id="{4A5728CB-1DEC-4FF4-87A3-412849658FA3}"/>
              </a:ext>
            </a:extLst>
          </p:cNvPr>
          <p:cNvSpPr/>
          <p:nvPr/>
        </p:nvSpPr>
        <p:spPr>
          <a:xfrm>
            <a:off x="1858857" y="685282"/>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Signo de multiplicación 6">
            <a:extLst>
              <a:ext uri="{FF2B5EF4-FFF2-40B4-BE49-F238E27FC236}">
                <a16:creationId xmlns:a16="http://schemas.microsoft.com/office/drawing/2014/main" id="{0CE64F04-D909-4BE9-9D31-96D2E8840ECD}"/>
              </a:ext>
            </a:extLst>
          </p:cNvPr>
          <p:cNvSpPr/>
          <p:nvPr/>
        </p:nvSpPr>
        <p:spPr>
          <a:xfrm>
            <a:off x="158818" y="475173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Signo de multiplicación 130">
            <a:extLst>
              <a:ext uri="{FF2B5EF4-FFF2-40B4-BE49-F238E27FC236}">
                <a16:creationId xmlns:a16="http://schemas.microsoft.com/office/drawing/2014/main" id="{F52BA9EA-3A8C-458E-804E-3EB5232D1164}"/>
              </a:ext>
            </a:extLst>
          </p:cNvPr>
          <p:cNvSpPr/>
          <p:nvPr/>
        </p:nvSpPr>
        <p:spPr>
          <a:xfrm>
            <a:off x="166339" y="49073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Signo de multiplicación 132">
            <a:extLst>
              <a:ext uri="{FF2B5EF4-FFF2-40B4-BE49-F238E27FC236}">
                <a16:creationId xmlns:a16="http://schemas.microsoft.com/office/drawing/2014/main" id="{99F305C6-6797-4691-8465-559F1BB899DB}"/>
              </a:ext>
            </a:extLst>
          </p:cNvPr>
          <p:cNvSpPr/>
          <p:nvPr/>
        </p:nvSpPr>
        <p:spPr>
          <a:xfrm>
            <a:off x="4588002" y="599239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Signo de multiplicación 133">
            <a:extLst>
              <a:ext uri="{FF2B5EF4-FFF2-40B4-BE49-F238E27FC236}">
                <a16:creationId xmlns:a16="http://schemas.microsoft.com/office/drawing/2014/main" id="{35FA39A7-68F9-4841-9CEA-CBF3A4580A2D}"/>
              </a:ext>
            </a:extLst>
          </p:cNvPr>
          <p:cNvSpPr/>
          <p:nvPr/>
        </p:nvSpPr>
        <p:spPr>
          <a:xfrm>
            <a:off x="4588002" y="619575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Signo de multiplicación 153">
            <a:extLst>
              <a:ext uri="{FF2B5EF4-FFF2-40B4-BE49-F238E27FC236}">
                <a16:creationId xmlns:a16="http://schemas.microsoft.com/office/drawing/2014/main" id="{99E577CD-A86E-4119-9173-BB1C7CFDFE5B}"/>
              </a:ext>
            </a:extLst>
          </p:cNvPr>
          <p:cNvSpPr/>
          <p:nvPr/>
        </p:nvSpPr>
        <p:spPr>
          <a:xfrm>
            <a:off x="4588002" y="641122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A3E7D3B1-5944-48C3-A40D-8DD1AF61071D}"/>
              </a:ext>
            </a:extLst>
          </p:cNvPr>
          <p:cNvSpPr/>
          <p:nvPr/>
        </p:nvSpPr>
        <p:spPr>
          <a:xfrm>
            <a:off x="4588002" y="657669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Signo de multiplicación 156">
            <a:extLst>
              <a:ext uri="{FF2B5EF4-FFF2-40B4-BE49-F238E27FC236}">
                <a16:creationId xmlns:a16="http://schemas.microsoft.com/office/drawing/2014/main" id="{9BB64AD5-F3CB-4556-9838-03E6CFD8C7FB}"/>
              </a:ext>
            </a:extLst>
          </p:cNvPr>
          <p:cNvSpPr/>
          <p:nvPr/>
        </p:nvSpPr>
        <p:spPr>
          <a:xfrm>
            <a:off x="6185375" y="731630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8" name="Signo de multiplicación 157">
            <a:extLst>
              <a:ext uri="{FF2B5EF4-FFF2-40B4-BE49-F238E27FC236}">
                <a16:creationId xmlns:a16="http://schemas.microsoft.com/office/drawing/2014/main" id="{B81E1A89-B89C-4931-88A9-F72F970EF2B6}"/>
              </a:ext>
            </a:extLst>
          </p:cNvPr>
          <p:cNvSpPr/>
          <p:nvPr/>
        </p:nvSpPr>
        <p:spPr>
          <a:xfrm>
            <a:off x="6177604" y="7888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9" name="Signo de multiplicación 158">
            <a:extLst>
              <a:ext uri="{FF2B5EF4-FFF2-40B4-BE49-F238E27FC236}">
                <a16:creationId xmlns:a16="http://schemas.microsoft.com/office/drawing/2014/main" id="{A1675C97-2455-4251-BFD6-D8EBCB46FB27}"/>
              </a:ext>
            </a:extLst>
          </p:cNvPr>
          <p:cNvSpPr/>
          <p:nvPr/>
        </p:nvSpPr>
        <p:spPr>
          <a:xfrm>
            <a:off x="6186070" y="8089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A8EA786-593C-4A83-AE16-49751FC0F1FA}"/>
              </a:ext>
            </a:extLst>
          </p:cNvPr>
          <p:cNvSpPr txBox="1"/>
          <p:nvPr/>
        </p:nvSpPr>
        <p:spPr>
          <a:xfrm>
            <a:off x="624467" y="247311"/>
            <a:ext cx="602959" cy="369332"/>
          </a:xfrm>
          <a:prstGeom prst="rect">
            <a:avLst/>
          </a:prstGeom>
          <a:noFill/>
          <a:ln>
            <a:noFill/>
          </a:ln>
        </p:spPr>
        <p:txBody>
          <a:bodyPr wrap="square" rtlCol="0">
            <a:spAutoFit/>
          </a:bodyPr>
          <a:lstStyle/>
          <a:p>
            <a:r>
              <a:rPr lang="es-MX" dirty="0"/>
              <a:t>24</a:t>
            </a:r>
          </a:p>
        </p:txBody>
      </p:sp>
      <p:sp>
        <p:nvSpPr>
          <p:cNvPr id="160" name="CuadroTexto 159">
            <a:extLst>
              <a:ext uri="{FF2B5EF4-FFF2-40B4-BE49-F238E27FC236}">
                <a16:creationId xmlns:a16="http://schemas.microsoft.com/office/drawing/2014/main" id="{3F89C2D2-2392-4993-8B65-DBCFE8EA94B1}"/>
              </a:ext>
            </a:extLst>
          </p:cNvPr>
          <p:cNvSpPr txBox="1"/>
          <p:nvPr/>
        </p:nvSpPr>
        <p:spPr>
          <a:xfrm>
            <a:off x="1421207" y="238448"/>
            <a:ext cx="602959" cy="369332"/>
          </a:xfrm>
          <a:prstGeom prst="rect">
            <a:avLst/>
          </a:prstGeom>
          <a:noFill/>
          <a:ln>
            <a:noFill/>
          </a:ln>
        </p:spPr>
        <p:txBody>
          <a:bodyPr wrap="square" rtlCol="0">
            <a:spAutoFit/>
          </a:bodyPr>
          <a:lstStyle/>
          <a:p>
            <a:r>
              <a:rPr lang="es-MX" dirty="0"/>
              <a:t>06</a:t>
            </a:r>
          </a:p>
        </p:txBody>
      </p:sp>
      <p:sp>
        <p:nvSpPr>
          <p:cNvPr id="162" name="CuadroTexto 161">
            <a:extLst>
              <a:ext uri="{FF2B5EF4-FFF2-40B4-BE49-F238E27FC236}">
                <a16:creationId xmlns:a16="http://schemas.microsoft.com/office/drawing/2014/main" id="{457EF82C-A605-4429-B413-D6AA52F67410}"/>
              </a:ext>
            </a:extLst>
          </p:cNvPr>
          <p:cNvSpPr txBox="1"/>
          <p:nvPr/>
        </p:nvSpPr>
        <p:spPr>
          <a:xfrm>
            <a:off x="2059982" y="249629"/>
            <a:ext cx="710851" cy="369332"/>
          </a:xfrm>
          <a:prstGeom prst="rect">
            <a:avLst/>
          </a:prstGeom>
          <a:noFill/>
          <a:ln>
            <a:noFill/>
          </a:ln>
        </p:spPr>
        <p:txBody>
          <a:bodyPr wrap="square" rtlCol="0">
            <a:spAutoFit/>
          </a:bodyPr>
          <a:lstStyle/>
          <a:p>
            <a:r>
              <a:rPr lang="es-MX" dirty="0"/>
              <a:t>2021</a:t>
            </a:r>
          </a:p>
        </p:txBody>
      </p:sp>
      <p:sp>
        <p:nvSpPr>
          <p:cNvPr id="164" name="Signo de multiplicación 163">
            <a:extLst>
              <a:ext uri="{FF2B5EF4-FFF2-40B4-BE49-F238E27FC236}">
                <a16:creationId xmlns:a16="http://schemas.microsoft.com/office/drawing/2014/main" id="{C0BB9562-BC9A-4DE9-846A-069EE9A5B2BC}"/>
              </a:ext>
            </a:extLst>
          </p:cNvPr>
          <p:cNvSpPr/>
          <p:nvPr/>
        </p:nvSpPr>
        <p:spPr>
          <a:xfrm>
            <a:off x="334847" y="2301379"/>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7" name="Signo de multiplicación 166">
            <a:extLst>
              <a:ext uri="{FF2B5EF4-FFF2-40B4-BE49-F238E27FC236}">
                <a16:creationId xmlns:a16="http://schemas.microsoft.com/office/drawing/2014/main" id="{7CF11362-3E90-4DA8-98FB-895AA8CC0C85}"/>
              </a:ext>
            </a:extLst>
          </p:cNvPr>
          <p:cNvSpPr/>
          <p:nvPr/>
        </p:nvSpPr>
        <p:spPr>
          <a:xfrm>
            <a:off x="166339" y="45304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8" name="Signo de multiplicación 187">
            <a:extLst>
              <a:ext uri="{FF2B5EF4-FFF2-40B4-BE49-F238E27FC236}">
                <a16:creationId xmlns:a16="http://schemas.microsoft.com/office/drawing/2014/main" id="{74E42E98-0893-4E07-805F-BA13FA5329DA}"/>
              </a:ext>
            </a:extLst>
          </p:cNvPr>
          <p:cNvSpPr/>
          <p:nvPr/>
        </p:nvSpPr>
        <p:spPr>
          <a:xfrm>
            <a:off x="165643" y="5107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9" name="Signo de multiplicación 188">
            <a:extLst>
              <a:ext uri="{FF2B5EF4-FFF2-40B4-BE49-F238E27FC236}">
                <a16:creationId xmlns:a16="http://schemas.microsoft.com/office/drawing/2014/main" id="{B6807718-453B-428F-BD78-0144BDCE040B}"/>
              </a:ext>
            </a:extLst>
          </p:cNvPr>
          <p:cNvSpPr/>
          <p:nvPr/>
        </p:nvSpPr>
        <p:spPr>
          <a:xfrm>
            <a:off x="160176" y="434627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1" name="Signo de multiplicación 190">
            <a:extLst>
              <a:ext uri="{FF2B5EF4-FFF2-40B4-BE49-F238E27FC236}">
                <a16:creationId xmlns:a16="http://schemas.microsoft.com/office/drawing/2014/main" id="{F87EE6C0-EFF9-4ACF-9B76-87AF4621EFE6}"/>
              </a:ext>
            </a:extLst>
          </p:cNvPr>
          <p:cNvSpPr/>
          <p:nvPr/>
        </p:nvSpPr>
        <p:spPr>
          <a:xfrm>
            <a:off x="170757" y="411136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3" name="Signo de multiplicación 192">
            <a:extLst>
              <a:ext uri="{FF2B5EF4-FFF2-40B4-BE49-F238E27FC236}">
                <a16:creationId xmlns:a16="http://schemas.microsoft.com/office/drawing/2014/main" id="{1AD846B5-0071-4F0C-B417-D531B7E6B860}"/>
              </a:ext>
            </a:extLst>
          </p:cNvPr>
          <p:cNvSpPr/>
          <p:nvPr/>
        </p:nvSpPr>
        <p:spPr>
          <a:xfrm>
            <a:off x="6177603" y="750433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5" name="Signo de multiplicación 194">
            <a:extLst>
              <a:ext uri="{FF2B5EF4-FFF2-40B4-BE49-F238E27FC236}">
                <a16:creationId xmlns:a16="http://schemas.microsoft.com/office/drawing/2014/main" id="{1BB32418-A97D-443C-B835-E9502E19800E}"/>
              </a:ext>
            </a:extLst>
          </p:cNvPr>
          <p:cNvSpPr/>
          <p:nvPr/>
        </p:nvSpPr>
        <p:spPr>
          <a:xfrm>
            <a:off x="6170839" y="770535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7" name="Signo de multiplicación 196">
            <a:extLst>
              <a:ext uri="{FF2B5EF4-FFF2-40B4-BE49-F238E27FC236}">
                <a16:creationId xmlns:a16="http://schemas.microsoft.com/office/drawing/2014/main" id="{7A7D47F5-BD0D-49C4-8CA3-A4997A5C1F67}"/>
              </a:ext>
            </a:extLst>
          </p:cNvPr>
          <p:cNvSpPr/>
          <p:nvPr/>
        </p:nvSpPr>
        <p:spPr>
          <a:xfrm>
            <a:off x="6898533" y="828074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2" name="Signo de multiplicación 191">
            <a:extLst>
              <a:ext uri="{FF2B5EF4-FFF2-40B4-BE49-F238E27FC236}">
                <a16:creationId xmlns:a16="http://schemas.microsoft.com/office/drawing/2014/main" id="{B1B0E0B0-37ED-43A2-916A-9BBA8905D73A}"/>
              </a:ext>
            </a:extLst>
          </p:cNvPr>
          <p:cNvSpPr/>
          <p:nvPr/>
        </p:nvSpPr>
        <p:spPr>
          <a:xfrm>
            <a:off x="1578611" y="2277145"/>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3" name="Signo de multiplicación 162">
            <a:extLst>
              <a:ext uri="{FF2B5EF4-FFF2-40B4-BE49-F238E27FC236}">
                <a16:creationId xmlns:a16="http://schemas.microsoft.com/office/drawing/2014/main" id="{1C913883-ED07-4A78-BB39-39199D0E7881}"/>
              </a:ext>
            </a:extLst>
          </p:cNvPr>
          <p:cNvSpPr/>
          <p:nvPr/>
        </p:nvSpPr>
        <p:spPr>
          <a:xfrm>
            <a:off x="3888222" y="3030340"/>
            <a:ext cx="1023278" cy="576280"/>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a:extLst>
              <a:ext uri="{FF2B5EF4-FFF2-40B4-BE49-F238E27FC236}">
                <a16:creationId xmlns:a16="http://schemas.microsoft.com/office/drawing/2014/main" id="{F1CE6CC4-D278-45B3-B31F-0B232739DDA6}"/>
              </a:ext>
            </a:extLst>
          </p:cNvPr>
          <p:cNvSpPr txBox="1"/>
          <p:nvPr/>
        </p:nvSpPr>
        <p:spPr>
          <a:xfrm>
            <a:off x="233033" y="8693624"/>
            <a:ext cx="3505605" cy="954107"/>
          </a:xfrm>
          <a:prstGeom prst="rect">
            <a:avLst/>
          </a:prstGeom>
          <a:noFill/>
        </p:spPr>
        <p:txBody>
          <a:bodyPr wrap="square" rtlCol="0">
            <a:spAutoFit/>
          </a:bodyPr>
          <a:lstStyle/>
          <a:p>
            <a:pPr marL="285750" indent="-285750">
              <a:buFont typeface="Arial" panose="020B0604020202020204" pitchFamily="34" charset="0"/>
              <a:buChar char="•"/>
            </a:pPr>
            <a:r>
              <a:rPr lang="es-MX" sz="1400" dirty="0"/>
              <a:t>Indicaciones claras. </a:t>
            </a:r>
          </a:p>
          <a:p>
            <a:pPr marL="285750" indent="-285750">
              <a:buFont typeface="Arial" panose="020B0604020202020204" pitchFamily="34" charset="0"/>
              <a:buChar char="•"/>
            </a:pPr>
            <a:r>
              <a:rPr lang="es-MX" sz="1400" dirty="0"/>
              <a:t>Explicación completa. </a:t>
            </a:r>
          </a:p>
          <a:p>
            <a:pPr marL="285750" indent="-285750">
              <a:buFont typeface="Arial" panose="020B0604020202020204" pitchFamily="34" charset="0"/>
              <a:buChar char="•"/>
            </a:pPr>
            <a:r>
              <a:rPr lang="es-MX" sz="1400" dirty="0"/>
              <a:t>Buen aprovechamiento del material para lograr un buen aprendizaje.</a:t>
            </a:r>
          </a:p>
        </p:txBody>
      </p:sp>
      <p:sp>
        <p:nvSpPr>
          <p:cNvPr id="198" name="CuadroTexto 197">
            <a:extLst>
              <a:ext uri="{FF2B5EF4-FFF2-40B4-BE49-F238E27FC236}">
                <a16:creationId xmlns:a16="http://schemas.microsoft.com/office/drawing/2014/main" id="{C8C25EAF-C32A-43B6-AF1C-F239BA51E6B8}"/>
              </a:ext>
            </a:extLst>
          </p:cNvPr>
          <p:cNvSpPr txBox="1"/>
          <p:nvPr/>
        </p:nvSpPr>
        <p:spPr>
          <a:xfrm>
            <a:off x="4100906" y="8738554"/>
            <a:ext cx="3505605" cy="523220"/>
          </a:xfrm>
          <a:prstGeom prst="rect">
            <a:avLst/>
          </a:prstGeom>
          <a:noFill/>
        </p:spPr>
        <p:txBody>
          <a:bodyPr wrap="square" rtlCol="0">
            <a:spAutoFit/>
          </a:bodyPr>
          <a:lstStyle/>
          <a:p>
            <a:r>
              <a:rPr lang="es-MX" sz="1400" dirty="0"/>
              <a:t>Se considera que no hubo dificultades en este día. </a:t>
            </a:r>
          </a:p>
        </p:txBody>
      </p:sp>
    </p:spTree>
    <p:extLst>
      <p:ext uri="{BB962C8B-B14F-4D97-AF65-F5344CB8AC3E}">
        <p14:creationId xmlns:p14="http://schemas.microsoft.com/office/powerpoint/2010/main" val="279408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38AEBB-23E8-4FB0-B26A-B648EAFAFF8C}"/>
              </a:ext>
            </a:extLst>
          </p:cNvPr>
          <p:cNvSpPr txBox="1"/>
          <p:nvPr/>
        </p:nvSpPr>
        <p:spPr>
          <a:xfrm>
            <a:off x="239002" y="159980"/>
            <a:ext cx="7299157" cy="9725739"/>
          </a:xfrm>
          <a:prstGeom prst="rect">
            <a:avLst/>
          </a:prstGeom>
          <a:noFill/>
        </p:spPr>
        <p:txBody>
          <a:bodyPr wrap="square" rtlCol="0">
            <a:spAutoFit/>
          </a:bodyPr>
          <a:lstStyle/>
          <a:p>
            <a:pPr algn="ctr"/>
            <a:r>
              <a:rPr lang="es-MX" b="1" dirty="0">
                <a:latin typeface="Century" panose="02040604050505020304" pitchFamily="18" charset="0"/>
              </a:rPr>
              <a:t>Lunes 21 de junio de 2021. </a:t>
            </a:r>
          </a:p>
          <a:p>
            <a:pPr algn="just"/>
            <a:r>
              <a:rPr lang="es-ES" sz="1600" dirty="0">
                <a:latin typeface="Century" panose="02040604050505020304" pitchFamily="18" charset="0"/>
              </a:rPr>
              <a:t>Según Redorta y Cols (2006), las emociones son: aquellos estados y percepciones, de los estímulos internos y externos, en una suerte de acercamiento y adaptación frente a cualquier cambio o adversidad, con el cual tengamos que enfrentarnos en nuestra vida cotidiana. Todo niño nace con unos determinados rasgos genéticos que ayudarán en unos casos o dificultarán en otros en su crecimiento y felicidad. De lo que no hay duda es que los niños que crecen en hogares en los que se trasmite seguridad y se da confianza y amor, tendrán más facilidades para ser felices. Y, uno de los rasgos principales de una persona feliz, radica en la seguridad en sí mismo.</a:t>
            </a:r>
          </a:p>
          <a:p>
            <a:pPr algn="ctr"/>
            <a:r>
              <a:rPr lang="es-ES" sz="1600" b="1" dirty="0">
                <a:latin typeface="Century" panose="02040604050505020304" pitchFamily="18" charset="0"/>
              </a:rPr>
              <a:t>Martes 22 de junio de 2021.</a:t>
            </a:r>
          </a:p>
          <a:p>
            <a:pPr algn="just"/>
            <a:r>
              <a:rPr lang="es-ES" sz="1600" dirty="0">
                <a:latin typeface="Century" panose="02040604050505020304" pitchFamily="18" charset="0"/>
              </a:rPr>
              <a:t>La finalidad del aprendizaje de la ciencia y su enseñanza es darle sentido y comprender el mundo que nos rodea, entendiendo que la ciencia en los primeros años “busca ampliar el conocimiento y la comprensión de los niños acerca de la física y de la biología y con ello ayudarlos a desarrollar de forma más efectiva y sistemática sus hallazgos” (SEP, 2004: 51). De acuerdo con Harlen (2000) el desarrollo de las ideas de los niños pequeños se construye a partir de la oportunidad de experiencias que se les brinden.</a:t>
            </a:r>
          </a:p>
          <a:p>
            <a:pPr algn="ctr"/>
            <a:r>
              <a:rPr lang="es-ES" sz="1600" b="1" dirty="0">
                <a:latin typeface="Century" panose="02040604050505020304" pitchFamily="18" charset="0"/>
              </a:rPr>
              <a:t>Miércoles 23 de junio de 2021.</a:t>
            </a:r>
          </a:p>
          <a:p>
            <a:pPr algn="just"/>
            <a:r>
              <a:rPr lang="es-ES" sz="1600" dirty="0">
                <a:latin typeface="Century" panose="02040604050505020304" pitchFamily="18" charset="0"/>
              </a:rPr>
              <a:t>Luego de consultar el capítulo 1 (Hacia una tipología de los textos) del libro “La escuela y los textos“ y “El multilibro” concordamos con clasificación que hacen las autoras sobre las diferentes funciones. Ellas son las siguientes:</a:t>
            </a:r>
          </a:p>
          <a:p>
            <a:pPr algn="just"/>
            <a:endParaRPr lang="es-ES" sz="1600" dirty="0">
              <a:latin typeface="Century" panose="02040604050505020304" pitchFamily="18" charset="0"/>
            </a:endParaRPr>
          </a:p>
          <a:p>
            <a:pPr marL="285750" indent="-285750" algn="just">
              <a:buFont typeface="Arial" panose="020B0604020202020204" pitchFamily="34" charset="0"/>
              <a:buChar char="•"/>
            </a:pPr>
            <a:r>
              <a:rPr lang="es-ES" sz="1600" dirty="0">
                <a:latin typeface="Century" panose="02040604050505020304" pitchFamily="18" charset="0"/>
              </a:rPr>
              <a:t>Función informativa: Hace conocer el mundo real, posible o imaginario, con un lenguaje comprensible.</a:t>
            </a:r>
          </a:p>
          <a:p>
            <a:pPr marL="285750" indent="-285750" algn="just">
              <a:buFont typeface="Arial" panose="020B0604020202020204" pitchFamily="34" charset="0"/>
              <a:buChar char="•"/>
            </a:pPr>
            <a:r>
              <a:rPr lang="es-ES" sz="1600" dirty="0">
                <a:latin typeface="Century" panose="02040604050505020304" pitchFamily="18" charset="0"/>
              </a:rPr>
              <a:t>Función literaria: Posee una intencionalidad estética, busca crear belleza.</a:t>
            </a:r>
          </a:p>
          <a:p>
            <a:pPr marL="285750" indent="-285750" algn="just">
              <a:buFont typeface="Arial" panose="020B0604020202020204" pitchFamily="34" charset="0"/>
              <a:buChar char="•"/>
            </a:pPr>
            <a:r>
              <a:rPr lang="es-ES" sz="1600" dirty="0">
                <a:latin typeface="Century" panose="02040604050505020304" pitchFamily="18" charset="0"/>
              </a:rPr>
              <a:t>Función apelativa: Intenta modificar comportamientos. Incluye órdenes o fórmula de cortesía.</a:t>
            </a:r>
          </a:p>
          <a:p>
            <a:pPr marL="285750" indent="-285750" algn="just">
              <a:buFont typeface="Arial" panose="020B0604020202020204" pitchFamily="34" charset="0"/>
              <a:buChar char="•"/>
            </a:pPr>
            <a:r>
              <a:rPr lang="es-ES" sz="1600" dirty="0">
                <a:latin typeface="Century" panose="02040604050505020304" pitchFamily="18" charset="0"/>
              </a:rPr>
              <a:t>Función expresiva: Manifiesta en el emisor emociones, afecto, etc.</a:t>
            </a:r>
          </a:p>
          <a:p>
            <a:pPr algn="ctr"/>
            <a:r>
              <a:rPr lang="es-ES" sz="1600" b="1" dirty="0">
                <a:latin typeface="Century" panose="02040604050505020304" pitchFamily="18" charset="0"/>
              </a:rPr>
              <a:t>Jueves 24 de junio de 2021.</a:t>
            </a:r>
          </a:p>
          <a:p>
            <a:pPr algn="just"/>
            <a:r>
              <a:rPr lang="es-ES" sz="1600" dirty="0">
                <a:latin typeface="Century" panose="02040604050505020304" pitchFamily="18" charset="0"/>
              </a:rPr>
              <a:t>No es suficiente que los niños diferencien las monedas solamente con el número que cada una tiene, es necesario, además, que reconozcan su valor nominativo (cuánto vale cada moneda), es decir, su equivalencia con un peso (la moneda de $5 es de cinco pesos porque se puede cambiar por cinco monedas de $1). Para comprender la relación de equivalencia entre monedas, es recomendable hacer juegos de compra y venta en escenarios “reales” como el mercado o la tienda donde haya productos a la venta y se usen “monedas”.</a:t>
            </a:r>
          </a:p>
        </p:txBody>
      </p:sp>
    </p:spTree>
    <p:extLst>
      <p:ext uri="{BB962C8B-B14F-4D97-AF65-F5344CB8AC3E}">
        <p14:creationId xmlns:p14="http://schemas.microsoft.com/office/powerpoint/2010/main" val="168120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86692" y="119198"/>
            <a:ext cx="8328072" cy="9807304"/>
            <a:chOff x="-185997" y="101667"/>
            <a:chExt cx="8328072"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¿Dónde viven?-Pócimas mágicas</a:t>
              </a:r>
              <a:endParaRPr lang="es-MX" u="sng"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185997" y="3692827"/>
              <a:ext cx="7991992" cy="1845869"/>
              <a:chOff x="-230470" y="3249935"/>
              <a:chExt cx="7991992" cy="1845869"/>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230470" y="3249935"/>
                <a:ext cx="7991992" cy="377690"/>
                <a:chOff x="-214830" y="1722414"/>
                <a:chExt cx="7991992" cy="377690"/>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214830" y="172241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830997"/>
              </a:xfrm>
              <a:prstGeom prst="rect">
                <a:avLst/>
              </a:prstGeom>
              <a:noFill/>
            </p:spPr>
            <p:txBody>
              <a:bodyPr wrap="square" rtlCol="0">
                <a:spAutoFit/>
              </a:bodyPr>
              <a:lstStyle/>
              <a:p>
                <a:pPr algn="ctr"/>
                <a:endParaRPr lang="es-MX" sz="1200" dirty="0">
                  <a:latin typeface="Comic Sans MS" panose="030F0702030302020204" pitchFamily="66" charset="0"/>
                </a:endParaRPr>
              </a:p>
              <a:p>
                <a:pPr algn="ctr"/>
                <a:r>
                  <a:rPr lang="es-MX" sz="1200" dirty="0">
                    <a:latin typeface="Comic Sans MS" panose="030F0702030302020204" pitchFamily="66" charset="0"/>
                  </a:rPr>
                  <a:t>Observaciones</a:t>
                </a:r>
              </a:p>
              <a:p>
                <a:pPr lvl="1" algn="ctr"/>
                <a:r>
                  <a:rPr lang="es-MX" sz="1200" u="sng" dirty="0">
                    <a:latin typeface="Comic Sans MS" panose="030F0702030302020204" pitchFamily="66" charset="0"/>
                  </a:rPr>
                  <a:t>Continuar con actividades innovadoras como la de hoy.</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Signo de multiplicación 2">
            <a:extLst>
              <a:ext uri="{FF2B5EF4-FFF2-40B4-BE49-F238E27FC236}">
                <a16:creationId xmlns:a16="http://schemas.microsoft.com/office/drawing/2014/main" id="{4A5728CB-1DEC-4FF4-87A3-412849658FA3}"/>
              </a:ext>
            </a:extLst>
          </p:cNvPr>
          <p:cNvSpPr/>
          <p:nvPr/>
        </p:nvSpPr>
        <p:spPr>
          <a:xfrm>
            <a:off x="873078" y="674957"/>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7" name="Signo de multiplicación 126">
            <a:extLst>
              <a:ext uri="{FF2B5EF4-FFF2-40B4-BE49-F238E27FC236}">
                <a16:creationId xmlns:a16="http://schemas.microsoft.com/office/drawing/2014/main" id="{974B3F2B-BCFE-45B2-9394-9A040A5339D6}"/>
              </a:ext>
            </a:extLst>
          </p:cNvPr>
          <p:cNvSpPr/>
          <p:nvPr/>
        </p:nvSpPr>
        <p:spPr>
          <a:xfrm>
            <a:off x="2770543" y="2267184"/>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Signo de multiplicación 128">
            <a:extLst>
              <a:ext uri="{FF2B5EF4-FFF2-40B4-BE49-F238E27FC236}">
                <a16:creationId xmlns:a16="http://schemas.microsoft.com/office/drawing/2014/main" id="{F403DCC5-E991-4729-91E7-DB754491E8F6}"/>
              </a:ext>
            </a:extLst>
          </p:cNvPr>
          <p:cNvSpPr/>
          <p:nvPr/>
        </p:nvSpPr>
        <p:spPr>
          <a:xfrm>
            <a:off x="3098043" y="3084825"/>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Signo de multiplicación 6">
            <a:extLst>
              <a:ext uri="{FF2B5EF4-FFF2-40B4-BE49-F238E27FC236}">
                <a16:creationId xmlns:a16="http://schemas.microsoft.com/office/drawing/2014/main" id="{0CE64F04-D909-4BE9-9D31-96D2E8840ECD}"/>
              </a:ext>
            </a:extLst>
          </p:cNvPr>
          <p:cNvSpPr/>
          <p:nvPr/>
        </p:nvSpPr>
        <p:spPr>
          <a:xfrm>
            <a:off x="158645" y="4727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Signo de multiplicación 130">
            <a:extLst>
              <a:ext uri="{FF2B5EF4-FFF2-40B4-BE49-F238E27FC236}">
                <a16:creationId xmlns:a16="http://schemas.microsoft.com/office/drawing/2014/main" id="{F52BA9EA-3A8C-458E-804E-3EB5232D1164}"/>
              </a:ext>
            </a:extLst>
          </p:cNvPr>
          <p:cNvSpPr/>
          <p:nvPr/>
        </p:nvSpPr>
        <p:spPr>
          <a:xfrm>
            <a:off x="166339" y="49073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Signo de multiplicación 132">
            <a:extLst>
              <a:ext uri="{FF2B5EF4-FFF2-40B4-BE49-F238E27FC236}">
                <a16:creationId xmlns:a16="http://schemas.microsoft.com/office/drawing/2014/main" id="{99F305C6-6797-4691-8465-559F1BB899DB}"/>
              </a:ext>
            </a:extLst>
          </p:cNvPr>
          <p:cNvSpPr/>
          <p:nvPr/>
        </p:nvSpPr>
        <p:spPr>
          <a:xfrm>
            <a:off x="4588002" y="600728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Signo de multiplicación 133">
            <a:extLst>
              <a:ext uri="{FF2B5EF4-FFF2-40B4-BE49-F238E27FC236}">
                <a16:creationId xmlns:a16="http://schemas.microsoft.com/office/drawing/2014/main" id="{35FA39A7-68F9-4841-9CEA-CBF3A4580A2D}"/>
              </a:ext>
            </a:extLst>
          </p:cNvPr>
          <p:cNvSpPr/>
          <p:nvPr/>
        </p:nvSpPr>
        <p:spPr>
          <a:xfrm>
            <a:off x="4588002" y="620230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Signo de multiplicación 153">
            <a:extLst>
              <a:ext uri="{FF2B5EF4-FFF2-40B4-BE49-F238E27FC236}">
                <a16:creationId xmlns:a16="http://schemas.microsoft.com/office/drawing/2014/main" id="{99E577CD-A86E-4119-9173-BB1C7CFDFE5B}"/>
              </a:ext>
            </a:extLst>
          </p:cNvPr>
          <p:cNvSpPr/>
          <p:nvPr/>
        </p:nvSpPr>
        <p:spPr>
          <a:xfrm>
            <a:off x="4588002" y="639054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A3E7D3B1-5944-48C3-A40D-8DD1AF61071D}"/>
              </a:ext>
            </a:extLst>
          </p:cNvPr>
          <p:cNvSpPr/>
          <p:nvPr/>
        </p:nvSpPr>
        <p:spPr>
          <a:xfrm>
            <a:off x="5177615" y="657297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Signo de multiplicación 156">
            <a:extLst>
              <a:ext uri="{FF2B5EF4-FFF2-40B4-BE49-F238E27FC236}">
                <a16:creationId xmlns:a16="http://schemas.microsoft.com/office/drawing/2014/main" id="{9BB64AD5-F3CB-4556-9838-03E6CFD8C7FB}"/>
              </a:ext>
            </a:extLst>
          </p:cNvPr>
          <p:cNvSpPr/>
          <p:nvPr/>
        </p:nvSpPr>
        <p:spPr>
          <a:xfrm>
            <a:off x="6185375" y="733239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8" name="Signo de multiplicación 157">
            <a:extLst>
              <a:ext uri="{FF2B5EF4-FFF2-40B4-BE49-F238E27FC236}">
                <a16:creationId xmlns:a16="http://schemas.microsoft.com/office/drawing/2014/main" id="{B81E1A89-B89C-4931-88A9-F72F970EF2B6}"/>
              </a:ext>
            </a:extLst>
          </p:cNvPr>
          <p:cNvSpPr/>
          <p:nvPr/>
        </p:nvSpPr>
        <p:spPr>
          <a:xfrm>
            <a:off x="6185375" y="790638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9" name="Signo de multiplicación 158">
            <a:extLst>
              <a:ext uri="{FF2B5EF4-FFF2-40B4-BE49-F238E27FC236}">
                <a16:creationId xmlns:a16="http://schemas.microsoft.com/office/drawing/2014/main" id="{A1675C97-2455-4251-BFD6-D8EBCB46FB27}"/>
              </a:ext>
            </a:extLst>
          </p:cNvPr>
          <p:cNvSpPr/>
          <p:nvPr/>
        </p:nvSpPr>
        <p:spPr>
          <a:xfrm>
            <a:off x="6186070" y="8089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A8EA786-593C-4A83-AE16-49751FC0F1FA}"/>
              </a:ext>
            </a:extLst>
          </p:cNvPr>
          <p:cNvSpPr txBox="1"/>
          <p:nvPr/>
        </p:nvSpPr>
        <p:spPr>
          <a:xfrm>
            <a:off x="624467" y="247311"/>
            <a:ext cx="602959" cy="369332"/>
          </a:xfrm>
          <a:prstGeom prst="rect">
            <a:avLst/>
          </a:prstGeom>
          <a:noFill/>
          <a:ln>
            <a:noFill/>
          </a:ln>
        </p:spPr>
        <p:txBody>
          <a:bodyPr wrap="square" rtlCol="0">
            <a:spAutoFit/>
          </a:bodyPr>
          <a:lstStyle/>
          <a:p>
            <a:r>
              <a:rPr lang="es-MX" dirty="0"/>
              <a:t>15</a:t>
            </a:r>
          </a:p>
        </p:txBody>
      </p:sp>
      <p:sp>
        <p:nvSpPr>
          <p:cNvPr id="160" name="CuadroTexto 159">
            <a:extLst>
              <a:ext uri="{FF2B5EF4-FFF2-40B4-BE49-F238E27FC236}">
                <a16:creationId xmlns:a16="http://schemas.microsoft.com/office/drawing/2014/main" id="{3F89C2D2-2392-4993-8B65-DBCFE8EA94B1}"/>
              </a:ext>
            </a:extLst>
          </p:cNvPr>
          <p:cNvSpPr txBox="1"/>
          <p:nvPr/>
        </p:nvSpPr>
        <p:spPr>
          <a:xfrm>
            <a:off x="1421207" y="238448"/>
            <a:ext cx="602959" cy="369332"/>
          </a:xfrm>
          <a:prstGeom prst="rect">
            <a:avLst/>
          </a:prstGeom>
          <a:noFill/>
          <a:ln>
            <a:noFill/>
          </a:ln>
        </p:spPr>
        <p:txBody>
          <a:bodyPr wrap="square" rtlCol="0">
            <a:spAutoFit/>
          </a:bodyPr>
          <a:lstStyle/>
          <a:p>
            <a:r>
              <a:rPr lang="es-MX" dirty="0"/>
              <a:t>06</a:t>
            </a:r>
          </a:p>
        </p:txBody>
      </p:sp>
      <p:sp>
        <p:nvSpPr>
          <p:cNvPr id="162" name="CuadroTexto 161">
            <a:extLst>
              <a:ext uri="{FF2B5EF4-FFF2-40B4-BE49-F238E27FC236}">
                <a16:creationId xmlns:a16="http://schemas.microsoft.com/office/drawing/2014/main" id="{457EF82C-A605-4429-B413-D6AA52F67410}"/>
              </a:ext>
            </a:extLst>
          </p:cNvPr>
          <p:cNvSpPr txBox="1"/>
          <p:nvPr/>
        </p:nvSpPr>
        <p:spPr>
          <a:xfrm>
            <a:off x="2059982" y="249629"/>
            <a:ext cx="710851" cy="369332"/>
          </a:xfrm>
          <a:prstGeom prst="rect">
            <a:avLst/>
          </a:prstGeom>
          <a:noFill/>
          <a:ln>
            <a:noFill/>
          </a:ln>
        </p:spPr>
        <p:txBody>
          <a:bodyPr wrap="square" rtlCol="0">
            <a:spAutoFit/>
          </a:bodyPr>
          <a:lstStyle/>
          <a:p>
            <a:r>
              <a:rPr lang="es-MX" dirty="0"/>
              <a:t>2021</a:t>
            </a:r>
          </a:p>
        </p:txBody>
      </p:sp>
      <p:sp>
        <p:nvSpPr>
          <p:cNvPr id="14" name="CuadroTexto 13">
            <a:extLst>
              <a:ext uri="{FF2B5EF4-FFF2-40B4-BE49-F238E27FC236}">
                <a16:creationId xmlns:a16="http://schemas.microsoft.com/office/drawing/2014/main" id="{612371A1-BAA8-42B2-A3FF-6DCA5A9444AC}"/>
              </a:ext>
            </a:extLst>
          </p:cNvPr>
          <p:cNvSpPr txBox="1"/>
          <p:nvPr/>
        </p:nvSpPr>
        <p:spPr>
          <a:xfrm>
            <a:off x="4040286" y="8733939"/>
            <a:ext cx="3550184" cy="430887"/>
          </a:xfrm>
          <a:prstGeom prst="rect">
            <a:avLst/>
          </a:prstGeom>
          <a:noFill/>
        </p:spPr>
        <p:txBody>
          <a:bodyPr wrap="square" rtlCol="0">
            <a:spAutoFit/>
          </a:bodyPr>
          <a:lstStyle/>
          <a:p>
            <a:pPr algn="just"/>
            <a:r>
              <a:rPr lang="es-MX" sz="1100" dirty="0"/>
              <a:t>No hubo dificultades creo que solo seria que nuevamente no todos los niños responden a su videollamada.</a:t>
            </a:r>
          </a:p>
        </p:txBody>
      </p:sp>
      <p:sp>
        <p:nvSpPr>
          <p:cNvPr id="163" name="CuadroTexto 162">
            <a:extLst>
              <a:ext uri="{FF2B5EF4-FFF2-40B4-BE49-F238E27FC236}">
                <a16:creationId xmlns:a16="http://schemas.microsoft.com/office/drawing/2014/main" id="{B19AE669-B91C-4586-86BF-5C8989D90D76}"/>
              </a:ext>
            </a:extLst>
          </p:cNvPr>
          <p:cNvSpPr txBox="1"/>
          <p:nvPr/>
        </p:nvSpPr>
        <p:spPr>
          <a:xfrm>
            <a:off x="162491" y="8662067"/>
            <a:ext cx="3550184" cy="830997"/>
          </a:xfrm>
          <a:prstGeom prst="rect">
            <a:avLst/>
          </a:prstGeom>
          <a:noFill/>
        </p:spPr>
        <p:txBody>
          <a:bodyPr wrap="square" rtlCol="0">
            <a:spAutoFit/>
          </a:bodyPr>
          <a:lstStyle/>
          <a:p>
            <a:pPr marL="171450" indent="-171450" algn="just">
              <a:buFont typeface="Arial" panose="020B0604020202020204" pitchFamily="34" charset="0"/>
              <a:buChar char="•"/>
            </a:pPr>
            <a:r>
              <a:rPr lang="es-MX" sz="1200" dirty="0"/>
              <a:t>El logro de una plataforma nueva. </a:t>
            </a:r>
          </a:p>
          <a:p>
            <a:pPr marL="171450" indent="-171450" algn="just">
              <a:buFont typeface="Arial" panose="020B0604020202020204" pitchFamily="34" charset="0"/>
              <a:buChar char="•"/>
            </a:pPr>
            <a:r>
              <a:rPr lang="es-MX" sz="1200" dirty="0"/>
              <a:t>Se brindo un mejor aprendizaje.</a:t>
            </a:r>
          </a:p>
          <a:p>
            <a:pPr marL="171450" indent="-171450" algn="just">
              <a:buFont typeface="Arial" panose="020B0604020202020204" pitchFamily="34" charset="0"/>
              <a:buChar char="•"/>
            </a:pPr>
            <a:r>
              <a:rPr lang="es-MX" sz="1200" dirty="0"/>
              <a:t>Explicación mas clara.</a:t>
            </a:r>
          </a:p>
          <a:p>
            <a:pPr marL="171450" indent="-171450" algn="just">
              <a:buFont typeface="Arial" panose="020B0604020202020204" pitchFamily="34" charset="0"/>
              <a:buChar char="•"/>
            </a:pPr>
            <a:r>
              <a:rPr lang="es-MX" sz="1200" dirty="0"/>
              <a:t>Clase mas dinámica.</a:t>
            </a:r>
          </a:p>
        </p:txBody>
      </p:sp>
      <p:sp>
        <p:nvSpPr>
          <p:cNvPr id="164" name="Signo de multiplicación 163">
            <a:extLst>
              <a:ext uri="{FF2B5EF4-FFF2-40B4-BE49-F238E27FC236}">
                <a16:creationId xmlns:a16="http://schemas.microsoft.com/office/drawing/2014/main" id="{C0BB9562-BC9A-4DE9-846A-069EE9A5B2BC}"/>
              </a:ext>
            </a:extLst>
          </p:cNvPr>
          <p:cNvSpPr/>
          <p:nvPr/>
        </p:nvSpPr>
        <p:spPr>
          <a:xfrm>
            <a:off x="1580446" y="2282096"/>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7" name="Signo de multiplicación 166">
            <a:extLst>
              <a:ext uri="{FF2B5EF4-FFF2-40B4-BE49-F238E27FC236}">
                <a16:creationId xmlns:a16="http://schemas.microsoft.com/office/drawing/2014/main" id="{7CF11362-3E90-4DA8-98FB-895AA8CC0C85}"/>
              </a:ext>
            </a:extLst>
          </p:cNvPr>
          <p:cNvSpPr/>
          <p:nvPr/>
        </p:nvSpPr>
        <p:spPr>
          <a:xfrm>
            <a:off x="166339" y="45304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8" name="Signo de multiplicación 187">
            <a:extLst>
              <a:ext uri="{FF2B5EF4-FFF2-40B4-BE49-F238E27FC236}">
                <a16:creationId xmlns:a16="http://schemas.microsoft.com/office/drawing/2014/main" id="{74E42E98-0893-4E07-805F-BA13FA5329DA}"/>
              </a:ext>
            </a:extLst>
          </p:cNvPr>
          <p:cNvSpPr/>
          <p:nvPr/>
        </p:nvSpPr>
        <p:spPr>
          <a:xfrm>
            <a:off x="165198" y="509602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9" name="Signo de multiplicación 188">
            <a:extLst>
              <a:ext uri="{FF2B5EF4-FFF2-40B4-BE49-F238E27FC236}">
                <a16:creationId xmlns:a16="http://schemas.microsoft.com/office/drawing/2014/main" id="{B6807718-453B-428F-BD78-0144BDCE040B}"/>
              </a:ext>
            </a:extLst>
          </p:cNvPr>
          <p:cNvSpPr/>
          <p:nvPr/>
        </p:nvSpPr>
        <p:spPr>
          <a:xfrm>
            <a:off x="160176" y="434627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1" name="Signo de multiplicación 190">
            <a:extLst>
              <a:ext uri="{FF2B5EF4-FFF2-40B4-BE49-F238E27FC236}">
                <a16:creationId xmlns:a16="http://schemas.microsoft.com/office/drawing/2014/main" id="{F87EE6C0-EFF9-4ACF-9B76-87AF4621EFE6}"/>
              </a:ext>
            </a:extLst>
          </p:cNvPr>
          <p:cNvSpPr/>
          <p:nvPr/>
        </p:nvSpPr>
        <p:spPr>
          <a:xfrm>
            <a:off x="170757" y="411136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3" name="Signo de multiplicación 192">
            <a:extLst>
              <a:ext uri="{FF2B5EF4-FFF2-40B4-BE49-F238E27FC236}">
                <a16:creationId xmlns:a16="http://schemas.microsoft.com/office/drawing/2014/main" id="{1AD846B5-0071-4F0C-B417-D531B7E6B860}"/>
              </a:ext>
            </a:extLst>
          </p:cNvPr>
          <p:cNvSpPr/>
          <p:nvPr/>
        </p:nvSpPr>
        <p:spPr>
          <a:xfrm>
            <a:off x="6192968" y="752340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5" name="Signo de multiplicación 194">
            <a:extLst>
              <a:ext uri="{FF2B5EF4-FFF2-40B4-BE49-F238E27FC236}">
                <a16:creationId xmlns:a16="http://schemas.microsoft.com/office/drawing/2014/main" id="{1BB32418-A97D-443C-B835-E9502E19800E}"/>
              </a:ext>
            </a:extLst>
          </p:cNvPr>
          <p:cNvSpPr/>
          <p:nvPr/>
        </p:nvSpPr>
        <p:spPr>
          <a:xfrm>
            <a:off x="6176909" y="770711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7" name="Signo de multiplicación 196">
            <a:extLst>
              <a:ext uri="{FF2B5EF4-FFF2-40B4-BE49-F238E27FC236}">
                <a16:creationId xmlns:a16="http://schemas.microsoft.com/office/drawing/2014/main" id="{7A7D47F5-BD0D-49C4-8CA3-A4997A5C1F67}"/>
              </a:ext>
            </a:extLst>
          </p:cNvPr>
          <p:cNvSpPr/>
          <p:nvPr/>
        </p:nvSpPr>
        <p:spPr>
          <a:xfrm>
            <a:off x="6176909" y="828318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65532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86692" y="119198"/>
            <a:ext cx="8328072" cy="9807304"/>
            <a:chOff x="-185997" y="101667"/>
            <a:chExt cx="8328072"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a:t>
              </a:r>
              <a:r>
                <a:rPr lang="es-MX" u="sng" dirty="0"/>
                <a:t>Palabras escondidas. </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185997" y="3692827"/>
              <a:ext cx="7991992" cy="1845869"/>
              <a:chOff x="-230470" y="3249935"/>
              <a:chExt cx="7991992" cy="1845869"/>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230470" y="3249935"/>
                <a:ext cx="7991992" cy="377690"/>
                <a:chOff x="-214830" y="1722414"/>
                <a:chExt cx="7991992" cy="377690"/>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214830" y="172241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015663"/>
              </a:xfrm>
              <a:prstGeom prst="rect">
                <a:avLst/>
              </a:prstGeom>
              <a:noFill/>
            </p:spPr>
            <p:txBody>
              <a:bodyPr wrap="square" rtlCol="0">
                <a:spAutoFit/>
              </a:bodyPr>
              <a:lstStyle/>
              <a:p>
                <a:pPr algn="ctr"/>
                <a:endParaRPr lang="es-MX" sz="1200" dirty="0">
                  <a:latin typeface="Comic Sans MS" panose="030F0702030302020204" pitchFamily="66" charset="0"/>
                </a:endParaRPr>
              </a:p>
              <a:p>
                <a:pPr algn="ctr"/>
                <a:r>
                  <a:rPr lang="es-MX" sz="1200" dirty="0">
                    <a:latin typeface="Comic Sans MS" panose="030F0702030302020204" pitchFamily="66" charset="0"/>
                  </a:rPr>
                  <a:t>Observaciones</a:t>
                </a:r>
              </a:p>
              <a:p>
                <a:pPr lvl="1" algn="ctr"/>
                <a:r>
                  <a:rPr lang="es-MX" sz="1200" u="sng" dirty="0">
                    <a:latin typeface="Comic Sans MS" panose="030F0702030302020204" pitchFamily="66" charset="0"/>
                  </a:rPr>
                  <a:t>La actividad fue muy entretenida para los niños, se logro el aprendizaje pero aun así se puede mejorar. </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Signo de multiplicación 2">
            <a:extLst>
              <a:ext uri="{FF2B5EF4-FFF2-40B4-BE49-F238E27FC236}">
                <a16:creationId xmlns:a16="http://schemas.microsoft.com/office/drawing/2014/main" id="{4A5728CB-1DEC-4FF4-87A3-412849658FA3}"/>
              </a:ext>
            </a:extLst>
          </p:cNvPr>
          <p:cNvSpPr/>
          <p:nvPr/>
        </p:nvSpPr>
        <p:spPr>
          <a:xfrm>
            <a:off x="1361037" y="693941"/>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Signo de multiplicación 128">
            <a:extLst>
              <a:ext uri="{FF2B5EF4-FFF2-40B4-BE49-F238E27FC236}">
                <a16:creationId xmlns:a16="http://schemas.microsoft.com/office/drawing/2014/main" id="{F403DCC5-E991-4729-91E7-DB754491E8F6}"/>
              </a:ext>
            </a:extLst>
          </p:cNvPr>
          <p:cNvSpPr/>
          <p:nvPr/>
        </p:nvSpPr>
        <p:spPr>
          <a:xfrm>
            <a:off x="3092984" y="3084825"/>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Signo de multiplicación 6">
            <a:extLst>
              <a:ext uri="{FF2B5EF4-FFF2-40B4-BE49-F238E27FC236}">
                <a16:creationId xmlns:a16="http://schemas.microsoft.com/office/drawing/2014/main" id="{0CE64F04-D909-4BE9-9D31-96D2E8840ECD}"/>
              </a:ext>
            </a:extLst>
          </p:cNvPr>
          <p:cNvSpPr/>
          <p:nvPr/>
        </p:nvSpPr>
        <p:spPr>
          <a:xfrm>
            <a:off x="158818" y="475173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Signo de multiplicación 130">
            <a:extLst>
              <a:ext uri="{FF2B5EF4-FFF2-40B4-BE49-F238E27FC236}">
                <a16:creationId xmlns:a16="http://schemas.microsoft.com/office/drawing/2014/main" id="{F52BA9EA-3A8C-458E-804E-3EB5232D1164}"/>
              </a:ext>
            </a:extLst>
          </p:cNvPr>
          <p:cNvSpPr/>
          <p:nvPr/>
        </p:nvSpPr>
        <p:spPr>
          <a:xfrm>
            <a:off x="166339" y="49073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Signo de multiplicación 132">
            <a:extLst>
              <a:ext uri="{FF2B5EF4-FFF2-40B4-BE49-F238E27FC236}">
                <a16:creationId xmlns:a16="http://schemas.microsoft.com/office/drawing/2014/main" id="{99F305C6-6797-4691-8465-559F1BB899DB}"/>
              </a:ext>
            </a:extLst>
          </p:cNvPr>
          <p:cNvSpPr/>
          <p:nvPr/>
        </p:nvSpPr>
        <p:spPr>
          <a:xfrm>
            <a:off x="4588002" y="599239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Signo de multiplicación 133">
            <a:extLst>
              <a:ext uri="{FF2B5EF4-FFF2-40B4-BE49-F238E27FC236}">
                <a16:creationId xmlns:a16="http://schemas.microsoft.com/office/drawing/2014/main" id="{35FA39A7-68F9-4841-9CEA-CBF3A4580A2D}"/>
              </a:ext>
            </a:extLst>
          </p:cNvPr>
          <p:cNvSpPr/>
          <p:nvPr/>
        </p:nvSpPr>
        <p:spPr>
          <a:xfrm>
            <a:off x="4588002" y="619575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Signo de multiplicación 153">
            <a:extLst>
              <a:ext uri="{FF2B5EF4-FFF2-40B4-BE49-F238E27FC236}">
                <a16:creationId xmlns:a16="http://schemas.microsoft.com/office/drawing/2014/main" id="{99E577CD-A86E-4119-9173-BB1C7CFDFE5B}"/>
              </a:ext>
            </a:extLst>
          </p:cNvPr>
          <p:cNvSpPr/>
          <p:nvPr/>
        </p:nvSpPr>
        <p:spPr>
          <a:xfrm>
            <a:off x="4588002" y="641122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A3E7D3B1-5944-48C3-A40D-8DD1AF61071D}"/>
              </a:ext>
            </a:extLst>
          </p:cNvPr>
          <p:cNvSpPr/>
          <p:nvPr/>
        </p:nvSpPr>
        <p:spPr>
          <a:xfrm>
            <a:off x="4588002" y="657669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Signo de multiplicación 156">
            <a:extLst>
              <a:ext uri="{FF2B5EF4-FFF2-40B4-BE49-F238E27FC236}">
                <a16:creationId xmlns:a16="http://schemas.microsoft.com/office/drawing/2014/main" id="{9BB64AD5-F3CB-4556-9838-03E6CFD8C7FB}"/>
              </a:ext>
            </a:extLst>
          </p:cNvPr>
          <p:cNvSpPr/>
          <p:nvPr/>
        </p:nvSpPr>
        <p:spPr>
          <a:xfrm>
            <a:off x="6185375" y="731630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8" name="Signo de multiplicación 157">
            <a:extLst>
              <a:ext uri="{FF2B5EF4-FFF2-40B4-BE49-F238E27FC236}">
                <a16:creationId xmlns:a16="http://schemas.microsoft.com/office/drawing/2014/main" id="{B81E1A89-B89C-4931-88A9-F72F970EF2B6}"/>
              </a:ext>
            </a:extLst>
          </p:cNvPr>
          <p:cNvSpPr/>
          <p:nvPr/>
        </p:nvSpPr>
        <p:spPr>
          <a:xfrm>
            <a:off x="6177604" y="7888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9" name="Signo de multiplicación 158">
            <a:extLst>
              <a:ext uri="{FF2B5EF4-FFF2-40B4-BE49-F238E27FC236}">
                <a16:creationId xmlns:a16="http://schemas.microsoft.com/office/drawing/2014/main" id="{A1675C97-2455-4251-BFD6-D8EBCB46FB27}"/>
              </a:ext>
            </a:extLst>
          </p:cNvPr>
          <p:cNvSpPr/>
          <p:nvPr/>
        </p:nvSpPr>
        <p:spPr>
          <a:xfrm>
            <a:off x="6186070" y="8089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A8EA786-593C-4A83-AE16-49751FC0F1FA}"/>
              </a:ext>
            </a:extLst>
          </p:cNvPr>
          <p:cNvSpPr txBox="1"/>
          <p:nvPr/>
        </p:nvSpPr>
        <p:spPr>
          <a:xfrm>
            <a:off x="624467" y="247311"/>
            <a:ext cx="602959" cy="369332"/>
          </a:xfrm>
          <a:prstGeom prst="rect">
            <a:avLst/>
          </a:prstGeom>
          <a:noFill/>
          <a:ln>
            <a:noFill/>
          </a:ln>
        </p:spPr>
        <p:txBody>
          <a:bodyPr wrap="square" rtlCol="0">
            <a:spAutoFit/>
          </a:bodyPr>
          <a:lstStyle/>
          <a:p>
            <a:r>
              <a:rPr lang="es-MX" dirty="0"/>
              <a:t>16</a:t>
            </a:r>
          </a:p>
        </p:txBody>
      </p:sp>
      <p:sp>
        <p:nvSpPr>
          <p:cNvPr id="160" name="CuadroTexto 159">
            <a:extLst>
              <a:ext uri="{FF2B5EF4-FFF2-40B4-BE49-F238E27FC236}">
                <a16:creationId xmlns:a16="http://schemas.microsoft.com/office/drawing/2014/main" id="{3F89C2D2-2392-4993-8B65-DBCFE8EA94B1}"/>
              </a:ext>
            </a:extLst>
          </p:cNvPr>
          <p:cNvSpPr txBox="1"/>
          <p:nvPr/>
        </p:nvSpPr>
        <p:spPr>
          <a:xfrm>
            <a:off x="1421207" y="238448"/>
            <a:ext cx="602959" cy="369332"/>
          </a:xfrm>
          <a:prstGeom prst="rect">
            <a:avLst/>
          </a:prstGeom>
          <a:noFill/>
          <a:ln>
            <a:noFill/>
          </a:ln>
        </p:spPr>
        <p:txBody>
          <a:bodyPr wrap="square" rtlCol="0">
            <a:spAutoFit/>
          </a:bodyPr>
          <a:lstStyle/>
          <a:p>
            <a:r>
              <a:rPr lang="es-MX" dirty="0"/>
              <a:t>06</a:t>
            </a:r>
          </a:p>
        </p:txBody>
      </p:sp>
      <p:sp>
        <p:nvSpPr>
          <p:cNvPr id="162" name="CuadroTexto 161">
            <a:extLst>
              <a:ext uri="{FF2B5EF4-FFF2-40B4-BE49-F238E27FC236}">
                <a16:creationId xmlns:a16="http://schemas.microsoft.com/office/drawing/2014/main" id="{457EF82C-A605-4429-B413-D6AA52F67410}"/>
              </a:ext>
            </a:extLst>
          </p:cNvPr>
          <p:cNvSpPr txBox="1"/>
          <p:nvPr/>
        </p:nvSpPr>
        <p:spPr>
          <a:xfrm>
            <a:off x="2059982" y="249629"/>
            <a:ext cx="710851" cy="369332"/>
          </a:xfrm>
          <a:prstGeom prst="rect">
            <a:avLst/>
          </a:prstGeom>
          <a:noFill/>
          <a:ln>
            <a:noFill/>
          </a:ln>
        </p:spPr>
        <p:txBody>
          <a:bodyPr wrap="square" rtlCol="0">
            <a:spAutoFit/>
          </a:bodyPr>
          <a:lstStyle/>
          <a:p>
            <a:r>
              <a:rPr lang="es-MX" dirty="0"/>
              <a:t>2021</a:t>
            </a:r>
          </a:p>
        </p:txBody>
      </p:sp>
      <p:sp>
        <p:nvSpPr>
          <p:cNvPr id="14" name="CuadroTexto 13">
            <a:extLst>
              <a:ext uri="{FF2B5EF4-FFF2-40B4-BE49-F238E27FC236}">
                <a16:creationId xmlns:a16="http://schemas.microsoft.com/office/drawing/2014/main" id="{612371A1-BAA8-42B2-A3FF-6DCA5A9444AC}"/>
              </a:ext>
            </a:extLst>
          </p:cNvPr>
          <p:cNvSpPr txBox="1"/>
          <p:nvPr/>
        </p:nvSpPr>
        <p:spPr>
          <a:xfrm>
            <a:off x="3999776" y="8769008"/>
            <a:ext cx="3550184" cy="430887"/>
          </a:xfrm>
          <a:prstGeom prst="rect">
            <a:avLst/>
          </a:prstGeom>
          <a:noFill/>
        </p:spPr>
        <p:txBody>
          <a:bodyPr wrap="square" rtlCol="0">
            <a:spAutoFit/>
          </a:bodyPr>
          <a:lstStyle/>
          <a:p>
            <a:pPr algn="just"/>
            <a:r>
              <a:rPr lang="es-MX" sz="1100" dirty="0"/>
              <a:t>Dificultades al momento de que hubo ciertos ruidos por parte mía, los cuales causaron cierta distracción. </a:t>
            </a:r>
          </a:p>
        </p:txBody>
      </p:sp>
      <p:sp>
        <p:nvSpPr>
          <p:cNvPr id="163" name="CuadroTexto 162">
            <a:extLst>
              <a:ext uri="{FF2B5EF4-FFF2-40B4-BE49-F238E27FC236}">
                <a16:creationId xmlns:a16="http://schemas.microsoft.com/office/drawing/2014/main" id="{B19AE669-B91C-4586-86BF-5C8989D90D76}"/>
              </a:ext>
            </a:extLst>
          </p:cNvPr>
          <p:cNvSpPr txBox="1"/>
          <p:nvPr/>
        </p:nvSpPr>
        <p:spPr>
          <a:xfrm>
            <a:off x="163690" y="8720518"/>
            <a:ext cx="3550184" cy="769441"/>
          </a:xfrm>
          <a:prstGeom prst="rect">
            <a:avLst/>
          </a:prstGeom>
          <a:noFill/>
        </p:spPr>
        <p:txBody>
          <a:bodyPr wrap="square" rtlCol="0">
            <a:spAutoFit/>
          </a:bodyPr>
          <a:lstStyle/>
          <a:p>
            <a:pPr marL="171450" indent="-171450" algn="just">
              <a:buFont typeface="Arial" panose="020B0604020202020204" pitchFamily="34" charset="0"/>
              <a:buChar char="•"/>
            </a:pPr>
            <a:r>
              <a:rPr lang="es-MX" sz="1100" dirty="0"/>
              <a:t>Los cuestionamientos fueron claros y enriquecedores para el aprendizaje.</a:t>
            </a:r>
          </a:p>
          <a:p>
            <a:pPr marL="171450" indent="-171450" algn="just">
              <a:buFont typeface="Arial" panose="020B0604020202020204" pitchFamily="34" charset="0"/>
              <a:buChar char="•"/>
            </a:pPr>
            <a:r>
              <a:rPr lang="es-MX" sz="1100" dirty="0"/>
              <a:t>Indicaciones claras y sencillas de comprender.</a:t>
            </a:r>
          </a:p>
          <a:p>
            <a:pPr marL="171450" indent="-171450" algn="just">
              <a:buFont typeface="Arial" panose="020B0604020202020204" pitchFamily="34" charset="0"/>
              <a:buChar char="•"/>
            </a:pPr>
            <a:r>
              <a:rPr lang="es-MX" sz="1100" dirty="0"/>
              <a:t>Uso de herramientas tecnológicas.</a:t>
            </a:r>
          </a:p>
        </p:txBody>
      </p:sp>
      <p:sp>
        <p:nvSpPr>
          <p:cNvPr id="164" name="Signo de multiplicación 163">
            <a:extLst>
              <a:ext uri="{FF2B5EF4-FFF2-40B4-BE49-F238E27FC236}">
                <a16:creationId xmlns:a16="http://schemas.microsoft.com/office/drawing/2014/main" id="{C0BB9562-BC9A-4DE9-846A-069EE9A5B2BC}"/>
              </a:ext>
            </a:extLst>
          </p:cNvPr>
          <p:cNvSpPr/>
          <p:nvPr/>
        </p:nvSpPr>
        <p:spPr>
          <a:xfrm>
            <a:off x="334847" y="2301379"/>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7" name="Signo de multiplicación 166">
            <a:extLst>
              <a:ext uri="{FF2B5EF4-FFF2-40B4-BE49-F238E27FC236}">
                <a16:creationId xmlns:a16="http://schemas.microsoft.com/office/drawing/2014/main" id="{7CF11362-3E90-4DA8-98FB-895AA8CC0C85}"/>
              </a:ext>
            </a:extLst>
          </p:cNvPr>
          <p:cNvSpPr/>
          <p:nvPr/>
        </p:nvSpPr>
        <p:spPr>
          <a:xfrm>
            <a:off x="166339" y="45304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8" name="Signo de multiplicación 187">
            <a:extLst>
              <a:ext uri="{FF2B5EF4-FFF2-40B4-BE49-F238E27FC236}">
                <a16:creationId xmlns:a16="http://schemas.microsoft.com/office/drawing/2014/main" id="{74E42E98-0893-4E07-805F-BA13FA5329DA}"/>
              </a:ext>
            </a:extLst>
          </p:cNvPr>
          <p:cNvSpPr/>
          <p:nvPr/>
        </p:nvSpPr>
        <p:spPr>
          <a:xfrm>
            <a:off x="165643" y="5107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9" name="Signo de multiplicación 188">
            <a:extLst>
              <a:ext uri="{FF2B5EF4-FFF2-40B4-BE49-F238E27FC236}">
                <a16:creationId xmlns:a16="http://schemas.microsoft.com/office/drawing/2014/main" id="{B6807718-453B-428F-BD78-0144BDCE040B}"/>
              </a:ext>
            </a:extLst>
          </p:cNvPr>
          <p:cNvSpPr/>
          <p:nvPr/>
        </p:nvSpPr>
        <p:spPr>
          <a:xfrm>
            <a:off x="160176" y="434627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1" name="Signo de multiplicación 190">
            <a:extLst>
              <a:ext uri="{FF2B5EF4-FFF2-40B4-BE49-F238E27FC236}">
                <a16:creationId xmlns:a16="http://schemas.microsoft.com/office/drawing/2014/main" id="{F87EE6C0-EFF9-4ACF-9B76-87AF4621EFE6}"/>
              </a:ext>
            </a:extLst>
          </p:cNvPr>
          <p:cNvSpPr/>
          <p:nvPr/>
        </p:nvSpPr>
        <p:spPr>
          <a:xfrm>
            <a:off x="170757" y="411136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3" name="Signo de multiplicación 192">
            <a:extLst>
              <a:ext uri="{FF2B5EF4-FFF2-40B4-BE49-F238E27FC236}">
                <a16:creationId xmlns:a16="http://schemas.microsoft.com/office/drawing/2014/main" id="{1AD846B5-0071-4F0C-B417-D531B7E6B860}"/>
              </a:ext>
            </a:extLst>
          </p:cNvPr>
          <p:cNvSpPr/>
          <p:nvPr/>
        </p:nvSpPr>
        <p:spPr>
          <a:xfrm>
            <a:off x="6177603" y="750433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5" name="Signo de multiplicación 194">
            <a:extLst>
              <a:ext uri="{FF2B5EF4-FFF2-40B4-BE49-F238E27FC236}">
                <a16:creationId xmlns:a16="http://schemas.microsoft.com/office/drawing/2014/main" id="{1BB32418-A97D-443C-B835-E9502E19800E}"/>
              </a:ext>
            </a:extLst>
          </p:cNvPr>
          <p:cNvSpPr/>
          <p:nvPr/>
        </p:nvSpPr>
        <p:spPr>
          <a:xfrm>
            <a:off x="6170839" y="770535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7" name="Signo de multiplicación 196">
            <a:extLst>
              <a:ext uri="{FF2B5EF4-FFF2-40B4-BE49-F238E27FC236}">
                <a16:creationId xmlns:a16="http://schemas.microsoft.com/office/drawing/2014/main" id="{7A7D47F5-BD0D-49C4-8CA3-A4997A5C1F67}"/>
              </a:ext>
            </a:extLst>
          </p:cNvPr>
          <p:cNvSpPr/>
          <p:nvPr/>
        </p:nvSpPr>
        <p:spPr>
          <a:xfrm>
            <a:off x="6177603" y="828168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8619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86692" y="119198"/>
            <a:ext cx="8328072" cy="9807304"/>
            <a:chOff x="-185997" y="101667"/>
            <a:chExt cx="8328072"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a:t>
              </a:r>
              <a:r>
                <a:rPr lang="es-MX" u="sng" dirty="0"/>
                <a:t>Juego de figuras-la historia continuara.  </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185997" y="3692827"/>
              <a:ext cx="7991992" cy="1845869"/>
              <a:chOff x="-230470" y="3249935"/>
              <a:chExt cx="7991992" cy="1845869"/>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230470" y="3249935"/>
                <a:ext cx="7991992" cy="377690"/>
                <a:chOff x="-214830" y="1722414"/>
                <a:chExt cx="7991992" cy="377690"/>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214830" y="172241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015663"/>
              </a:xfrm>
              <a:prstGeom prst="rect">
                <a:avLst/>
              </a:prstGeom>
              <a:noFill/>
            </p:spPr>
            <p:txBody>
              <a:bodyPr wrap="square" rtlCol="0">
                <a:spAutoFit/>
              </a:bodyPr>
              <a:lstStyle/>
              <a:p>
                <a:pPr algn="ctr"/>
                <a:endParaRPr lang="es-MX" sz="1200" dirty="0">
                  <a:latin typeface="Comic Sans MS" panose="030F0702030302020204" pitchFamily="66" charset="0"/>
                </a:endParaRPr>
              </a:p>
              <a:p>
                <a:pPr algn="ctr"/>
                <a:r>
                  <a:rPr lang="es-MX" sz="1200" dirty="0">
                    <a:latin typeface="Comic Sans MS" panose="030F0702030302020204" pitchFamily="66" charset="0"/>
                  </a:rPr>
                  <a:t>Observaciones</a:t>
                </a:r>
              </a:p>
              <a:p>
                <a:pPr lvl="1" algn="ctr"/>
                <a:r>
                  <a:rPr lang="es-MX" sz="1200" u="sng" dirty="0">
                    <a:latin typeface="Comic Sans MS" panose="030F0702030302020204" pitchFamily="66" charset="0"/>
                  </a:rPr>
                  <a:t>La actividad logro el fomento de los aprendizajes, todos se mostraron muy participativos y entusiastas.</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Signo de multiplicación 2">
            <a:extLst>
              <a:ext uri="{FF2B5EF4-FFF2-40B4-BE49-F238E27FC236}">
                <a16:creationId xmlns:a16="http://schemas.microsoft.com/office/drawing/2014/main" id="{4A5728CB-1DEC-4FF4-87A3-412849658FA3}"/>
              </a:ext>
            </a:extLst>
          </p:cNvPr>
          <p:cNvSpPr/>
          <p:nvPr/>
        </p:nvSpPr>
        <p:spPr>
          <a:xfrm>
            <a:off x="1858857" y="685282"/>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Signo de multiplicación 6">
            <a:extLst>
              <a:ext uri="{FF2B5EF4-FFF2-40B4-BE49-F238E27FC236}">
                <a16:creationId xmlns:a16="http://schemas.microsoft.com/office/drawing/2014/main" id="{0CE64F04-D909-4BE9-9D31-96D2E8840ECD}"/>
              </a:ext>
            </a:extLst>
          </p:cNvPr>
          <p:cNvSpPr/>
          <p:nvPr/>
        </p:nvSpPr>
        <p:spPr>
          <a:xfrm>
            <a:off x="158818" y="475173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Signo de multiplicación 130">
            <a:extLst>
              <a:ext uri="{FF2B5EF4-FFF2-40B4-BE49-F238E27FC236}">
                <a16:creationId xmlns:a16="http://schemas.microsoft.com/office/drawing/2014/main" id="{F52BA9EA-3A8C-458E-804E-3EB5232D1164}"/>
              </a:ext>
            </a:extLst>
          </p:cNvPr>
          <p:cNvSpPr/>
          <p:nvPr/>
        </p:nvSpPr>
        <p:spPr>
          <a:xfrm>
            <a:off x="166339" y="49073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Signo de multiplicación 132">
            <a:extLst>
              <a:ext uri="{FF2B5EF4-FFF2-40B4-BE49-F238E27FC236}">
                <a16:creationId xmlns:a16="http://schemas.microsoft.com/office/drawing/2014/main" id="{99F305C6-6797-4691-8465-559F1BB899DB}"/>
              </a:ext>
            </a:extLst>
          </p:cNvPr>
          <p:cNvSpPr/>
          <p:nvPr/>
        </p:nvSpPr>
        <p:spPr>
          <a:xfrm>
            <a:off x="4588002" y="599239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Signo de multiplicación 133">
            <a:extLst>
              <a:ext uri="{FF2B5EF4-FFF2-40B4-BE49-F238E27FC236}">
                <a16:creationId xmlns:a16="http://schemas.microsoft.com/office/drawing/2014/main" id="{35FA39A7-68F9-4841-9CEA-CBF3A4580A2D}"/>
              </a:ext>
            </a:extLst>
          </p:cNvPr>
          <p:cNvSpPr/>
          <p:nvPr/>
        </p:nvSpPr>
        <p:spPr>
          <a:xfrm>
            <a:off x="4588002" y="619575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Signo de multiplicación 153">
            <a:extLst>
              <a:ext uri="{FF2B5EF4-FFF2-40B4-BE49-F238E27FC236}">
                <a16:creationId xmlns:a16="http://schemas.microsoft.com/office/drawing/2014/main" id="{99E577CD-A86E-4119-9173-BB1C7CFDFE5B}"/>
              </a:ext>
            </a:extLst>
          </p:cNvPr>
          <p:cNvSpPr/>
          <p:nvPr/>
        </p:nvSpPr>
        <p:spPr>
          <a:xfrm>
            <a:off x="4588002" y="641122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A3E7D3B1-5944-48C3-A40D-8DD1AF61071D}"/>
              </a:ext>
            </a:extLst>
          </p:cNvPr>
          <p:cNvSpPr/>
          <p:nvPr/>
        </p:nvSpPr>
        <p:spPr>
          <a:xfrm>
            <a:off x="4588002" y="657669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Signo de multiplicación 156">
            <a:extLst>
              <a:ext uri="{FF2B5EF4-FFF2-40B4-BE49-F238E27FC236}">
                <a16:creationId xmlns:a16="http://schemas.microsoft.com/office/drawing/2014/main" id="{9BB64AD5-F3CB-4556-9838-03E6CFD8C7FB}"/>
              </a:ext>
            </a:extLst>
          </p:cNvPr>
          <p:cNvSpPr/>
          <p:nvPr/>
        </p:nvSpPr>
        <p:spPr>
          <a:xfrm>
            <a:off x="6185375" y="731630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8" name="Signo de multiplicación 157">
            <a:extLst>
              <a:ext uri="{FF2B5EF4-FFF2-40B4-BE49-F238E27FC236}">
                <a16:creationId xmlns:a16="http://schemas.microsoft.com/office/drawing/2014/main" id="{B81E1A89-B89C-4931-88A9-F72F970EF2B6}"/>
              </a:ext>
            </a:extLst>
          </p:cNvPr>
          <p:cNvSpPr/>
          <p:nvPr/>
        </p:nvSpPr>
        <p:spPr>
          <a:xfrm>
            <a:off x="6177604" y="7888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9" name="Signo de multiplicación 158">
            <a:extLst>
              <a:ext uri="{FF2B5EF4-FFF2-40B4-BE49-F238E27FC236}">
                <a16:creationId xmlns:a16="http://schemas.microsoft.com/office/drawing/2014/main" id="{A1675C97-2455-4251-BFD6-D8EBCB46FB27}"/>
              </a:ext>
            </a:extLst>
          </p:cNvPr>
          <p:cNvSpPr/>
          <p:nvPr/>
        </p:nvSpPr>
        <p:spPr>
          <a:xfrm>
            <a:off x="6186070" y="8089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A8EA786-593C-4A83-AE16-49751FC0F1FA}"/>
              </a:ext>
            </a:extLst>
          </p:cNvPr>
          <p:cNvSpPr txBox="1"/>
          <p:nvPr/>
        </p:nvSpPr>
        <p:spPr>
          <a:xfrm>
            <a:off x="624467" y="247311"/>
            <a:ext cx="602959" cy="369332"/>
          </a:xfrm>
          <a:prstGeom prst="rect">
            <a:avLst/>
          </a:prstGeom>
          <a:noFill/>
          <a:ln>
            <a:noFill/>
          </a:ln>
        </p:spPr>
        <p:txBody>
          <a:bodyPr wrap="square" rtlCol="0">
            <a:spAutoFit/>
          </a:bodyPr>
          <a:lstStyle/>
          <a:p>
            <a:r>
              <a:rPr lang="es-MX" dirty="0"/>
              <a:t>17</a:t>
            </a:r>
          </a:p>
        </p:txBody>
      </p:sp>
      <p:sp>
        <p:nvSpPr>
          <p:cNvPr id="160" name="CuadroTexto 159">
            <a:extLst>
              <a:ext uri="{FF2B5EF4-FFF2-40B4-BE49-F238E27FC236}">
                <a16:creationId xmlns:a16="http://schemas.microsoft.com/office/drawing/2014/main" id="{3F89C2D2-2392-4993-8B65-DBCFE8EA94B1}"/>
              </a:ext>
            </a:extLst>
          </p:cNvPr>
          <p:cNvSpPr txBox="1"/>
          <p:nvPr/>
        </p:nvSpPr>
        <p:spPr>
          <a:xfrm>
            <a:off x="1421207" y="238448"/>
            <a:ext cx="602959" cy="369332"/>
          </a:xfrm>
          <a:prstGeom prst="rect">
            <a:avLst/>
          </a:prstGeom>
          <a:noFill/>
          <a:ln>
            <a:noFill/>
          </a:ln>
        </p:spPr>
        <p:txBody>
          <a:bodyPr wrap="square" rtlCol="0">
            <a:spAutoFit/>
          </a:bodyPr>
          <a:lstStyle/>
          <a:p>
            <a:r>
              <a:rPr lang="es-MX" dirty="0"/>
              <a:t>06</a:t>
            </a:r>
          </a:p>
        </p:txBody>
      </p:sp>
      <p:sp>
        <p:nvSpPr>
          <p:cNvPr id="162" name="CuadroTexto 161">
            <a:extLst>
              <a:ext uri="{FF2B5EF4-FFF2-40B4-BE49-F238E27FC236}">
                <a16:creationId xmlns:a16="http://schemas.microsoft.com/office/drawing/2014/main" id="{457EF82C-A605-4429-B413-D6AA52F67410}"/>
              </a:ext>
            </a:extLst>
          </p:cNvPr>
          <p:cNvSpPr txBox="1"/>
          <p:nvPr/>
        </p:nvSpPr>
        <p:spPr>
          <a:xfrm>
            <a:off x="2059982" y="249629"/>
            <a:ext cx="710851" cy="369332"/>
          </a:xfrm>
          <a:prstGeom prst="rect">
            <a:avLst/>
          </a:prstGeom>
          <a:noFill/>
          <a:ln>
            <a:noFill/>
          </a:ln>
        </p:spPr>
        <p:txBody>
          <a:bodyPr wrap="square" rtlCol="0">
            <a:spAutoFit/>
          </a:bodyPr>
          <a:lstStyle/>
          <a:p>
            <a:r>
              <a:rPr lang="es-MX" dirty="0"/>
              <a:t>2021</a:t>
            </a:r>
          </a:p>
        </p:txBody>
      </p:sp>
      <p:sp>
        <p:nvSpPr>
          <p:cNvPr id="164" name="Signo de multiplicación 163">
            <a:extLst>
              <a:ext uri="{FF2B5EF4-FFF2-40B4-BE49-F238E27FC236}">
                <a16:creationId xmlns:a16="http://schemas.microsoft.com/office/drawing/2014/main" id="{C0BB9562-BC9A-4DE9-846A-069EE9A5B2BC}"/>
              </a:ext>
            </a:extLst>
          </p:cNvPr>
          <p:cNvSpPr/>
          <p:nvPr/>
        </p:nvSpPr>
        <p:spPr>
          <a:xfrm>
            <a:off x="334847" y="2301379"/>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7" name="Signo de multiplicación 166">
            <a:extLst>
              <a:ext uri="{FF2B5EF4-FFF2-40B4-BE49-F238E27FC236}">
                <a16:creationId xmlns:a16="http://schemas.microsoft.com/office/drawing/2014/main" id="{7CF11362-3E90-4DA8-98FB-895AA8CC0C85}"/>
              </a:ext>
            </a:extLst>
          </p:cNvPr>
          <p:cNvSpPr/>
          <p:nvPr/>
        </p:nvSpPr>
        <p:spPr>
          <a:xfrm>
            <a:off x="166339" y="45304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8" name="Signo de multiplicación 187">
            <a:extLst>
              <a:ext uri="{FF2B5EF4-FFF2-40B4-BE49-F238E27FC236}">
                <a16:creationId xmlns:a16="http://schemas.microsoft.com/office/drawing/2014/main" id="{74E42E98-0893-4E07-805F-BA13FA5329DA}"/>
              </a:ext>
            </a:extLst>
          </p:cNvPr>
          <p:cNvSpPr/>
          <p:nvPr/>
        </p:nvSpPr>
        <p:spPr>
          <a:xfrm>
            <a:off x="165643" y="5107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9" name="Signo de multiplicación 188">
            <a:extLst>
              <a:ext uri="{FF2B5EF4-FFF2-40B4-BE49-F238E27FC236}">
                <a16:creationId xmlns:a16="http://schemas.microsoft.com/office/drawing/2014/main" id="{B6807718-453B-428F-BD78-0144BDCE040B}"/>
              </a:ext>
            </a:extLst>
          </p:cNvPr>
          <p:cNvSpPr/>
          <p:nvPr/>
        </p:nvSpPr>
        <p:spPr>
          <a:xfrm>
            <a:off x="160176" y="434627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1" name="Signo de multiplicación 190">
            <a:extLst>
              <a:ext uri="{FF2B5EF4-FFF2-40B4-BE49-F238E27FC236}">
                <a16:creationId xmlns:a16="http://schemas.microsoft.com/office/drawing/2014/main" id="{F87EE6C0-EFF9-4ACF-9B76-87AF4621EFE6}"/>
              </a:ext>
            </a:extLst>
          </p:cNvPr>
          <p:cNvSpPr/>
          <p:nvPr/>
        </p:nvSpPr>
        <p:spPr>
          <a:xfrm>
            <a:off x="170757" y="411136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3" name="Signo de multiplicación 192">
            <a:extLst>
              <a:ext uri="{FF2B5EF4-FFF2-40B4-BE49-F238E27FC236}">
                <a16:creationId xmlns:a16="http://schemas.microsoft.com/office/drawing/2014/main" id="{1AD846B5-0071-4F0C-B417-D531B7E6B860}"/>
              </a:ext>
            </a:extLst>
          </p:cNvPr>
          <p:cNvSpPr/>
          <p:nvPr/>
        </p:nvSpPr>
        <p:spPr>
          <a:xfrm>
            <a:off x="6177603" y="750433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5" name="Signo de multiplicación 194">
            <a:extLst>
              <a:ext uri="{FF2B5EF4-FFF2-40B4-BE49-F238E27FC236}">
                <a16:creationId xmlns:a16="http://schemas.microsoft.com/office/drawing/2014/main" id="{1BB32418-A97D-443C-B835-E9502E19800E}"/>
              </a:ext>
            </a:extLst>
          </p:cNvPr>
          <p:cNvSpPr/>
          <p:nvPr/>
        </p:nvSpPr>
        <p:spPr>
          <a:xfrm>
            <a:off x="6170839" y="770535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7" name="Signo de multiplicación 196">
            <a:extLst>
              <a:ext uri="{FF2B5EF4-FFF2-40B4-BE49-F238E27FC236}">
                <a16:creationId xmlns:a16="http://schemas.microsoft.com/office/drawing/2014/main" id="{7A7D47F5-BD0D-49C4-8CA3-A4997A5C1F67}"/>
              </a:ext>
            </a:extLst>
          </p:cNvPr>
          <p:cNvSpPr/>
          <p:nvPr/>
        </p:nvSpPr>
        <p:spPr>
          <a:xfrm>
            <a:off x="6898533" y="828074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2" name="Signo de multiplicación 191">
            <a:extLst>
              <a:ext uri="{FF2B5EF4-FFF2-40B4-BE49-F238E27FC236}">
                <a16:creationId xmlns:a16="http://schemas.microsoft.com/office/drawing/2014/main" id="{B1B0E0B0-37ED-43A2-916A-9BBA8905D73A}"/>
              </a:ext>
            </a:extLst>
          </p:cNvPr>
          <p:cNvSpPr/>
          <p:nvPr/>
        </p:nvSpPr>
        <p:spPr>
          <a:xfrm>
            <a:off x="1578611" y="2277145"/>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3" name="Signo de multiplicación 162">
            <a:extLst>
              <a:ext uri="{FF2B5EF4-FFF2-40B4-BE49-F238E27FC236}">
                <a16:creationId xmlns:a16="http://schemas.microsoft.com/office/drawing/2014/main" id="{1C913883-ED07-4A78-BB39-39199D0E7881}"/>
              </a:ext>
            </a:extLst>
          </p:cNvPr>
          <p:cNvSpPr/>
          <p:nvPr/>
        </p:nvSpPr>
        <p:spPr>
          <a:xfrm>
            <a:off x="3888222" y="3030340"/>
            <a:ext cx="1023278" cy="576280"/>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a:extLst>
              <a:ext uri="{FF2B5EF4-FFF2-40B4-BE49-F238E27FC236}">
                <a16:creationId xmlns:a16="http://schemas.microsoft.com/office/drawing/2014/main" id="{F1CE6CC4-D278-45B3-B31F-0B232739DDA6}"/>
              </a:ext>
            </a:extLst>
          </p:cNvPr>
          <p:cNvSpPr txBox="1"/>
          <p:nvPr/>
        </p:nvSpPr>
        <p:spPr>
          <a:xfrm>
            <a:off x="233033" y="8693624"/>
            <a:ext cx="3505605" cy="954107"/>
          </a:xfrm>
          <a:prstGeom prst="rect">
            <a:avLst/>
          </a:prstGeom>
          <a:noFill/>
        </p:spPr>
        <p:txBody>
          <a:bodyPr wrap="square" rtlCol="0">
            <a:spAutoFit/>
          </a:bodyPr>
          <a:lstStyle/>
          <a:p>
            <a:r>
              <a:rPr lang="es-MX" sz="1400" dirty="0"/>
              <a:t>Se logro una buen explicación del tema para que los alumnos se llevaran un aprendizaje completo, se aclaro cualquier duda de una manera muy completa. </a:t>
            </a:r>
          </a:p>
        </p:txBody>
      </p:sp>
      <p:sp>
        <p:nvSpPr>
          <p:cNvPr id="198" name="CuadroTexto 197">
            <a:extLst>
              <a:ext uri="{FF2B5EF4-FFF2-40B4-BE49-F238E27FC236}">
                <a16:creationId xmlns:a16="http://schemas.microsoft.com/office/drawing/2014/main" id="{C8C25EAF-C32A-43B6-AF1C-F239BA51E6B8}"/>
              </a:ext>
            </a:extLst>
          </p:cNvPr>
          <p:cNvSpPr txBox="1"/>
          <p:nvPr/>
        </p:nvSpPr>
        <p:spPr>
          <a:xfrm>
            <a:off x="4100906" y="8738554"/>
            <a:ext cx="3505605" cy="523220"/>
          </a:xfrm>
          <a:prstGeom prst="rect">
            <a:avLst/>
          </a:prstGeom>
          <a:noFill/>
        </p:spPr>
        <p:txBody>
          <a:bodyPr wrap="square" rtlCol="0">
            <a:spAutoFit/>
          </a:bodyPr>
          <a:lstStyle/>
          <a:p>
            <a:r>
              <a:rPr lang="es-MX" sz="1400" dirty="0"/>
              <a:t>Se considera que no hubo dificultades en este día. </a:t>
            </a:r>
          </a:p>
        </p:txBody>
      </p:sp>
    </p:spTree>
    <p:extLst>
      <p:ext uri="{BB962C8B-B14F-4D97-AF65-F5344CB8AC3E}">
        <p14:creationId xmlns:p14="http://schemas.microsoft.com/office/powerpoint/2010/main" val="224378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86692" y="119198"/>
            <a:ext cx="8328072" cy="9807304"/>
            <a:chOff x="-185997" y="101667"/>
            <a:chExt cx="8328072"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a:t>
              </a:r>
              <a:r>
                <a:rPr lang="es-MX" u="sng" dirty="0"/>
                <a:t>¿De quien son estas crías? </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185997" y="3692827"/>
              <a:ext cx="7991992" cy="1845869"/>
              <a:chOff x="-230470" y="3249935"/>
              <a:chExt cx="7991992" cy="1845869"/>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230470" y="3249935"/>
                <a:ext cx="7991992" cy="377690"/>
                <a:chOff x="-214830" y="1722414"/>
                <a:chExt cx="7991992" cy="377690"/>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214830" y="172241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015663"/>
              </a:xfrm>
              <a:prstGeom prst="rect">
                <a:avLst/>
              </a:prstGeom>
              <a:noFill/>
            </p:spPr>
            <p:txBody>
              <a:bodyPr wrap="square" rtlCol="0">
                <a:spAutoFit/>
              </a:bodyPr>
              <a:lstStyle/>
              <a:p>
                <a:pPr algn="ctr"/>
                <a:endParaRPr lang="es-MX" sz="1200" dirty="0">
                  <a:latin typeface="Comic Sans MS" panose="030F0702030302020204" pitchFamily="66" charset="0"/>
                </a:endParaRPr>
              </a:p>
              <a:p>
                <a:pPr algn="ctr"/>
                <a:r>
                  <a:rPr lang="es-MX" sz="1200" dirty="0">
                    <a:latin typeface="Comic Sans MS" panose="030F0702030302020204" pitchFamily="66" charset="0"/>
                  </a:rPr>
                  <a:t>Observaciones</a:t>
                </a:r>
              </a:p>
              <a:p>
                <a:pPr lvl="1" algn="ctr"/>
                <a:r>
                  <a:rPr lang="es-MX" sz="1200" u="sng" dirty="0">
                    <a:latin typeface="Comic Sans MS" panose="030F0702030302020204" pitchFamily="66" charset="0"/>
                  </a:rPr>
                  <a:t>En este día solo se le envió una actividad de sugerencia no hubo videollamada porque tuvieron programada una activación física. </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Signo de multiplicación 2">
            <a:extLst>
              <a:ext uri="{FF2B5EF4-FFF2-40B4-BE49-F238E27FC236}">
                <a16:creationId xmlns:a16="http://schemas.microsoft.com/office/drawing/2014/main" id="{4A5728CB-1DEC-4FF4-87A3-412849658FA3}"/>
              </a:ext>
            </a:extLst>
          </p:cNvPr>
          <p:cNvSpPr/>
          <p:nvPr/>
        </p:nvSpPr>
        <p:spPr>
          <a:xfrm>
            <a:off x="2377829" y="731586"/>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Signo de multiplicación 6">
            <a:extLst>
              <a:ext uri="{FF2B5EF4-FFF2-40B4-BE49-F238E27FC236}">
                <a16:creationId xmlns:a16="http://schemas.microsoft.com/office/drawing/2014/main" id="{0CE64F04-D909-4BE9-9D31-96D2E8840ECD}"/>
              </a:ext>
            </a:extLst>
          </p:cNvPr>
          <p:cNvSpPr/>
          <p:nvPr/>
        </p:nvSpPr>
        <p:spPr>
          <a:xfrm>
            <a:off x="158818" y="475173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Signo de multiplicación 130">
            <a:extLst>
              <a:ext uri="{FF2B5EF4-FFF2-40B4-BE49-F238E27FC236}">
                <a16:creationId xmlns:a16="http://schemas.microsoft.com/office/drawing/2014/main" id="{F52BA9EA-3A8C-458E-804E-3EB5232D1164}"/>
              </a:ext>
            </a:extLst>
          </p:cNvPr>
          <p:cNvSpPr/>
          <p:nvPr/>
        </p:nvSpPr>
        <p:spPr>
          <a:xfrm>
            <a:off x="166339" y="49073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Signo de multiplicación 132">
            <a:extLst>
              <a:ext uri="{FF2B5EF4-FFF2-40B4-BE49-F238E27FC236}">
                <a16:creationId xmlns:a16="http://schemas.microsoft.com/office/drawing/2014/main" id="{99F305C6-6797-4691-8465-559F1BB899DB}"/>
              </a:ext>
            </a:extLst>
          </p:cNvPr>
          <p:cNvSpPr/>
          <p:nvPr/>
        </p:nvSpPr>
        <p:spPr>
          <a:xfrm>
            <a:off x="4588002" y="599239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Signo de multiplicación 133">
            <a:extLst>
              <a:ext uri="{FF2B5EF4-FFF2-40B4-BE49-F238E27FC236}">
                <a16:creationId xmlns:a16="http://schemas.microsoft.com/office/drawing/2014/main" id="{35FA39A7-68F9-4841-9CEA-CBF3A4580A2D}"/>
              </a:ext>
            </a:extLst>
          </p:cNvPr>
          <p:cNvSpPr/>
          <p:nvPr/>
        </p:nvSpPr>
        <p:spPr>
          <a:xfrm>
            <a:off x="4588002" y="619575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Signo de multiplicación 153">
            <a:extLst>
              <a:ext uri="{FF2B5EF4-FFF2-40B4-BE49-F238E27FC236}">
                <a16:creationId xmlns:a16="http://schemas.microsoft.com/office/drawing/2014/main" id="{99E577CD-A86E-4119-9173-BB1C7CFDFE5B}"/>
              </a:ext>
            </a:extLst>
          </p:cNvPr>
          <p:cNvSpPr/>
          <p:nvPr/>
        </p:nvSpPr>
        <p:spPr>
          <a:xfrm>
            <a:off x="4588002" y="641122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A3E7D3B1-5944-48C3-A40D-8DD1AF61071D}"/>
              </a:ext>
            </a:extLst>
          </p:cNvPr>
          <p:cNvSpPr/>
          <p:nvPr/>
        </p:nvSpPr>
        <p:spPr>
          <a:xfrm>
            <a:off x="4588002" y="657669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Signo de multiplicación 156">
            <a:extLst>
              <a:ext uri="{FF2B5EF4-FFF2-40B4-BE49-F238E27FC236}">
                <a16:creationId xmlns:a16="http://schemas.microsoft.com/office/drawing/2014/main" id="{9BB64AD5-F3CB-4556-9838-03E6CFD8C7FB}"/>
              </a:ext>
            </a:extLst>
          </p:cNvPr>
          <p:cNvSpPr/>
          <p:nvPr/>
        </p:nvSpPr>
        <p:spPr>
          <a:xfrm>
            <a:off x="6185375" y="731630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8" name="Signo de multiplicación 157">
            <a:extLst>
              <a:ext uri="{FF2B5EF4-FFF2-40B4-BE49-F238E27FC236}">
                <a16:creationId xmlns:a16="http://schemas.microsoft.com/office/drawing/2014/main" id="{B81E1A89-B89C-4931-88A9-F72F970EF2B6}"/>
              </a:ext>
            </a:extLst>
          </p:cNvPr>
          <p:cNvSpPr/>
          <p:nvPr/>
        </p:nvSpPr>
        <p:spPr>
          <a:xfrm>
            <a:off x="6177604" y="7888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9" name="Signo de multiplicación 158">
            <a:extLst>
              <a:ext uri="{FF2B5EF4-FFF2-40B4-BE49-F238E27FC236}">
                <a16:creationId xmlns:a16="http://schemas.microsoft.com/office/drawing/2014/main" id="{A1675C97-2455-4251-BFD6-D8EBCB46FB27}"/>
              </a:ext>
            </a:extLst>
          </p:cNvPr>
          <p:cNvSpPr/>
          <p:nvPr/>
        </p:nvSpPr>
        <p:spPr>
          <a:xfrm>
            <a:off x="6186070" y="8089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A8EA786-593C-4A83-AE16-49751FC0F1FA}"/>
              </a:ext>
            </a:extLst>
          </p:cNvPr>
          <p:cNvSpPr txBox="1"/>
          <p:nvPr/>
        </p:nvSpPr>
        <p:spPr>
          <a:xfrm>
            <a:off x="624467" y="247311"/>
            <a:ext cx="602959" cy="369332"/>
          </a:xfrm>
          <a:prstGeom prst="rect">
            <a:avLst/>
          </a:prstGeom>
          <a:noFill/>
          <a:ln>
            <a:noFill/>
          </a:ln>
        </p:spPr>
        <p:txBody>
          <a:bodyPr wrap="square" rtlCol="0">
            <a:spAutoFit/>
          </a:bodyPr>
          <a:lstStyle/>
          <a:p>
            <a:r>
              <a:rPr lang="es-MX" dirty="0"/>
              <a:t>19</a:t>
            </a:r>
          </a:p>
        </p:txBody>
      </p:sp>
      <p:sp>
        <p:nvSpPr>
          <p:cNvPr id="160" name="CuadroTexto 159">
            <a:extLst>
              <a:ext uri="{FF2B5EF4-FFF2-40B4-BE49-F238E27FC236}">
                <a16:creationId xmlns:a16="http://schemas.microsoft.com/office/drawing/2014/main" id="{3F89C2D2-2392-4993-8B65-DBCFE8EA94B1}"/>
              </a:ext>
            </a:extLst>
          </p:cNvPr>
          <p:cNvSpPr txBox="1"/>
          <p:nvPr/>
        </p:nvSpPr>
        <p:spPr>
          <a:xfrm>
            <a:off x="1421207" y="238448"/>
            <a:ext cx="602959" cy="369332"/>
          </a:xfrm>
          <a:prstGeom prst="rect">
            <a:avLst/>
          </a:prstGeom>
          <a:noFill/>
          <a:ln>
            <a:noFill/>
          </a:ln>
        </p:spPr>
        <p:txBody>
          <a:bodyPr wrap="square" rtlCol="0">
            <a:spAutoFit/>
          </a:bodyPr>
          <a:lstStyle/>
          <a:p>
            <a:r>
              <a:rPr lang="es-MX" dirty="0"/>
              <a:t>06</a:t>
            </a:r>
          </a:p>
        </p:txBody>
      </p:sp>
      <p:sp>
        <p:nvSpPr>
          <p:cNvPr id="162" name="CuadroTexto 161">
            <a:extLst>
              <a:ext uri="{FF2B5EF4-FFF2-40B4-BE49-F238E27FC236}">
                <a16:creationId xmlns:a16="http://schemas.microsoft.com/office/drawing/2014/main" id="{457EF82C-A605-4429-B413-D6AA52F67410}"/>
              </a:ext>
            </a:extLst>
          </p:cNvPr>
          <p:cNvSpPr txBox="1"/>
          <p:nvPr/>
        </p:nvSpPr>
        <p:spPr>
          <a:xfrm>
            <a:off x="2059982" y="249629"/>
            <a:ext cx="710851" cy="369332"/>
          </a:xfrm>
          <a:prstGeom prst="rect">
            <a:avLst/>
          </a:prstGeom>
          <a:noFill/>
          <a:ln>
            <a:noFill/>
          </a:ln>
        </p:spPr>
        <p:txBody>
          <a:bodyPr wrap="square" rtlCol="0">
            <a:spAutoFit/>
          </a:bodyPr>
          <a:lstStyle/>
          <a:p>
            <a:r>
              <a:rPr lang="es-MX" dirty="0"/>
              <a:t>2021</a:t>
            </a:r>
          </a:p>
        </p:txBody>
      </p:sp>
      <p:sp>
        <p:nvSpPr>
          <p:cNvPr id="167" name="Signo de multiplicación 166">
            <a:extLst>
              <a:ext uri="{FF2B5EF4-FFF2-40B4-BE49-F238E27FC236}">
                <a16:creationId xmlns:a16="http://schemas.microsoft.com/office/drawing/2014/main" id="{7CF11362-3E90-4DA8-98FB-895AA8CC0C85}"/>
              </a:ext>
            </a:extLst>
          </p:cNvPr>
          <p:cNvSpPr/>
          <p:nvPr/>
        </p:nvSpPr>
        <p:spPr>
          <a:xfrm>
            <a:off x="166339" y="45304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8" name="Signo de multiplicación 187">
            <a:extLst>
              <a:ext uri="{FF2B5EF4-FFF2-40B4-BE49-F238E27FC236}">
                <a16:creationId xmlns:a16="http://schemas.microsoft.com/office/drawing/2014/main" id="{74E42E98-0893-4E07-805F-BA13FA5329DA}"/>
              </a:ext>
            </a:extLst>
          </p:cNvPr>
          <p:cNvSpPr/>
          <p:nvPr/>
        </p:nvSpPr>
        <p:spPr>
          <a:xfrm>
            <a:off x="165643" y="5107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9" name="Signo de multiplicación 188">
            <a:extLst>
              <a:ext uri="{FF2B5EF4-FFF2-40B4-BE49-F238E27FC236}">
                <a16:creationId xmlns:a16="http://schemas.microsoft.com/office/drawing/2014/main" id="{B6807718-453B-428F-BD78-0144BDCE040B}"/>
              </a:ext>
            </a:extLst>
          </p:cNvPr>
          <p:cNvSpPr/>
          <p:nvPr/>
        </p:nvSpPr>
        <p:spPr>
          <a:xfrm>
            <a:off x="160176" y="434627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1" name="Signo de multiplicación 190">
            <a:extLst>
              <a:ext uri="{FF2B5EF4-FFF2-40B4-BE49-F238E27FC236}">
                <a16:creationId xmlns:a16="http://schemas.microsoft.com/office/drawing/2014/main" id="{F87EE6C0-EFF9-4ACF-9B76-87AF4621EFE6}"/>
              </a:ext>
            </a:extLst>
          </p:cNvPr>
          <p:cNvSpPr/>
          <p:nvPr/>
        </p:nvSpPr>
        <p:spPr>
          <a:xfrm>
            <a:off x="170757" y="411136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3" name="Signo de multiplicación 192">
            <a:extLst>
              <a:ext uri="{FF2B5EF4-FFF2-40B4-BE49-F238E27FC236}">
                <a16:creationId xmlns:a16="http://schemas.microsoft.com/office/drawing/2014/main" id="{1AD846B5-0071-4F0C-B417-D531B7E6B860}"/>
              </a:ext>
            </a:extLst>
          </p:cNvPr>
          <p:cNvSpPr/>
          <p:nvPr/>
        </p:nvSpPr>
        <p:spPr>
          <a:xfrm>
            <a:off x="6177603" y="750433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5" name="Signo de multiplicación 194">
            <a:extLst>
              <a:ext uri="{FF2B5EF4-FFF2-40B4-BE49-F238E27FC236}">
                <a16:creationId xmlns:a16="http://schemas.microsoft.com/office/drawing/2014/main" id="{1BB32418-A97D-443C-B835-E9502E19800E}"/>
              </a:ext>
            </a:extLst>
          </p:cNvPr>
          <p:cNvSpPr/>
          <p:nvPr/>
        </p:nvSpPr>
        <p:spPr>
          <a:xfrm>
            <a:off x="6170839" y="770535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7" name="Signo de multiplicación 196">
            <a:extLst>
              <a:ext uri="{FF2B5EF4-FFF2-40B4-BE49-F238E27FC236}">
                <a16:creationId xmlns:a16="http://schemas.microsoft.com/office/drawing/2014/main" id="{7A7D47F5-BD0D-49C4-8CA3-A4997A5C1F67}"/>
              </a:ext>
            </a:extLst>
          </p:cNvPr>
          <p:cNvSpPr/>
          <p:nvPr/>
        </p:nvSpPr>
        <p:spPr>
          <a:xfrm>
            <a:off x="6898533" y="828074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2" name="Signo de multiplicación 191">
            <a:extLst>
              <a:ext uri="{FF2B5EF4-FFF2-40B4-BE49-F238E27FC236}">
                <a16:creationId xmlns:a16="http://schemas.microsoft.com/office/drawing/2014/main" id="{B1B0E0B0-37ED-43A2-916A-9BBA8905D73A}"/>
              </a:ext>
            </a:extLst>
          </p:cNvPr>
          <p:cNvSpPr/>
          <p:nvPr/>
        </p:nvSpPr>
        <p:spPr>
          <a:xfrm>
            <a:off x="2766859" y="2290990"/>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3" name="Signo de multiplicación 162">
            <a:extLst>
              <a:ext uri="{FF2B5EF4-FFF2-40B4-BE49-F238E27FC236}">
                <a16:creationId xmlns:a16="http://schemas.microsoft.com/office/drawing/2014/main" id="{1F048279-5674-49B1-906E-DF009EE933F1}"/>
              </a:ext>
            </a:extLst>
          </p:cNvPr>
          <p:cNvSpPr/>
          <p:nvPr/>
        </p:nvSpPr>
        <p:spPr>
          <a:xfrm>
            <a:off x="3889058" y="3032977"/>
            <a:ext cx="1004265" cy="627609"/>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a:extLst>
              <a:ext uri="{FF2B5EF4-FFF2-40B4-BE49-F238E27FC236}">
                <a16:creationId xmlns:a16="http://schemas.microsoft.com/office/drawing/2014/main" id="{7BE69E4C-9EFD-41FD-B355-4FD2E1543D04}"/>
              </a:ext>
            </a:extLst>
          </p:cNvPr>
          <p:cNvSpPr txBox="1"/>
          <p:nvPr/>
        </p:nvSpPr>
        <p:spPr>
          <a:xfrm>
            <a:off x="228853" y="8789158"/>
            <a:ext cx="3387804" cy="369332"/>
          </a:xfrm>
          <a:prstGeom prst="rect">
            <a:avLst/>
          </a:prstGeom>
          <a:noFill/>
        </p:spPr>
        <p:txBody>
          <a:bodyPr wrap="square" rtlCol="0">
            <a:spAutoFit/>
          </a:bodyPr>
          <a:lstStyle/>
          <a:p>
            <a:r>
              <a:rPr lang="es-MX" dirty="0"/>
              <a:t>No hubo videollamada</a:t>
            </a:r>
          </a:p>
        </p:txBody>
      </p:sp>
      <p:sp>
        <p:nvSpPr>
          <p:cNvPr id="17" name="CuadroTexto 16">
            <a:extLst>
              <a:ext uri="{FF2B5EF4-FFF2-40B4-BE49-F238E27FC236}">
                <a16:creationId xmlns:a16="http://schemas.microsoft.com/office/drawing/2014/main" id="{0E4D3969-8CB7-466C-80C7-E8EFC3E1611D}"/>
              </a:ext>
            </a:extLst>
          </p:cNvPr>
          <p:cNvSpPr txBox="1"/>
          <p:nvPr/>
        </p:nvSpPr>
        <p:spPr>
          <a:xfrm>
            <a:off x="4203510" y="8881491"/>
            <a:ext cx="3190208" cy="830997"/>
          </a:xfrm>
          <a:prstGeom prst="rect">
            <a:avLst/>
          </a:prstGeom>
          <a:noFill/>
        </p:spPr>
        <p:txBody>
          <a:bodyPr wrap="square" rtlCol="0">
            <a:spAutoFit/>
          </a:bodyPr>
          <a:lstStyle/>
          <a:p>
            <a:r>
              <a:rPr lang="es-MX" sz="1600" dirty="0"/>
              <a:t>No se dio el aprendizaje como se quería a causa de que los alumnos tenían una actividad programada.</a:t>
            </a:r>
          </a:p>
        </p:txBody>
      </p:sp>
    </p:spTree>
    <p:extLst>
      <p:ext uri="{BB962C8B-B14F-4D97-AF65-F5344CB8AC3E}">
        <p14:creationId xmlns:p14="http://schemas.microsoft.com/office/powerpoint/2010/main" val="286023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38AEBB-23E8-4FB0-B26A-B648EAFAFF8C}"/>
              </a:ext>
            </a:extLst>
          </p:cNvPr>
          <p:cNvSpPr txBox="1"/>
          <p:nvPr/>
        </p:nvSpPr>
        <p:spPr>
          <a:xfrm>
            <a:off x="239002" y="73739"/>
            <a:ext cx="7299157" cy="9971961"/>
          </a:xfrm>
          <a:prstGeom prst="rect">
            <a:avLst/>
          </a:prstGeom>
          <a:noFill/>
        </p:spPr>
        <p:txBody>
          <a:bodyPr wrap="square" rtlCol="0">
            <a:spAutoFit/>
          </a:bodyPr>
          <a:lstStyle/>
          <a:p>
            <a:pPr algn="ctr"/>
            <a:r>
              <a:rPr lang="es-MX" b="1" dirty="0">
                <a:latin typeface="Century" panose="02040604050505020304" pitchFamily="18" charset="0"/>
              </a:rPr>
              <a:t>Lunes 14 de junio de 2021. </a:t>
            </a:r>
          </a:p>
          <a:p>
            <a:pPr algn="just"/>
            <a:r>
              <a:rPr lang="es-ES" sz="1600" dirty="0">
                <a:latin typeface="Century" panose="02040604050505020304" pitchFamily="18" charset="0"/>
              </a:rPr>
              <a:t>En el desarrollo evolutivo del niño es normal que, en ocasiones, se detecten estas conductas agresivas, desafiantes, de oposición o desobedientes. Las pautas educativas habituales logran en general erradicar estos comportamientos. Sin embargo, en algunos niños, estas actitudes son perseverantes en el tiempo y se incrementa su frecuencia y magnitud a medida que el infante crece. En estos casos, es necesaria una intervención temprana de padres y docentes para evitar que estas conductas aumenten y evolucionen hacia trastornos más graves en la adolescencia. Las investigaciones y estudios sobre el comportamiento infantil apuntan a distintos aspectos como generadores de conductas adecuadas. Estos sirven de punto de partida a los padres para evitar el desarrollo de comportamientos disruptivos en los más pequeños. Uno de los más importantes es mantener un buen vínculo afectivo con los progenitores. </a:t>
            </a:r>
          </a:p>
          <a:p>
            <a:pPr algn="just"/>
            <a:endParaRPr lang="es-ES" sz="1600" b="1" dirty="0">
              <a:latin typeface="Century" panose="02040604050505020304" pitchFamily="18" charset="0"/>
            </a:endParaRPr>
          </a:p>
          <a:p>
            <a:pPr algn="ctr"/>
            <a:r>
              <a:rPr lang="es-ES" sz="1600" b="1" dirty="0">
                <a:latin typeface="Century" panose="02040604050505020304" pitchFamily="18" charset="0"/>
              </a:rPr>
              <a:t>Martes 15 de junio de 2021.</a:t>
            </a:r>
          </a:p>
          <a:p>
            <a:pPr algn="just"/>
            <a:r>
              <a:rPr lang="es-ES" sz="1600" dirty="0">
                <a:latin typeface="Century" panose="02040604050505020304" pitchFamily="18" charset="0"/>
              </a:rPr>
              <a:t>El contacto con la naturaleza es muy significativo, contribuye al desarrollo emocional de los niños. Los niños y las familias tienen pocas oportunidades para conectarse con el medio ambiente, Richard Louv, llamo a este fenómeno “trastorno por déficit de naturaleza”, investigaciones científicas y documentos publicados muestran que el estado de salud social, psicológica, académica, física de los niños influye positivamente cuando están en contacto con la naturaleza.</a:t>
            </a:r>
          </a:p>
          <a:p>
            <a:pPr algn="just"/>
            <a:endParaRPr lang="es-ES" sz="1600" dirty="0">
              <a:latin typeface="Century" panose="02040604050505020304" pitchFamily="18" charset="0"/>
            </a:endParaRPr>
          </a:p>
          <a:p>
            <a:pPr algn="ctr"/>
            <a:r>
              <a:rPr lang="es-ES" sz="1600" b="1" dirty="0">
                <a:latin typeface="Century" panose="02040604050505020304" pitchFamily="18" charset="0"/>
              </a:rPr>
              <a:t>Miércoles 16 de junio de 2021.</a:t>
            </a:r>
          </a:p>
          <a:p>
            <a:pPr algn="just"/>
            <a:r>
              <a:rPr lang="es-ES" sz="1600" dirty="0">
                <a:latin typeface="Century" panose="02040604050505020304" pitchFamily="18" charset="0"/>
              </a:rPr>
              <a:t>La escritura, junto a la lectura, son las dos armas más poderosas que podemos dar a los niños para cimentar las bases de su desarrollo cognitivo. A diferencia del aprendizaje de la comunicación verbal (lenguaje hablado), la lectoescritura es mucho más compleja, por la necesidad de adquirir y aprender a utilizar ciertos códigos del lenguaje escrito que requieren de un desarrollo intelectual. Por ello, la iniciación no suele darse hasta los cinco o seis años.</a:t>
            </a:r>
          </a:p>
          <a:p>
            <a:pPr algn="ctr"/>
            <a:r>
              <a:rPr lang="es-ES" sz="1600" b="1" dirty="0">
                <a:latin typeface="Century" panose="02040604050505020304" pitchFamily="18" charset="0"/>
              </a:rPr>
              <a:t>Jueves 18 de junio de 2021.</a:t>
            </a:r>
          </a:p>
          <a:p>
            <a:pPr algn="just"/>
            <a:r>
              <a:rPr lang="es-ES" sz="1600" dirty="0">
                <a:latin typeface="Century" panose="02040604050505020304" pitchFamily="18" charset="0"/>
              </a:rPr>
              <a:t>En Educación Infantil las actividades que ayudan a los niños y a las niñas para asimilar la geometría son la observación, la reproducción, la descripción, la construcción y la representación. Para las clases de 2-3 años, se proponen pocas actividades relacionadas con la geometría plana y únicamente de la vida cotidiana o basadas en materiales. El trabajo de una geometría abstracta es mucho más provechoso en las clases de 3-4 y de 5-6 años.</a:t>
            </a:r>
            <a:endParaRPr lang="es-MX" sz="1600" dirty="0">
              <a:latin typeface="Century" panose="02040604050505020304" pitchFamily="18" charset="0"/>
            </a:endParaRPr>
          </a:p>
        </p:txBody>
      </p:sp>
    </p:spTree>
    <p:extLst>
      <p:ext uri="{BB962C8B-B14F-4D97-AF65-F5344CB8AC3E}">
        <p14:creationId xmlns:p14="http://schemas.microsoft.com/office/powerpoint/2010/main" val="266480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a:t>
              </a:r>
              <a:r>
                <a:rPr lang="es-MX" u="sng" dirty="0"/>
                <a:t>¿Qué pasa si? </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830997"/>
              </a:xfrm>
              <a:prstGeom prst="rect">
                <a:avLst/>
              </a:prstGeom>
              <a:noFill/>
            </p:spPr>
            <p:txBody>
              <a:bodyPr wrap="square" rtlCol="0">
                <a:spAutoFit/>
              </a:bodyPr>
              <a:lstStyle/>
              <a:p>
                <a:pPr algn="ctr"/>
                <a:endParaRPr lang="es-MX" sz="1200" dirty="0">
                  <a:latin typeface="Comic Sans MS" panose="030F0702030302020204" pitchFamily="66" charset="0"/>
                </a:endParaRPr>
              </a:p>
              <a:p>
                <a:pPr algn="ctr"/>
                <a:r>
                  <a:rPr lang="es-MX" sz="1200" dirty="0">
                    <a:latin typeface="Comic Sans MS" panose="030F0702030302020204" pitchFamily="66" charset="0"/>
                  </a:rPr>
                  <a:t>Observaciones</a:t>
                </a:r>
              </a:p>
              <a:p>
                <a:pPr algn="ctr"/>
                <a:r>
                  <a:rPr lang="es-MX" sz="1200" u="sng" dirty="0">
                    <a:latin typeface="Comic Sans MS" panose="030F0702030302020204" pitchFamily="66" charset="0"/>
                  </a:rPr>
                  <a:t>La actividad planeada fue llamativa para los alumnos dado que era un juego interactivo.. </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Signo de multiplicación 2">
            <a:extLst>
              <a:ext uri="{FF2B5EF4-FFF2-40B4-BE49-F238E27FC236}">
                <a16:creationId xmlns:a16="http://schemas.microsoft.com/office/drawing/2014/main" id="{4A5728CB-1DEC-4FF4-87A3-412849658FA3}"/>
              </a:ext>
            </a:extLst>
          </p:cNvPr>
          <p:cNvSpPr/>
          <p:nvPr/>
        </p:nvSpPr>
        <p:spPr>
          <a:xfrm>
            <a:off x="306410" y="714322"/>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7" name="Signo de multiplicación 126">
            <a:extLst>
              <a:ext uri="{FF2B5EF4-FFF2-40B4-BE49-F238E27FC236}">
                <a16:creationId xmlns:a16="http://schemas.microsoft.com/office/drawing/2014/main" id="{974B3F2B-BCFE-45B2-9394-9A040A5339D6}"/>
              </a:ext>
            </a:extLst>
          </p:cNvPr>
          <p:cNvSpPr/>
          <p:nvPr/>
        </p:nvSpPr>
        <p:spPr>
          <a:xfrm>
            <a:off x="6312967" y="2285730"/>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Signo de multiplicación 128">
            <a:extLst>
              <a:ext uri="{FF2B5EF4-FFF2-40B4-BE49-F238E27FC236}">
                <a16:creationId xmlns:a16="http://schemas.microsoft.com/office/drawing/2014/main" id="{F403DCC5-E991-4729-91E7-DB754491E8F6}"/>
              </a:ext>
            </a:extLst>
          </p:cNvPr>
          <p:cNvSpPr/>
          <p:nvPr/>
        </p:nvSpPr>
        <p:spPr>
          <a:xfrm>
            <a:off x="4142489" y="3061054"/>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Signo de multiplicación 6">
            <a:extLst>
              <a:ext uri="{FF2B5EF4-FFF2-40B4-BE49-F238E27FC236}">
                <a16:creationId xmlns:a16="http://schemas.microsoft.com/office/drawing/2014/main" id="{0CE64F04-D909-4BE9-9D31-96D2E8840ECD}"/>
              </a:ext>
            </a:extLst>
          </p:cNvPr>
          <p:cNvSpPr/>
          <p:nvPr/>
        </p:nvSpPr>
        <p:spPr>
          <a:xfrm>
            <a:off x="158645" y="4727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Signo de multiplicación 130">
            <a:extLst>
              <a:ext uri="{FF2B5EF4-FFF2-40B4-BE49-F238E27FC236}">
                <a16:creationId xmlns:a16="http://schemas.microsoft.com/office/drawing/2014/main" id="{F52BA9EA-3A8C-458E-804E-3EB5232D1164}"/>
              </a:ext>
            </a:extLst>
          </p:cNvPr>
          <p:cNvSpPr/>
          <p:nvPr/>
        </p:nvSpPr>
        <p:spPr>
          <a:xfrm>
            <a:off x="166339" y="49073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Signo de multiplicación 132">
            <a:extLst>
              <a:ext uri="{FF2B5EF4-FFF2-40B4-BE49-F238E27FC236}">
                <a16:creationId xmlns:a16="http://schemas.microsoft.com/office/drawing/2014/main" id="{99F305C6-6797-4691-8465-559F1BB899DB}"/>
              </a:ext>
            </a:extLst>
          </p:cNvPr>
          <p:cNvSpPr/>
          <p:nvPr/>
        </p:nvSpPr>
        <p:spPr>
          <a:xfrm>
            <a:off x="5696695" y="600478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Signo de multiplicación 133">
            <a:extLst>
              <a:ext uri="{FF2B5EF4-FFF2-40B4-BE49-F238E27FC236}">
                <a16:creationId xmlns:a16="http://schemas.microsoft.com/office/drawing/2014/main" id="{35FA39A7-68F9-4841-9CEA-CBF3A4580A2D}"/>
              </a:ext>
            </a:extLst>
          </p:cNvPr>
          <p:cNvSpPr/>
          <p:nvPr/>
        </p:nvSpPr>
        <p:spPr>
          <a:xfrm>
            <a:off x="5696694" y="619274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Signo de multiplicación 153">
            <a:extLst>
              <a:ext uri="{FF2B5EF4-FFF2-40B4-BE49-F238E27FC236}">
                <a16:creationId xmlns:a16="http://schemas.microsoft.com/office/drawing/2014/main" id="{99E577CD-A86E-4119-9173-BB1C7CFDFE5B}"/>
              </a:ext>
            </a:extLst>
          </p:cNvPr>
          <p:cNvSpPr/>
          <p:nvPr/>
        </p:nvSpPr>
        <p:spPr>
          <a:xfrm>
            <a:off x="5705904" y="640067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A3E7D3B1-5944-48C3-A40D-8DD1AF61071D}"/>
              </a:ext>
            </a:extLst>
          </p:cNvPr>
          <p:cNvSpPr/>
          <p:nvPr/>
        </p:nvSpPr>
        <p:spPr>
          <a:xfrm>
            <a:off x="5696693" y="658179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Signo de multiplicación 156">
            <a:extLst>
              <a:ext uri="{FF2B5EF4-FFF2-40B4-BE49-F238E27FC236}">
                <a16:creationId xmlns:a16="http://schemas.microsoft.com/office/drawing/2014/main" id="{9BB64AD5-F3CB-4556-9838-03E6CFD8C7FB}"/>
              </a:ext>
            </a:extLst>
          </p:cNvPr>
          <p:cNvSpPr/>
          <p:nvPr/>
        </p:nvSpPr>
        <p:spPr>
          <a:xfrm>
            <a:off x="6186070" y="748594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8" name="Signo de multiplicación 157">
            <a:extLst>
              <a:ext uri="{FF2B5EF4-FFF2-40B4-BE49-F238E27FC236}">
                <a16:creationId xmlns:a16="http://schemas.microsoft.com/office/drawing/2014/main" id="{B81E1A89-B89C-4931-88A9-F72F970EF2B6}"/>
              </a:ext>
            </a:extLst>
          </p:cNvPr>
          <p:cNvSpPr/>
          <p:nvPr/>
        </p:nvSpPr>
        <p:spPr>
          <a:xfrm>
            <a:off x="6177604" y="7888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9" name="Signo de multiplicación 158">
            <a:extLst>
              <a:ext uri="{FF2B5EF4-FFF2-40B4-BE49-F238E27FC236}">
                <a16:creationId xmlns:a16="http://schemas.microsoft.com/office/drawing/2014/main" id="{A1675C97-2455-4251-BFD6-D8EBCB46FB27}"/>
              </a:ext>
            </a:extLst>
          </p:cNvPr>
          <p:cNvSpPr/>
          <p:nvPr/>
        </p:nvSpPr>
        <p:spPr>
          <a:xfrm>
            <a:off x="6186070" y="8089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A8EA786-593C-4A83-AE16-49751FC0F1FA}"/>
              </a:ext>
            </a:extLst>
          </p:cNvPr>
          <p:cNvSpPr txBox="1"/>
          <p:nvPr/>
        </p:nvSpPr>
        <p:spPr>
          <a:xfrm>
            <a:off x="624467" y="247311"/>
            <a:ext cx="602959" cy="369332"/>
          </a:xfrm>
          <a:prstGeom prst="rect">
            <a:avLst/>
          </a:prstGeom>
          <a:noFill/>
          <a:ln>
            <a:noFill/>
          </a:ln>
        </p:spPr>
        <p:txBody>
          <a:bodyPr wrap="square" rtlCol="0">
            <a:spAutoFit/>
          </a:bodyPr>
          <a:lstStyle/>
          <a:p>
            <a:r>
              <a:rPr lang="es-MX" dirty="0"/>
              <a:t>21</a:t>
            </a:r>
          </a:p>
        </p:txBody>
      </p:sp>
      <p:sp>
        <p:nvSpPr>
          <p:cNvPr id="160" name="CuadroTexto 159">
            <a:extLst>
              <a:ext uri="{FF2B5EF4-FFF2-40B4-BE49-F238E27FC236}">
                <a16:creationId xmlns:a16="http://schemas.microsoft.com/office/drawing/2014/main" id="{3F89C2D2-2392-4993-8B65-DBCFE8EA94B1}"/>
              </a:ext>
            </a:extLst>
          </p:cNvPr>
          <p:cNvSpPr txBox="1"/>
          <p:nvPr/>
        </p:nvSpPr>
        <p:spPr>
          <a:xfrm>
            <a:off x="1421207" y="238448"/>
            <a:ext cx="602959" cy="369332"/>
          </a:xfrm>
          <a:prstGeom prst="rect">
            <a:avLst/>
          </a:prstGeom>
          <a:noFill/>
          <a:ln>
            <a:noFill/>
          </a:ln>
        </p:spPr>
        <p:txBody>
          <a:bodyPr wrap="square" rtlCol="0">
            <a:spAutoFit/>
          </a:bodyPr>
          <a:lstStyle/>
          <a:p>
            <a:r>
              <a:rPr lang="es-MX" dirty="0"/>
              <a:t>06</a:t>
            </a:r>
          </a:p>
        </p:txBody>
      </p:sp>
      <p:sp>
        <p:nvSpPr>
          <p:cNvPr id="162" name="CuadroTexto 161">
            <a:extLst>
              <a:ext uri="{FF2B5EF4-FFF2-40B4-BE49-F238E27FC236}">
                <a16:creationId xmlns:a16="http://schemas.microsoft.com/office/drawing/2014/main" id="{457EF82C-A605-4429-B413-D6AA52F67410}"/>
              </a:ext>
            </a:extLst>
          </p:cNvPr>
          <p:cNvSpPr txBox="1"/>
          <p:nvPr/>
        </p:nvSpPr>
        <p:spPr>
          <a:xfrm>
            <a:off x="2059982" y="249629"/>
            <a:ext cx="710851" cy="369332"/>
          </a:xfrm>
          <a:prstGeom prst="rect">
            <a:avLst/>
          </a:prstGeom>
          <a:noFill/>
          <a:ln>
            <a:noFill/>
          </a:ln>
        </p:spPr>
        <p:txBody>
          <a:bodyPr wrap="square" rtlCol="0">
            <a:spAutoFit/>
          </a:bodyPr>
          <a:lstStyle/>
          <a:p>
            <a:r>
              <a:rPr lang="es-MX" dirty="0"/>
              <a:t>2021</a:t>
            </a:r>
          </a:p>
        </p:txBody>
      </p:sp>
      <p:sp>
        <p:nvSpPr>
          <p:cNvPr id="14" name="CuadroTexto 13">
            <a:extLst>
              <a:ext uri="{FF2B5EF4-FFF2-40B4-BE49-F238E27FC236}">
                <a16:creationId xmlns:a16="http://schemas.microsoft.com/office/drawing/2014/main" id="{612371A1-BAA8-42B2-A3FF-6DCA5A9444AC}"/>
              </a:ext>
            </a:extLst>
          </p:cNvPr>
          <p:cNvSpPr txBox="1"/>
          <p:nvPr/>
        </p:nvSpPr>
        <p:spPr>
          <a:xfrm>
            <a:off x="3943197" y="8761128"/>
            <a:ext cx="3550184" cy="615746"/>
          </a:xfrm>
          <a:prstGeom prst="rect">
            <a:avLst/>
          </a:prstGeom>
          <a:noFill/>
        </p:spPr>
        <p:txBody>
          <a:bodyPr wrap="square" rtlCol="0">
            <a:spAutoFit/>
          </a:bodyPr>
          <a:lstStyle/>
          <a:p>
            <a:pPr algn="ctr">
              <a:lnSpc>
                <a:spcPct val="150000"/>
              </a:lnSpc>
            </a:pPr>
            <a:r>
              <a:rPr lang="es-MX" sz="1200" dirty="0">
                <a:latin typeface="Comic Sans MS" panose="030F0702030302020204" pitchFamily="66" charset="0"/>
              </a:rPr>
              <a:t>Solo estuvieron dos alumnas por lo que no se les pudo brindar el aprendizaje a todos. </a:t>
            </a:r>
          </a:p>
        </p:txBody>
      </p:sp>
      <p:sp>
        <p:nvSpPr>
          <p:cNvPr id="163" name="CuadroTexto 162">
            <a:extLst>
              <a:ext uri="{FF2B5EF4-FFF2-40B4-BE49-F238E27FC236}">
                <a16:creationId xmlns:a16="http://schemas.microsoft.com/office/drawing/2014/main" id="{B19AE669-B91C-4586-86BF-5C8989D90D76}"/>
              </a:ext>
            </a:extLst>
          </p:cNvPr>
          <p:cNvSpPr txBox="1"/>
          <p:nvPr/>
        </p:nvSpPr>
        <p:spPr>
          <a:xfrm>
            <a:off x="131950" y="8654919"/>
            <a:ext cx="3550184" cy="892745"/>
          </a:xfrm>
          <a:prstGeom prst="rect">
            <a:avLst/>
          </a:prstGeom>
          <a:noFill/>
        </p:spPr>
        <p:txBody>
          <a:bodyPr wrap="square" rtlCol="0">
            <a:spAutoFit/>
          </a:bodyPr>
          <a:lstStyle/>
          <a:p>
            <a:pPr algn="ctr">
              <a:lnSpc>
                <a:spcPct val="150000"/>
              </a:lnSpc>
            </a:pPr>
            <a:r>
              <a:rPr lang="es-MX" sz="1200" dirty="0">
                <a:latin typeface="Comic Sans MS" panose="030F0702030302020204" pitchFamily="66" charset="0"/>
              </a:rPr>
              <a:t>El juego interactivo fue un éxito con los alumnos, fue llamativo y bueno para el logro del aprendizaje.</a:t>
            </a:r>
          </a:p>
        </p:txBody>
      </p:sp>
      <p:sp>
        <p:nvSpPr>
          <p:cNvPr id="164" name="Signo de multiplicación 163">
            <a:extLst>
              <a:ext uri="{FF2B5EF4-FFF2-40B4-BE49-F238E27FC236}">
                <a16:creationId xmlns:a16="http://schemas.microsoft.com/office/drawing/2014/main" id="{32F186FA-F5F0-4AA6-A5DF-8FAAB24D33B0}"/>
              </a:ext>
            </a:extLst>
          </p:cNvPr>
          <p:cNvSpPr/>
          <p:nvPr/>
        </p:nvSpPr>
        <p:spPr>
          <a:xfrm>
            <a:off x="166339" y="453608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7" name="Signo de multiplicación 166">
            <a:extLst>
              <a:ext uri="{FF2B5EF4-FFF2-40B4-BE49-F238E27FC236}">
                <a16:creationId xmlns:a16="http://schemas.microsoft.com/office/drawing/2014/main" id="{CCCDA302-E28C-46B9-89C3-E151EB75ACB7}"/>
              </a:ext>
            </a:extLst>
          </p:cNvPr>
          <p:cNvSpPr/>
          <p:nvPr/>
        </p:nvSpPr>
        <p:spPr>
          <a:xfrm>
            <a:off x="166339" y="509774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8" name="Signo de multiplicación 187">
            <a:extLst>
              <a:ext uri="{FF2B5EF4-FFF2-40B4-BE49-F238E27FC236}">
                <a16:creationId xmlns:a16="http://schemas.microsoft.com/office/drawing/2014/main" id="{A163060F-FFBA-4976-8586-6DE1ECCD9585}"/>
              </a:ext>
            </a:extLst>
          </p:cNvPr>
          <p:cNvSpPr/>
          <p:nvPr/>
        </p:nvSpPr>
        <p:spPr>
          <a:xfrm>
            <a:off x="164588" y="434684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9" name="Signo de multiplicación 188">
            <a:extLst>
              <a:ext uri="{FF2B5EF4-FFF2-40B4-BE49-F238E27FC236}">
                <a16:creationId xmlns:a16="http://schemas.microsoft.com/office/drawing/2014/main" id="{D7DF9662-C6C6-47AA-8B85-59C6E54BDB97}"/>
              </a:ext>
            </a:extLst>
          </p:cNvPr>
          <p:cNvSpPr/>
          <p:nvPr/>
        </p:nvSpPr>
        <p:spPr>
          <a:xfrm>
            <a:off x="166339" y="411617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1" name="Signo de multiplicación 190">
            <a:extLst>
              <a:ext uri="{FF2B5EF4-FFF2-40B4-BE49-F238E27FC236}">
                <a16:creationId xmlns:a16="http://schemas.microsoft.com/office/drawing/2014/main" id="{903511FA-039A-4872-B431-EB7DD56613A4}"/>
              </a:ext>
            </a:extLst>
          </p:cNvPr>
          <p:cNvSpPr/>
          <p:nvPr/>
        </p:nvSpPr>
        <p:spPr>
          <a:xfrm>
            <a:off x="6186070" y="7304449"/>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2" name="Signo de multiplicación 191">
            <a:extLst>
              <a:ext uri="{FF2B5EF4-FFF2-40B4-BE49-F238E27FC236}">
                <a16:creationId xmlns:a16="http://schemas.microsoft.com/office/drawing/2014/main" id="{0A848E8A-2CD0-45B9-A49E-CC2B17CA134C}"/>
              </a:ext>
            </a:extLst>
          </p:cNvPr>
          <p:cNvSpPr/>
          <p:nvPr/>
        </p:nvSpPr>
        <p:spPr>
          <a:xfrm>
            <a:off x="6168285" y="768504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3" name="Signo de multiplicación 192">
            <a:extLst>
              <a:ext uri="{FF2B5EF4-FFF2-40B4-BE49-F238E27FC236}">
                <a16:creationId xmlns:a16="http://schemas.microsoft.com/office/drawing/2014/main" id="{C97C7297-49FB-4816-9FFB-F8132A242342}"/>
              </a:ext>
            </a:extLst>
          </p:cNvPr>
          <p:cNvSpPr/>
          <p:nvPr/>
        </p:nvSpPr>
        <p:spPr>
          <a:xfrm>
            <a:off x="6186070" y="826166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3359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86692" y="119198"/>
            <a:ext cx="8328072" cy="9807304"/>
            <a:chOff x="-185997" y="101667"/>
            <a:chExt cx="8328072"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¿Qué sucederá?- inventario de Zohar. </a:t>
              </a:r>
              <a:endParaRPr lang="es-MX" u="sng"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185997" y="3692827"/>
              <a:ext cx="7991992" cy="1845869"/>
              <a:chOff x="-230470" y="3249935"/>
              <a:chExt cx="7991992" cy="1845869"/>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230470" y="3249935"/>
                <a:ext cx="7991992" cy="377690"/>
                <a:chOff x="-214830" y="1722414"/>
                <a:chExt cx="7991992" cy="377690"/>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214830" y="172241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830997"/>
              </a:xfrm>
              <a:prstGeom prst="rect">
                <a:avLst/>
              </a:prstGeom>
              <a:noFill/>
            </p:spPr>
            <p:txBody>
              <a:bodyPr wrap="square" rtlCol="0">
                <a:spAutoFit/>
              </a:bodyPr>
              <a:lstStyle/>
              <a:p>
                <a:pPr algn="ctr"/>
                <a:endParaRPr lang="es-MX" sz="1200" dirty="0">
                  <a:latin typeface="Comic Sans MS" panose="030F0702030302020204" pitchFamily="66" charset="0"/>
                </a:endParaRPr>
              </a:p>
              <a:p>
                <a:pPr algn="ctr"/>
                <a:r>
                  <a:rPr lang="es-MX" sz="1200" dirty="0">
                    <a:latin typeface="Comic Sans MS" panose="030F0702030302020204" pitchFamily="66" charset="0"/>
                  </a:rPr>
                  <a:t>Observaciones</a:t>
                </a:r>
              </a:p>
              <a:p>
                <a:pPr lvl="1" algn="ctr"/>
                <a:r>
                  <a:rPr lang="es-MX" sz="1200" u="sng" dirty="0">
                    <a:latin typeface="Comic Sans MS" panose="030F0702030302020204" pitchFamily="66" charset="0"/>
                  </a:rPr>
                  <a:t>La actividad fue llamativa y acorde al aprendizaje. </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Signo de multiplicación 2">
            <a:extLst>
              <a:ext uri="{FF2B5EF4-FFF2-40B4-BE49-F238E27FC236}">
                <a16:creationId xmlns:a16="http://schemas.microsoft.com/office/drawing/2014/main" id="{4A5728CB-1DEC-4FF4-87A3-412849658FA3}"/>
              </a:ext>
            </a:extLst>
          </p:cNvPr>
          <p:cNvSpPr/>
          <p:nvPr/>
        </p:nvSpPr>
        <p:spPr>
          <a:xfrm>
            <a:off x="873078" y="674957"/>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7" name="Signo de multiplicación 126">
            <a:extLst>
              <a:ext uri="{FF2B5EF4-FFF2-40B4-BE49-F238E27FC236}">
                <a16:creationId xmlns:a16="http://schemas.microsoft.com/office/drawing/2014/main" id="{974B3F2B-BCFE-45B2-9394-9A040A5339D6}"/>
              </a:ext>
            </a:extLst>
          </p:cNvPr>
          <p:cNvSpPr/>
          <p:nvPr/>
        </p:nvSpPr>
        <p:spPr>
          <a:xfrm>
            <a:off x="2770543" y="2267184"/>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Signo de multiplicación 128">
            <a:extLst>
              <a:ext uri="{FF2B5EF4-FFF2-40B4-BE49-F238E27FC236}">
                <a16:creationId xmlns:a16="http://schemas.microsoft.com/office/drawing/2014/main" id="{F403DCC5-E991-4729-91E7-DB754491E8F6}"/>
              </a:ext>
            </a:extLst>
          </p:cNvPr>
          <p:cNvSpPr/>
          <p:nvPr/>
        </p:nvSpPr>
        <p:spPr>
          <a:xfrm>
            <a:off x="4186279" y="3091306"/>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Signo de multiplicación 6">
            <a:extLst>
              <a:ext uri="{FF2B5EF4-FFF2-40B4-BE49-F238E27FC236}">
                <a16:creationId xmlns:a16="http://schemas.microsoft.com/office/drawing/2014/main" id="{0CE64F04-D909-4BE9-9D31-96D2E8840ECD}"/>
              </a:ext>
            </a:extLst>
          </p:cNvPr>
          <p:cNvSpPr/>
          <p:nvPr/>
        </p:nvSpPr>
        <p:spPr>
          <a:xfrm>
            <a:off x="158645" y="4727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Signo de multiplicación 130">
            <a:extLst>
              <a:ext uri="{FF2B5EF4-FFF2-40B4-BE49-F238E27FC236}">
                <a16:creationId xmlns:a16="http://schemas.microsoft.com/office/drawing/2014/main" id="{F52BA9EA-3A8C-458E-804E-3EB5232D1164}"/>
              </a:ext>
            </a:extLst>
          </p:cNvPr>
          <p:cNvSpPr/>
          <p:nvPr/>
        </p:nvSpPr>
        <p:spPr>
          <a:xfrm>
            <a:off x="166339" y="49073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Signo de multiplicación 132">
            <a:extLst>
              <a:ext uri="{FF2B5EF4-FFF2-40B4-BE49-F238E27FC236}">
                <a16:creationId xmlns:a16="http://schemas.microsoft.com/office/drawing/2014/main" id="{99F305C6-6797-4691-8465-559F1BB899DB}"/>
              </a:ext>
            </a:extLst>
          </p:cNvPr>
          <p:cNvSpPr/>
          <p:nvPr/>
        </p:nvSpPr>
        <p:spPr>
          <a:xfrm>
            <a:off x="5694563" y="602677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Signo de multiplicación 133">
            <a:extLst>
              <a:ext uri="{FF2B5EF4-FFF2-40B4-BE49-F238E27FC236}">
                <a16:creationId xmlns:a16="http://schemas.microsoft.com/office/drawing/2014/main" id="{35FA39A7-68F9-4841-9CEA-CBF3A4580A2D}"/>
              </a:ext>
            </a:extLst>
          </p:cNvPr>
          <p:cNvSpPr/>
          <p:nvPr/>
        </p:nvSpPr>
        <p:spPr>
          <a:xfrm>
            <a:off x="5701461" y="621179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Signo de multiplicación 153">
            <a:extLst>
              <a:ext uri="{FF2B5EF4-FFF2-40B4-BE49-F238E27FC236}">
                <a16:creationId xmlns:a16="http://schemas.microsoft.com/office/drawing/2014/main" id="{99E577CD-A86E-4119-9173-BB1C7CFDFE5B}"/>
              </a:ext>
            </a:extLst>
          </p:cNvPr>
          <p:cNvSpPr/>
          <p:nvPr/>
        </p:nvSpPr>
        <p:spPr>
          <a:xfrm>
            <a:off x="5694564" y="641859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A3E7D3B1-5944-48C3-A40D-8DD1AF61071D}"/>
              </a:ext>
            </a:extLst>
          </p:cNvPr>
          <p:cNvSpPr/>
          <p:nvPr/>
        </p:nvSpPr>
        <p:spPr>
          <a:xfrm>
            <a:off x="5697192" y="660099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Signo de multiplicación 156">
            <a:extLst>
              <a:ext uri="{FF2B5EF4-FFF2-40B4-BE49-F238E27FC236}">
                <a16:creationId xmlns:a16="http://schemas.microsoft.com/office/drawing/2014/main" id="{9BB64AD5-F3CB-4556-9838-03E6CFD8C7FB}"/>
              </a:ext>
            </a:extLst>
          </p:cNvPr>
          <p:cNvSpPr/>
          <p:nvPr/>
        </p:nvSpPr>
        <p:spPr>
          <a:xfrm>
            <a:off x="6185375" y="733239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8" name="Signo de multiplicación 157">
            <a:extLst>
              <a:ext uri="{FF2B5EF4-FFF2-40B4-BE49-F238E27FC236}">
                <a16:creationId xmlns:a16="http://schemas.microsoft.com/office/drawing/2014/main" id="{B81E1A89-B89C-4931-88A9-F72F970EF2B6}"/>
              </a:ext>
            </a:extLst>
          </p:cNvPr>
          <p:cNvSpPr/>
          <p:nvPr/>
        </p:nvSpPr>
        <p:spPr>
          <a:xfrm>
            <a:off x="6185375" y="790638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9" name="Signo de multiplicación 158">
            <a:extLst>
              <a:ext uri="{FF2B5EF4-FFF2-40B4-BE49-F238E27FC236}">
                <a16:creationId xmlns:a16="http://schemas.microsoft.com/office/drawing/2014/main" id="{A1675C97-2455-4251-BFD6-D8EBCB46FB27}"/>
              </a:ext>
            </a:extLst>
          </p:cNvPr>
          <p:cNvSpPr/>
          <p:nvPr/>
        </p:nvSpPr>
        <p:spPr>
          <a:xfrm>
            <a:off x="6186070" y="8089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A8EA786-593C-4A83-AE16-49751FC0F1FA}"/>
              </a:ext>
            </a:extLst>
          </p:cNvPr>
          <p:cNvSpPr txBox="1"/>
          <p:nvPr/>
        </p:nvSpPr>
        <p:spPr>
          <a:xfrm>
            <a:off x="624467" y="247311"/>
            <a:ext cx="602959" cy="369332"/>
          </a:xfrm>
          <a:prstGeom prst="rect">
            <a:avLst/>
          </a:prstGeom>
          <a:noFill/>
          <a:ln>
            <a:noFill/>
          </a:ln>
        </p:spPr>
        <p:txBody>
          <a:bodyPr wrap="square" rtlCol="0">
            <a:spAutoFit/>
          </a:bodyPr>
          <a:lstStyle/>
          <a:p>
            <a:r>
              <a:rPr lang="es-MX" dirty="0"/>
              <a:t>22</a:t>
            </a:r>
          </a:p>
        </p:txBody>
      </p:sp>
      <p:sp>
        <p:nvSpPr>
          <p:cNvPr id="160" name="CuadroTexto 159">
            <a:extLst>
              <a:ext uri="{FF2B5EF4-FFF2-40B4-BE49-F238E27FC236}">
                <a16:creationId xmlns:a16="http://schemas.microsoft.com/office/drawing/2014/main" id="{3F89C2D2-2392-4993-8B65-DBCFE8EA94B1}"/>
              </a:ext>
            </a:extLst>
          </p:cNvPr>
          <p:cNvSpPr txBox="1"/>
          <p:nvPr/>
        </p:nvSpPr>
        <p:spPr>
          <a:xfrm>
            <a:off x="1421207" y="238448"/>
            <a:ext cx="602959" cy="369332"/>
          </a:xfrm>
          <a:prstGeom prst="rect">
            <a:avLst/>
          </a:prstGeom>
          <a:noFill/>
          <a:ln>
            <a:noFill/>
          </a:ln>
        </p:spPr>
        <p:txBody>
          <a:bodyPr wrap="square" rtlCol="0">
            <a:spAutoFit/>
          </a:bodyPr>
          <a:lstStyle/>
          <a:p>
            <a:r>
              <a:rPr lang="es-MX" dirty="0"/>
              <a:t>06</a:t>
            </a:r>
          </a:p>
        </p:txBody>
      </p:sp>
      <p:sp>
        <p:nvSpPr>
          <p:cNvPr id="162" name="CuadroTexto 161">
            <a:extLst>
              <a:ext uri="{FF2B5EF4-FFF2-40B4-BE49-F238E27FC236}">
                <a16:creationId xmlns:a16="http://schemas.microsoft.com/office/drawing/2014/main" id="{457EF82C-A605-4429-B413-D6AA52F67410}"/>
              </a:ext>
            </a:extLst>
          </p:cNvPr>
          <p:cNvSpPr txBox="1"/>
          <p:nvPr/>
        </p:nvSpPr>
        <p:spPr>
          <a:xfrm>
            <a:off x="2059982" y="249629"/>
            <a:ext cx="710851" cy="369332"/>
          </a:xfrm>
          <a:prstGeom prst="rect">
            <a:avLst/>
          </a:prstGeom>
          <a:noFill/>
          <a:ln>
            <a:noFill/>
          </a:ln>
        </p:spPr>
        <p:txBody>
          <a:bodyPr wrap="square" rtlCol="0">
            <a:spAutoFit/>
          </a:bodyPr>
          <a:lstStyle/>
          <a:p>
            <a:r>
              <a:rPr lang="es-MX" dirty="0"/>
              <a:t>2021</a:t>
            </a:r>
          </a:p>
        </p:txBody>
      </p:sp>
      <p:sp>
        <p:nvSpPr>
          <p:cNvPr id="14" name="CuadroTexto 13">
            <a:extLst>
              <a:ext uri="{FF2B5EF4-FFF2-40B4-BE49-F238E27FC236}">
                <a16:creationId xmlns:a16="http://schemas.microsoft.com/office/drawing/2014/main" id="{612371A1-BAA8-42B2-A3FF-6DCA5A9444AC}"/>
              </a:ext>
            </a:extLst>
          </p:cNvPr>
          <p:cNvSpPr txBox="1"/>
          <p:nvPr/>
        </p:nvSpPr>
        <p:spPr>
          <a:xfrm>
            <a:off x="4040286" y="8733939"/>
            <a:ext cx="3550184" cy="430887"/>
          </a:xfrm>
          <a:prstGeom prst="rect">
            <a:avLst/>
          </a:prstGeom>
          <a:noFill/>
        </p:spPr>
        <p:txBody>
          <a:bodyPr wrap="square" rtlCol="0">
            <a:spAutoFit/>
          </a:bodyPr>
          <a:lstStyle/>
          <a:p>
            <a:pPr algn="just"/>
            <a:r>
              <a:rPr lang="es-MX" sz="1100" dirty="0"/>
              <a:t>Hoy solo se trabajo con una alumna por lo que no todos pudieron tener un buen aprendizaje. </a:t>
            </a:r>
          </a:p>
        </p:txBody>
      </p:sp>
      <p:sp>
        <p:nvSpPr>
          <p:cNvPr id="163" name="CuadroTexto 162">
            <a:extLst>
              <a:ext uri="{FF2B5EF4-FFF2-40B4-BE49-F238E27FC236}">
                <a16:creationId xmlns:a16="http://schemas.microsoft.com/office/drawing/2014/main" id="{B19AE669-B91C-4586-86BF-5C8989D90D76}"/>
              </a:ext>
            </a:extLst>
          </p:cNvPr>
          <p:cNvSpPr txBox="1"/>
          <p:nvPr/>
        </p:nvSpPr>
        <p:spPr>
          <a:xfrm>
            <a:off x="162491" y="8662067"/>
            <a:ext cx="3550184" cy="1015663"/>
          </a:xfrm>
          <a:prstGeom prst="rect">
            <a:avLst/>
          </a:prstGeom>
          <a:noFill/>
        </p:spPr>
        <p:txBody>
          <a:bodyPr wrap="square" rtlCol="0">
            <a:spAutoFit/>
          </a:bodyPr>
          <a:lstStyle/>
          <a:p>
            <a:pPr marL="171450" indent="-171450" algn="just">
              <a:buFont typeface="Arial" panose="020B0604020202020204" pitchFamily="34" charset="0"/>
              <a:buChar char="•"/>
            </a:pPr>
            <a:r>
              <a:rPr lang="es-MX" sz="1200" dirty="0"/>
              <a:t>El logro de una plataforma nueva. </a:t>
            </a:r>
          </a:p>
          <a:p>
            <a:pPr marL="171450" indent="-171450" algn="just">
              <a:buFont typeface="Arial" panose="020B0604020202020204" pitchFamily="34" charset="0"/>
              <a:buChar char="•"/>
            </a:pPr>
            <a:r>
              <a:rPr lang="es-MX" sz="1200" dirty="0"/>
              <a:t>Se brindo un mejor aprendizaje.</a:t>
            </a:r>
          </a:p>
          <a:p>
            <a:pPr marL="171450" indent="-171450" algn="just">
              <a:buFont typeface="Arial" panose="020B0604020202020204" pitchFamily="34" charset="0"/>
              <a:buChar char="•"/>
            </a:pPr>
            <a:r>
              <a:rPr lang="es-MX" sz="1200" dirty="0"/>
              <a:t>Explicación mas clara.</a:t>
            </a:r>
          </a:p>
          <a:p>
            <a:pPr marL="171450" indent="-171450" algn="just">
              <a:buFont typeface="Arial" panose="020B0604020202020204" pitchFamily="34" charset="0"/>
              <a:buChar char="•"/>
            </a:pPr>
            <a:r>
              <a:rPr lang="es-MX" sz="1200" dirty="0"/>
              <a:t>Clase mas dinámica.</a:t>
            </a:r>
          </a:p>
          <a:p>
            <a:pPr marL="171450" indent="-171450" algn="just">
              <a:buFont typeface="Arial" panose="020B0604020202020204" pitchFamily="34" charset="0"/>
              <a:buChar char="•"/>
            </a:pPr>
            <a:r>
              <a:rPr lang="es-MX" sz="1200" dirty="0"/>
              <a:t>Una clase diferente a otras. </a:t>
            </a:r>
          </a:p>
        </p:txBody>
      </p:sp>
      <p:sp>
        <p:nvSpPr>
          <p:cNvPr id="164" name="Signo de multiplicación 163">
            <a:extLst>
              <a:ext uri="{FF2B5EF4-FFF2-40B4-BE49-F238E27FC236}">
                <a16:creationId xmlns:a16="http://schemas.microsoft.com/office/drawing/2014/main" id="{C0BB9562-BC9A-4DE9-846A-069EE9A5B2BC}"/>
              </a:ext>
            </a:extLst>
          </p:cNvPr>
          <p:cNvSpPr/>
          <p:nvPr/>
        </p:nvSpPr>
        <p:spPr>
          <a:xfrm>
            <a:off x="1580446" y="2282096"/>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7" name="Signo de multiplicación 166">
            <a:extLst>
              <a:ext uri="{FF2B5EF4-FFF2-40B4-BE49-F238E27FC236}">
                <a16:creationId xmlns:a16="http://schemas.microsoft.com/office/drawing/2014/main" id="{7CF11362-3E90-4DA8-98FB-895AA8CC0C85}"/>
              </a:ext>
            </a:extLst>
          </p:cNvPr>
          <p:cNvSpPr/>
          <p:nvPr/>
        </p:nvSpPr>
        <p:spPr>
          <a:xfrm>
            <a:off x="166339" y="45304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8" name="Signo de multiplicación 187">
            <a:extLst>
              <a:ext uri="{FF2B5EF4-FFF2-40B4-BE49-F238E27FC236}">
                <a16:creationId xmlns:a16="http://schemas.microsoft.com/office/drawing/2014/main" id="{74E42E98-0893-4E07-805F-BA13FA5329DA}"/>
              </a:ext>
            </a:extLst>
          </p:cNvPr>
          <p:cNvSpPr/>
          <p:nvPr/>
        </p:nvSpPr>
        <p:spPr>
          <a:xfrm>
            <a:off x="165198" y="509602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9" name="Signo de multiplicación 188">
            <a:extLst>
              <a:ext uri="{FF2B5EF4-FFF2-40B4-BE49-F238E27FC236}">
                <a16:creationId xmlns:a16="http://schemas.microsoft.com/office/drawing/2014/main" id="{B6807718-453B-428F-BD78-0144BDCE040B}"/>
              </a:ext>
            </a:extLst>
          </p:cNvPr>
          <p:cNvSpPr/>
          <p:nvPr/>
        </p:nvSpPr>
        <p:spPr>
          <a:xfrm>
            <a:off x="160176" y="434627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1" name="Signo de multiplicación 190">
            <a:extLst>
              <a:ext uri="{FF2B5EF4-FFF2-40B4-BE49-F238E27FC236}">
                <a16:creationId xmlns:a16="http://schemas.microsoft.com/office/drawing/2014/main" id="{F87EE6C0-EFF9-4ACF-9B76-87AF4621EFE6}"/>
              </a:ext>
            </a:extLst>
          </p:cNvPr>
          <p:cNvSpPr/>
          <p:nvPr/>
        </p:nvSpPr>
        <p:spPr>
          <a:xfrm>
            <a:off x="170757" y="411136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3" name="Signo de multiplicación 192">
            <a:extLst>
              <a:ext uri="{FF2B5EF4-FFF2-40B4-BE49-F238E27FC236}">
                <a16:creationId xmlns:a16="http://schemas.microsoft.com/office/drawing/2014/main" id="{1AD846B5-0071-4F0C-B417-D531B7E6B860}"/>
              </a:ext>
            </a:extLst>
          </p:cNvPr>
          <p:cNvSpPr/>
          <p:nvPr/>
        </p:nvSpPr>
        <p:spPr>
          <a:xfrm>
            <a:off x="6192968" y="752340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5" name="Signo de multiplicación 194">
            <a:extLst>
              <a:ext uri="{FF2B5EF4-FFF2-40B4-BE49-F238E27FC236}">
                <a16:creationId xmlns:a16="http://schemas.microsoft.com/office/drawing/2014/main" id="{1BB32418-A97D-443C-B835-E9502E19800E}"/>
              </a:ext>
            </a:extLst>
          </p:cNvPr>
          <p:cNvSpPr/>
          <p:nvPr/>
        </p:nvSpPr>
        <p:spPr>
          <a:xfrm>
            <a:off x="6176909" y="770711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7" name="Signo de multiplicación 196">
            <a:extLst>
              <a:ext uri="{FF2B5EF4-FFF2-40B4-BE49-F238E27FC236}">
                <a16:creationId xmlns:a16="http://schemas.microsoft.com/office/drawing/2014/main" id="{7A7D47F5-BD0D-49C4-8CA3-A4997A5C1F67}"/>
              </a:ext>
            </a:extLst>
          </p:cNvPr>
          <p:cNvSpPr/>
          <p:nvPr/>
        </p:nvSpPr>
        <p:spPr>
          <a:xfrm>
            <a:off x="6176909" y="828318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36798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186692" y="119198"/>
            <a:ext cx="8328072" cy="9807304"/>
            <a:chOff x="-185997" y="101667"/>
            <a:chExt cx="8328072"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a:t>
              </a:r>
              <a:r>
                <a:rPr lang="es-MX" u="sng" dirty="0"/>
                <a:t>Michoacán a través de las palabras. </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185997" y="3692827"/>
              <a:ext cx="7991992" cy="1845869"/>
              <a:chOff x="-230470" y="3249935"/>
              <a:chExt cx="7991992" cy="1845869"/>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230470" y="3249935"/>
                <a:ext cx="7991992" cy="377690"/>
                <a:chOff x="-214830" y="1722414"/>
                <a:chExt cx="7991992" cy="377690"/>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3" name="CuadroTexto 92">
                  <a:extLst>
                    <a:ext uri="{FF2B5EF4-FFF2-40B4-BE49-F238E27FC236}">
                      <a16:creationId xmlns:a16="http://schemas.microsoft.com/office/drawing/2014/main" id="{CB4390D6-35FA-450B-A1D5-337BF7ED9267}"/>
                    </a:ext>
                  </a:extLst>
                </p:cNvPr>
                <p:cNvSpPr txBox="1"/>
                <p:nvPr/>
              </p:nvSpPr>
              <p:spPr>
                <a:xfrm>
                  <a:off x="-214830" y="1722414"/>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830997"/>
              </a:xfrm>
              <a:prstGeom prst="rect">
                <a:avLst/>
              </a:prstGeom>
              <a:noFill/>
            </p:spPr>
            <p:txBody>
              <a:bodyPr wrap="square" rtlCol="0">
                <a:spAutoFit/>
              </a:bodyPr>
              <a:lstStyle/>
              <a:p>
                <a:pPr algn="ctr"/>
                <a:endParaRPr lang="es-MX" sz="1200" dirty="0">
                  <a:latin typeface="Comic Sans MS" panose="030F0702030302020204" pitchFamily="66" charset="0"/>
                </a:endParaRPr>
              </a:p>
              <a:p>
                <a:pPr algn="ctr"/>
                <a:r>
                  <a:rPr lang="es-MX" sz="1200" dirty="0">
                    <a:latin typeface="Comic Sans MS" panose="030F0702030302020204" pitchFamily="66" charset="0"/>
                  </a:rPr>
                  <a:t>Observaciones</a:t>
                </a:r>
              </a:p>
              <a:p>
                <a:pPr lvl="1" algn="ctr"/>
                <a:r>
                  <a:rPr lang="es-MX" sz="1200" u="sng" dirty="0">
                    <a:latin typeface="Comic Sans MS" panose="030F0702030302020204" pitchFamily="66" charset="0"/>
                  </a:rPr>
                  <a:t>La actividad estuvo del todo bien para rescatar el aprendizaje esperado.</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Signo de multiplicación 2">
            <a:extLst>
              <a:ext uri="{FF2B5EF4-FFF2-40B4-BE49-F238E27FC236}">
                <a16:creationId xmlns:a16="http://schemas.microsoft.com/office/drawing/2014/main" id="{4A5728CB-1DEC-4FF4-87A3-412849658FA3}"/>
              </a:ext>
            </a:extLst>
          </p:cNvPr>
          <p:cNvSpPr/>
          <p:nvPr/>
        </p:nvSpPr>
        <p:spPr>
          <a:xfrm>
            <a:off x="1361037" y="693941"/>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9" name="Signo de multiplicación 128">
            <a:extLst>
              <a:ext uri="{FF2B5EF4-FFF2-40B4-BE49-F238E27FC236}">
                <a16:creationId xmlns:a16="http://schemas.microsoft.com/office/drawing/2014/main" id="{F403DCC5-E991-4729-91E7-DB754491E8F6}"/>
              </a:ext>
            </a:extLst>
          </p:cNvPr>
          <p:cNvSpPr/>
          <p:nvPr/>
        </p:nvSpPr>
        <p:spPr>
          <a:xfrm>
            <a:off x="3092984" y="3084825"/>
            <a:ext cx="497393" cy="468457"/>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Signo de multiplicación 6">
            <a:extLst>
              <a:ext uri="{FF2B5EF4-FFF2-40B4-BE49-F238E27FC236}">
                <a16:creationId xmlns:a16="http://schemas.microsoft.com/office/drawing/2014/main" id="{0CE64F04-D909-4BE9-9D31-96D2E8840ECD}"/>
              </a:ext>
            </a:extLst>
          </p:cNvPr>
          <p:cNvSpPr/>
          <p:nvPr/>
        </p:nvSpPr>
        <p:spPr>
          <a:xfrm>
            <a:off x="158818" y="475173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Signo de multiplicación 130">
            <a:extLst>
              <a:ext uri="{FF2B5EF4-FFF2-40B4-BE49-F238E27FC236}">
                <a16:creationId xmlns:a16="http://schemas.microsoft.com/office/drawing/2014/main" id="{F52BA9EA-3A8C-458E-804E-3EB5232D1164}"/>
              </a:ext>
            </a:extLst>
          </p:cNvPr>
          <p:cNvSpPr/>
          <p:nvPr/>
        </p:nvSpPr>
        <p:spPr>
          <a:xfrm>
            <a:off x="166339" y="49073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3" name="Signo de multiplicación 132">
            <a:extLst>
              <a:ext uri="{FF2B5EF4-FFF2-40B4-BE49-F238E27FC236}">
                <a16:creationId xmlns:a16="http://schemas.microsoft.com/office/drawing/2014/main" id="{99F305C6-6797-4691-8465-559F1BB899DB}"/>
              </a:ext>
            </a:extLst>
          </p:cNvPr>
          <p:cNvSpPr/>
          <p:nvPr/>
        </p:nvSpPr>
        <p:spPr>
          <a:xfrm>
            <a:off x="4588002" y="601226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4" name="Signo de multiplicación 133">
            <a:extLst>
              <a:ext uri="{FF2B5EF4-FFF2-40B4-BE49-F238E27FC236}">
                <a16:creationId xmlns:a16="http://schemas.microsoft.com/office/drawing/2014/main" id="{35FA39A7-68F9-4841-9CEA-CBF3A4580A2D}"/>
              </a:ext>
            </a:extLst>
          </p:cNvPr>
          <p:cNvSpPr/>
          <p:nvPr/>
        </p:nvSpPr>
        <p:spPr>
          <a:xfrm>
            <a:off x="4588002" y="619575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4" name="Signo de multiplicación 153">
            <a:extLst>
              <a:ext uri="{FF2B5EF4-FFF2-40B4-BE49-F238E27FC236}">
                <a16:creationId xmlns:a16="http://schemas.microsoft.com/office/drawing/2014/main" id="{99E577CD-A86E-4119-9173-BB1C7CFDFE5B}"/>
              </a:ext>
            </a:extLst>
          </p:cNvPr>
          <p:cNvSpPr/>
          <p:nvPr/>
        </p:nvSpPr>
        <p:spPr>
          <a:xfrm>
            <a:off x="4588002" y="6411228"/>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6" name="Signo de multiplicación 155">
            <a:extLst>
              <a:ext uri="{FF2B5EF4-FFF2-40B4-BE49-F238E27FC236}">
                <a16:creationId xmlns:a16="http://schemas.microsoft.com/office/drawing/2014/main" id="{A3E7D3B1-5944-48C3-A40D-8DD1AF61071D}"/>
              </a:ext>
            </a:extLst>
          </p:cNvPr>
          <p:cNvSpPr/>
          <p:nvPr/>
        </p:nvSpPr>
        <p:spPr>
          <a:xfrm>
            <a:off x="4588002" y="6576695"/>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Signo de multiplicación 156">
            <a:extLst>
              <a:ext uri="{FF2B5EF4-FFF2-40B4-BE49-F238E27FC236}">
                <a16:creationId xmlns:a16="http://schemas.microsoft.com/office/drawing/2014/main" id="{9BB64AD5-F3CB-4556-9838-03E6CFD8C7FB}"/>
              </a:ext>
            </a:extLst>
          </p:cNvPr>
          <p:cNvSpPr/>
          <p:nvPr/>
        </p:nvSpPr>
        <p:spPr>
          <a:xfrm>
            <a:off x="6185375" y="7316307"/>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8" name="Signo de multiplicación 157">
            <a:extLst>
              <a:ext uri="{FF2B5EF4-FFF2-40B4-BE49-F238E27FC236}">
                <a16:creationId xmlns:a16="http://schemas.microsoft.com/office/drawing/2014/main" id="{B81E1A89-B89C-4931-88A9-F72F970EF2B6}"/>
              </a:ext>
            </a:extLst>
          </p:cNvPr>
          <p:cNvSpPr/>
          <p:nvPr/>
        </p:nvSpPr>
        <p:spPr>
          <a:xfrm>
            <a:off x="6177604" y="7888216"/>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9" name="Signo de multiplicación 158">
            <a:extLst>
              <a:ext uri="{FF2B5EF4-FFF2-40B4-BE49-F238E27FC236}">
                <a16:creationId xmlns:a16="http://schemas.microsoft.com/office/drawing/2014/main" id="{A1675C97-2455-4251-BFD6-D8EBCB46FB27}"/>
              </a:ext>
            </a:extLst>
          </p:cNvPr>
          <p:cNvSpPr/>
          <p:nvPr/>
        </p:nvSpPr>
        <p:spPr>
          <a:xfrm>
            <a:off x="6186070" y="8089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A8EA786-593C-4A83-AE16-49751FC0F1FA}"/>
              </a:ext>
            </a:extLst>
          </p:cNvPr>
          <p:cNvSpPr txBox="1"/>
          <p:nvPr/>
        </p:nvSpPr>
        <p:spPr>
          <a:xfrm>
            <a:off x="624467" y="247311"/>
            <a:ext cx="602959" cy="369332"/>
          </a:xfrm>
          <a:prstGeom prst="rect">
            <a:avLst/>
          </a:prstGeom>
          <a:noFill/>
          <a:ln>
            <a:noFill/>
          </a:ln>
        </p:spPr>
        <p:txBody>
          <a:bodyPr wrap="square" rtlCol="0">
            <a:spAutoFit/>
          </a:bodyPr>
          <a:lstStyle/>
          <a:p>
            <a:r>
              <a:rPr lang="es-MX" dirty="0"/>
              <a:t>23</a:t>
            </a:r>
          </a:p>
        </p:txBody>
      </p:sp>
      <p:sp>
        <p:nvSpPr>
          <p:cNvPr id="160" name="CuadroTexto 159">
            <a:extLst>
              <a:ext uri="{FF2B5EF4-FFF2-40B4-BE49-F238E27FC236}">
                <a16:creationId xmlns:a16="http://schemas.microsoft.com/office/drawing/2014/main" id="{3F89C2D2-2392-4993-8B65-DBCFE8EA94B1}"/>
              </a:ext>
            </a:extLst>
          </p:cNvPr>
          <p:cNvSpPr txBox="1"/>
          <p:nvPr/>
        </p:nvSpPr>
        <p:spPr>
          <a:xfrm>
            <a:off x="1421207" y="238448"/>
            <a:ext cx="602959" cy="369332"/>
          </a:xfrm>
          <a:prstGeom prst="rect">
            <a:avLst/>
          </a:prstGeom>
          <a:noFill/>
          <a:ln>
            <a:noFill/>
          </a:ln>
        </p:spPr>
        <p:txBody>
          <a:bodyPr wrap="square" rtlCol="0">
            <a:spAutoFit/>
          </a:bodyPr>
          <a:lstStyle/>
          <a:p>
            <a:r>
              <a:rPr lang="es-MX" dirty="0"/>
              <a:t>06</a:t>
            </a:r>
          </a:p>
        </p:txBody>
      </p:sp>
      <p:sp>
        <p:nvSpPr>
          <p:cNvPr id="162" name="CuadroTexto 161">
            <a:extLst>
              <a:ext uri="{FF2B5EF4-FFF2-40B4-BE49-F238E27FC236}">
                <a16:creationId xmlns:a16="http://schemas.microsoft.com/office/drawing/2014/main" id="{457EF82C-A605-4429-B413-D6AA52F67410}"/>
              </a:ext>
            </a:extLst>
          </p:cNvPr>
          <p:cNvSpPr txBox="1"/>
          <p:nvPr/>
        </p:nvSpPr>
        <p:spPr>
          <a:xfrm>
            <a:off x="2059982" y="249629"/>
            <a:ext cx="710851" cy="369332"/>
          </a:xfrm>
          <a:prstGeom prst="rect">
            <a:avLst/>
          </a:prstGeom>
          <a:noFill/>
          <a:ln>
            <a:noFill/>
          </a:ln>
        </p:spPr>
        <p:txBody>
          <a:bodyPr wrap="square" rtlCol="0">
            <a:spAutoFit/>
          </a:bodyPr>
          <a:lstStyle/>
          <a:p>
            <a:r>
              <a:rPr lang="es-MX" dirty="0"/>
              <a:t>2021</a:t>
            </a:r>
          </a:p>
        </p:txBody>
      </p:sp>
      <p:sp>
        <p:nvSpPr>
          <p:cNvPr id="14" name="CuadroTexto 13">
            <a:extLst>
              <a:ext uri="{FF2B5EF4-FFF2-40B4-BE49-F238E27FC236}">
                <a16:creationId xmlns:a16="http://schemas.microsoft.com/office/drawing/2014/main" id="{612371A1-BAA8-42B2-A3FF-6DCA5A9444AC}"/>
              </a:ext>
            </a:extLst>
          </p:cNvPr>
          <p:cNvSpPr txBox="1"/>
          <p:nvPr/>
        </p:nvSpPr>
        <p:spPr>
          <a:xfrm>
            <a:off x="3999776" y="8769008"/>
            <a:ext cx="3550184" cy="261610"/>
          </a:xfrm>
          <a:prstGeom prst="rect">
            <a:avLst/>
          </a:prstGeom>
          <a:noFill/>
        </p:spPr>
        <p:txBody>
          <a:bodyPr wrap="square" rtlCol="0">
            <a:spAutoFit/>
          </a:bodyPr>
          <a:lstStyle/>
          <a:p>
            <a:pPr algn="just"/>
            <a:r>
              <a:rPr lang="es-MX" sz="1100" dirty="0"/>
              <a:t>Hubo ciertas dificultades técnicas. </a:t>
            </a:r>
          </a:p>
        </p:txBody>
      </p:sp>
      <p:sp>
        <p:nvSpPr>
          <p:cNvPr id="163" name="CuadroTexto 162">
            <a:extLst>
              <a:ext uri="{FF2B5EF4-FFF2-40B4-BE49-F238E27FC236}">
                <a16:creationId xmlns:a16="http://schemas.microsoft.com/office/drawing/2014/main" id="{B19AE669-B91C-4586-86BF-5C8989D90D76}"/>
              </a:ext>
            </a:extLst>
          </p:cNvPr>
          <p:cNvSpPr txBox="1"/>
          <p:nvPr/>
        </p:nvSpPr>
        <p:spPr>
          <a:xfrm>
            <a:off x="163690" y="8720518"/>
            <a:ext cx="3550184" cy="1107996"/>
          </a:xfrm>
          <a:prstGeom prst="rect">
            <a:avLst/>
          </a:prstGeom>
          <a:noFill/>
        </p:spPr>
        <p:txBody>
          <a:bodyPr wrap="square" rtlCol="0">
            <a:spAutoFit/>
          </a:bodyPr>
          <a:lstStyle/>
          <a:p>
            <a:pPr marL="171450" indent="-171450" algn="just">
              <a:buFont typeface="Arial" panose="020B0604020202020204" pitchFamily="34" charset="0"/>
              <a:buChar char="•"/>
            </a:pPr>
            <a:r>
              <a:rPr lang="es-MX" sz="1100" dirty="0"/>
              <a:t>Los cuestionamientos fueron claros y enriquecedores para el aprendizaje.</a:t>
            </a:r>
          </a:p>
          <a:p>
            <a:pPr marL="171450" indent="-171450" algn="just">
              <a:buFont typeface="Arial" panose="020B0604020202020204" pitchFamily="34" charset="0"/>
              <a:buChar char="•"/>
            </a:pPr>
            <a:r>
              <a:rPr lang="es-MX" sz="1100" dirty="0"/>
              <a:t>Se logro aclarar cualquier duda</a:t>
            </a:r>
          </a:p>
          <a:p>
            <a:pPr marL="171450" indent="-171450" algn="just">
              <a:buFont typeface="Arial" panose="020B0604020202020204" pitchFamily="34" charset="0"/>
              <a:buChar char="•"/>
            </a:pPr>
            <a:r>
              <a:rPr lang="es-MX" sz="1100" dirty="0"/>
              <a:t>Indicaciones claras y sencillas de comprender.</a:t>
            </a:r>
          </a:p>
          <a:p>
            <a:pPr marL="171450" indent="-171450" algn="just">
              <a:buFont typeface="Arial" panose="020B0604020202020204" pitchFamily="34" charset="0"/>
              <a:buChar char="•"/>
            </a:pPr>
            <a:r>
              <a:rPr lang="es-MX" sz="1100" dirty="0"/>
              <a:t>Uso de herramientas tecnológicas.</a:t>
            </a:r>
          </a:p>
          <a:p>
            <a:pPr marL="171450" indent="-171450" algn="just">
              <a:buFont typeface="Arial" panose="020B0604020202020204" pitchFamily="34" charset="0"/>
              <a:buChar char="•"/>
            </a:pPr>
            <a:r>
              <a:rPr lang="es-MX" sz="1100" dirty="0"/>
              <a:t>Se logro que el material fuera apto para la clase. </a:t>
            </a:r>
          </a:p>
        </p:txBody>
      </p:sp>
      <p:sp>
        <p:nvSpPr>
          <p:cNvPr id="164" name="Signo de multiplicación 163">
            <a:extLst>
              <a:ext uri="{FF2B5EF4-FFF2-40B4-BE49-F238E27FC236}">
                <a16:creationId xmlns:a16="http://schemas.microsoft.com/office/drawing/2014/main" id="{C0BB9562-BC9A-4DE9-846A-069EE9A5B2BC}"/>
              </a:ext>
            </a:extLst>
          </p:cNvPr>
          <p:cNvSpPr/>
          <p:nvPr/>
        </p:nvSpPr>
        <p:spPr>
          <a:xfrm>
            <a:off x="334847" y="2301379"/>
            <a:ext cx="1152395" cy="690102"/>
          </a:xfrm>
          <a:prstGeom prst="mathMultiply">
            <a:avLst/>
          </a:prstGeom>
          <a:solidFill>
            <a:srgbClr val="FF0000">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7" name="Signo de multiplicación 166">
            <a:extLst>
              <a:ext uri="{FF2B5EF4-FFF2-40B4-BE49-F238E27FC236}">
                <a16:creationId xmlns:a16="http://schemas.microsoft.com/office/drawing/2014/main" id="{7CF11362-3E90-4DA8-98FB-895AA8CC0C85}"/>
              </a:ext>
            </a:extLst>
          </p:cNvPr>
          <p:cNvSpPr/>
          <p:nvPr/>
        </p:nvSpPr>
        <p:spPr>
          <a:xfrm>
            <a:off x="166339" y="453048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8" name="Signo de multiplicación 187">
            <a:extLst>
              <a:ext uri="{FF2B5EF4-FFF2-40B4-BE49-F238E27FC236}">
                <a16:creationId xmlns:a16="http://schemas.microsoft.com/office/drawing/2014/main" id="{74E42E98-0893-4E07-805F-BA13FA5329DA}"/>
              </a:ext>
            </a:extLst>
          </p:cNvPr>
          <p:cNvSpPr/>
          <p:nvPr/>
        </p:nvSpPr>
        <p:spPr>
          <a:xfrm>
            <a:off x="165643" y="5107803"/>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9" name="Signo de multiplicación 188">
            <a:extLst>
              <a:ext uri="{FF2B5EF4-FFF2-40B4-BE49-F238E27FC236}">
                <a16:creationId xmlns:a16="http://schemas.microsoft.com/office/drawing/2014/main" id="{B6807718-453B-428F-BD78-0144BDCE040B}"/>
              </a:ext>
            </a:extLst>
          </p:cNvPr>
          <p:cNvSpPr/>
          <p:nvPr/>
        </p:nvSpPr>
        <p:spPr>
          <a:xfrm>
            <a:off x="160176" y="4346270"/>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1" name="Signo de multiplicación 190">
            <a:extLst>
              <a:ext uri="{FF2B5EF4-FFF2-40B4-BE49-F238E27FC236}">
                <a16:creationId xmlns:a16="http://schemas.microsoft.com/office/drawing/2014/main" id="{F87EE6C0-EFF9-4ACF-9B76-87AF4621EFE6}"/>
              </a:ext>
            </a:extLst>
          </p:cNvPr>
          <p:cNvSpPr/>
          <p:nvPr/>
        </p:nvSpPr>
        <p:spPr>
          <a:xfrm>
            <a:off x="170757" y="4111364"/>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3" name="Signo de multiplicación 192">
            <a:extLst>
              <a:ext uri="{FF2B5EF4-FFF2-40B4-BE49-F238E27FC236}">
                <a16:creationId xmlns:a16="http://schemas.microsoft.com/office/drawing/2014/main" id="{1AD846B5-0071-4F0C-B417-D531B7E6B860}"/>
              </a:ext>
            </a:extLst>
          </p:cNvPr>
          <p:cNvSpPr/>
          <p:nvPr/>
        </p:nvSpPr>
        <p:spPr>
          <a:xfrm>
            <a:off x="6177603" y="7504331"/>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5" name="Signo de multiplicación 194">
            <a:extLst>
              <a:ext uri="{FF2B5EF4-FFF2-40B4-BE49-F238E27FC236}">
                <a16:creationId xmlns:a16="http://schemas.microsoft.com/office/drawing/2014/main" id="{1BB32418-A97D-443C-B835-E9502E19800E}"/>
              </a:ext>
            </a:extLst>
          </p:cNvPr>
          <p:cNvSpPr/>
          <p:nvPr/>
        </p:nvSpPr>
        <p:spPr>
          <a:xfrm>
            <a:off x="6170839" y="770535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7" name="Signo de multiplicación 196">
            <a:extLst>
              <a:ext uri="{FF2B5EF4-FFF2-40B4-BE49-F238E27FC236}">
                <a16:creationId xmlns:a16="http://schemas.microsoft.com/office/drawing/2014/main" id="{7A7D47F5-BD0D-49C4-8CA3-A4997A5C1F67}"/>
              </a:ext>
            </a:extLst>
          </p:cNvPr>
          <p:cNvSpPr/>
          <p:nvPr/>
        </p:nvSpPr>
        <p:spPr>
          <a:xfrm>
            <a:off x="6177603" y="8281682"/>
            <a:ext cx="140071" cy="1590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0355777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2268</TotalTime>
  <Words>2812</Words>
  <Application>Microsoft Office PowerPoint</Application>
  <PresentationFormat>Personalizado</PresentationFormat>
  <Paragraphs>533</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Century</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vanessa rico velazquez</cp:lastModifiedBy>
  <cp:revision>63</cp:revision>
  <dcterms:created xsi:type="dcterms:W3CDTF">2020-11-09T23:20:30Z</dcterms:created>
  <dcterms:modified xsi:type="dcterms:W3CDTF">2021-06-26T06:22:39Z</dcterms:modified>
</cp:coreProperties>
</file>