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 id="260" r:id="rId5"/>
    <p:sldId id="261" r:id="rId6"/>
    <p:sldId id="262" r:id="rId7"/>
    <p:sldId id="263" r:id="rId8"/>
    <p:sldId id="264" r:id="rId9"/>
    <p:sldId id="267" r:id="rId10"/>
    <p:sldId id="265" r:id="rId11"/>
    <p:sldId id="266" r:id="rId12"/>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9" userDrawn="1">
          <p15:clr>
            <a:srgbClr val="A4A3A4"/>
          </p15:clr>
        </p15:guide>
        <p15:guide id="2" orient="horz" pos="31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DCFF"/>
    <a:srgbClr val="9966FF"/>
    <a:srgbClr val="FF9999"/>
    <a:srgbClr val="996633"/>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0" autoAdjust="0"/>
    <p:restoredTop sz="94249" autoAdjust="0"/>
  </p:normalViewPr>
  <p:slideViewPr>
    <p:cSldViewPr snapToGrid="0">
      <p:cViewPr varScale="1">
        <p:scale>
          <a:sx n="50" d="100"/>
          <a:sy n="50" d="100"/>
        </p:scale>
        <p:origin x="2040" y="54"/>
      </p:cViewPr>
      <p:guideLst>
        <p:guide pos="2449"/>
        <p:guide orient="horz" pos="31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25/06/2021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25/06/2021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25/06/2021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25/06/2021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25/06/2021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25/06/2021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rgbClr val="79DCFF"/>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25/06/2021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F3C726E-F5B3-4D15-90DA-FCBD5628E338}"/>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es-ES_tradnl" sz="2000" b="1" dirty="0">
                <a:latin typeface="Arial" panose="020B0604020202020204" pitchFamily="34" charset="0"/>
                <a:cs typeface="Arial" panose="020B0604020202020204" pitchFamily="34" charset="0"/>
              </a:rPr>
              <a:t>ESCUELA NORMAL DE EDUCACIÓN PREESCOLAR</a:t>
            </a: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15000"/>
              </a:lnSpc>
              <a:spcAft>
                <a:spcPts val="100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Licenciatura en educación preescolar </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Materia: </a:t>
            </a:r>
            <a:r>
              <a:rPr lang="es-ES_tradnl" sz="2000" dirty="0">
                <a:latin typeface="Arial" panose="020B0604020202020204" pitchFamily="34" charset="0"/>
                <a:ea typeface="Calibri" panose="020F0502020204030204" pitchFamily="34" charset="0"/>
                <a:cs typeface="Times New Roman" panose="02020603050405020304" pitchFamily="18" charset="0"/>
              </a:rPr>
              <a:t>Trabajo Docente y Proyectos de Mejora Escolar</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ES_tradnl" sz="2000" b="1" dirty="0" err="1">
                <a:latin typeface="Arial" panose="020B0604020202020204" pitchFamily="34" charset="0"/>
                <a:ea typeface="Calibri" panose="020F0502020204030204" pitchFamily="34" charset="0"/>
                <a:cs typeface="Times New Roman" panose="02020603050405020304" pitchFamily="18" charset="0"/>
              </a:rPr>
              <a:t>Profra</a:t>
            </a:r>
            <a:r>
              <a:rPr lang="es-ES_tradnl" sz="2000" b="1" dirty="0">
                <a:latin typeface="Arial" panose="020B0604020202020204" pitchFamily="34" charset="0"/>
                <a:ea typeface="Calibri" panose="020F0502020204030204" pitchFamily="34" charset="0"/>
                <a:cs typeface="Times New Roman" panose="02020603050405020304" pitchFamily="18" charset="0"/>
              </a:rPr>
              <a:t>.: </a:t>
            </a:r>
            <a:r>
              <a:rPr lang="es-ES_tradnl" sz="2000" dirty="0">
                <a:latin typeface="Arial" panose="020B0604020202020204" pitchFamily="34" charset="0"/>
                <a:ea typeface="Calibri" panose="020F0502020204030204" pitchFamily="34" charset="0"/>
                <a:cs typeface="Times New Roman" panose="02020603050405020304" pitchFamily="18" charset="0"/>
              </a:rPr>
              <a:t>Dolores Patricia Segovia Gómez</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Unidad de aprendizaje 2: </a:t>
            </a:r>
            <a:r>
              <a:rPr lang="es-ES_tradnl" sz="2000" dirty="0">
                <a:latin typeface="Arial" panose="020B0604020202020204" pitchFamily="34" charset="0"/>
                <a:ea typeface="Calibri" panose="020F0502020204030204" pitchFamily="34" charset="0"/>
                <a:cs typeface="Times New Roman" panose="02020603050405020304" pitchFamily="18" charset="0"/>
              </a:rPr>
              <a:t>Propuestas de innovación al Trabajo docente en el marco del Proyecto Escolar de Mejora Continua (PEMC)</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DIARIO DE LA EDUCADORA NORMALISTA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Alumna: </a:t>
            </a:r>
            <a:r>
              <a:rPr lang="es-ES_tradnl" sz="2000" dirty="0">
                <a:latin typeface="Arial" panose="020B0604020202020204" pitchFamily="34" charset="0"/>
                <a:ea typeface="Calibri" panose="020F0502020204030204" pitchFamily="34" charset="0"/>
                <a:cs typeface="Times New Roman" panose="02020603050405020304" pitchFamily="18" charset="0"/>
              </a:rPr>
              <a:t>Yazmin </a:t>
            </a:r>
            <a:r>
              <a:rPr lang="es-ES_tradnl" sz="2000" dirty="0" err="1">
                <a:latin typeface="Arial" panose="020B0604020202020204" pitchFamily="34" charset="0"/>
                <a:ea typeface="Calibri" panose="020F0502020204030204" pitchFamily="34" charset="0"/>
                <a:cs typeface="Times New Roman" panose="02020603050405020304" pitchFamily="18" charset="0"/>
              </a:rPr>
              <a:t>Tellez</a:t>
            </a:r>
            <a:r>
              <a:rPr lang="es-ES_tradnl" sz="2000" dirty="0">
                <a:latin typeface="Arial" panose="020B0604020202020204" pitchFamily="34" charset="0"/>
                <a:ea typeface="Calibri" panose="020F0502020204030204" pitchFamily="34" charset="0"/>
                <a:cs typeface="Times New Roman" panose="02020603050405020304" pitchFamily="18" charset="0"/>
              </a:rPr>
              <a:t> Fuentes </a:t>
            </a:r>
            <a:r>
              <a:rPr lang="es-ES_tradnl" sz="2000" b="1" dirty="0">
                <a:latin typeface="Arial" panose="020B0604020202020204" pitchFamily="34" charset="0"/>
                <a:ea typeface="Calibri" panose="020F0502020204030204" pitchFamily="34" charset="0"/>
                <a:cs typeface="Times New Roman" panose="02020603050405020304" pitchFamily="18" charset="0"/>
              </a:rPr>
              <a:t>N.L. </a:t>
            </a:r>
            <a:r>
              <a:rPr lang="es-ES_tradnl" sz="2000" dirty="0">
                <a:latin typeface="Arial" panose="020B0604020202020204" pitchFamily="34" charset="0"/>
                <a:ea typeface="Calibri" panose="020F0502020204030204" pitchFamily="34" charset="0"/>
                <a:cs typeface="Times New Roman" panose="02020603050405020304" pitchFamily="18" charset="0"/>
              </a:rPr>
              <a:t>20</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Sexto semestre Sección 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_tradnl" sz="2400" dirty="0">
                <a:latin typeface="Arial" panose="020B0604020202020204" pitchFamily="34" charset="0"/>
                <a:ea typeface="Calibri" panose="020F0502020204030204" pitchFamily="34" charset="0"/>
                <a:cs typeface="Times New Roman" panose="02020603050405020304" pitchFamily="18" charset="0"/>
              </a:rPr>
              <a:t> </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ES_tradnl" sz="2400" dirty="0">
                <a:latin typeface="Arial" panose="020B0604020202020204" pitchFamily="34" charset="0"/>
                <a:ea typeface="Calibri" panose="020F0502020204030204" pitchFamily="34" charset="0"/>
                <a:cs typeface="Times New Roman" panose="02020603050405020304" pitchFamily="18" charset="0"/>
              </a:rPr>
              <a:t>Saltillo, Coahuila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Aft>
                <a:spcPts val="1000"/>
              </a:spcAft>
            </a:pPr>
            <a:r>
              <a:rPr lang="es-ES_tradnl" sz="2400" dirty="0">
                <a:latin typeface="Arial" panose="020B0604020202020204" pitchFamily="34" charset="0"/>
                <a:ea typeface="Calibri" panose="020F0502020204030204" pitchFamily="34" charset="0"/>
                <a:cs typeface="Times New Roman" panose="02020603050405020304" pitchFamily="18" charset="0"/>
              </a:rPr>
              <a:t>21 – 25 de junio de 2021</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50000"/>
              </a:lnSpc>
            </a:pPr>
            <a:endParaRPr lang="es-MX" sz="2000" dirty="0">
              <a:latin typeface="Arial" panose="020B0604020202020204" pitchFamily="34" charset="0"/>
              <a:cs typeface="Arial" panose="020B0604020202020204" pitchFamily="34" charset="0"/>
            </a:endParaRPr>
          </a:p>
        </p:txBody>
      </p:sp>
      <p:pic>
        <p:nvPicPr>
          <p:cNvPr id="12" name="Imagen 11" descr="http://187.160.244.18/sistema/Data/tareas/enep-00041/_Logos/escudo.jpg">
            <a:extLst>
              <a:ext uri="{FF2B5EF4-FFF2-40B4-BE49-F238E27FC236}">
                <a16:creationId xmlns:a16="http://schemas.microsoft.com/office/drawing/2014/main" id="{5CD343AB-5CEF-40E7-9053-EC39453F553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64644" y="1441450"/>
            <a:ext cx="1895475" cy="1409700"/>
          </a:xfrm>
          <a:prstGeom prst="rect">
            <a:avLst/>
          </a:prstGeom>
          <a:noFill/>
          <a:ln>
            <a:noFill/>
          </a:ln>
        </p:spPr>
      </p:pic>
    </p:spTree>
    <p:extLst>
      <p:ext uri="{BB962C8B-B14F-4D97-AF65-F5344CB8AC3E}">
        <p14:creationId xmlns:p14="http://schemas.microsoft.com/office/powerpoint/2010/main" val="694562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355425" y="101667"/>
            <a:ext cx="6308212" cy="1134399"/>
            <a:chOff x="355425" y="101667"/>
            <a:chExt cx="6308212" cy="1134399"/>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6402" y="684127"/>
              <a:ext cx="541472"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49128" y="649815"/>
              <a:ext cx="495110"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39351" y="683520"/>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3945" y="712846"/>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8"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25         06       2021  </a:t>
            </a:r>
          </a:p>
        </p:txBody>
      </p:sp>
      <p:grpSp>
        <p:nvGrpSpPr>
          <p:cNvPr id="26" name="Grupo 25">
            <a:extLst>
              <a:ext uri="{FF2B5EF4-FFF2-40B4-BE49-F238E27FC236}">
                <a16:creationId xmlns:a16="http://schemas.microsoft.com/office/drawing/2014/main" id="{62683B12-E6A2-4524-98C2-5EC2144B120D}"/>
              </a:ext>
            </a:extLst>
          </p:cNvPr>
          <p:cNvGrpSpPr/>
          <p:nvPr/>
        </p:nvGrpSpPr>
        <p:grpSpPr>
          <a:xfrm>
            <a:off x="-60113" y="101667"/>
            <a:ext cx="8202188" cy="9807304"/>
            <a:chOff x="-60113" y="101667"/>
            <a:chExt cx="8202188" cy="9807304"/>
          </a:xfrm>
        </p:grpSpPr>
        <p:sp>
          <p:nvSpPr>
            <p:cNvPr id="27" name="Paralelogramo 26">
              <a:extLst>
                <a:ext uri="{FF2B5EF4-FFF2-40B4-BE49-F238E27FC236}">
                  <a16:creationId xmlns:a16="http://schemas.microsoft.com/office/drawing/2014/main" id="{307C732F-C32C-4494-B245-4223182E8D5D}"/>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Paralelogramo 28">
              <a:extLst>
                <a:ext uri="{FF2B5EF4-FFF2-40B4-BE49-F238E27FC236}">
                  <a16:creationId xmlns:a16="http://schemas.microsoft.com/office/drawing/2014/main" id="{21EF1C25-2CC2-4B37-82F0-A4599467D83E}"/>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Paralelogramo 30">
              <a:extLst>
                <a:ext uri="{FF2B5EF4-FFF2-40B4-BE49-F238E27FC236}">
                  <a16:creationId xmlns:a16="http://schemas.microsoft.com/office/drawing/2014/main" id="{A006D160-A695-4675-9870-DDDB0D4C0D37}"/>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33" name="Grupo 32">
              <a:extLst>
                <a:ext uri="{FF2B5EF4-FFF2-40B4-BE49-F238E27FC236}">
                  <a16:creationId xmlns:a16="http://schemas.microsoft.com/office/drawing/2014/main" id="{C4C37151-737D-4B4E-A9C8-85A7EF70DDD3}"/>
                </a:ext>
              </a:extLst>
            </p:cNvPr>
            <p:cNvGrpSpPr/>
            <p:nvPr/>
          </p:nvGrpSpPr>
          <p:grpSpPr>
            <a:xfrm>
              <a:off x="355425" y="680942"/>
              <a:ext cx="406400" cy="523220"/>
              <a:chOff x="325120" y="938155"/>
              <a:chExt cx="406400" cy="523220"/>
            </a:xfrm>
          </p:grpSpPr>
          <p:sp>
            <p:nvSpPr>
              <p:cNvPr id="150" name="Elipse 149">
                <a:extLst>
                  <a:ext uri="{FF2B5EF4-FFF2-40B4-BE49-F238E27FC236}">
                    <a16:creationId xmlns:a16="http://schemas.microsoft.com/office/drawing/2014/main" id="{737BFE67-A46C-4585-8553-1E3B7B96692B}"/>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1" name="CuadroTexto 150">
                <a:extLst>
                  <a:ext uri="{FF2B5EF4-FFF2-40B4-BE49-F238E27FC236}">
                    <a16:creationId xmlns:a16="http://schemas.microsoft.com/office/drawing/2014/main" id="{299186B0-B675-420B-80BE-319D5CE8A139}"/>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35" name="Elipse 34">
              <a:extLst>
                <a:ext uri="{FF2B5EF4-FFF2-40B4-BE49-F238E27FC236}">
                  <a16:creationId xmlns:a16="http://schemas.microsoft.com/office/drawing/2014/main" id="{4FB1FE12-CF22-48D4-BEBD-A64C50CDA481}"/>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CuadroTexto 35">
              <a:extLst>
                <a:ext uri="{FF2B5EF4-FFF2-40B4-BE49-F238E27FC236}">
                  <a16:creationId xmlns:a16="http://schemas.microsoft.com/office/drawing/2014/main" id="{58DFFFE6-EFA7-43B0-A0D7-6DE0D483140C}"/>
                </a:ext>
              </a:extLst>
            </p:cNvPr>
            <p:cNvSpPr txBox="1"/>
            <p:nvPr/>
          </p:nvSpPr>
          <p:spPr>
            <a:xfrm>
              <a:off x="856402" y="684127"/>
              <a:ext cx="541472"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38" name="Elipse 37">
              <a:extLst>
                <a:ext uri="{FF2B5EF4-FFF2-40B4-BE49-F238E27FC236}">
                  <a16:creationId xmlns:a16="http://schemas.microsoft.com/office/drawing/2014/main" id="{C5117948-227D-4527-BC9D-4A1A0A244105}"/>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9" name="CuadroTexto 38">
              <a:extLst>
                <a:ext uri="{FF2B5EF4-FFF2-40B4-BE49-F238E27FC236}">
                  <a16:creationId xmlns:a16="http://schemas.microsoft.com/office/drawing/2014/main" id="{13162E68-23C4-41AB-84E6-2F1F91291348}"/>
                </a:ext>
              </a:extLst>
            </p:cNvPr>
            <p:cNvSpPr txBox="1"/>
            <p:nvPr/>
          </p:nvSpPr>
          <p:spPr>
            <a:xfrm>
              <a:off x="1349128" y="649815"/>
              <a:ext cx="495110"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40" name="Elipse 39">
              <a:extLst>
                <a:ext uri="{FF2B5EF4-FFF2-40B4-BE49-F238E27FC236}">
                  <a16:creationId xmlns:a16="http://schemas.microsoft.com/office/drawing/2014/main" id="{A23CF9FE-52B0-44F4-8A01-F5C8FF496A6B}"/>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42" name="Elipse 41">
              <a:extLst>
                <a:ext uri="{FF2B5EF4-FFF2-40B4-BE49-F238E27FC236}">
                  <a16:creationId xmlns:a16="http://schemas.microsoft.com/office/drawing/2014/main" id="{00263097-0456-4F40-A567-1B7D9F6CB938}"/>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F01CB17A-F14F-4B9C-9EDE-2F33E548B8FE}"/>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44" name="Grupo 43">
              <a:extLst>
                <a:ext uri="{FF2B5EF4-FFF2-40B4-BE49-F238E27FC236}">
                  <a16:creationId xmlns:a16="http://schemas.microsoft.com/office/drawing/2014/main" id="{5E3DFD00-C386-4256-8084-CFB98BA04191}"/>
                </a:ext>
              </a:extLst>
            </p:cNvPr>
            <p:cNvGrpSpPr/>
            <p:nvPr/>
          </p:nvGrpSpPr>
          <p:grpSpPr>
            <a:xfrm>
              <a:off x="3129395" y="101667"/>
              <a:ext cx="3534242" cy="1126339"/>
              <a:chOff x="3024181" y="135293"/>
              <a:chExt cx="3534242" cy="1126339"/>
            </a:xfrm>
          </p:grpSpPr>
          <p:pic>
            <p:nvPicPr>
              <p:cNvPr id="145" name="Imagen 144" descr="Imagen que contiene cuarto, reloj&#10;&#10;Descripción generada automáticamente">
                <a:extLst>
                  <a:ext uri="{FF2B5EF4-FFF2-40B4-BE49-F238E27FC236}">
                    <a16:creationId xmlns:a16="http://schemas.microsoft.com/office/drawing/2014/main" id="{99F7D0BA-87B9-4571-991C-964923F66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46" name="Imagen 145" descr="Imagen que contiene camiseta&#10;&#10;Descripción generada automáticamente">
                <a:extLst>
                  <a:ext uri="{FF2B5EF4-FFF2-40B4-BE49-F238E27FC236}">
                    <a16:creationId xmlns:a16="http://schemas.microsoft.com/office/drawing/2014/main" id="{418D2B12-30FD-4EC1-A702-64BA106A74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47" name="Imagen 146" descr="Imagen que contiene dibujo&#10;&#10;Descripción generada automáticamente">
                <a:extLst>
                  <a:ext uri="{FF2B5EF4-FFF2-40B4-BE49-F238E27FC236}">
                    <a16:creationId xmlns:a16="http://schemas.microsoft.com/office/drawing/2014/main" id="{5DA0F9A9-8434-4449-AC8A-DB4A27E2B5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48" name="Imagen 147">
                <a:extLst>
                  <a:ext uri="{FF2B5EF4-FFF2-40B4-BE49-F238E27FC236}">
                    <a16:creationId xmlns:a16="http://schemas.microsoft.com/office/drawing/2014/main" id="{67AA61ED-BD64-4EB5-B53D-FEA3C3D17C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49" name="Imagen 148" descr="Imagen que contiene dibujo&#10;&#10;Descripción generada automáticamente">
                <a:extLst>
                  <a:ext uri="{FF2B5EF4-FFF2-40B4-BE49-F238E27FC236}">
                    <a16:creationId xmlns:a16="http://schemas.microsoft.com/office/drawing/2014/main" id="{34DCFB00-4E76-43E4-A08D-8BA5B5F4EB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45" name="Rectángulo 44">
              <a:extLst>
                <a:ext uri="{FF2B5EF4-FFF2-40B4-BE49-F238E27FC236}">
                  <a16:creationId xmlns:a16="http://schemas.microsoft.com/office/drawing/2014/main" id="{69FF9935-6CB2-4F5C-93EE-91484D2B1F0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CuadroTexto 45">
              <a:extLst>
                <a:ext uri="{FF2B5EF4-FFF2-40B4-BE49-F238E27FC236}">
                  <a16:creationId xmlns:a16="http://schemas.microsoft.com/office/drawing/2014/main" id="{FF9CD364-21DF-4224-B33D-8C77C0CA88E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47" name="Grupo 46">
              <a:extLst>
                <a:ext uri="{FF2B5EF4-FFF2-40B4-BE49-F238E27FC236}">
                  <a16:creationId xmlns:a16="http://schemas.microsoft.com/office/drawing/2014/main" id="{BB4F8B71-A7AD-47CB-AB2F-D4EDB372BA4A}"/>
                </a:ext>
              </a:extLst>
            </p:cNvPr>
            <p:cNvGrpSpPr/>
            <p:nvPr/>
          </p:nvGrpSpPr>
          <p:grpSpPr>
            <a:xfrm>
              <a:off x="240392" y="2345731"/>
              <a:ext cx="7381107" cy="626460"/>
              <a:chOff x="-75901" y="2156819"/>
              <a:chExt cx="7381107" cy="626460"/>
            </a:xfrm>
          </p:grpSpPr>
          <p:grpSp>
            <p:nvGrpSpPr>
              <p:cNvPr id="127" name="Grupo 126">
                <a:extLst>
                  <a:ext uri="{FF2B5EF4-FFF2-40B4-BE49-F238E27FC236}">
                    <a16:creationId xmlns:a16="http://schemas.microsoft.com/office/drawing/2014/main" id="{55FD5401-3189-474F-8D5A-6166C0FD1CD4}"/>
                  </a:ext>
                </a:extLst>
              </p:cNvPr>
              <p:cNvGrpSpPr/>
              <p:nvPr/>
            </p:nvGrpSpPr>
            <p:grpSpPr>
              <a:xfrm>
                <a:off x="-75901" y="2156821"/>
                <a:ext cx="1443895" cy="562832"/>
                <a:chOff x="-169219" y="2121401"/>
                <a:chExt cx="1892685" cy="621799"/>
              </a:xfrm>
            </p:grpSpPr>
            <p:sp>
              <p:nvSpPr>
                <p:cNvPr id="143" name="Rectángulo 142">
                  <a:extLst>
                    <a:ext uri="{FF2B5EF4-FFF2-40B4-BE49-F238E27FC236}">
                      <a16:creationId xmlns:a16="http://schemas.microsoft.com/office/drawing/2014/main" id="{A920DFDE-CF5C-41E4-B752-1B6CD28B1B2C}"/>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CuadroTexto 143">
                  <a:extLst>
                    <a:ext uri="{FF2B5EF4-FFF2-40B4-BE49-F238E27FC236}">
                      <a16:creationId xmlns:a16="http://schemas.microsoft.com/office/drawing/2014/main" id="{2561A435-AFDC-40F5-8879-6DB866300366}"/>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28" name="Grupo 127">
                <a:extLst>
                  <a:ext uri="{FF2B5EF4-FFF2-40B4-BE49-F238E27FC236}">
                    <a16:creationId xmlns:a16="http://schemas.microsoft.com/office/drawing/2014/main" id="{69D9DFE3-A513-4D02-873E-6F264B96EE24}"/>
                  </a:ext>
                </a:extLst>
              </p:cNvPr>
              <p:cNvGrpSpPr/>
              <p:nvPr/>
            </p:nvGrpSpPr>
            <p:grpSpPr>
              <a:xfrm>
                <a:off x="1121597" y="2156821"/>
                <a:ext cx="1443895" cy="562832"/>
                <a:chOff x="-171552" y="2121401"/>
                <a:chExt cx="1892685" cy="621799"/>
              </a:xfrm>
            </p:grpSpPr>
            <p:sp>
              <p:nvSpPr>
                <p:cNvPr id="141" name="Rectángulo 140">
                  <a:extLst>
                    <a:ext uri="{FF2B5EF4-FFF2-40B4-BE49-F238E27FC236}">
                      <a16:creationId xmlns:a16="http://schemas.microsoft.com/office/drawing/2014/main" id="{A66D68D4-A7D0-4436-B0F8-149C5B62AF51}"/>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2" name="CuadroTexto 141">
                  <a:extLst>
                    <a:ext uri="{FF2B5EF4-FFF2-40B4-BE49-F238E27FC236}">
                      <a16:creationId xmlns:a16="http://schemas.microsoft.com/office/drawing/2014/main" id="{25C2A6FB-EEDC-49DC-80F4-F7089534F188}"/>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29" name="Grupo 128">
                <a:extLst>
                  <a:ext uri="{FF2B5EF4-FFF2-40B4-BE49-F238E27FC236}">
                    <a16:creationId xmlns:a16="http://schemas.microsoft.com/office/drawing/2014/main" id="{4025D636-D0DD-44E5-9FA3-1B1B66D5AB9D}"/>
                  </a:ext>
                </a:extLst>
              </p:cNvPr>
              <p:cNvGrpSpPr/>
              <p:nvPr/>
            </p:nvGrpSpPr>
            <p:grpSpPr>
              <a:xfrm>
                <a:off x="2280098" y="2156826"/>
                <a:ext cx="1443895" cy="626453"/>
                <a:chOff x="-204663" y="2121401"/>
                <a:chExt cx="1892685" cy="692084"/>
              </a:xfrm>
            </p:grpSpPr>
            <p:sp>
              <p:nvSpPr>
                <p:cNvPr id="139" name="Rectángulo 138">
                  <a:extLst>
                    <a:ext uri="{FF2B5EF4-FFF2-40B4-BE49-F238E27FC236}">
                      <a16:creationId xmlns:a16="http://schemas.microsoft.com/office/drawing/2014/main" id="{45CC4D7E-6BB1-471B-8F00-91CE51E67724}"/>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CuadroTexto 139">
                  <a:extLst>
                    <a:ext uri="{FF2B5EF4-FFF2-40B4-BE49-F238E27FC236}">
                      <a16:creationId xmlns:a16="http://schemas.microsoft.com/office/drawing/2014/main" id="{E8A77073-D36C-410F-BB99-85D36BC6E85A}"/>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30" name="Grupo 129">
                <a:extLst>
                  <a:ext uri="{FF2B5EF4-FFF2-40B4-BE49-F238E27FC236}">
                    <a16:creationId xmlns:a16="http://schemas.microsoft.com/office/drawing/2014/main" id="{B3901D50-A01D-4BEE-BEC8-D5B3E89CF5C0}"/>
                  </a:ext>
                </a:extLst>
              </p:cNvPr>
              <p:cNvGrpSpPr/>
              <p:nvPr/>
            </p:nvGrpSpPr>
            <p:grpSpPr>
              <a:xfrm>
                <a:off x="3367730" y="2156821"/>
                <a:ext cx="1443895" cy="562832"/>
                <a:chOff x="-359582" y="2121401"/>
                <a:chExt cx="1892685" cy="621799"/>
              </a:xfrm>
            </p:grpSpPr>
            <p:sp>
              <p:nvSpPr>
                <p:cNvPr id="137" name="Rectángulo 136">
                  <a:extLst>
                    <a:ext uri="{FF2B5EF4-FFF2-40B4-BE49-F238E27FC236}">
                      <a16:creationId xmlns:a16="http://schemas.microsoft.com/office/drawing/2014/main" id="{32686851-2931-4171-AC28-BE2D4FAB072B}"/>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CuadroTexto 137">
                  <a:extLst>
                    <a:ext uri="{FF2B5EF4-FFF2-40B4-BE49-F238E27FC236}">
                      <a16:creationId xmlns:a16="http://schemas.microsoft.com/office/drawing/2014/main" id="{CCDA7025-E49A-47C7-B6CD-D7ECB3BB8412}"/>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31" name="Grupo 130">
                <a:extLst>
                  <a:ext uri="{FF2B5EF4-FFF2-40B4-BE49-F238E27FC236}">
                    <a16:creationId xmlns:a16="http://schemas.microsoft.com/office/drawing/2014/main" id="{534BC65E-5AF4-4879-9065-7B90CCC0F934}"/>
                  </a:ext>
                </a:extLst>
              </p:cNvPr>
              <p:cNvGrpSpPr/>
              <p:nvPr/>
            </p:nvGrpSpPr>
            <p:grpSpPr>
              <a:xfrm>
                <a:off x="4676184" y="2156819"/>
                <a:ext cx="1443895" cy="562832"/>
                <a:chOff x="-177539" y="2121399"/>
                <a:chExt cx="1892685" cy="621799"/>
              </a:xfrm>
            </p:grpSpPr>
            <p:sp>
              <p:nvSpPr>
                <p:cNvPr id="135" name="Rectángulo 134">
                  <a:extLst>
                    <a:ext uri="{FF2B5EF4-FFF2-40B4-BE49-F238E27FC236}">
                      <a16:creationId xmlns:a16="http://schemas.microsoft.com/office/drawing/2014/main" id="{6DD0B256-37D9-4DED-97CB-61C8C4247D2C}"/>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6" name="CuadroTexto 135">
                  <a:extLst>
                    <a:ext uri="{FF2B5EF4-FFF2-40B4-BE49-F238E27FC236}">
                      <a16:creationId xmlns:a16="http://schemas.microsoft.com/office/drawing/2014/main" id="{3DD3F5B3-4543-4EB7-B982-7E55F3859F70}"/>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32" name="Grupo 131">
                <a:extLst>
                  <a:ext uri="{FF2B5EF4-FFF2-40B4-BE49-F238E27FC236}">
                    <a16:creationId xmlns:a16="http://schemas.microsoft.com/office/drawing/2014/main" id="{A92F2EC4-28E4-4B4C-8229-9A0A177ACA58}"/>
                  </a:ext>
                </a:extLst>
              </p:cNvPr>
              <p:cNvGrpSpPr/>
              <p:nvPr/>
            </p:nvGrpSpPr>
            <p:grpSpPr>
              <a:xfrm>
                <a:off x="5861311" y="2164898"/>
                <a:ext cx="1443895" cy="562832"/>
                <a:chOff x="-204658" y="2121401"/>
                <a:chExt cx="1892685" cy="621799"/>
              </a:xfrm>
            </p:grpSpPr>
            <p:sp>
              <p:nvSpPr>
                <p:cNvPr id="133" name="Rectángulo 132">
                  <a:extLst>
                    <a:ext uri="{FF2B5EF4-FFF2-40B4-BE49-F238E27FC236}">
                      <a16:creationId xmlns:a16="http://schemas.microsoft.com/office/drawing/2014/main" id="{9DFE1F70-76D1-4012-84A1-40C4FA0854E5}"/>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CuadroTexto 133">
                  <a:extLst>
                    <a:ext uri="{FF2B5EF4-FFF2-40B4-BE49-F238E27FC236}">
                      <a16:creationId xmlns:a16="http://schemas.microsoft.com/office/drawing/2014/main" id="{7CB754CF-671C-4140-B70C-B1F699786EE9}"/>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48" name="Grupo 47">
              <a:extLst>
                <a:ext uri="{FF2B5EF4-FFF2-40B4-BE49-F238E27FC236}">
                  <a16:creationId xmlns:a16="http://schemas.microsoft.com/office/drawing/2014/main" id="{D4208663-6498-4AC0-B065-88BC0CF5C6CC}"/>
                </a:ext>
              </a:extLst>
            </p:cNvPr>
            <p:cNvGrpSpPr/>
            <p:nvPr/>
          </p:nvGrpSpPr>
          <p:grpSpPr>
            <a:xfrm>
              <a:off x="166339" y="3077681"/>
              <a:ext cx="7777163" cy="454209"/>
              <a:chOff x="27396" y="2784923"/>
              <a:chExt cx="7777163" cy="454209"/>
            </a:xfrm>
          </p:grpSpPr>
          <p:sp>
            <p:nvSpPr>
              <p:cNvPr id="118" name="CuadroTexto 117">
                <a:extLst>
                  <a:ext uri="{FF2B5EF4-FFF2-40B4-BE49-F238E27FC236}">
                    <a16:creationId xmlns:a16="http://schemas.microsoft.com/office/drawing/2014/main" id="{EDF63AC6-776B-4293-99EF-2B464306E17F}"/>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119" name="Paralelogramo 118">
                <a:extLst>
                  <a:ext uri="{FF2B5EF4-FFF2-40B4-BE49-F238E27FC236}">
                    <a16:creationId xmlns:a16="http://schemas.microsoft.com/office/drawing/2014/main" id="{E5EF05BB-85D6-42FF-B46A-BD8224FEE373}"/>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0" name="Paralelogramo 119">
                <a:extLst>
                  <a:ext uri="{FF2B5EF4-FFF2-40B4-BE49-F238E27FC236}">
                    <a16:creationId xmlns:a16="http://schemas.microsoft.com/office/drawing/2014/main" id="{86E48B7F-D6B9-435A-8B48-829A53AF4821}"/>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1" name="Paralelogramo 120">
                <a:extLst>
                  <a:ext uri="{FF2B5EF4-FFF2-40B4-BE49-F238E27FC236}">
                    <a16:creationId xmlns:a16="http://schemas.microsoft.com/office/drawing/2014/main" id="{3F111203-DC0A-428A-820C-CCF4AD2C497D}"/>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2" name="Paralelogramo 121">
                <a:extLst>
                  <a:ext uri="{FF2B5EF4-FFF2-40B4-BE49-F238E27FC236}">
                    <a16:creationId xmlns:a16="http://schemas.microsoft.com/office/drawing/2014/main" id="{C6896CEA-B698-4DDC-8C11-2DBDFEE32D11}"/>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3" name="CuadroTexto 122">
                <a:extLst>
                  <a:ext uri="{FF2B5EF4-FFF2-40B4-BE49-F238E27FC236}">
                    <a16:creationId xmlns:a16="http://schemas.microsoft.com/office/drawing/2014/main" id="{F0D01554-3E6F-4B57-8AEA-CB7FF91EC0D9}"/>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124" name="CuadroTexto 123">
                <a:extLst>
                  <a:ext uri="{FF2B5EF4-FFF2-40B4-BE49-F238E27FC236}">
                    <a16:creationId xmlns:a16="http://schemas.microsoft.com/office/drawing/2014/main" id="{2E2BFD36-B59A-41D7-9968-086A8430AFE0}"/>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125" name="CuadroTexto 124">
                <a:extLst>
                  <a:ext uri="{FF2B5EF4-FFF2-40B4-BE49-F238E27FC236}">
                    <a16:creationId xmlns:a16="http://schemas.microsoft.com/office/drawing/2014/main" id="{5F1A63D4-DEAC-4C54-AF2C-B3790C17CC3B}"/>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26" name="CuadroTexto 125">
                <a:extLst>
                  <a:ext uri="{FF2B5EF4-FFF2-40B4-BE49-F238E27FC236}">
                    <a16:creationId xmlns:a16="http://schemas.microsoft.com/office/drawing/2014/main" id="{F36B942E-D3DC-46D1-9C39-DC55ABDAA33A}"/>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49" name="Grupo 48">
              <a:extLst>
                <a:ext uri="{FF2B5EF4-FFF2-40B4-BE49-F238E27FC236}">
                  <a16:creationId xmlns:a16="http://schemas.microsoft.com/office/drawing/2014/main" id="{46AA76CA-355C-4D96-BB52-BB2334089BB2}"/>
                </a:ext>
              </a:extLst>
            </p:cNvPr>
            <p:cNvGrpSpPr/>
            <p:nvPr/>
          </p:nvGrpSpPr>
          <p:grpSpPr>
            <a:xfrm>
              <a:off x="-60113" y="3701185"/>
              <a:ext cx="7866108" cy="1837511"/>
              <a:chOff x="-104586" y="3258293"/>
              <a:chExt cx="7866108" cy="1837511"/>
            </a:xfrm>
          </p:grpSpPr>
          <p:grpSp>
            <p:nvGrpSpPr>
              <p:cNvPr id="107" name="Grupo 106">
                <a:extLst>
                  <a:ext uri="{FF2B5EF4-FFF2-40B4-BE49-F238E27FC236}">
                    <a16:creationId xmlns:a16="http://schemas.microsoft.com/office/drawing/2014/main" id="{3214541D-AC0D-4BA4-BFF9-13B26D7B1315}"/>
                  </a:ext>
                </a:extLst>
              </p:cNvPr>
              <p:cNvGrpSpPr/>
              <p:nvPr/>
            </p:nvGrpSpPr>
            <p:grpSpPr>
              <a:xfrm>
                <a:off x="-104586" y="3258293"/>
                <a:ext cx="7866108" cy="369332"/>
                <a:chOff x="-88946" y="1730772"/>
                <a:chExt cx="7866108" cy="369332"/>
              </a:xfrm>
            </p:grpSpPr>
            <p:sp>
              <p:nvSpPr>
                <p:cNvPr id="116" name="Rectángulo 115">
                  <a:extLst>
                    <a:ext uri="{FF2B5EF4-FFF2-40B4-BE49-F238E27FC236}">
                      <a16:creationId xmlns:a16="http://schemas.microsoft.com/office/drawing/2014/main" id="{E7D3207F-312E-471C-A45B-4F566D6A3E7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7" name="CuadroTexto 116">
                  <a:extLst>
                    <a:ext uri="{FF2B5EF4-FFF2-40B4-BE49-F238E27FC236}">
                      <a16:creationId xmlns:a16="http://schemas.microsoft.com/office/drawing/2014/main" id="{2327F16F-35F9-4C79-8D25-0560E94F0F4D}"/>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108" name="CuadroTexto 107">
                <a:extLst>
                  <a:ext uri="{FF2B5EF4-FFF2-40B4-BE49-F238E27FC236}">
                    <a16:creationId xmlns:a16="http://schemas.microsoft.com/office/drawing/2014/main" id="{7AF1378F-486B-4CE7-BED9-6F61332ECF37}"/>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9" name="Elipse 108">
                <a:extLst>
                  <a:ext uri="{FF2B5EF4-FFF2-40B4-BE49-F238E27FC236}">
                    <a16:creationId xmlns:a16="http://schemas.microsoft.com/office/drawing/2014/main" id="{6684361F-4E8D-4D8E-B48B-E30AF58D2F3A}"/>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rgbClr val="FF9999"/>
                  </a:solidFill>
                </a:endParaRPr>
              </a:p>
            </p:txBody>
          </p:sp>
          <p:sp>
            <p:nvSpPr>
              <p:cNvPr id="110" name="Elipse 109">
                <a:extLst>
                  <a:ext uri="{FF2B5EF4-FFF2-40B4-BE49-F238E27FC236}">
                    <a16:creationId xmlns:a16="http://schemas.microsoft.com/office/drawing/2014/main" id="{48D3B34D-A7FB-4A6A-B857-3C3D3343C0F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1" name="Elipse 110">
                <a:extLst>
                  <a:ext uri="{FF2B5EF4-FFF2-40B4-BE49-F238E27FC236}">
                    <a16:creationId xmlns:a16="http://schemas.microsoft.com/office/drawing/2014/main" id="{72857283-4404-4D54-AB48-8301C98949F4}"/>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ABFCF7C5-0B87-410F-BE52-4BFC7ADB13C8}"/>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3" name="Elipse 112">
                <a:extLst>
                  <a:ext uri="{FF2B5EF4-FFF2-40B4-BE49-F238E27FC236}">
                    <a16:creationId xmlns:a16="http://schemas.microsoft.com/office/drawing/2014/main" id="{7A044C63-C45D-4580-A689-1602138E15F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06C8F889-3BF1-4441-8566-F06A26ABF10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F2C7F44B-5C5E-4D24-9EF5-E6292BA30C6A}"/>
                  </a:ext>
                </a:extLst>
              </p:cNvPr>
              <p:cNvSpPr txBox="1"/>
              <p:nvPr/>
            </p:nvSpPr>
            <p:spPr>
              <a:xfrm>
                <a:off x="3639550" y="3590250"/>
                <a:ext cx="4114277" cy="46166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a:t>
                </a:r>
              </a:p>
            </p:txBody>
          </p:sp>
        </p:grpSp>
        <p:grpSp>
          <p:nvGrpSpPr>
            <p:cNvPr id="50" name="Grupo 49">
              <a:extLst>
                <a:ext uri="{FF2B5EF4-FFF2-40B4-BE49-F238E27FC236}">
                  <a16:creationId xmlns:a16="http://schemas.microsoft.com/office/drawing/2014/main" id="{86D652D6-7565-4D12-82B8-BD0F8A624A53}"/>
                </a:ext>
              </a:extLst>
            </p:cNvPr>
            <p:cNvGrpSpPr/>
            <p:nvPr/>
          </p:nvGrpSpPr>
          <p:grpSpPr>
            <a:xfrm>
              <a:off x="0" y="5352851"/>
              <a:ext cx="8142075" cy="1392842"/>
              <a:chOff x="-106905" y="4811173"/>
              <a:chExt cx="8142075" cy="1392842"/>
            </a:xfrm>
          </p:grpSpPr>
          <p:grpSp>
            <p:nvGrpSpPr>
              <p:cNvPr id="82" name="Grupo 81">
                <a:extLst>
                  <a:ext uri="{FF2B5EF4-FFF2-40B4-BE49-F238E27FC236}">
                    <a16:creationId xmlns:a16="http://schemas.microsoft.com/office/drawing/2014/main" id="{730DBDA8-6A44-4AD3-AF17-DCB06208F675}"/>
                  </a:ext>
                </a:extLst>
              </p:cNvPr>
              <p:cNvGrpSpPr/>
              <p:nvPr/>
            </p:nvGrpSpPr>
            <p:grpSpPr>
              <a:xfrm>
                <a:off x="-106905" y="4811173"/>
                <a:ext cx="8142075" cy="414533"/>
                <a:chOff x="-91265" y="1649223"/>
                <a:chExt cx="8142075" cy="414533"/>
              </a:xfrm>
            </p:grpSpPr>
            <p:sp>
              <p:nvSpPr>
                <p:cNvPr id="105" name="Rectángulo 104">
                  <a:extLst>
                    <a:ext uri="{FF2B5EF4-FFF2-40B4-BE49-F238E27FC236}">
                      <a16:creationId xmlns:a16="http://schemas.microsoft.com/office/drawing/2014/main" id="{FE6AC024-3416-4634-9838-13115A16CF0F}"/>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CuadroTexto 105">
                  <a:extLst>
                    <a:ext uri="{FF2B5EF4-FFF2-40B4-BE49-F238E27FC236}">
                      <a16:creationId xmlns:a16="http://schemas.microsoft.com/office/drawing/2014/main" id="{D48FA6AD-5737-40C9-8732-F9FF8ADF1C5B}"/>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83" name="CuadroTexto 82">
                <a:extLst>
                  <a:ext uri="{FF2B5EF4-FFF2-40B4-BE49-F238E27FC236}">
                    <a16:creationId xmlns:a16="http://schemas.microsoft.com/office/drawing/2014/main" id="{34C95BFC-552A-4283-B38E-A7AED132297D}"/>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84" name="CuadroTexto 83">
                <a:extLst>
                  <a:ext uri="{FF2B5EF4-FFF2-40B4-BE49-F238E27FC236}">
                    <a16:creationId xmlns:a16="http://schemas.microsoft.com/office/drawing/2014/main" id="{AEF56D00-A6D1-40BE-8815-FC67A3160941}"/>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85" name="Grupo 84">
                <a:extLst>
                  <a:ext uri="{FF2B5EF4-FFF2-40B4-BE49-F238E27FC236}">
                    <a16:creationId xmlns:a16="http://schemas.microsoft.com/office/drawing/2014/main" id="{BBD06E76-E957-48EB-A7C1-ABAFFDB310AB}"/>
                  </a:ext>
                </a:extLst>
              </p:cNvPr>
              <p:cNvGrpSpPr/>
              <p:nvPr/>
            </p:nvGrpSpPr>
            <p:grpSpPr>
              <a:xfrm>
                <a:off x="4481792" y="5453154"/>
                <a:ext cx="1859730" cy="162160"/>
                <a:chOff x="4481792" y="5453154"/>
                <a:chExt cx="1859730" cy="162160"/>
              </a:xfrm>
            </p:grpSpPr>
            <p:sp>
              <p:nvSpPr>
                <p:cNvPr id="101" name="Elipse 100">
                  <a:extLst>
                    <a:ext uri="{FF2B5EF4-FFF2-40B4-BE49-F238E27FC236}">
                      <a16:creationId xmlns:a16="http://schemas.microsoft.com/office/drawing/2014/main" id="{028C2CB6-E2A5-4607-B69B-B60E48C233DD}"/>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2" name="Elipse 101">
                  <a:extLst>
                    <a:ext uri="{FF2B5EF4-FFF2-40B4-BE49-F238E27FC236}">
                      <a16:creationId xmlns:a16="http://schemas.microsoft.com/office/drawing/2014/main" id="{ADF4B605-2C82-4FC4-81F0-CF367903E1DD}"/>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3" name="Elipse 102">
                  <a:extLst>
                    <a:ext uri="{FF2B5EF4-FFF2-40B4-BE49-F238E27FC236}">
                      <a16:creationId xmlns:a16="http://schemas.microsoft.com/office/drawing/2014/main" id="{A403AF2D-4C6F-4495-9957-241D08BD77DB}"/>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4" name="Elipse 103">
                  <a:extLst>
                    <a:ext uri="{FF2B5EF4-FFF2-40B4-BE49-F238E27FC236}">
                      <a16:creationId xmlns:a16="http://schemas.microsoft.com/office/drawing/2014/main" id="{D970DB6B-F66B-42EF-90B1-80B1ABFBA98F}"/>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86" name="Grupo 85">
                <a:extLst>
                  <a:ext uri="{FF2B5EF4-FFF2-40B4-BE49-F238E27FC236}">
                    <a16:creationId xmlns:a16="http://schemas.microsoft.com/office/drawing/2014/main" id="{24B811F9-691E-445A-8FCE-F9E1E3A2C41E}"/>
                  </a:ext>
                </a:extLst>
              </p:cNvPr>
              <p:cNvGrpSpPr/>
              <p:nvPr/>
            </p:nvGrpSpPr>
            <p:grpSpPr>
              <a:xfrm>
                <a:off x="4481792" y="5644382"/>
                <a:ext cx="1859730" cy="162160"/>
                <a:chOff x="4481792" y="5453154"/>
                <a:chExt cx="1859730" cy="162160"/>
              </a:xfrm>
            </p:grpSpPr>
            <p:sp>
              <p:nvSpPr>
                <p:cNvPr id="97" name="Elipse 96">
                  <a:extLst>
                    <a:ext uri="{FF2B5EF4-FFF2-40B4-BE49-F238E27FC236}">
                      <a16:creationId xmlns:a16="http://schemas.microsoft.com/office/drawing/2014/main" id="{98BAF11C-A2B2-4556-A260-1617192FDB03}"/>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8" name="Elipse 97">
                  <a:extLst>
                    <a:ext uri="{FF2B5EF4-FFF2-40B4-BE49-F238E27FC236}">
                      <a16:creationId xmlns:a16="http://schemas.microsoft.com/office/drawing/2014/main" id="{484AA921-9257-4FDD-8694-99B875D77322}"/>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9" name="Elipse 98">
                  <a:extLst>
                    <a:ext uri="{FF2B5EF4-FFF2-40B4-BE49-F238E27FC236}">
                      <a16:creationId xmlns:a16="http://schemas.microsoft.com/office/drawing/2014/main" id="{251096F0-47F6-4A0C-96E9-C3431A79ED29}"/>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0" name="Elipse 99">
                  <a:extLst>
                    <a:ext uri="{FF2B5EF4-FFF2-40B4-BE49-F238E27FC236}">
                      <a16:creationId xmlns:a16="http://schemas.microsoft.com/office/drawing/2014/main" id="{162A1A75-F647-4358-8A18-2316FB753C3A}"/>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87" name="Grupo 86">
                <a:extLst>
                  <a:ext uri="{FF2B5EF4-FFF2-40B4-BE49-F238E27FC236}">
                    <a16:creationId xmlns:a16="http://schemas.microsoft.com/office/drawing/2014/main" id="{4A562F28-8D68-4DD5-9E79-CB49D282CA7A}"/>
                  </a:ext>
                </a:extLst>
              </p:cNvPr>
              <p:cNvGrpSpPr/>
              <p:nvPr/>
            </p:nvGrpSpPr>
            <p:grpSpPr>
              <a:xfrm>
                <a:off x="4482433" y="5835610"/>
                <a:ext cx="1859730" cy="162160"/>
                <a:chOff x="4481792" y="5453154"/>
                <a:chExt cx="1859730" cy="162160"/>
              </a:xfrm>
            </p:grpSpPr>
            <p:sp>
              <p:nvSpPr>
                <p:cNvPr id="93" name="Elipse 92">
                  <a:extLst>
                    <a:ext uri="{FF2B5EF4-FFF2-40B4-BE49-F238E27FC236}">
                      <a16:creationId xmlns:a16="http://schemas.microsoft.com/office/drawing/2014/main" id="{63286E3E-A287-4333-A2EF-492CFC76A90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Elipse 93">
                  <a:extLst>
                    <a:ext uri="{FF2B5EF4-FFF2-40B4-BE49-F238E27FC236}">
                      <a16:creationId xmlns:a16="http://schemas.microsoft.com/office/drawing/2014/main" id="{3136F811-6CFE-4ADD-9DFF-2E09447B0395}"/>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Elipse 94">
                  <a:extLst>
                    <a:ext uri="{FF2B5EF4-FFF2-40B4-BE49-F238E27FC236}">
                      <a16:creationId xmlns:a16="http://schemas.microsoft.com/office/drawing/2014/main" id="{64D67694-7350-4F8F-9F20-56FAD78DCD7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Elipse 95">
                  <a:extLst>
                    <a:ext uri="{FF2B5EF4-FFF2-40B4-BE49-F238E27FC236}">
                      <a16:creationId xmlns:a16="http://schemas.microsoft.com/office/drawing/2014/main" id="{1979FEB2-E65E-4046-AB90-44EDF34431AC}"/>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88" name="Grupo 87">
                <a:extLst>
                  <a:ext uri="{FF2B5EF4-FFF2-40B4-BE49-F238E27FC236}">
                    <a16:creationId xmlns:a16="http://schemas.microsoft.com/office/drawing/2014/main" id="{8E67C9EA-06AC-4F2B-8C89-BF50E632F511}"/>
                  </a:ext>
                </a:extLst>
              </p:cNvPr>
              <p:cNvGrpSpPr/>
              <p:nvPr/>
            </p:nvGrpSpPr>
            <p:grpSpPr>
              <a:xfrm>
                <a:off x="4482817" y="6023918"/>
                <a:ext cx="1859730" cy="162160"/>
                <a:chOff x="4481792" y="5453154"/>
                <a:chExt cx="1859730" cy="162160"/>
              </a:xfrm>
            </p:grpSpPr>
            <p:sp>
              <p:nvSpPr>
                <p:cNvPr id="89" name="Elipse 88">
                  <a:extLst>
                    <a:ext uri="{FF2B5EF4-FFF2-40B4-BE49-F238E27FC236}">
                      <a16:creationId xmlns:a16="http://schemas.microsoft.com/office/drawing/2014/main" id="{5B8DCE28-2AEF-4131-8A8C-ED63C8DCC21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0" name="Elipse 89">
                  <a:extLst>
                    <a:ext uri="{FF2B5EF4-FFF2-40B4-BE49-F238E27FC236}">
                      <a16:creationId xmlns:a16="http://schemas.microsoft.com/office/drawing/2014/main" id="{0F51FDFB-5607-49F4-BF50-A224BCE27FA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Elipse 90">
                  <a:extLst>
                    <a:ext uri="{FF2B5EF4-FFF2-40B4-BE49-F238E27FC236}">
                      <a16:creationId xmlns:a16="http://schemas.microsoft.com/office/drawing/2014/main" id="{C45DB9CE-548C-40BC-B12D-ABAA071E30BD}"/>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2" name="Elipse 91">
                  <a:extLst>
                    <a:ext uri="{FF2B5EF4-FFF2-40B4-BE49-F238E27FC236}">
                      <a16:creationId xmlns:a16="http://schemas.microsoft.com/office/drawing/2014/main" id="{937D78C3-864D-4614-BEA7-45494A1F3D92}"/>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51" name="Grupo 50">
              <a:extLst>
                <a:ext uri="{FF2B5EF4-FFF2-40B4-BE49-F238E27FC236}">
                  <a16:creationId xmlns:a16="http://schemas.microsoft.com/office/drawing/2014/main" id="{6D20886D-44BC-4672-A4D9-3163CE6AE6BA}"/>
                </a:ext>
              </a:extLst>
            </p:cNvPr>
            <p:cNvGrpSpPr/>
            <p:nvPr/>
          </p:nvGrpSpPr>
          <p:grpSpPr>
            <a:xfrm>
              <a:off x="-40004" y="6773416"/>
              <a:ext cx="8066405" cy="358362"/>
              <a:chOff x="-128950" y="1710038"/>
              <a:chExt cx="8066405" cy="358362"/>
            </a:xfrm>
          </p:grpSpPr>
          <p:sp>
            <p:nvSpPr>
              <p:cNvPr id="80" name="Rectángulo 79">
                <a:extLst>
                  <a:ext uri="{FF2B5EF4-FFF2-40B4-BE49-F238E27FC236}">
                    <a16:creationId xmlns:a16="http://schemas.microsoft.com/office/drawing/2014/main" id="{4333125A-DBC3-427A-85C6-03890DE5BBB6}"/>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1" name="CuadroTexto 80">
                <a:extLst>
                  <a:ext uri="{FF2B5EF4-FFF2-40B4-BE49-F238E27FC236}">
                    <a16:creationId xmlns:a16="http://schemas.microsoft.com/office/drawing/2014/main" id="{872772C6-9F82-424C-95A6-BA1CC2645F66}"/>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52" name="CuadroTexto 51">
              <a:extLst>
                <a:ext uri="{FF2B5EF4-FFF2-40B4-BE49-F238E27FC236}">
                  <a16:creationId xmlns:a16="http://schemas.microsoft.com/office/drawing/2014/main" id="{2CBE78B9-3276-4FAE-A078-07283C49B4AA}"/>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53" name="Grupo 52">
              <a:extLst>
                <a:ext uri="{FF2B5EF4-FFF2-40B4-BE49-F238E27FC236}">
                  <a16:creationId xmlns:a16="http://schemas.microsoft.com/office/drawing/2014/main" id="{B8818D64-1155-4D87-B7EA-D051BB346B8B}"/>
                </a:ext>
              </a:extLst>
            </p:cNvPr>
            <p:cNvGrpSpPr/>
            <p:nvPr/>
          </p:nvGrpSpPr>
          <p:grpSpPr>
            <a:xfrm>
              <a:off x="5378995" y="7091750"/>
              <a:ext cx="2255371" cy="1332960"/>
              <a:chOff x="5319913" y="7568918"/>
              <a:chExt cx="2255371" cy="1332960"/>
            </a:xfrm>
          </p:grpSpPr>
          <p:sp>
            <p:nvSpPr>
              <p:cNvPr id="60" name="CuadroTexto 59">
                <a:extLst>
                  <a:ext uri="{FF2B5EF4-FFF2-40B4-BE49-F238E27FC236}">
                    <a16:creationId xmlns:a16="http://schemas.microsoft.com/office/drawing/2014/main" id="{73F5061C-9C7D-40D3-A63D-AAE8BDBAB36F}"/>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61" name="Grupo 60">
                <a:extLst>
                  <a:ext uri="{FF2B5EF4-FFF2-40B4-BE49-F238E27FC236}">
                    <a16:creationId xmlns:a16="http://schemas.microsoft.com/office/drawing/2014/main" id="{324AB3D9-8632-4584-B0B8-8D8042A88616}"/>
                  </a:ext>
                </a:extLst>
              </p:cNvPr>
              <p:cNvGrpSpPr/>
              <p:nvPr/>
            </p:nvGrpSpPr>
            <p:grpSpPr>
              <a:xfrm>
                <a:off x="6120124" y="7772965"/>
                <a:ext cx="876598" cy="1128913"/>
                <a:chOff x="6128376" y="7763339"/>
                <a:chExt cx="876598" cy="1128913"/>
              </a:xfrm>
            </p:grpSpPr>
            <p:grpSp>
              <p:nvGrpSpPr>
                <p:cNvPr id="62" name="Grupo 61">
                  <a:extLst>
                    <a:ext uri="{FF2B5EF4-FFF2-40B4-BE49-F238E27FC236}">
                      <a16:creationId xmlns:a16="http://schemas.microsoft.com/office/drawing/2014/main" id="{0EE5965B-4EFD-4784-A72C-6E17D6AA252D}"/>
                    </a:ext>
                  </a:extLst>
                </p:cNvPr>
                <p:cNvGrpSpPr/>
                <p:nvPr/>
              </p:nvGrpSpPr>
              <p:grpSpPr>
                <a:xfrm>
                  <a:off x="6135240" y="7763339"/>
                  <a:ext cx="860093" cy="166455"/>
                  <a:chOff x="6014569" y="7907624"/>
                  <a:chExt cx="860093" cy="166455"/>
                </a:xfrm>
              </p:grpSpPr>
              <p:sp>
                <p:nvSpPr>
                  <p:cNvPr id="78" name="Elipse 77">
                    <a:extLst>
                      <a:ext uri="{FF2B5EF4-FFF2-40B4-BE49-F238E27FC236}">
                        <a16:creationId xmlns:a16="http://schemas.microsoft.com/office/drawing/2014/main" id="{B34C0B32-6654-46A4-878B-09AC09BE2DA3}"/>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9" name="Elipse 78">
                    <a:extLst>
                      <a:ext uri="{FF2B5EF4-FFF2-40B4-BE49-F238E27FC236}">
                        <a16:creationId xmlns:a16="http://schemas.microsoft.com/office/drawing/2014/main" id="{0A67D5E0-A123-4D8B-AF66-BC86A43204E9}"/>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3" name="Grupo 62">
                  <a:extLst>
                    <a:ext uri="{FF2B5EF4-FFF2-40B4-BE49-F238E27FC236}">
                      <a16:creationId xmlns:a16="http://schemas.microsoft.com/office/drawing/2014/main" id="{AE83D434-A900-45AB-9F23-48721DE607C2}"/>
                    </a:ext>
                  </a:extLst>
                </p:cNvPr>
                <p:cNvGrpSpPr/>
                <p:nvPr/>
              </p:nvGrpSpPr>
              <p:grpSpPr>
                <a:xfrm>
                  <a:off x="6144881" y="7952948"/>
                  <a:ext cx="860093" cy="166455"/>
                  <a:chOff x="6014569" y="7907624"/>
                  <a:chExt cx="860093" cy="166455"/>
                </a:xfrm>
              </p:grpSpPr>
              <p:sp>
                <p:nvSpPr>
                  <p:cNvPr id="76" name="Elipse 75">
                    <a:extLst>
                      <a:ext uri="{FF2B5EF4-FFF2-40B4-BE49-F238E27FC236}">
                        <a16:creationId xmlns:a16="http://schemas.microsoft.com/office/drawing/2014/main" id="{5B1FDE0C-6BA1-4C11-9A07-C298E6F1B332}"/>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a16="http://schemas.microsoft.com/office/drawing/2014/main" id="{4E7F4C0F-6312-482E-B93A-A2A9A969920F}"/>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4" name="Grupo 63">
                  <a:extLst>
                    <a:ext uri="{FF2B5EF4-FFF2-40B4-BE49-F238E27FC236}">
                      <a16:creationId xmlns:a16="http://schemas.microsoft.com/office/drawing/2014/main" id="{0FC70E2D-53FE-4F9E-8C9D-B10BF84AC431}"/>
                    </a:ext>
                  </a:extLst>
                </p:cNvPr>
                <p:cNvGrpSpPr/>
                <p:nvPr/>
              </p:nvGrpSpPr>
              <p:grpSpPr>
                <a:xfrm>
                  <a:off x="6128376" y="8146749"/>
                  <a:ext cx="860093" cy="166455"/>
                  <a:chOff x="6014569" y="7907624"/>
                  <a:chExt cx="860093" cy="166455"/>
                </a:xfrm>
              </p:grpSpPr>
              <p:sp>
                <p:nvSpPr>
                  <p:cNvPr id="74" name="Elipse 73">
                    <a:extLst>
                      <a:ext uri="{FF2B5EF4-FFF2-40B4-BE49-F238E27FC236}">
                        <a16:creationId xmlns:a16="http://schemas.microsoft.com/office/drawing/2014/main" id="{85DAA155-36DC-4532-B802-75E20A3A2A94}"/>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Elipse 74">
                    <a:extLst>
                      <a:ext uri="{FF2B5EF4-FFF2-40B4-BE49-F238E27FC236}">
                        <a16:creationId xmlns:a16="http://schemas.microsoft.com/office/drawing/2014/main" id="{5D6C51C1-E27E-4883-A46F-586AE24D521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5" name="Grupo 64">
                  <a:extLst>
                    <a:ext uri="{FF2B5EF4-FFF2-40B4-BE49-F238E27FC236}">
                      <a16:creationId xmlns:a16="http://schemas.microsoft.com/office/drawing/2014/main" id="{DF699198-348A-405D-ADBE-2D8AF079812A}"/>
                    </a:ext>
                  </a:extLst>
                </p:cNvPr>
                <p:cNvGrpSpPr/>
                <p:nvPr/>
              </p:nvGrpSpPr>
              <p:grpSpPr>
                <a:xfrm>
                  <a:off x="6135240" y="8339765"/>
                  <a:ext cx="860093" cy="166455"/>
                  <a:chOff x="6014569" y="7907624"/>
                  <a:chExt cx="860093" cy="166455"/>
                </a:xfrm>
              </p:grpSpPr>
              <p:sp>
                <p:nvSpPr>
                  <p:cNvPr id="72" name="Elipse 71">
                    <a:extLst>
                      <a:ext uri="{FF2B5EF4-FFF2-40B4-BE49-F238E27FC236}">
                        <a16:creationId xmlns:a16="http://schemas.microsoft.com/office/drawing/2014/main" id="{6D60369D-B8D5-4A73-84EE-A493309881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a16="http://schemas.microsoft.com/office/drawing/2014/main" id="{91EB4A97-E15B-444C-AED2-4A8F4C2BB7D8}"/>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6" name="Grupo 65">
                  <a:extLst>
                    <a:ext uri="{FF2B5EF4-FFF2-40B4-BE49-F238E27FC236}">
                      <a16:creationId xmlns:a16="http://schemas.microsoft.com/office/drawing/2014/main" id="{6704DAEB-AD49-4C79-8B1D-7AA6DFE1FCC2}"/>
                    </a:ext>
                  </a:extLst>
                </p:cNvPr>
                <p:cNvGrpSpPr/>
                <p:nvPr/>
              </p:nvGrpSpPr>
              <p:grpSpPr>
                <a:xfrm>
                  <a:off x="6135240" y="8532781"/>
                  <a:ext cx="860093" cy="166455"/>
                  <a:chOff x="6014569" y="7907624"/>
                  <a:chExt cx="860093" cy="166455"/>
                </a:xfrm>
              </p:grpSpPr>
              <p:sp>
                <p:nvSpPr>
                  <p:cNvPr id="70" name="Elipse 69">
                    <a:extLst>
                      <a:ext uri="{FF2B5EF4-FFF2-40B4-BE49-F238E27FC236}">
                        <a16:creationId xmlns:a16="http://schemas.microsoft.com/office/drawing/2014/main" id="{5DE23257-649A-44EA-910D-1E2D3AD8A471}"/>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Elipse 70">
                    <a:extLst>
                      <a:ext uri="{FF2B5EF4-FFF2-40B4-BE49-F238E27FC236}">
                        <a16:creationId xmlns:a16="http://schemas.microsoft.com/office/drawing/2014/main" id="{FF2EDDAD-CF37-4F9F-A3EA-BABFD311756A}"/>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7" name="Grupo 66">
                  <a:extLst>
                    <a:ext uri="{FF2B5EF4-FFF2-40B4-BE49-F238E27FC236}">
                      <a16:creationId xmlns:a16="http://schemas.microsoft.com/office/drawing/2014/main" id="{CE9FF593-14FA-46B0-8796-A8EDC1B43C25}"/>
                    </a:ext>
                  </a:extLst>
                </p:cNvPr>
                <p:cNvGrpSpPr/>
                <p:nvPr/>
              </p:nvGrpSpPr>
              <p:grpSpPr>
                <a:xfrm>
                  <a:off x="6135240" y="8725797"/>
                  <a:ext cx="860093" cy="166455"/>
                  <a:chOff x="6014569" y="7907624"/>
                  <a:chExt cx="860093" cy="166455"/>
                </a:xfrm>
              </p:grpSpPr>
              <p:sp>
                <p:nvSpPr>
                  <p:cNvPr id="68" name="Elipse 67">
                    <a:extLst>
                      <a:ext uri="{FF2B5EF4-FFF2-40B4-BE49-F238E27FC236}">
                        <a16:creationId xmlns:a16="http://schemas.microsoft.com/office/drawing/2014/main" id="{34EAA422-55BF-4038-9352-FD46047DC04C}"/>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a16="http://schemas.microsoft.com/office/drawing/2014/main" id="{F9BE540D-7014-4317-95FD-97A955FA42A6}"/>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54" name="Rectángulo: esquinas redondeadas 53">
              <a:extLst>
                <a:ext uri="{FF2B5EF4-FFF2-40B4-BE49-F238E27FC236}">
                  <a16:creationId xmlns:a16="http://schemas.microsoft.com/office/drawing/2014/main" id="{E1202634-27D1-4781-9BF9-D3DF989DADF8}"/>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a16="http://schemas.microsoft.com/office/drawing/2014/main" id="{BAB3713B-6016-43FA-B326-AD71262DE071}"/>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56" name="CuadroTexto 55">
              <a:extLst>
                <a:ext uri="{FF2B5EF4-FFF2-40B4-BE49-F238E27FC236}">
                  <a16:creationId xmlns:a16="http://schemas.microsoft.com/office/drawing/2014/main" id="{6B110157-5143-4E06-BC4F-2AEE3F1E3AD1}"/>
                </a:ext>
              </a:extLst>
            </p:cNvPr>
            <p:cNvSpPr txBox="1"/>
            <p:nvPr/>
          </p:nvSpPr>
          <p:spPr>
            <a:xfrm>
              <a:off x="-40577" y="8829613"/>
              <a:ext cx="3901420" cy="461665"/>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Se logra observar que los alumnos tienen bien aprendido el conteo dentro de colecciones.</a:t>
              </a:r>
            </a:p>
          </p:txBody>
        </p:sp>
        <p:sp>
          <p:nvSpPr>
            <p:cNvPr id="57" name="Rectángulo: esquinas redondeadas 56">
              <a:extLst>
                <a:ext uri="{FF2B5EF4-FFF2-40B4-BE49-F238E27FC236}">
                  <a16:creationId xmlns:a16="http://schemas.microsoft.com/office/drawing/2014/main" id="{D00562E8-B6A8-443A-B6C4-FFED865CD8F7}"/>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8" name="CuadroTexto 57">
              <a:extLst>
                <a:ext uri="{FF2B5EF4-FFF2-40B4-BE49-F238E27FC236}">
                  <a16:creationId xmlns:a16="http://schemas.microsoft.com/office/drawing/2014/main" id="{7B083071-5A00-4927-8E0A-A4D2B7A79A47}"/>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59" name="CuadroTexto 58">
              <a:extLst>
                <a:ext uri="{FF2B5EF4-FFF2-40B4-BE49-F238E27FC236}">
                  <a16:creationId xmlns:a16="http://schemas.microsoft.com/office/drawing/2014/main" id="{157E39DC-6B1C-4521-B672-F680265FE86D}"/>
                </a:ext>
              </a:extLst>
            </p:cNvPr>
            <p:cNvSpPr txBox="1"/>
            <p:nvPr/>
          </p:nvSpPr>
          <p:spPr>
            <a:xfrm>
              <a:off x="3888581" y="9064080"/>
              <a:ext cx="3901420" cy="27699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Ninguna dificultad.</a:t>
              </a:r>
            </a:p>
          </p:txBody>
        </p:sp>
      </p:grpSp>
    </p:spTree>
    <p:extLst>
      <p:ext uri="{BB962C8B-B14F-4D97-AF65-F5344CB8AC3E}">
        <p14:creationId xmlns:p14="http://schemas.microsoft.com/office/powerpoint/2010/main" val="3426059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b="1" dirty="0">
                <a:latin typeface="Arial" panose="020B0604020202020204" pitchFamily="34" charset="0"/>
                <a:cs typeface="Arial" panose="020B0604020202020204" pitchFamily="34" charset="0"/>
              </a:rPr>
              <a:t>CONSEJO TÉCNICO ESCOLAR</a:t>
            </a:r>
          </a:p>
          <a:p>
            <a:pPr algn="just">
              <a:lnSpc>
                <a:spcPct val="150000"/>
              </a:lnSpc>
            </a:pPr>
            <a:r>
              <a:rPr lang="es-MX" sz="1600" dirty="0">
                <a:latin typeface="Arial" panose="020B0604020202020204" pitchFamily="34" charset="0"/>
                <a:cs typeface="Arial" panose="020B0604020202020204" pitchFamily="34" charset="0"/>
              </a:rPr>
              <a:t>Dentro del CTE se habló acerca de las evaluaciones finales, fichas descriptivas, cómo es que habían salido los alumnos de tercer grado y cómo es que pasaron los alumnos de primero </a:t>
            </a:r>
            <a:r>
              <a:rPr lang="es-MX" sz="1600">
                <a:latin typeface="Arial" panose="020B0604020202020204" pitchFamily="34" charset="0"/>
                <a:cs typeface="Arial" panose="020B0604020202020204" pitchFamily="34" charset="0"/>
              </a:rPr>
              <a:t>y segundo.</a:t>
            </a:r>
            <a:endParaRPr lang="es-MX" sz="1600" dirty="0">
              <a:latin typeface="Arial" panose="020B0604020202020204" pitchFamily="34" charset="0"/>
              <a:cs typeface="Arial" panose="020B0604020202020204" pitchFamily="34" charset="0"/>
            </a:endParaRPr>
          </a:p>
          <a:p>
            <a:pPr algn="just">
              <a:lnSpc>
                <a:spcPct val="150000"/>
              </a:lnSpc>
            </a:pPr>
            <a:endParaRPr lang="es-MX"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780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76334" y="101667"/>
            <a:ext cx="8218409" cy="9807304"/>
            <a:chOff x="-76334" y="101667"/>
            <a:chExt cx="8218409"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8147"/>
              <a:ext cx="406400" cy="523655"/>
              <a:chOff x="325120" y="975360"/>
              <a:chExt cx="406400" cy="523655"/>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3414" y="97579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El plan llegó a modificarse un poco porque los juegos los terminaron muy rápido, por lo tanto el nivel de complejidad fue el adecuado pero no fueron suficientes retos.</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76334" y="9015320"/>
              <a:ext cx="3901420" cy="461665"/>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Estuvieron entretenidos y pendientes a los juegos que fueron propuestos dentro de clase.</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60843" y="8829164"/>
              <a:ext cx="3901420" cy="646331"/>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El orden de clase, no recordé las reglas a los alumnos y eso ocasionaba la participación por parte de todos.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37680571-6886-4823-9325-6257B6563045}"/>
              </a:ext>
            </a:extLst>
          </p:cNvPr>
          <p:cNvSpPr/>
          <p:nvPr/>
        </p:nvSpPr>
        <p:spPr>
          <a:xfrm>
            <a:off x="1743323" y="2314691"/>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7018103E-D003-44BB-9F75-D0BAD984211E}"/>
              </a:ext>
            </a:extLst>
          </p:cNvPr>
          <p:cNvSpPr/>
          <p:nvPr/>
        </p:nvSpPr>
        <p:spPr>
          <a:xfrm>
            <a:off x="2927214" y="2955830"/>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8"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21         06       2021  </a:t>
            </a: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b="1" dirty="0">
                <a:latin typeface="Arial" panose="020B0604020202020204" pitchFamily="34" charset="0"/>
                <a:cs typeface="Arial" panose="020B0604020202020204" pitchFamily="34" charset="0"/>
              </a:rPr>
              <a:t>Problemas de razonamiento matemático en Preescolar</a:t>
            </a:r>
            <a:endParaRPr lang="es-MX" sz="1600" dirty="0">
              <a:latin typeface="Arial" panose="020B0604020202020204" pitchFamily="34" charset="0"/>
              <a:cs typeface="Arial" panose="020B0604020202020204" pitchFamily="34" charset="0"/>
            </a:endParaRPr>
          </a:p>
          <a:p>
            <a:pPr algn="just">
              <a:lnSpc>
                <a:spcPct val="150000"/>
              </a:lnSpc>
            </a:pPr>
            <a:r>
              <a:rPr lang="es-MX" sz="1600" dirty="0">
                <a:latin typeface="Arial" panose="020B0604020202020204" pitchFamily="34" charset="0"/>
                <a:cs typeface="Arial" panose="020B0604020202020204" pitchFamily="34" charset="0"/>
              </a:rPr>
              <a:t>Los niños en esta edad son personas pensantes y activos, por lo tanto son capaces de resolver un reto o problemas matemáticos de una manera creativa y divertida a través de juegos, su imaginación, llegan a crear soluciones propias a situaciones problemáticas que se comparten y que se confrontan con otras soluciones. </a:t>
            </a:r>
          </a:p>
          <a:p>
            <a:pPr algn="just">
              <a:lnSpc>
                <a:spcPct val="150000"/>
              </a:lnSpc>
            </a:pPr>
            <a:r>
              <a:rPr lang="es-MX" sz="1600" dirty="0">
                <a:latin typeface="Arial" panose="020B0604020202020204" pitchFamily="34" charset="0"/>
                <a:cs typeface="Arial" panose="020B0604020202020204" pitchFamily="34" charset="0"/>
              </a:rPr>
              <a:t>Sabemos que el alumno es poseedor de conocimientos previos, por lo tanto el pensamiento matemático involucra estrategias que deben ser divergentes, creativas y lógicas y que deben permitir darle solución a un problema que es desconocido para ellos, pero debe ser retador y de su interés para llegar a resolverlo. Por tal motivo, se manejó el juego de Mario Bross y Yoshi para ver qué tal está su razonamiento en cuanto a las matemáticas. </a:t>
            </a:r>
          </a:p>
          <a:p>
            <a:pPr algn="just">
              <a:lnSpc>
                <a:spcPct val="150000"/>
              </a:lnSpc>
            </a:pPr>
            <a:r>
              <a:rPr lang="es-MX" sz="1600" dirty="0">
                <a:latin typeface="Arial" panose="020B0604020202020204" pitchFamily="34" charset="0"/>
                <a:cs typeface="Arial" panose="020B0604020202020204" pitchFamily="34" charset="0"/>
              </a:rPr>
              <a:t>“Las nociones matemáticas no se adquieren de una vez y para siempre sino que implican un largo proceso de construcción, un proceso continuo y permanente que abarca toda la vida de la persona” (</a:t>
            </a:r>
            <a:r>
              <a:rPr lang="es-MX" sz="1600" dirty="0" err="1">
                <a:latin typeface="Arial" panose="020B0604020202020204" pitchFamily="34" charset="0"/>
                <a:cs typeface="Arial" panose="020B0604020202020204" pitchFamily="34" charset="0"/>
              </a:rPr>
              <a:t>Gónzalez</a:t>
            </a:r>
            <a:r>
              <a:rPr lang="es-MX" sz="1600" dirty="0">
                <a:latin typeface="Arial" panose="020B0604020202020204" pitchFamily="34" charset="0"/>
                <a:cs typeface="Arial" panose="020B0604020202020204" pitchFamily="34" charset="0"/>
              </a:rPr>
              <a:t>, 2008), por lo que es necesario puntualizar en las acciones que orienten a los alumnos en formar y construir el concepto de las matemáticas desde edades tempranas y puedan favorecer a su vez las competencias que posibiliten a los alumnos poner en juego sus saberes en cualquier momento o etapa de su </a:t>
            </a:r>
            <a:r>
              <a:rPr lang="es-MX" sz="1600">
                <a:latin typeface="Arial" panose="020B0604020202020204" pitchFamily="34" charset="0"/>
                <a:cs typeface="Arial" panose="020B0604020202020204" pitchFamily="34" charset="0"/>
              </a:rPr>
              <a:t>vida.</a:t>
            </a: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418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solidFill>
              <a:srgbClr val="79DC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8561" y="64748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46166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20858" y="8856955"/>
              <a:ext cx="3901420" cy="27699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60843" y="8829164"/>
              <a:ext cx="3901420" cy="27699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8"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22         06       2021  </a:t>
            </a:r>
          </a:p>
        </p:txBody>
      </p:sp>
      <p:sp>
        <p:nvSpPr>
          <p:cNvPr id="127" name="Signo de multiplicación 126">
            <a:extLst>
              <a:ext uri="{FF2B5EF4-FFF2-40B4-BE49-F238E27FC236}">
                <a16:creationId xmlns:a16="http://schemas.microsoft.com/office/drawing/2014/main" id="{B92F7668-74F5-4CC7-9A39-FAA49A4FFFC1}"/>
              </a:ext>
            </a:extLst>
          </p:cNvPr>
          <p:cNvSpPr/>
          <p:nvPr/>
        </p:nvSpPr>
        <p:spPr>
          <a:xfrm>
            <a:off x="2881785" y="2309013"/>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9" name="Signo de multiplicación 128">
            <a:extLst>
              <a:ext uri="{FF2B5EF4-FFF2-40B4-BE49-F238E27FC236}">
                <a16:creationId xmlns:a16="http://schemas.microsoft.com/office/drawing/2014/main" id="{C6EC1ED7-5D32-4BCC-AAFE-FD82FE316FDD}"/>
              </a:ext>
            </a:extLst>
          </p:cNvPr>
          <p:cNvSpPr/>
          <p:nvPr/>
        </p:nvSpPr>
        <p:spPr>
          <a:xfrm>
            <a:off x="7057079" y="3022274"/>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09876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b="1" dirty="0">
                <a:latin typeface="Arial" panose="020B0604020202020204" pitchFamily="34" charset="0"/>
                <a:cs typeface="Arial" panose="020B0604020202020204" pitchFamily="34" charset="0"/>
              </a:rPr>
              <a:t>La creatividad en Preescolar</a:t>
            </a:r>
          </a:p>
          <a:p>
            <a:pPr algn="just">
              <a:lnSpc>
                <a:spcPct val="150000"/>
              </a:lnSpc>
            </a:pPr>
            <a:r>
              <a:rPr lang="es-MX" sz="1600" dirty="0">
                <a:latin typeface="Arial" panose="020B0604020202020204" pitchFamily="34" charset="0"/>
                <a:cs typeface="Arial" panose="020B0604020202020204" pitchFamily="34" charset="0"/>
              </a:rPr>
              <a:t>A los niños les produce satisfacción el ser capaces de manejar y controlar cosas y resultados que están más allá de sus propios cuerpos, y les condice una clarificación y entendimiento de su mundo físico. Cuando más conocimientos adquieren, más fundamentación tienen para desarrollar nuevos conceptos. Al tocar, manipular, experimentar o sentir ya que de esta manera van a ampliar y profundizar su comprensión del mundo que los rodea. (Brown, S., 1991)</a:t>
            </a:r>
          </a:p>
          <a:p>
            <a:pPr algn="just">
              <a:lnSpc>
                <a:spcPct val="150000"/>
              </a:lnSpc>
            </a:pPr>
            <a:r>
              <a:rPr lang="es-MX" sz="1600" dirty="0">
                <a:latin typeface="Arial" panose="020B0604020202020204" pitchFamily="34" charset="0"/>
                <a:cs typeface="Arial" panose="020B0604020202020204" pitchFamily="34" charset="0"/>
              </a:rPr>
              <a:t>Es por eso que el día de hoy se realizó un experimento en su casa para que pudieran experimentar y sacar hipótesis en cuestión a la actividad a resolver.</a:t>
            </a:r>
          </a:p>
          <a:p>
            <a:pPr algn="just">
              <a:lnSpc>
                <a:spcPct val="150000"/>
              </a:lnSpc>
            </a:pPr>
            <a:r>
              <a:rPr lang="es-MX" sz="1600" dirty="0">
                <a:latin typeface="Arial" panose="020B0604020202020204" pitchFamily="34" charset="0"/>
                <a:cs typeface="Arial" panose="020B0604020202020204" pitchFamily="34" charset="0"/>
              </a:rPr>
              <a:t>Al momento de recibir algunas evidencias se pudo notar la emoción en los párvulos por ver lo que iba a pasar al combinar los ingredientes.</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200" i="1" dirty="0">
                <a:latin typeface="Arial" panose="020B0604020202020204" pitchFamily="34" charset="0"/>
                <a:cs typeface="Arial" panose="020B0604020202020204" pitchFamily="34" charset="0"/>
              </a:rPr>
              <a:t>Brown, S. E. (1991). Experimentos de Ciencias en educación infantil (Vol. 18). Narcea Ediciones.</a:t>
            </a:r>
          </a:p>
        </p:txBody>
      </p:sp>
    </p:spTree>
    <p:extLst>
      <p:ext uri="{BB962C8B-B14F-4D97-AF65-F5344CB8AC3E}">
        <p14:creationId xmlns:p14="http://schemas.microsoft.com/office/powerpoint/2010/main" val="1630044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6402" y="684127"/>
              <a:ext cx="541472"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solidFill>
              <a:srgbClr val="92D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1045" y="6901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46166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0" y="8690752"/>
              <a:ext cx="3901420" cy="1015663"/>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Logré evaluar dentro de la clase a los alumnos, se consiguió la participación de aquellos que son más introvertidos, estuvieron atentos a la actividad del día y se logró pasar un buen rato en la última clase del ciclo escolar.</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60843" y="8829164"/>
              <a:ext cx="3901420" cy="27699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No hubo ninguna.</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8"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23         06       2021  </a:t>
            </a:r>
          </a:p>
        </p:txBody>
      </p:sp>
      <p:sp>
        <p:nvSpPr>
          <p:cNvPr id="125" name="Signo de multiplicación 124">
            <a:extLst>
              <a:ext uri="{FF2B5EF4-FFF2-40B4-BE49-F238E27FC236}">
                <a16:creationId xmlns:a16="http://schemas.microsoft.com/office/drawing/2014/main" id="{E6CFE972-73AE-4A46-A8BB-C019BA93A9E2}"/>
              </a:ext>
            </a:extLst>
          </p:cNvPr>
          <p:cNvSpPr/>
          <p:nvPr/>
        </p:nvSpPr>
        <p:spPr>
          <a:xfrm>
            <a:off x="1615265" y="2277970"/>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3D8EF111-4E63-4958-9D5E-86146701C0DA}"/>
              </a:ext>
            </a:extLst>
          </p:cNvPr>
          <p:cNvSpPr/>
          <p:nvPr/>
        </p:nvSpPr>
        <p:spPr>
          <a:xfrm>
            <a:off x="3012995" y="2935198"/>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93582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b="1" dirty="0">
                <a:latin typeface="Arial" panose="020B0604020202020204" pitchFamily="34" charset="0"/>
                <a:cs typeface="Arial" panose="020B0604020202020204" pitchFamily="34" charset="0"/>
              </a:rPr>
              <a:t>El dinero en Preescolar</a:t>
            </a:r>
          </a:p>
          <a:p>
            <a:pPr algn="just">
              <a:lnSpc>
                <a:spcPct val="150000"/>
              </a:lnSpc>
            </a:pPr>
            <a:r>
              <a:rPr lang="es-MX" sz="1600" dirty="0">
                <a:latin typeface="Arial" panose="020B0604020202020204" pitchFamily="34" charset="0"/>
                <a:cs typeface="Arial" panose="020B0604020202020204" pitchFamily="34" charset="0"/>
              </a:rPr>
              <a:t>De acuerdo con Obando, G., y Vásquez, N. (2008) el contar es aquella acción básica para el desarrollo del concepto de número natural, pero, sobre todo, si esta acción está mediada por la necesidad de comunicar o interactuar con otros: a través de un juego para determinar los marcadores de cada jugador, para comunicar a otros cuanto se tiene de algo, para comparar cantidades, entre otras.</a:t>
            </a:r>
          </a:p>
          <a:p>
            <a:pPr algn="just">
              <a:lnSpc>
                <a:spcPct val="150000"/>
              </a:lnSpc>
            </a:pPr>
            <a:r>
              <a:rPr lang="es-MX" sz="1600" dirty="0">
                <a:latin typeface="Arial" panose="020B0604020202020204" pitchFamily="34" charset="0"/>
                <a:cs typeface="Arial" panose="020B0604020202020204" pitchFamily="34" charset="0"/>
              </a:rPr>
              <a:t>El día de hoy se llevo el juego de “adivina la película” en el cual los niños iban ganando dinero si adivinaban la película para al finalizar hacer la sumatoria de las monedas que ganaron para así al finalizar poder comprar una película o corto que fuera de su gusto.</a:t>
            </a:r>
          </a:p>
          <a:p>
            <a:pPr algn="just">
              <a:lnSpc>
                <a:spcPct val="150000"/>
              </a:lnSpc>
            </a:pPr>
            <a:r>
              <a:rPr lang="es-MX" sz="1600" dirty="0">
                <a:latin typeface="Arial" panose="020B0604020202020204" pitchFamily="34" charset="0"/>
                <a:cs typeface="Arial" panose="020B0604020202020204" pitchFamily="34" charset="0"/>
              </a:rPr>
              <a:t>Además que para sacar los aprendizajes previos se realizó una actividad donde compraban algunos libros de acuerdo a las monedas de $1, $2, $5 y $10 para poder saber si podían sumarlas y si sabían su uso.</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600" dirty="0">
                <a:latin typeface="Arial" panose="020B0604020202020204" pitchFamily="34" charset="0"/>
                <a:cs typeface="Arial" panose="020B0604020202020204" pitchFamily="34" charset="0"/>
              </a:rPr>
              <a:t>La clase fue entretenida y se notó ya que los alumnos no estuvieron aburridos además que prestaban atención a los </a:t>
            </a:r>
            <a:r>
              <a:rPr lang="es-MX" sz="1600" dirty="0" err="1">
                <a:latin typeface="Arial" panose="020B0604020202020204" pitchFamily="34" charset="0"/>
                <a:cs typeface="Arial" panose="020B0604020202020204" pitchFamily="34" charset="0"/>
              </a:rPr>
              <a:t>emojis</a:t>
            </a:r>
            <a:r>
              <a:rPr lang="es-MX" sz="1600" dirty="0">
                <a:latin typeface="Arial" panose="020B0604020202020204" pitchFamily="34" charset="0"/>
                <a:cs typeface="Arial" panose="020B0604020202020204" pitchFamily="34" charset="0"/>
              </a:rPr>
              <a:t> que salían para poder ganar dinero o adivinar la película.</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200" i="1" dirty="0">
                <a:latin typeface="Arial" panose="020B0604020202020204" pitchFamily="34" charset="0"/>
                <a:cs typeface="Arial" panose="020B0604020202020204" pitchFamily="34" charset="0"/>
              </a:rPr>
              <a:t>Obando, G., &amp; Vásquez, N. (2008). Pensamiento numérico del preescolar a la educación básica.</a:t>
            </a:r>
          </a:p>
        </p:txBody>
      </p:sp>
    </p:spTree>
    <p:extLst>
      <p:ext uri="{BB962C8B-B14F-4D97-AF65-F5344CB8AC3E}">
        <p14:creationId xmlns:p14="http://schemas.microsoft.com/office/powerpoint/2010/main" val="413704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6402" y="684127"/>
              <a:ext cx="541472"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49128" y="649815"/>
              <a:ext cx="495110"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19474" y="68412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830997"/>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Se puede observar que realizaron la actividad tal y como estaba planteada en el plan de trabajo para los padres de familia.</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577" y="8829613"/>
              <a:ext cx="3901420" cy="646331"/>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No existieron dudas sobre la tarea del día de hoy, y se pudo observar que sí se realizó lo esperado con la actividad.</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907631" y="9064080"/>
              <a:ext cx="3901420" cy="27699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No hubo ninguna.</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Rectángulo 6">
            <a:extLst>
              <a:ext uri="{FF2B5EF4-FFF2-40B4-BE49-F238E27FC236}">
                <a16:creationId xmlns:a16="http://schemas.microsoft.com/office/drawing/2014/main" id="{233EFE94-15B5-4616-986D-6D89E5340647}"/>
              </a:ext>
            </a:extLst>
          </p:cNvPr>
          <p:cNvSpPr/>
          <p:nvPr/>
        </p:nvSpPr>
        <p:spPr>
          <a:xfrm>
            <a:off x="589180" y="216969"/>
            <a:ext cx="2204450"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24        06       2021  </a:t>
            </a:r>
          </a:p>
        </p:txBody>
      </p:sp>
      <p:sp>
        <p:nvSpPr>
          <p:cNvPr id="125" name="Signo de multiplicación 124">
            <a:extLst>
              <a:ext uri="{FF2B5EF4-FFF2-40B4-BE49-F238E27FC236}">
                <a16:creationId xmlns:a16="http://schemas.microsoft.com/office/drawing/2014/main" id="{84CA99F3-D5DD-4956-9239-CD5B6F027C48}"/>
              </a:ext>
            </a:extLst>
          </p:cNvPr>
          <p:cNvSpPr/>
          <p:nvPr/>
        </p:nvSpPr>
        <p:spPr>
          <a:xfrm>
            <a:off x="6428890" y="2252328"/>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F7A23849-CA44-4FB3-8C89-C70B8344F7FA}"/>
              </a:ext>
            </a:extLst>
          </p:cNvPr>
          <p:cNvSpPr/>
          <p:nvPr/>
        </p:nvSpPr>
        <p:spPr>
          <a:xfrm>
            <a:off x="2924630" y="2945173"/>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36289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b="1" dirty="0">
                <a:latin typeface="Arial" panose="020B0604020202020204" pitchFamily="34" charset="0"/>
                <a:cs typeface="Arial" panose="020B0604020202020204" pitchFamily="34" charset="0"/>
              </a:rPr>
              <a:t>Las emociones en Preescolar.</a:t>
            </a:r>
          </a:p>
          <a:p>
            <a:pPr algn="just">
              <a:lnSpc>
                <a:spcPct val="150000"/>
              </a:lnSpc>
            </a:pPr>
            <a:r>
              <a:rPr lang="es-MX" sz="1600" dirty="0">
                <a:latin typeface="Arial" panose="020B0604020202020204" pitchFamily="34" charset="0"/>
                <a:cs typeface="Arial" panose="020B0604020202020204" pitchFamily="34" charset="0"/>
              </a:rPr>
              <a:t>La educación socioemocional, según Aprendizajes Claves para la Educación Integral (2017), es un proceso de aprendizaje a través del cual los niños y las niñas integran a su vida conceptos, valores, actitudes y habilidades que les van a permitir comprender y manejar sus emociones, así como construir una identidad personal y mostrar su atención y cuidado hacia los demás, estableciendo relaciones positivas, aprendiendo a manejar situaciones retadoras de manera constructiva y ética.</a:t>
            </a:r>
          </a:p>
          <a:p>
            <a:pPr algn="just">
              <a:lnSpc>
                <a:spcPct val="150000"/>
              </a:lnSpc>
            </a:pPr>
            <a:r>
              <a:rPr lang="es-MX" sz="1600" dirty="0">
                <a:latin typeface="Arial" panose="020B0604020202020204" pitchFamily="34" charset="0"/>
                <a:cs typeface="Arial" panose="020B0604020202020204" pitchFamily="34" charset="0"/>
              </a:rPr>
              <a:t>Además, en la educación preescolar se pretende que los niños aprendan a respetar y a escuchar las ideas de las personas con quien convive; comprendan a las demás personas de manera empática estableciendo relaciones interpersonales de atención y cuidado por los demás; aprendan a autorregular las emociones y generar las destrezas necesarias para solucionar conflictos de forma pacífica.</a:t>
            </a:r>
          </a:p>
          <a:p>
            <a:pPr algn="just">
              <a:lnSpc>
                <a:spcPct val="150000"/>
              </a:lnSpc>
            </a:pPr>
            <a:r>
              <a:rPr lang="es-MX" sz="1600" dirty="0">
                <a:latin typeface="Arial" panose="020B0604020202020204" pitchFamily="34" charset="0"/>
                <a:cs typeface="Arial" panose="020B0604020202020204" pitchFamily="34" charset="0"/>
              </a:rPr>
              <a:t>Al realizar este tipo de actividades se busca que exista una comunicación en la cual se puedan establecer lazos afectivos ya que con ellos la capacidad de hablar acerca de aspectos personales. El llegar a mostrar nuestras emociones y el reconocerlas no es algo que nos haga vulnerables, si no que nos hace más humanos. </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200" i="1" dirty="0">
                <a:latin typeface="Arial" panose="020B0604020202020204" pitchFamily="34" charset="0"/>
                <a:cs typeface="Arial" panose="020B0604020202020204" pitchFamily="34" charset="0"/>
              </a:rPr>
              <a:t>SEP, (2017). Aprendizajes Clave para la Educación Integral. Educación Preescolar. Plan y programas de estudio, orientaciones didácticas y sugerencias de evaluación. Secretaría de Educación Pública: México.</a:t>
            </a:r>
          </a:p>
          <a:p>
            <a:pPr algn="just">
              <a:lnSpc>
                <a:spcPct val="150000"/>
              </a:lnSpc>
            </a:pP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191656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660</TotalTime>
  <Words>1941</Words>
  <Application>Microsoft Office PowerPoint</Application>
  <PresentationFormat>Personalizado</PresentationFormat>
  <Paragraphs>300</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Yazmin Fuentes</cp:lastModifiedBy>
  <cp:revision>53</cp:revision>
  <dcterms:created xsi:type="dcterms:W3CDTF">2020-11-09T23:20:30Z</dcterms:created>
  <dcterms:modified xsi:type="dcterms:W3CDTF">2021-06-25T20:26:46Z</dcterms:modified>
</cp:coreProperties>
</file>