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57" r:id="rId3"/>
    <p:sldId id="260" r:id="rId4"/>
    <p:sldId id="262" r:id="rId5"/>
    <p:sldId id="263" r:id="rId6"/>
    <p:sldId id="265" r:id="rId7"/>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4" d="100"/>
          <a:sy n="54" d="100"/>
        </p:scale>
        <p:origin x="22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6C2DE84-7D84-4C7A-B9C9-9CD803CFFC04}" type="datetimeFigureOut">
              <a:rPr lang="es-ES" smtClean="0"/>
              <a:t>24/06/2021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D1CA8CC-5390-47FB-BF15-7DE96673CFEA}" type="slidenum">
              <a:rPr lang="es-ES" smtClean="0"/>
              <a:t>‹Nº›</a:t>
            </a:fld>
            <a:endParaRPr lang="es-ES"/>
          </a:p>
        </p:txBody>
      </p:sp>
    </p:spTree>
    <p:extLst>
      <p:ext uri="{BB962C8B-B14F-4D97-AF65-F5344CB8AC3E}">
        <p14:creationId xmlns:p14="http://schemas.microsoft.com/office/powerpoint/2010/main" val="261624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C2DE84-7D84-4C7A-B9C9-9CD803CFFC04}" type="datetimeFigureOut">
              <a:rPr lang="es-ES" smtClean="0"/>
              <a:t>24/06/2021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D1CA8CC-5390-47FB-BF15-7DE96673CFEA}" type="slidenum">
              <a:rPr lang="es-ES" smtClean="0"/>
              <a:t>‹Nº›</a:t>
            </a:fld>
            <a:endParaRPr lang="es-ES"/>
          </a:p>
        </p:txBody>
      </p:sp>
    </p:spTree>
    <p:extLst>
      <p:ext uri="{BB962C8B-B14F-4D97-AF65-F5344CB8AC3E}">
        <p14:creationId xmlns:p14="http://schemas.microsoft.com/office/powerpoint/2010/main" val="3049250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C2DE84-7D84-4C7A-B9C9-9CD803CFFC04}" type="datetimeFigureOut">
              <a:rPr lang="es-ES" smtClean="0"/>
              <a:t>24/06/2021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D1CA8CC-5390-47FB-BF15-7DE96673CFEA}" type="slidenum">
              <a:rPr lang="es-ES" smtClean="0"/>
              <a:t>‹Nº›</a:t>
            </a:fld>
            <a:endParaRPr lang="es-ES"/>
          </a:p>
        </p:txBody>
      </p:sp>
    </p:spTree>
    <p:extLst>
      <p:ext uri="{BB962C8B-B14F-4D97-AF65-F5344CB8AC3E}">
        <p14:creationId xmlns:p14="http://schemas.microsoft.com/office/powerpoint/2010/main" val="370078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C2DE84-7D84-4C7A-B9C9-9CD803CFFC04}" type="datetimeFigureOut">
              <a:rPr lang="es-ES" smtClean="0"/>
              <a:t>24/06/2021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D1CA8CC-5390-47FB-BF15-7DE96673CFEA}" type="slidenum">
              <a:rPr lang="es-ES" smtClean="0"/>
              <a:t>‹Nº›</a:t>
            </a:fld>
            <a:endParaRPr lang="es-ES"/>
          </a:p>
        </p:txBody>
      </p:sp>
    </p:spTree>
    <p:extLst>
      <p:ext uri="{BB962C8B-B14F-4D97-AF65-F5344CB8AC3E}">
        <p14:creationId xmlns:p14="http://schemas.microsoft.com/office/powerpoint/2010/main" val="81899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6C2DE84-7D84-4C7A-B9C9-9CD803CFFC04}" type="datetimeFigureOut">
              <a:rPr lang="es-ES" smtClean="0"/>
              <a:t>24/06/2021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D1CA8CC-5390-47FB-BF15-7DE96673CFEA}" type="slidenum">
              <a:rPr lang="es-ES" smtClean="0"/>
              <a:t>‹Nº›</a:t>
            </a:fld>
            <a:endParaRPr lang="es-ES"/>
          </a:p>
        </p:txBody>
      </p:sp>
    </p:spTree>
    <p:extLst>
      <p:ext uri="{BB962C8B-B14F-4D97-AF65-F5344CB8AC3E}">
        <p14:creationId xmlns:p14="http://schemas.microsoft.com/office/powerpoint/2010/main" val="569201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6C2DE84-7D84-4C7A-B9C9-9CD803CFFC04}" type="datetimeFigureOut">
              <a:rPr lang="es-ES" smtClean="0"/>
              <a:t>24/06/2021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D1CA8CC-5390-47FB-BF15-7DE96673CFEA}" type="slidenum">
              <a:rPr lang="es-ES" smtClean="0"/>
              <a:t>‹Nº›</a:t>
            </a:fld>
            <a:endParaRPr lang="es-ES"/>
          </a:p>
        </p:txBody>
      </p:sp>
    </p:spTree>
    <p:extLst>
      <p:ext uri="{BB962C8B-B14F-4D97-AF65-F5344CB8AC3E}">
        <p14:creationId xmlns:p14="http://schemas.microsoft.com/office/powerpoint/2010/main" val="2353184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6C2DE84-7D84-4C7A-B9C9-9CD803CFFC04}" type="datetimeFigureOut">
              <a:rPr lang="es-ES" smtClean="0"/>
              <a:t>24/06/2021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3D1CA8CC-5390-47FB-BF15-7DE96673CFEA}" type="slidenum">
              <a:rPr lang="es-ES" smtClean="0"/>
              <a:t>‹Nº›</a:t>
            </a:fld>
            <a:endParaRPr lang="es-ES"/>
          </a:p>
        </p:txBody>
      </p:sp>
    </p:spTree>
    <p:extLst>
      <p:ext uri="{BB962C8B-B14F-4D97-AF65-F5344CB8AC3E}">
        <p14:creationId xmlns:p14="http://schemas.microsoft.com/office/powerpoint/2010/main" val="3396500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6C2DE84-7D84-4C7A-B9C9-9CD803CFFC04}" type="datetimeFigureOut">
              <a:rPr lang="es-ES" smtClean="0"/>
              <a:t>24/06/2021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3D1CA8CC-5390-47FB-BF15-7DE96673CFEA}" type="slidenum">
              <a:rPr lang="es-ES" smtClean="0"/>
              <a:t>‹Nº›</a:t>
            </a:fld>
            <a:endParaRPr lang="es-ES"/>
          </a:p>
        </p:txBody>
      </p:sp>
    </p:spTree>
    <p:extLst>
      <p:ext uri="{BB962C8B-B14F-4D97-AF65-F5344CB8AC3E}">
        <p14:creationId xmlns:p14="http://schemas.microsoft.com/office/powerpoint/2010/main" val="166442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C2DE84-7D84-4C7A-B9C9-9CD803CFFC04}" type="datetimeFigureOut">
              <a:rPr lang="es-ES" smtClean="0"/>
              <a:t>24/06/2021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3D1CA8CC-5390-47FB-BF15-7DE96673CFEA}" type="slidenum">
              <a:rPr lang="es-ES" smtClean="0"/>
              <a:t>‹Nº›</a:t>
            </a:fld>
            <a:endParaRPr lang="es-ES"/>
          </a:p>
        </p:txBody>
      </p:sp>
    </p:spTree>
    <p:extLst>
      <p:ext uri="{BB962C8B-B14F-4D97-AF65-F5344CB8AC3E}">
        <p14:creationId xmlns:p14="http://schemas.microsoft.com/office/powerpoint/2010/main" val="1293466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6C2DE84-7D84-4C7A-B9C9-9CD803CFFC04}" type="datetimeFigureOut">
              <a:rPr lang="es-ES" smtClean="0"/>
              <a:t>24/06/2021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D1CA8CC-5390-47FB-BF15-7DE96673CFEA}" type="slidenum">
              <a:rPr lang="es-ES" smtClean="0"/>
              <a:t>‹Nº›</a:t>
            </a:fld>
            <a:endParaRPr lang="es-ES"/>
          </a:p>
        </p:txBody>
      </p:sp>
    </p:spTree>
    <p:extLst>
      <p:ext uri="{BB962C8B-B14F-4D97-AF65-F5344CB8AC3E}">
        <p14:creationId xmlns:p14="http://schemas.microsoft.com/office/powerpoint/2010/main" val="2453900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6C2DE84-7D84-4C7A-B9C9-9CD803CFFC04}" type="datetimeFigureOut">
              <a:rPr lang="es-ES" smtClean="0"/>
              <a:t>24/06/2021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D1CA8CC-5390-47FB-BF15-7DE96673CFEA}" type="slidenum">
              <a:rPr lang="es-ES" smtClean="0"/>
              <a:t>‹Nº›</a:t>
            </a:fld>
            <a:endParaRPr lang="es-ES"/>
          </a:p>
        </p:txBody>
      </p:sp>
    </p:spTree>
    <p:extLst>
      <p:ext uri="{BB962C8B-B14F-4D97-AF65-F5344CB8AC3E}">
        <p14:creationId xmlns:p14="http://schemas.microsoft.com/office/powerpoint/2010/main" val="372962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6C2DE84-7D84-4C7A-B9C9-9CD803CFFC04}" type="datetimeFigureOut">
              <a:rPr lang="es-ES" smtClean="0"/>
              <a:t>24/06/2021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D1CA8CC-5390-47FB-BF15-7DE96673CFEA}" type="slidenum">
              <a:rPr lang="es-ES" smtClean="0"/>
              <a:t>‹Nº›</a:t>
            </a:fld>
            <a:endParaRPr lang="es-ES"/>
          </a:p>
        </p:txBody>
      </p:sp>
    </p:spTree>
    <p:extLst>
      <p:ext uri="{BB962C8B-B14F-4D97-AF65-F5344CB8AC3E}">
        <p14:creationId xmlns:p14="http://schemas.microsoft.com/office/powerpoint/2010/main" val="26660016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B3BD9BD-482E-472C-AE44-D543C30F605B}"/>
              </a:ext>
            </a:extLst>
          </p:cNvPr>
          <p:cNvSpPr>
            <a:spLocks noGrp="1"/>
          </p:cNvSpPr>
          <p:nvPr>
            <p:ph idx="1"/>
          </p:nvPr>
        </p:nvSpPr>
        <p:spPr>
          <a:xfrm>
            <a:off x="513522" y="478147"/>
            <a:ext cx="5968336" cy="8180335"/>
          </a:xfrm>
        </p:spPr>
        <p:txBody>
          <a:bodyPr>
            <a:normAutofit fontScale="77500" lnSpcReduction="20000"/>
          </a:bodyPr>
          <a:lstStyle/>
          <a:p>
            <a:pPr marL="0" indent="0" algn="ctr">
              <a:buNone/>
            </a:pPr>
            <a:r>
              <a:rPr lang="es-MX" b="1" dirty="0"/>
              <a:t>Escuela Normal de Educación Preescolar</a:t>
            </a:r>
            <a:endParaRPr lang="es-ES" dirty="0"/>
          </a:p>
          <a:p>
            <a:pPr marL="0" indent="0" algn="ctr">
              <a:buNone/>
            </a:pPr>
            <a:r>
              <a:rPr lang="es-MX" b="1" dirty="0"/>
              <a:t>Licenciatura en educación preescolar.</a:t>
            </a:r>
          </a:p>
          <a:p>
            <a:pPr marL="0" indent="0" algn="ctr">
              <a:buNone/>
            </a:pPr>
            <a:endParaRPr lang="es-ES" dirty="0"/>
          </a:p>
          <a:p>
            <a:endParaRPr lang="es-ES" dirty="0"/>
          </a:p>
          <a:p>
            <a:endParaRPr lang="es-ES" dirty="0"/>
          </a:p>
          <a:p>
            <a:pPr algn="ctr"/>
            <a:endParaRPr lang="es-ES" dirty="0"/>
          </a:p>
          <a:p>
            <a:pPr marL="0" indent="0" algn="ctr">
              <a:buNone/>
            </a:pPr>
            <a:r>
              <a:rPr lang="es-MX" b="1" dirty="0"/>
              <a:t>Curso:</a:t>
            </a:r>
            <a:endParaRPr lang="es-ES" dirty="0"/>
          </a:p>
          <a:p>
            <a:pPr marL="0" indent="0" algn="ctr">
              <a:buNone/>
            </a:pPr>
            <a:r>
              <a:rPr lang="es-MX" dirty="0"/>
              <a:t> Trabajo docente y proyectos de mejora escolar.</a:t>
            </a:r>
            <a:endParaRPr lang="es-ES" dirty="0"/>
          </a:p>
          <a:p>
            <a:pPr marL="0" indent="0" algn="ctr">
              <a:buNone/>
            </a:pPr>
            <a:r>
              <a:rPr lang="es-MX" b="1" dirty="0"/>
              <a:t>Maestra:</a:t>
            </a:r>
            <a:endParaRPr lang="es-ES" dirty="0"/>
          </a:p>
          <a:p>
            <a:pPr marL="0" indent="0" algn="ctr">
              <a:buNone/>
            </a:pPr>
            <a:r>
              <a:rPr lang="es-MX" dirty="0"/>
              <a:t>Dolores Patricia Segovia Gómez.</a:t>
            </a:r>
            <a:endParaRPr lang="es-ES" dirty="0"/>
          </a:p>
          <a:p>
            <a:pPr marL="0" indent="0" algn="ctr">
              <a:buNone/>
            </a:pPr>
            <a:r>
              <a:rPr lang="es-MX" b="1" dirty="0"/>
              <a:t>Alumna:</a:t>
            </a:r>
            <a:endParaRPr lang="es-ES" dirty="0"/>
          </a:p>
          <a:p>
            <a:pPr marL="0" indent="0" algn="ctr">
              <a:buNone/>
            </a:pPr>
            <a:r>
              <a:rPr lang="es-MX" dirty="0"/>
              <a:t>Leyda Estefanía Gaytán Bernal. #7</a:t>
            </a:r>
            <a:endParaRPr lang="es-ES" dirty="0"/>
          </a:p>
          <a:p>
            <a:pPr marL="0" indent="0" algn="ctr">
              <a:buNone/>
            </a:pPr>
            <a:r>
              <a:rPr lang="es-MX" b="1" dirty="0"/>
              <a:t>“Diario de la educadora normalista.” </a:t>
            </a:r>
            <a:endParaRPr lang="es-ES" dirty="0"/>
          </a:p>
          <a:p>
            <a:pPr marL="0" indent="0" algn="ctr">
              <a:buNone/>
            </a:pPr>
            <a:r>
              <a:rPr lang="es-MX" b="1" dirty="0"/>
              <a:t>Competencias de la unidad:</a:t>
            </a:r>
            <a:endParaRPr lang="es-ES" dirty="0"/>
          </a:p>
          <a:p>
            <a:pPr lvl="0" algn="ctr">
              <a:buFont typeface="Wingdings" panose="05000000000000000000" pitchFamily="2" charset="2"/>
              <a:buChar char="ü"/>
            </a:pPr>
            <a:r>
              <a:rPr lang="es-MX" dirty="0"/>
              <a:t>Utiliza metodologías pertinentes y actualizadas para promover el aprendizaje de sus alumnos en los diferentes campos, áreas y ámbitos que propone el currículum, considerando los contextos y su desarrollo.</a:t>
            </a:r>
            <a:endParaRPr lang="es-ES" dirty="0"/>
          </a:p>
          <a:p>
            <a:pPr lvl="0" algn="ctr">
              <a:buFont typeface="Wingdings" panose="05000000000000000000" pitchFamily="2" charset="2"/>
              <a:buChar char="ü"/>
            </a:pPr>
            <a:r>
              <a:rPr lang="es-MX" dirty="0"/>
              <a:t>Incorpora recursos y medios didácticos idóneos para favorecer el aprendizaje de acuerdo con el conocimiento de los procesos de desarrollo cognitivo y socioemocional de los alumnos.</a:t>
            </a:r>
            <a:endParaRPr lang="es-ES" dirty="0"/>
          </a:p>
          <a:p>
            <a:pPr lvl="0" algn="ctr">
              <a:buFont typeface="Wingdings" panose="05000000000000000000" pitchFamily="2" charset="2"/>
              <a:buChar char="ü"/>
            </a:pPr>
            <a:r>
              <a:rPr lang="es-MX" dirty="0"/>
              <a:t>Emplea los medios tecnológicos y las fuentes de información científica disponibles para mantenerse actualizado respecto a los diversos campos de conocimiento que intervienen en su trabajo docente.</a:t>
            </a:r>
            <a:endParaRPr lang="es-ES" dirty="0"/>
          </a:p>
          <a:p>
            <a:pPr lvl="0" algn="ctr">
              <a:buFont typeface="Wingdings" panose="05000000000000000000" pitchFamily="2" charset="2"/>
              <a:buChar char="ü"/>
            </a:pPr>
            <a:r>
              <a:rPr lang="es-MX" dirty="0"/>
              <a:t>Evalúa el aprendizaje de sus alumnos mediante la aplicación de distintas teorías, métodos e instrumentos considerando las áreas, campos, ámbitos de conocimiento, así como los saberes correspondientes al grado y nivel educativo.</a:t>
            </a:r>
            <a:endParaRPr lang="es-ES" dirty="0"/>
          </a:p>
          <a:p>
            <a:pPr lvl="0" algn="ctr">
              <a:buFont typeface="Wingdings" panose="05000000000000000000" pitchFamily="2" charset="2"/>
              <a:buChar char="ü"/>
            </a:pPr>
            <a:r>
              <a:rPr lang="es-MX" dirty="0"/>
              <a:t>Elabora propuestas para mejorar los resultados de su enseñanza y los aprendizajes de sus alumnos.</a:t>
            </a:r>
          </a:p>
          <a:p>
            <a:pPr marL="0" indent="0" algn="ctr">
              <a:buNone/>
            </a:pPr>
            <a:endParaRPr lang="es-ES" dirty="0"/>
          </a:p>
          <a:p>
            <a:pPr marL="0" indent="0" algn="ctr">
              <a:buNone/>
            </a:pPr>
            <a:r>
              <a:rPr lang="es-MX" b="1" dirty="0"/>
              <a:t>Saltillo Coahuila de zaragoza                                 22 de junio del 2021.</a:t>
            </a:r>
            <a:endParaRPr lang="es-ES" dirty="0"/>
          </a:p>
          <a:p>
            <a:endParaRPr lang="es-ES" dirty="0"/>
          </a:p>
        </p:txBody>
      </p:sp>
      <p:pic>
        <p:nvPicPr>
          <p:cNvPr id="7" name="image1.png">
            <a:extLst>
              <a:ext uri="{FF2B5EF4-FFF2-40B4-BE49-F238E27FC236}">
                <a16:creationId xmlns:a16="http://schemas.microsoft.com/office/drawing/2014/main" id="{C06981D7-50AE-4916-B726-2A652FAAA501}"/>
              </a:ext>
            </a:extLst>
          </p:cNvPr>
          <p:cNvPicPr/>
          <p:nvPr/>
        </p:nvPicPr>
        <p:blipFill rotWithShape="1">
          <a:blip r:embed="rId2"/>
          <a:srcRect l="18673" r="14641"/>
          <a:stretch/>
        </p:blipFill>
        <p:spPr bwMode="auto">
          <a:xfrm>
            <a:off x="2971513" y="1120557"/>
            <a:ext cx="914979" cy="86816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7154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53008" y="232439"/>
            <a:ext cx="7232793" cy="9045466"/>
            <a:chOff x="-60113" y="101667"/>
            <a:chExt cx="8202188" cy="10257810"/>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32126" cy="535611"/>
              <a:chOff x="325120" y="927110"/>
              <a:chExt cx="432126" cy="535611"/>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407562" cy="535611"/>
              </a:xfrm>
              <a:prstGeom prst="rect">
                <a:avLst/>
              </a:prstGeom>
              <a:noFill/>
            </p:spPr>
            <p:txBody>
              <a:bodyPr wrap="none" rtlCol="0">
                <a:spAutoFit/>
              </a:bodyPr>
              <a:lstStyle/>
              <a:p>
                <a:r>
                  <a:rPr lang="es-MX" sz="2469"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25722" cy="535612"/>
            </a:xfrm>
            <a:prstGeom prst="rect">
              <a:avLst/>
            </a:prstGeom>
            <a:noFill/>
          </p:spPr>
          <p:txBody>
            <a:bodyPr wrap="none" rtlCol="0">
              <a:spAutoFit/>
            </a:bodyPr>
            <a:lstStyle/>
            <a:p>
              <a:r>
                <a:rPr lang="es-MX" sz="2469"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587"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35612"/>
            </a:xfrm>
            <a:prstGeom prst="rect">
              <a:avLst/>
            </a:prstGeom>
            <a:noFill/>
          </p:spPr>
          <p:txBody>
            <a:bodyPr wrap="square" rtlCol="0">
              <a:spAutoFit/>
            </a:bodyPr>
            <a:lstStyle/>
            <a:p>
              <a:r>
                <a:rPr lang="es-MX" sz="2469"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2" y="714322"/>
              <a:ext cx="442101" cy="535612"/>
            </a:xfrm>
            <a:prstGeom prst="rect">
              <a:avLst/>
            </a:prstGeom>
            <a:noFill/>
          </p:spPr>
          <p:txBody>
            <a:bodyPr wrap="none" rtlCol="0">
              <a:spAutoFit/>
            </a:bodyPr>
            <a:lstStyle/>
            <a:p>
              <a:r>
                <a:rPr lang="es-MX" sz="2469"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58643"/>
            </a:xfrm>
            <a:prstGeom prst="rect">
              <a:avLst/>
            </a:prstGeom>
            <a:noFill/>
          </p:spPr>
          <p:txBody>
            <a:bodyPr wrap="square" rtlCol="0">
              <a:spAutoFit/>
            </a:bodyPr>
            <a:lstStyle/>
            <a:p>
              <a:r>
                <a:rPr lang="es-MX" sz="1587" dirty="0"/>
                <a:t>Situación de Aprendizaje: ______Actividades aisladas. ___________________</a:t>
              </a:r>
            </a:p>
            <a:p>
              <a:r>
                <a:rPr lang="es-MX" sz="1587"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38839"/>
              <a:chOff x="-75901" y="2156819"/>
              <a:chExt cx="7381107" cy="638839"/>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Lenguaje y</a:t>
                  </a:r>
                </a:p>
                <a:p>
                  <a:pPr algn="ctr"/>
                  <a:r>
                    <a:rPr lang="es-MX" sz="1235" b="1" dirty="0">
                      <a:solidFill>
                        <a:schemeClr val="bg1"/>
                      </a:solidFill>
                      <a:latin typeface="Comic Sans MS" panose="030F0702030302020204" pitchFamily="66" charset="0"/>
                    </a:rPr>
                    <a:t>comunicación</a:t>
                  </a:r>
                  <a:endParaRPr lang="es-MX" sz="1587"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Pensamiento </a:t>
                  </a:r>
                </a:p>
                <a:p>
                  <a:pPr algn="ctr"/>
                  <a:r>
                    <a:rPr lang="es-MX" sz="1235" b="1" dirty="0">
                      <a:solidFill>
                        <a:schemeClr val="bg1"/>
                      </a:solidFill>
                      <a:latin typeface="Comic Sans MS" panose="030F0702030302020204" pitchFamily="66" charset="0"/>
                    </a:rPr>
                    <a:t>matemático</a:t>
                  </a:r>
                  <a:endParaRPr lang="es-MX" sz="1587"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38832"/>
                <a:chOff x="-204663" y="2121401"/>
                <a:chExt cx="1892685" cy="705760"/>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76717"/>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Exploración del mundo natural y social</a:t>
                  </a:r>
                  <a:endParaRPr lang="es-MX" sz="1235"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53783"/>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Artes</a:t>
                  </a:r>
                  <a:endParaRPr lang="es-MX" sz="1587"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91887"/>
                </a:xfrm>
                <a:prstGeom prst="rect">
                  <a:avLst/>
                </a:prstGeom>
                <a:noFill/>
              </p:spPr>
              <p:txBody>
                <a:bodyPr wrap="square" rtlCol="0">
                  <a:spAutoFit/>
                </a:bodyPr>
                <a:lstStyle/>
                <a:p>
                  <a:pPr algn="ctr"/>
                  <a:r>
                    <a:rPr lang="es-MX" sz="1235" b="1" dirty="0">
                      <a:solidFill>
                        <a:schemeClr val="bg1"/>
                      </a:solidFill>
                      <a:latin typeface="Comic Sans MS" panose="030F0702030302020204" pitchFamily="66" charset="0"/>
                    </a:rPr>
                    <a:t>Educación </a:t>
                  </a:r>
                </a:p>
                <a:p>
                  <a:pPr algn="ctr"/>
                  <a:r>
                    <a:rPr lang="es-MX" sz="1235" b="1" dirty="0">
                      <a:solidFill>
                        <a:schemeClr val="bg1"/>
                      </a:solidFill>
                      <a:latin typeface="Comic Sans MS" panose="030F0702030302020204" pitchFamily="66" charset="0"/>
                    </a:rPr>
                    <a:t>Física</a:t>
                  </a:r>
                  <a:endParaRPr lang="es-MX" sz="1587"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89705"/>
                </a:xfrm>
                <a:prstGeom prst="rect">
                  <a:avLst/>
                </a:prstGeom>
                <a:noFill/>
              </p:spPr>
              <p:txBody>
                <a:bodyPr wrap="square" rtlCol="0">
                  <a:spAutoFit/>
                </a:bodyPr>
                <a:lstStyle/>
                <a:p>
                  <a:pPr algn="ctr"/>
                  <a:r>
                    <a:rPr lang="es-MX" sz="970" b="1" dirty="0">
                      <a:solidFill>
                        <a:schemeClr val="bg1"/>
                      </a:solidFill>
                      <a:latin typeface="Comic Sans MS" panose="030F0702030302020204" pitchFamily="66" charset="0"/>
                    </a:rPr>
                    <a:t>Educación Socioemocional</a:t>
                  </a:r>
                  <a:endParaRPr lang="es-MX" sz="1235"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81677"/>
              </a:xfrm>
              <a:prstGeom prst="rect">
                <a:avLst/>
              </a:prstGeom>
              <a:noFill/>
            </p:spPr>
            <p:txBody>
              <a:bodyPr wrap="square" rtlCol="0">
                <a:spAutoFit/>
              </a:bodyPr>
              <a:lstStyle/>
              <a:p>
                <a:r>
                  <a:rPr lang="es-MX" sz="1411" dirty="0">
                    <a:latin typeface="Comic Sans MS" panose="030F0702030302020204" pitchFamily="66" charset="0"/>
                  </a:rPr>
                  <a:t>La jornada de trabajo fue</a:t>
                </a:r>
                <a:r>
                  <a:rPr lang="es-MX" sz="1587"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20233"/>
              </a:xfrm>
              <a:prstGeom prst="rect">
                <a:avLst/>
              </a:prstGeom>
              <a:noFill/>
            </p:spPr>
            <p:txBody>
              <a:bodyPr wrap="square" rtlCol="0">
                <a:spAutoFit/>
              </a:bodyPr>
              <a:lstStyle/>
              <a:p>
                <a:r>
                  <a:rPr lang="es-MX" sz="1235"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1" cy="320233"/>
              </a:xfrm>
              <a:prstGeom prst="rect">
                <a:avLst/>
              </a:prstGeom>
              <a:noFill/>
            </p:spPr>
            <p:txBody>
              <a:bodyPr wrap="square" rtlCol="0">
                <a:spAutoFit/>
              </a:bodyPr>
              <a:lstStyle/>
              <a:p>
                <a:r>
                  <a:rPr lang="es-MX" sz="1235"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5" y="2894967"/>
                <a:ext cx="914401" cy="320233"/>
              </a:xfrm>
              <a:prstGeom prst="rect">
                <a:avLst/>
              </a:prstGeom>
              <a:noFill/>
            </p:spPr>
            <p:txBody>
              <a:bodyPr wrap="square" rtlCol="0">
                <a:spAutoFit/>
              </a:bodyPr>
              <a:lstStyle/>
              <a:p>
                <a:r>
                  <a:rPr lang="es-MX" sz="1235" dirty="0">
                    <a:latin typeface="Comic Sans MS" panose="030F0702030302020204" pitchFamily="66" charset="0"/>
                  </a:rPr>
                  <a:t>Regular</a:t>
                </a:r>
                <a:endParaRPr lang="es-MX" sz="97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1" cy="320233"/>
              </a:xfrm>
              <a:prstGeom prst="rect">
                <a:avLst/>
              </a:prstGeom>
              <a:noFill/>
            </p:spPr>
            <p:txBody>
              <a:bodyPr wrap="square" rtlCol="0">
                <a:spAutoFit/>
              </a:bodyPr>
              <a:lstStyle/>
              <a:p>
                <a:r>
                  <a:rPr lang="es-MX" sz="1235" dirty="0">
                    <a:latin typeface="Comic Sans MS" panose="030F0702030302020204" pitchFamily="66" charset="0"/>
                  </a:rPr>
                  <a:t>Mala</a:t>
                </a:r>
                <a:endParaRPr lang="es-MX" sz="1235"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49947"/>
              <a:chOff x="-104586" y="3258293"/>
              <a:chExt cx="7866108" cy="1849947"/>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89764"/>
              </a:xfrm>
              <a:prstGeom prst="rect">
                <a:avLst/>
              </a:prstGeom>
              <a:noFill/>
            </p:spPr>
            <p:txBody>
              <a:bodyPr wrap="square" rtlCol="0">
                <a:spAutoFit/>
              </a:bodyPr>
              <a:lstStyle/>
              <a:p>
                <a:r>
                  <a:rPr lang="es-MX" sz="1235" dirty="0">
                    <a:latin typeface="Comic Sans MS" panose="030F0702030302020204" pitchFamily="66" charset="0"/>
                  </a:rPr>
                  <a:t>      </a:t>
                </a:r>
                <a:r>
                  <a:rPr lang="es-MX" sz="1058" dirty="0">
                    <a:latin typeface="Comic Sans MS" panose="030F0702030302020204" pitchFamily="66" charset="0"/>
                  </a:rPr>
                  <a:t>Logro de los aprendizajes esperados </a:t>
                </a:r>
                <a:endParaRPr lang="es-MX" sz="1235" dirty="0">
                  <a:latin typeface="Comic Sans MS" panose="030F0702030302020204" pitchFamily="66" charset="0"/>
                </a:endParaRPr>
              </a:p>
              <a:p>
                <a:r>
                  <a:rPr lang="es-MX" sz="1235" dirty="0">
                    <a:latin typeface="Comic Sans MS" panose="030F0702030302020204" pitchFamily="66" charset="0"/>
                  </a:rPr>
                  <a:t>      </a:t>
                </a:r>
                <a:r>
                  <a:rPr lang="es-MX" sz="1058" dirty="0">
                    <a:latin typeface="Comic Sans MS" panose="030F0702030302020204" pitchFamily="66" charset="0"/>
                  </a:rPr>
                  <a:t>Materiales educativos adecuados</a:t>
                </a:r>
              </a:p>
              <a:p>
                <a:r>
                  <a:rPr lang="es-MX" sz="1058" dirty="0">
                    <a:latin typeface="Comic Sans MS" panose="030F0702030302020204" pitchFamily="66" charset="0"/>
                  </a:rPr>
                  <a:t>       Nivel de complejidad adecuado </a:t>
                </a:r>
              </a:p>
              <a:p>
                <a:r>
                  <a:rPr lang="es-MX" sz="1058" dirty="0">
                    <a:latin typeface="Comic Sans MS" panose="030F0702030302020204" pitchFamily="66" charset="0"/>
                  </a:rPr>
                  <a:t>       Organización adecuada</a:t>
                </a:r>
              </a:p>
              <a:p>
                <a:r>
                  <a:rPr lang="es-MX" sz="1058" dirty="0">
                    <a:latin typeface="Comic Sans MS" panose="030F0702030302020204" pitchFamily="66" charset="0"/>
                  </a:rPr>
                  <a:t>       Tiempo planeado correctamente</a:t>
                </a:r>
              </a:p>
              <a:p>
                <a:r>
                  <a:rPr lang="es-MX" sz="1058" dirty="0">
                    <a:latin typeface="Comic Sans MS" panose="030F0702030302020204" pitchFamily="66" charset="0"/>
                  </a:rPr>
                  <a:t>       Actividades planeadas conforme a lo planeado </a:t>
                </a:r>
              </a:p>
              <a:p>
                <a:endParaRPr lang="es-MX" sz="1235"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397054"/>
              </a:xfrm>
              <a:prstGeom prst="rect">
                <a:avLst/>
              </a:prstGeom>
              <a:noFill/>
            </p:spPr>
            <p:txBody>
              <a:bodyPr wrap="square" rtlCol="0">
                <a:spAutoFit/>
              </a:bodyPr>
              <a:lstStyle/>
              <a:p>
                <a:pPr algn="ctr"/>
                <a:r>
                  <a:rPr lang="es-MX" sz="1058" dirty="0">
                    <a:latin typeface="Comic Sans MS" panose="030F0702030302020204" pitchFamily="66" charset="0"/>
                  </a:rPr>
                  <a:t>Observaciones</a:t>
                </a:r>
              </a:p>
              <a:p>
                <a:pPr algn="ctr"/>
                <a:r>
                  <a:rPr lang="es-MX" sz="1058"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404991"/>
              <a:chOff x="-106905" y="4811173"/>
              <a:chExt cx="8142075" cy="1404991"/>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26897"/>
                <a:chOff x="-91265" y="1649223"/>
                <a:chExt cx="8142075" cy="426897"/>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27812"/>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Interés en las actividades</a:t>
                </a:r>
                <a:endParaRPr lang="es-MX" sz="1235" dirty="0">
                  <a:latin typeface="Comic Sans MS" panose="030F0702030302020204" pitchFamily="66" charset="0"/>
                </a:endParaRPr>
              </a:p>
              <a:p>
                <a:pPr algn="just"/>
                <a:r>
                  <a:rPr lang="es-MX" sz="1058" dirty="0">
                    <a:latin typeface="Comic Sans MS" panose="030F0702030302020204" pitchFamily="66" charset="0"/>
                  </a:rPr>
                  <a:t>Participación de la manera esperada</a:t>
                </a:r>
              </a:p>
              <a:p>
                <a:pPr algn="just"/>
                <a:r>
                  <a:rPr lang="es-MX" sz="1058" dirty="0">
                    <a:latin typeface="Comic Sans MS" panose="030F0702030302020204" pitchFamily="66" charset="0"/>
                  </a:rPr>
                  <a:t>Adaptación a la organización establecida</a:t>
                </a:r>
              </a:p>
              <a:p>
                <a:pPr algn="just"/>
                <a:r>
                  <a:rPr lang="es-MX" sz="1058"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5" cy="473950"/>
              </a:xfrm>
              <a:prstGeom prst="rect">
                <a:avLst/>
              </a:prstGeom>
              <a:noFill/>
            </p:spPr>
            <p:txBody>
              <a:bodyPr wrap="square" rtlCol="0">
                <a:spAutoFit/>
              </a:bodyPr>
              <a:lstStyle/>
              <a:p>
                <a:pPr algn="ctr"/>
                <a:r>
                  <a:rPr lang="es-MX" sz="1058" dirty="0">
                    <a:latin typeface="Comic Sans MS" panose="030F0702030302020204" pitchFamily="66" charset="0"/>
                  </a:rPr>
                  <a:t>Todos   Algunos  Pocos   Ninguno</a:t>
                </a:r>
              </a:p>
              <a:p>
                <a:pPr algn="ctr"/>
                <a:endParaRPr lang="es-MX" sz="1058"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66018"/>
              <a:chOff x="-128950" y="1710038"/>
              <a:chExt cx="8066405" cy="366018"/>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50918"/>
              </a:xfrm>
              <a:prstGeom prst="rect">
                <a:avLst/>
              </a:prstGeom>
              <a:noFill/>
            </p:spPr>
            <p:txBody>
              <a:bodyPr wrap="square" rtlCol="0">
                <a:spAutoFit/>
              </a:bodyPr>
              <a:lstStyle/>
              <a:p>
                <a:pPr algn="ctr"/>
                <a:r>
                  <a:rPr lang="es-MX" sz="1411"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97054"/>
            </a:xfrm>
            <a:prstGeom prst="rect">
              <a:avLst/>
            </a:prstGeom>
            <a:noFill/>
          </p:spPr>
          <p:txBody>
            <a:bodyPr wrap="square" rtlCol="0">
              <a:spAutoFit/>
            </a:bodyPr>
            <a:lstStyle/>
            <a:p>
              <a:pPr algn="just"/>
              <a:endParaRPr lang="es-MX" sz="1058" dirty="0">
                <a:latin typeface="Comic Sans MS" panose="030F0702030302020204" pitchFamily="66" charset="0"/>
              </a:endParaRPr>
            </a:p>
            <a:p>
              <a:pPr algn="just"/>
              <a:r>
                <a:rPr lang="es-MX" sz="1058" dirty="0">
                  <a:latin typeface="Comic Sans MS" panose="030F0702030302020204" pitchFamily="66" charset="0"/>
                </a:rPr>
                <a:t>Rescato los conocimientos previos</a:t>
              </a:r>
              <a:endParaRPr lang="es-MX" sz="1235" dirty="0">
                <a:latin typeface="Comic Sans MS" panose="030F0702030302020204" pitchFamily="66" charset="0"/>
              </a:endParaRPr>
            </a:p>
            <a:p>
              <a:pPr algn="just"/>
              <a:r>
                <a:rPr lang="es-MX" sz="1058" dirty="0">
                  <a:latin typeface="Comic Sans MS" panose="030F0702030302020204" pitchFamily="66" charset="0"/>
                </a:rPr>
                <a:t>Identifico y actúa conforme a las necesidades e intereses de los alumnos  </a:t>
              </a:r>
            </a:p>
            <a:p>
              <a:pPr algn="just"/>
              <a:r>
                <a:rPr lang="es-MX" sz="1058" dirty="0">
                  <a:latin typeface="Comic Sans MS" panose="030F0702030302020204" pitchFamily="66" charset="0"/>
                </a:rPr>
                <a:t>Fomento la participación de todos los alumnos </a:t>
              </a:r>
            </a:p>
            <a:p>
              <a:pPr algn="just"/>
              <a:r>
                <a:rPr lang="es-MX" sz="1058" dirty="0">
                  <a:latin typeface="Comic Sans MS" panose="030F0702030302020204" pitchFamily="66" charset="0"/>
                </a:rPr>
                <a:t>Otorgo consignas claras</a:t>
              </a:r>
            </a:p>
            <a:p>
              <a:pPr algn="just"/>
              <a:r>
                <a:rPr lang="es-MX" sz="1058" dirty="0">
                  <a:latin typeface="Comic Sans MS" panose="030F0702030302020204" pitchFamily="66" charset="0"/>
                </a:rPr>
                <a:t>Intervengo adecuadamente</a:t>
              </a:r>
            </a:p>
            <a:p>
              <a:pPr algn="just"/>
              <a:r>
                <a:rPr lang="es-MX" sz="1058"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73950"/>
              </a:xfrm>
              <a:prstGeom prst="rect">
                <a:avLst/>
              </a:prstGeom>
              <a:noFill/>
            </p:spPr>
            <p:txBody>
              <a:bodyPr wrap="square" rtlCol="0">
                <a:spAutoFit/>
              </a:bodyPr>
              <a:lstStyle/>
              <a:p>
                <a:pPr algn="ctr"/>
                <a:r>
                  <a:rPr lang="es-MX" sz="1058" dirty="0">
                    <a:latin typeface="Comic Sans MS" panose="030F0702030302020204" pitchFamily="66" charset="0"/>
                  </a:rPr>
                  <a:t>     Si            No   </a:t>
                </a:r>
              </a:p>
              <a:p>
                <a:pPr algn="ctr"/>
                <a:endParaRPr lang="es-MX" sz="1058"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19" cy="1766514"/>
            </a:xfrm>
            <a:prstGeom prst="rect">
              <a:avLst/>
            </a:prstGeom>
            <a:noFill/>
          </p:spPr>
          <p:txBody>
            <a:bodyPr wrap="square">
              <a:spAutoFit/>
            </a:bodyPr>
            <a:lstStyle/>
            <a:p>
              <a:pPr algn="ctr"/>
              <a:r>
                <a:rPr lang="es-MX" sz="1587"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87"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89329"/>
            </a:xfrm>
            <a:prstGeom prst="rect">
              <a:avLst/>
            </a:prstGeom>
            <a:noFill/>
          </p:spPr>
          <p:txBody>
            <a:bodyPr wrap="square" rtlCol="0">
              <a:spAutoFit/>
            </a:bodyPr>
            <a:lstStyle/>
            <a:p>
              <a:pPr algn="ctr"/>
              <a:r>
                <a:rPr lang="es-MX" sz="1058"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1"/>
              <a:ext cx="3901419" cy="1766514"/>
            </a:xfrm>
            <a:prstGeom prst="rect">
              <a:avLst/>
            </a:prstGeom>
            <a:noFill/>
          </p:spPr>
          <p:txBody>
            <a:bodyPr wrap="square">
              <a:spAutoFit/>
            </a:bodyPr>
            <a:lstStyle/>
            <a:p>
              <a:pPr algn="ctr"/>
              <a:r>
                <a:rPr lang="es-MX" sz="1587"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57418" y="193425"/>
            <a:ext cx="562456" cy="1071249"/>
          </a:xfrm>
          <a:prstGeom prst="rect">
            <a:avLst/>
          </a:prstGeom>
        </p:spPr>
      </p:pic>
      <p:sp>
        <p:nvSpPr>
          <p:cNvPr id="3" name="Cara sonriente 2">
            <a:extLst>
              <a:ext uri="{FF2B5EF4-FFF2-40B4-BE49-F238E27FC236}">
                <a16:creationId xmlns:a16="http://schemas.microsoft.com/office/drawing/2014/main" id="{9D37F65C-A601-461C-B1CD-CA62B9D39DB1}"/>
              </a:ext>
            </a:extLst>
          </p:cNvPr>
          <p:cNvSpPr/>
          <p:nvPr/>
        </p:nvSpPr>
        <p:spPr>
          <a:xfrm>
            <a:off x="2687018" y="2868235"/>
            <a:ext cx="448898" cy="365341"/>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9" name="Estrella: 5 puntas 8">
            <a:extLst>
              <a:ext uri="{FF2B5EF4-FFF2-40B4-BE49-F238E27FC236}">
                <a16:creationId xmlns:a16="http://schemas.microsoft.com/office/drawing/2014/main" id="{A8407AFB-20AE-40B4-AB33-7CA96A5F8D26}"/>
              </a:ext>
            </a:extLst>
          </p:cNvPr>
          <p:cNvSpPr/>
          <p:nvPr/>
        </p:nvSpPr>
        <p:spPr>
          <a:xfrm>
            <a:off x="118021" y="3732222"/>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29" name="Estrella: 5 puntas 128">
            <a:extLst>
              <a:ext uri="{FF2B5EF4-FFF2-40B4-BE49-F238E27FC236}">
                <a16:creationId xmlns:a16="http://schemas.microsoft.com/office/drawing/2014/main" id="{732397E5-24D9-4704-A37E-EE6F8D5337CA}"/>
              </a:ext>
            </a:extLst>
          </p:cNvPr>
          <p:cNvSpPr/>
          <p:nvPr/>
        </p:nvSpPr>
        <p:spPr>
          <a:xfrm>
            <a:off x="110739" y="3967148"/>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31" name="Estrella: 5 puntas 130">
            <a:extLst>
              <a:ext uri="{FF2B5EF4-FFF2-40B4-BE49-F238E27FC236}">
                <a16:creationId xmlns:a16="http://schemas.microsoft.com/office/drawing/2014/main" id="{A7A61C82-D02D-45CE-9A7E-02C007C6AA42}"/>
              </a:ext>
            </a:extLst>
          </p:cNvPr>
          <p:cNvSpPr/>
          <p:nvPr/>
        </p:nvSpPr>
        <p:spPr>
          <a:xfrm>
            <a:off x="110739" y="4142173"/>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33" name="Estrella: 5 puntas 132">
            <a:extLst>
              <a:ext uri="{FF2B5EF4-FFF2-40B4-BE49-F238E27FC236}">
                <a16:creationId xmlns:a16="http://schemas.microsoft.com/office/drawing/2014/main" id="{9C638187-E0A0-4C32-8BFF-71378B676D67}"/>
              </a:ext>
            </a:extLst>
          </p:cNvPr>
          <p:cNvSpPr/>
          <p:nvPr/>
        </p:nvSpPr>
        <p:spPr>
          <a:xfrm>
            <a:off x="118021" y="4316477"/>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34" name="Estrella: 5 puntas 133">
            <a:extLst>
              <a:ext uri="{FF2B5EF4-FFF2-40B4-BE49-F238E27FC236}">
                <a16:creationId xmlns:a16="http://schemas.microsoft.com/office/drawing/2014/main" id="{F008003E-7FC9-4646-8D71-5BF50F87F900}"/>
              </a:ext>
            </a:extLst>
          </p:cNvPr>
          <p:cNvSpPr/>
          <p:nvPr/>
        </p:nvSpPr>
        <p:spPr>
          <a:xfrm>
            <a:off x="102264" y="4476935"/>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54" name="Estrella: 5 puntas 153">
            <a:extLst>
              <a:ext uri="{FF2B5EF4-FFF2-40B4-BE49-F238E27FC236}">
                <a16:creationId xmlns:a16="http://schemas.microsoft.com/office/drawing/2014/main" id="{641E3A75-059A-453B-8068-9A5C339166C7}"/>
              </a:ext>
            </a:extLst>
          </p:cNvPr>
          <p:cNvSpPr/>
          <p:nvPr/>
        </p:nvSpPr>
        <p:spPr>
          <a:xfrm>
            <a:off x="118021" y="4660703"/>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56" name="Estrella: 5 puntas 155">
            <a:extLst>
              <a:ext uri="{FF2B5EF4-FFF2-40B4-BE49-F238E27FC236}">
                <a16:creationId xmlns:a16="http://schemas.microsoft.com/office/drawing/2014/main" id="{C285B737-2496-4053-BEEF-A2C1516FF791}"/>
              </a:ext>
            </a:extLst>
          </p:cNvPr>
          <p:cNvSpPr/>
          <p:nvPr/>
        </p:nvSpPr>
        <p:spPr>
          <a:xfrm>
            <a:off x="4010430" y="5411623"/>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57" name="Estrella: 5 puntas 156">
            <a:extLst>
              <a:ext uri="{FF2B5EF4-FFF2-40B4-BE49-F238E27FC236}">
                <a16:creationId xmlns:a16="http://schemas.microsoft.com/office/drawing/2014/main" id="{B20AB6F8-AC3E-4749-B16C-37C40F1F0C1A}"/>
              </a:ext>
            </a:extLst>
          </p:cNvPr>
          <p:cNvSpPr/>
          <p:nvPr/>
        </p:nvSpPr>
        <p:spPr>
          <a:xfrm>
            <a:off x="4022447" y="5594189"/>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58" name="Estrella: 5 puntas 157">
            <a:extLst>
              <a:ext uri="{FF2B5EF4-FFF2-40B4-BE49-F238E27FC236}">
                <a16:creationId xmlns:a16="http://schemas.microsoft.com/office/drawing/2014/main" id="{338FD339-3778-4419-BCA4-FD91D28BD0AA}"/>
              </a:ext>
            </a:extLst>
          </p:cNvPr>
          <p:cNvSpPr/>
          <p:nvPr/>
        </p:nvSpPr>
        <p:spPr>
          <a:xfrm>
            <a:off x="4010430" y="5735631"/>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59" name="Estrella: 5 puntas 158">
            <a:extLst>
              <a:ext uri="{FF2B5EF4-FFF2-40B4-BE49-F238E27FC236}">
                <a16:creationId xmlns:a16="http://schemas.microsoft.com/office/drawing/2014/main" id="{3875F50D-5373-430A-B8D5-B6B610CB8676}"/>
              </a:ext>
            </a:extLst>
          </p:cNvPr>
          <p:cNvSpPr/>
          <p:nvPr/>
        </p:nvSpPr>
        <p:spPr>
          <a:xfrm>
            <a:off x="4022447" y="5914011"/>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60" name="Estrella: 5 puntas 159">
            <a:extLst>
              <a:ext uri="{FF2B5EF4-FFF2-40B4-BE49-F238E27FC236}">
                <a16:creationId xmlns:a16="http://schemas.microsoft.com/office/drawing/2014/main" id="{44233D28-3733-4A52-8120-96468581FED7}"/>
              </a:ext>
            </a:extLst>
          </p:cNvPr>
          <p:cNvSpPr/>
          <p:nvPr/>
        </p:nvSpPr>
        <p:spPr>
          <a:xfrm>
            <a:off x="5427516" y="6579208"/>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62" name="Estrella: 5 puntas 161">
            <a:extLst>
              <a:ext uri="{FF2B5EF4-FFF2-40B4-BE49-F238E27FC236}">
                <a16:creationId xmlns:a16="http://schemas.microsoft.com/office/drawing/2014/main" id="{633CA2CA-0525-49EA-A503-56F03E9F322A}"/>
              </a:ext>
            </a:extLst>
          </p:cNvPr>
          <p:cNvSpPr/>
          <p:nvPr/>
        </p:nvSpPr>
        <p:spPr>
          <a:xfrm>
            <a:off x="5426991" y="6740959"/>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63" name="Estrella: 5 puntas 162">
            <a:extLst>
              <a:ext uri="{FF2B5EF4-FFF2-40B4-BE49-F238E27FC236}">
                <a16:creationId xmlns:a16="http://schemas.microsoft.com/office/drawing/2014/main" id="{1DB6164B-D4CC-4277-9269-C8F5714980E4}"/>
              </a:ext>
            </a:extLst>
          </p:cNvPr>
          <p:cNvSpPr/>
          <p:nvPr/>
        </p:nvSpPr>
        <p:spPr>
          <a:xfrm>
            <a:off x="5433483" y="6902710"/>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64" name="Estrella: 5 puntas 163">
            <a:extLst>
              <a:ext uri="{FF2B5EF4-FFF2-40B4-BE49-F238E27FC236}">
                <a16:creationId xmlns:a16="http://schemas.microsoft.com/office/drawing/2014/main" id="{80CC85C3-6DEC-4305-8163-064E780CEF9D}"/>
              </a:ext>
            </a:extLst>
          </p:cNvPr>
          <p:cNvSpPr/>
          <p:nvPr/>
        </p:nvSpPr>
        <p:spPr>
          <a:xfrm>
            <a:off x="5433483" y="7056405"/>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67" name="Estrella: 5 puntas 166">
            <a:extLst>
              <a:ext uri="{FF2B5EF4-FFF2-40B4-BE49-F238E27FC236}">
                <a16:creationId xmlns:a16="http://schemas.microsoft.com/office/drawing/2014/main" id="{1268ADD9-16BC-4501-A93A-9FE593B15B3B}"/>
              </a:ext>
            </a:extLst>
          </p:cNvPr>
          <p:cNvSpPr/>
          <p:nvPr/>
        </p:nvSpPr>
        <p:spPr>
          <a:xfrm>
            <a:off x="5433483" y="7237471"/>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188" name="Estrella: 5 puntas 187">
            <a:extLst>
              <a:ext uri="{FF2B5EF4-FFF2-40B4-BE49-F238E27FC236}">
                <a16:creationId xmlns:a16="http://schemas.microsoft.com/office/drawing/2014/main" id="{833E853B-A49F-4480-96B5-71FF984553CC}"/>
              </a:ext>
            </a:extLst>
          </p:cNvPr>
          <p:cNvSpPr/>
          <p:nvPr/>
        </p:nvSpPr>
        <p:spPr>
          <a:xfrm>
            <a:off x="5426991" y="7405825"/>
            <a:ext cx="195397" cy="165978"/>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87" dirty="0"/>
          </a:p>
        </p:txBody>
      </p:sp>
      <p:sp>
        <p:nvSpPr>
          <p:cNvPr id="7" name="CuadroTexto 6">
            <a:extLst>
              <a:ext uri="{FF2B5EF4-FFF2-40B4-BE49-F238E27FC236}">
                <a16:creationId xmlns:a16="http://schemas.microsoft.com/office/drawing/2014/main" id="{E9D47D5B-AD58-49D2-A48D-E5736ED24E39}"/>
              </a:ext>
            </a:extLst>
          </p:cNvPr>
          <p:cNvSpPr txBox="1"/>
          <p:nvPr/>
        </p:nvSpPr>
        <p:spPr>
          <a:xfrm>
            <a:off x="3716947" y="3954581"/>
            <a:ext cx="2615044" cy="825034"/>
          </a:xfrm>
          <a:prstGeom prst="rect">
            <a:avLst/>
          </a:prstGeom>
          <a:noFill/>
        </p:spPr>
        <p:txBody>
          <a:bodyPr wrap="square" rtlCol="0">
            <a:spAutoFit/>
          </a:bodyPr>
          <a:lstStyle/>
          <a:p>
            <a:r>
              <a:rPr lang="es-ES" sz="1587" dirty="0"/>
              <a:t>Considero que la planeación fue la adecuada y no hubo ningún inconveniente.</a:t>
            </a:r>
          </a:p>
        </p:txBody>
      </p:sp>
      <p:sp>
        <p:nvSpPr>
          <p:cNvPr id="14" name="CuadroTexto 13">
            <a:extLst>
              <a:ext uri="{FF2B5EF4-FFF2-40B4-BE49-F238E27FC236}">
                <a16:creationId xmlns:a16="http://schemas.microsoft.com/office/drawing/2014/main" id="{4CEB53EE-D3E5-4925-BC3C-5B9CAA6326ED}"/>
              </a:ext>
            </a:extLst>
          </p:cNvPr>
          <p:cNvSpPr txBox="1"/>
          <p:nvPr/>
        </p:nvSpPr>
        <p:spPr>
          <a:xfrm>
            <a:off x="541960" y="7859950"/>
            <a:ext cx="2551173" cy="825034"/>
          </a:xfrm>
          <a:prstGeom prst="rect">
            <a:avLst/>
          </a:prstGeom>
          <a:noFill/>
        </p:spPr>
        <p:txBody>
          <a:bodyPr wrap="square" rtlCol="0">
            <a:spAutoFit/>
          </a:bodyPr>
          <a:lstStyle/>
          <a:p>
            <a:r>
              <a:rPr lang="es-ES" sz="1587" dirty="0"/>
              <a:t>Adquisición de aprendizajes y participación de los alumnos.</a:t>
            </a:r>
          </a:p>
        </p:txBody>
      </p:sp>
      <p:sp>
        <p:nvSpPr>
          <p:cNvPr id="17" name="CuadroTexto 16">
            <a:extLst>
              <a:ext uri="{FF2B5EF4-FFF2-40B4-BE49-F238E27FC236}">
                <a16:creationId xmlns:a16="http://schemas.microsoft.com/office/drawing/2014/main" id="{FEF643C2-8DF4-477E-AC95-84799B7BC257}"/>
              </a:ext>
            </a:extLst>
          </p:cNvPr>
          <p:cNvSpPr txBox="1"/>
          <p:nvPr/>
        </p:nvSpPr>
        <p:spPr>
          <a:xfrm>
            <a:off x="3844497" y="7915060"/>
            <a:ext cx="2686504" cy="825034"/>
          </a:xfrm>
          <a:prstGeom prst="rect">
            <a:avLst/>
          </a:prstGeom>
          <a:noFill/>
        </p:spPr>
        <p:txBody>
          <a:bodyPr wrap="square" rtlCol="0">
            <a:spAutoFit/>
          </a:bodyPr>
          <a:lstStyle/>
          <a:p>
            <a:r>
              <a:rPr lang="es-ES" sz="1587" dirty="0"/>
              <a:t>Entrega de actividades, no todos la entregaron y algunos no en tiempo ni en forma.</a:t>
            </a:r>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DB2F853-9ED6-41AF-A1CA-09BE95F2874A}"/>
              </a:ext>
            </a:extLst>
          </p:cNvPr>
          <p:cNvSpPr>
            <a:spLocks noGrp="1"/>
          </p:cNvSpPr>
          <p:nvPr>
            <p:ph idx="1"/>
          </p:nvPr>
        </p:nvSpPr>
        <p:spPr>
          <a:xfrm>
            <a:off x="210670" y="0"/>
            <a:ext cx="6436659" cy="9144000"/>
          </a:xfrm>
          <a:solidFill>
            <a:srgbClr val="79DCFF">
              <a:alpha val="10000"/>
            </a:srgbClr>
          </a:solidFill>
        </p:spPr>
        <p:style>
          <a:lnRef idx="2">
            <a:schemeClr val="dk1"/>
          </a:lnRef>
          <a:fillRef idx="1">
            <a:schemeClr val="lt1"/>
          </a:fillRef>
          <a:effectRef idx="0">
            <a:schemeClr val="dk1"/>
          </a:effectRef>
          <a:fontRef idx="minor">
            <a:schemeClr val="dk1"/>
          </a:fontRef>
        </p:style>
        <p:txBody>
          <a:bodyPr>
            <a:normAutofit/>
          </a:bodyPr>
          <a:lstStyle/>
          <a:p>
            <a:endParaRPr lang="es-ES" sz="1587" b="1" dirty="0">
              <a:latin typeface="Arial" panose="020B0604020202020204" pitchFamily="34" charset="0"/>
              <a:cs typeface="Arial" panose="020B0604020202020204" pitchFamily="34" charset="0"/>
            </a:endParaRPr>
          </a:p>
          <a:p>
            <a:r>
              <a:rPr lang="es-ES" sz="1587" b="1" dirty="0">
                <a:latin typeface="Arial" panose="020B0604020202020204" pitchFamily="34" charset="0"/>
                <a:cs typeface="Arial" panose="020B0604020202020204" pitchFamily="34" charset="0"/>
              </a:rPr>
              <a:t>Lunes 21 de junio del 2021:</a:t>
            </a:r>
          </a:p>
          <a:p>
            <a:pPr marL="0" indent="0">
              <a:lnSpc>
                <a:spcPct val="150000"/>
              </a:lnSpc>
              <a:buNone/>
            </a:pPr>
            <a:r>
              <a:rPr lang="es-ES" sz="1587" dirty="0">
                <a:latin typeface="Arial" panose="020B0604020202020204" pitchFamily="34" charset="0"/>
                <a:cs typeface="Arial" panose="020B0604020202020204" pitchFamily="34" charset="0"/>
              </a:rPr>
              <a:t>El día de hoy trabajé la emoción del miedo, tuve la participación de 2 niños, que es poca considerando que cité cincos niños, pero de igual manera trabajé muy bien, los niños participaron mucho, se divirtieron y me ayudó el establecer reglas para la participación. Quise utilizar otra herramienta para la clase y me resultó muy favorable porque los niños mostraron interés y eso ayudó a que aprendieran con más facilidad. Todo fluyó bien, no encuentro áreas de oportunidad.</a:t>
            </a:r>
          </a:p>
          <a:p>
            <a:pPr>
              <a:lnSpc>
                <a:spcPct val="150000"/>
              </a:lnSpc>
            </a:pPr>
            <a:r>
              <a:rPr lang="es-ES" sz="1587" b="1" dirty="0">
                <a:latin typeface="Arial" panose="020B0604020202020204" pitchFamily="34" charset="0"/>
                <a:cs typeface="Arial" panose="020B0604020202020204" pitchFamily="34" charset="0"/>
              </a:rPr>
              <a:t>Martes 22 de junio del 2021: </a:t>
            </a:r>
          </a:p>
          <a:p>
            <a:pPr marL="0" indent="0">
              <a:lnSpc>
                <a:spcPct val="150000"/>
              </a:lnSpc>
              <a:buNone/>
            </a:pPr>
            <a:r>
              <a:rPr lang="es-ES" sz="1587" dirty="0">
                <a:latin typeface="Arial" panose="020B0604020202020204" pitchFamily="34" charset="0"/>
                <a:cs typeface="Arial" panose="020B0604020202020204" pitchFamily="34" charset="0"/>
              </a:rPr>
              <a:t>Hoy quise salir de mi zona de conforto con el material virtual y decidí poner a los niños a realizar un experimento, este fue muy exitoso, se divirtieron y aprendieron. Considero que hubo muchas fortalezas y el variar con las actividades me ayudó a que los niños mostraran más interés y pudieran trabajar. Este día fue mi favorito dentro de toda mi jornada.</a:t>
            </a:r>
          </a:p>
          <a:p>
            <a:pPr>
              <a:lnSpc>
                <a:spcPct val="150000"/>
              </a:lnSpc>
            </a:pPr>
            <a:r>
              <a:rPr lang="es-ES" sz="1587" b="1" dirty="0">
                <a:latin typeface="Arial" panose="020B0604020202020204" pitchFamily="34" charset="0"/>
                <a:cs typeface="Arial" panose="020B0604020202020204" pitchFamily="34" charset="0"/>
              </a:rPr>
              <a:t>Miércoles 23 de junio del 2021:</a:t>
            </a:r>
          </a:p>
          <a:p>
            <a:pPr marL="0" indent="0">
              <a:lnSpc>
                <a:spcPct val="150000"/>
              </a:lnSpc>
              <a:buNone/>
            </a:pPr>
            <a:r>
              <a:rPr lang="es-ES" sz="1587" dirty="0">
                <a:latin typeface="Arial" panose="020B0604020202020204" pitchFamily="34" charset="0"/>
                <a:cs typeface="Arial" panose="020B0604020202020204" pitchFamily="34" charset="0"/>
              </a:rPr>
              <a:t>El día de hoy trabajé con los portadores de texto. En esta ocasión trabajé con dos niños con los que anteriormente no había trabajado y uno que ya sabía que presentaba problemas de lenguaje. La cuestión fue que a los otros dos niños la mamá no los dejaba responder por si mismo, ellas les tenían que estar diciendo y eso hizo un poco tediosa la clase, pero adquirieron aprendizajes, que es lo importante. </a:t>
            </a:r>
          </a:p>
        </p:txBody>
      </p:sp>
    </p:spTree>
    <p:extLst>
      <p:ext uri="{BB962C8B-B14F-4D97-AF65-F5344CB8AC3E}">
        <p14:creationId xmlns:p14="http://schemas.microsoft.com/office/powerpoint/2010/main" val="2167363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DB2F853-9ED6-41AF-A1CA-09BE95F2874A}"/>
              </a:ext>
            </a:extLst>
          </p:cNvPr>
          <p:cNvSpPr>
            <a:spLocks noGrp="1"/>
          </p:cNvSpPr>
          <p:nvPr>
            <p:ph idx="1"/>
          </p:nvPr>
        </p:nvSpPr>
        <p:spPr>
          <a:xfrm>
            <a:off x="210670" y="0"/>
            <a:ext cx="6436659" cy="8928847"/>
          </a:xfrm>
          <a:solidFill>
            <a:srgbClr val="79DCFF">
              <a:alpha val="10000"/>
            </a:srgbClr>
          </a:solidFill>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buNone/>
            </a:pPr>
            <a:endParaRPr lang="es-ES" sz="1587" b="1" dirty="0">
              <a:latin typeface="Arial" panose="020B0604020202020204" pitchFamily="34" charset="0"/>
              <a:cs typeface="Arial" panose="020B0604020202020204" pitchFamily="34" charset="0"/>
            </a:endParaRPr>
          </a:p>
          <a:p>
            <a:pPr>
              <a:lnSpc>
                <a:spcPct val="150000"/>
              </a:lnSpc>
            </a:pPr>
            <a:r>
              <a:rPr lang="es-ES" sz="1600" b="1" dirty="0">
                <a:latin typeface="Arial" panose="020B0604020202020204" pitchFamily="34" charset="0"/>
                <a:cs typeface="Arial" panose="020B0604020202020204" pitchFamily="34" charset="0"/>
              </a:rPr>
              <a:t>Jueves 24 de junio del 2021:</a:t>
            </a:r>
          </a:p>
          <a:p>
            <a:pPr marL="0" indent="0">
              <a:lnSpc>
                <a:spcPct val="150000"/>
              </a:lnSpc>
              <a:buNone/>
            </a:pPr>
            <a:r>
              <a:rPr lang="es-ES" sz="1600" dirty="0">
                <a:latin typeface="Arial" panose="020B0604020202020204" pitchFamily="34" charset="0"/>
                <a:cs typeface="Arial" panose="020B0604020202020204" pitchFamily="34" charset="0"/>
              </a:rPr>
              <a:t>El día de hoy terminé mi jornada de práctica y en esta ocasión trabajé las equivalencias. A pesar de que el tema era complicado, trabajaron muy bien, solo que me hubiera gustado hacerlo presencial porque es un tema que no todos los niños pueden adquirir en línea y necesitan muchos ejemplos. Considero que me hizo falta buscar otras alternativas para la explicación.</a:t>
            </a:r>
          </a:p>
          <a:p>
            <a:pPr marL="0" indent="0">
              <a:lnSpc>
                <a:spcPct val="150000"/>
              </a:lnSpc>
              <a:buNone/>
            </a:pPr>
            <a:r>
              <a:rPr lang="es-ES" sz="1600" b="1" dirty="0">
                <a:latin typeface="Arial" panose="020B0604020202020204" pitchFamily="34" charset="0"/>
                <a:cs typeface="Arial" panose="020B0604020202020204" pitchFamily="34" charset="0"/>
              </a:rPr>
              <a:t>Viernes 25 de junio del 2021: CTE.</a:t>
            </a:r>
          </a:p>
          <a:p>
            <a:pPr marL="0" indent="0" algn="ctr">
              <a:lnSpc>
                <a:spcPct val="150000"/>
              </a:lnSpc>
              <a:spcBef>
                <a:spcPts val="0"/>
              </a:spcBef>
              <a:buNone/>
            </a:pPr>
            <a:r>
              <a:rPr lang="es-ES" sz="1600" b="1" dirty="0">
                <a:latin typeface="Arial" panose="020B0604020202020204" pitchFamily="34" charset="0"/>
                <a:cs typeface="Arial" panose="020B0604020202020204" pitchFamily="34" charset="0"/>
              </a:rPr>
              <a:t>Conclusiones:</a:t>
            </a:r>
          </a:p>
          <a:p>
            <a:pPr marL="0" indent="0">
              <a:lnSpc>
                <a:spcPct val="150000"/>
              </a:lnSpc>
              <a:spcBef>
                <a:spcPts val="0"/>
              </a:spcBef>
              <a:buNone/>
            </a:pPr>
            <a:r>
              <a:rPr lang="es-ES" sz="1600" dirty="0">
                <a:latin typeface="Arial" panose="020B0604020202020204" pitchFamily="34" charset="0"/>
                <a:cs typeface="Arial" panose="020B0604020202020204" pitchFamily="34" charset="0"/>
              </a:rPr>
              <a:t>Considero que fue una jornada de práctica muy buena. Nuevamente la tecnología fue mi aliada para poder llevar con éxito mi jornada de práctica, ya que utilicé distintas paginas para innovar y crear material interactivo y de esta manera los niños podría mostrar interés por la clase y las actividades. Tal y como lo menciona </a:t>
            </a:r>
            <a:r>
              <a:rPr lang="es-MX" sz="1600" dirty="0">
                <a:effectLst/>
                <a:latin typeface="Arial" panose="020B0604020202020204" pitchFamily="34" charset="0"/>
                <a:ea typeface="Calibri" panose="020F0502020204030204" pitchFamily="34" charset="0"/>
                <a:cs typeface="Arial" panose="020B0604020202020204" pitchFamily="34" charset="0"/>
              </a:rPr>
              <a:t>Jaume Carbonell (2002) “</a:t>
            </a:r>
            <a:r>
              <a:rPr lang="es-ES" sz="1600" dirty="0">
                <a:effectLst/>
                <a:latin typeface="Arial" panose="020B0604020202020204" pitchFamily="34" charset="0"/>
                <a:ea typeface="Calibri" panose="020F0502020204030204" pitchFamily="34" charset="0"/>
                <a:cs typeface="Arial" panose="020B0604020202020204" pitchFamily="34" charset="0"/>
              </a:rPr>
              <a:t>La innovación no es una actividad puntual sino es precisa, es un trayecto que se detiene en la vida de las aulas, en los centros educativos y en la vida del docente.  </a:t>
            </a:r>
            <a:r>
              <a:rPr lang="es-MX" sz="1600" dirty="0">
                <a:effectLst/>
                <a:latin typeface="Arial" panose="020B0604020202020204" pitchFamily="34" charset="0"/>
                <a:ea typeface="Calibri" panose="020F0502020204030204" pitchFamily="34" charset="0"/>
                <a:cs typeface="Arial" panose="020B0604020202020204" pitchFamily="34" charset="0"/>
              </a:rPr>
              <a:t>Su propósito es modificar concepciones actitudes para la mejora del proceso de enseñanza aprendizaje”. Como menciona el autor, la innovación es muy importante en la educación, porque los docentes deben de estar en constante preparación y actualización, deben de siempre buscas mejor alternativas para que las actividades aplicadas sean exitosas. En mi jornada de práctica busque actividades que fueran innovadoras y que a través de su pantalla los niños pudieran interactuar. Es verdad que las clases virtuales han sido todo un reto, pero no es imposible porque actualmente contamos con muchas herramientas que nos ayudan a lograr el proceso de enseñanza/aprendizaje. </a:t>
            </a:r>
          </a:p>
          <a:p>
            <a:pPr marL="0" indent="0">
              <a:lnSpc>
                <a:spcPct val="150000"/>
              </a:lnSpc>
              <a:spcBef>
                <a:spcPts val="0"/>
              </a:spcBef>
              <a:buNone/>
            </a:pPr>
            <a:endParaRPr lang="es-ES" sz="1600" dirty="0">
              <a:latin typeface="Arial" panose="020B0604020202020204" pitchFamily="34" charset="0"/>
              <a:cs typeface="Arial" panose="020B0604020202020204" pitchFamily="34" charset="0"/>
            </a:endParaRPr>
          </a:p>
          <a:p>
            <a:pPr marL="0" indent="0" algn="ctr">
              <a:lnSpc>
                <a:spcPct val="150000"/>
              </a:lnSpc>
              <a:buNone/>
            </a:pPr>
            <a:endParaRPr lang="es-E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1897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DB2F853-9ED6-41AF-A1CA-09BE95F2874A}"/>
              </a:ext>
            </a:extLst>
          </p:cNvPr>
          <p:cNvSpPr>
            <a:spLocks noGrp="1"/>
          </p:cNvSpPr>
          <p:nvPr>
            <p:ph idx="1"/>
          </p:nvPr>
        </p:nvSpPr>
        <p:spPr>
          <a:xfrm>
            <a:off x="210670" y="0"/>
            <a:ext cx="6436659" cy="9144000"/>
          </a:xfrm>
          <a:solidFill>
            <a:srgbClr val="79DCFF">
              <a:alpha val="10000"/>
            </a:srgbClr>
          </a:solidFill>
        </p:spPr>
        <p:style>
          <a:lnRef idx="2">
            <a:schemeClr val="dk1"/>
          </a:lnRef>
          <a:fillRef idx="1">
            <a:schemeClr val="lt1"/>
          </a:fillRef>
          <a:effectRef idx="0">
            <a:schemeClr val="dk1"/>
          </a:effectRef>
          <a:fontRef idx="minor">
            <a:schemeClr val="dk1"/>
          </a:fontRef>
        </p:style>
        <p:txBody>
          <a:bodyPr>
            <a:normAutofit/>
          </a:bodyPr>
          <a:lstStyle/>
          <a:p>
            <a:pPr marL="0" indent="0">
              <a:buNone/>
            </a:pPr>
            <a:endParaRPr lang="es-ES" sz="1587" b="1" dirty="0">
              <a:latin typeface="Arial" panose="020B0604020202020204" pitchFamily="34" charset="0"/>
              <a:cs typeface="Arial" panose="020B0604020202020204" pitchFamily="34" charset="0"/>
            </a:endParaRPr>
          </a:p>
          <a:p>
            <a:pPr marL="0" indent="0">
              <a:lnSpc>
                <a:spcPct val="150000"/>
              </a:lnSpc>
              <a:buNone/>
            </a:pPr>
            <a:r>
              <a:rPr lang="es-ES" sz="1587" dirty="0">
                <a:latin typeface="Arial" panose="020B0604020202020204" pitchFamily="34" charset="0"/>
                <a:cs typeface="Arial" panose="020B0604020202020204" pitchFamily="34" charset="0"/>
              </a:rPr>
              <a:t>Además que considero que los niños se llevaron aprendizajes significativos que van a poder aplicar en su vida cotidiana y en su contexto social. Esta jornada de práctica no fue la excepción, también en todas las clases virtuales rescate los aprendizajes previos de mis alumnos, para posteriormente partir de ahí. </a:t>
            </a:r>
            <a:r>
              <a:rPr lang="es-ES" sz="1600" dirty="0">
                <a:latin typeface="Arial" panose="020B0604020202020204" pitchFamily="34" charset="0"/>
                <a:cs typeface="Arial" panose="020B0604020202020204" pitchFamily="34" charset="0"/>
              </a:rPr>
              <a:t>Clifford menciona que el conocimiento previo es una estructura cognitiva que sufre un proceso de acomodación y asimilación, superponiéndose una a la otra y remplazando esta ultima a la anterior, es decir, el conocimiento previo se ubica como aquel saber que el sujeto ya ha asimilado y que utiliza para acomodar el nuevo conocimientos en un nivel más avanzado. </a:t>
            </a:r>
            <a:r>
              <a:rPr lang="es-ES" sz="1600" dirty="0">
                <a:latin typeface="Arial" panose="020B0604020202020204" pitchFamily="34" charset="0"/>
                <a:ea typeface="Calibri" panose="020F0502020204030204" pitchFamily="34" charset="0"/>
                <a:cs typeface="Arial" panose="020B0604020202020204" pitchFamily="34" charset="0"/>
              </a:rPr>
              <a:t>Al rescatar los aprendizajes previos de mis alumnos y enriquecerlos con más información y actividades adecuadas, pude lograr crear en ellos aprendizajes significativos, porque lo vinculan con su vida diaria. Tal y como lo menciona </a:t>
            </a:r>
            <a:r>
              <a:rPr lang="es-ES" sz="1600" dirty="0">
                <a:latin typeface="Arial" panose="020B0604020202020204" pitchFamily="34" charset="0"/>
                <a:cs typeface="Arial" panose="020B0604020202020204" pitchFamily="34" charset="0"/>
              </a:rPr>
              <a:t>Ausubel (1976), quien entiende el aprendizaje significativo como “la incorporación de nuevos conocimientos a las estructuras cognitivas del niño. Estos nuevos conocimientos se adquieren mediante la relación de lo ya existente o la que el niño ya conoce, dándole significado a partir de ese conocimiento ya incluido en las estructuras cognitivas”. Como menciona el autor, estos aprendizajes se adquieren por medio de los aprendizajes previos y es importante que como educadoras los tomemos en cuenta.</a:t>
            </a:r>
            <a:endParaRPr lang="es-ES" sz="1587"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2522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DB2F853-9ED6-41AF-A1CA-09BE95F2874A}"/>
              </a:ext>
            </a:extLst>
          </p:cNvPr>
          <p:cNvSpPr>
            <a:spLocks noGrp="1"/>
          </p:cNvSpPr>
          <p:nvPr>
            <p:ph idx="1"/>
          </p:nvPr>
        </p:nvSpPr>
        <p:spPr>
          <a:xfrm>
            <a:off x="210670" y="0"/>
            <a:ext cx="6436659" cy="9144000"/>
          </a:xfrm>
          <a:solidFill>
            <a:srgbClr val="79DCFF">
              <a:alpha val="10000"/>
            </a:srgbClr>
          </a:solidFill>
        </p:spPr>
        <p:style>
          <a:lnRef idx="2">
            <a:schemeClr val="dk1"/>
          </a:lnRef>
          <a:fillRef idx="1">
            <a:schemeClr val="lt1"/>
          </a:fillRef>
          <a:effectRef idx="0">
            <a:schemeClr val="dk1"/>
          </a:effectRef>
          <a:fontRef idx="minor">
            <a:schemeClr val="dk1"/>
          </a:fontRef>
        </p:style>
        <p:txBody>
          <a:bodyPr>
            <a:normAutofit/>
          </a:bodyPr>
          <a:lstStyle/>
          <a:p>
            <a:pPr marL="0" indent="0">
              <a:buNone/>
            </a:pPr>
            <a:endParaRPr lang="es-ES" sz="1587" b="1" dirty="0">
              <a:latin typeface="Arial" panose="020B0604020202020204" pitchFamily="34" charset="0"/>
              <a:cs typeface="Arial" panose="020B0604020202020204" pitchFamily="34" charset="0"/>
            </a:endParaRPr>
          </a:p>
          <a:p>
            <a:pPr marL="0" indent="0">
              <a:lnSpc>
                <a:spcPct val="150000"/>
              </a:lnSpc>
              <a:buNone/>
            </a:pPr>
            <a:r>
              <a:rPr lang="es-ES" sz="1587" dirty="0">
                <a:latin typeface="Arial" panose="020B0604020202020204" pitchFamily="34" charset="0"/>
                <a:cs typeface="Arial" panose="020B0604020202020204" pitchFamily="34" charset="0"/>
              </a:rPr>
              <a:t>La única dificultad que tuve fue el poco apoyo de los padres de familia para enviar evidencias al grupo.  Mi educadora me comentaba que es normal porque ahorita ya querían salir de vacaciones, sin embargo tuve que motivarlos para poder tener mis carpetas virtuales. </a:t>
            </a:r>
          </a:p>
          <a:p>
            <a:pPr marL="0" indent="0">
              <a:lnSpc>
                <a:spcPct val="150000"/>
              </a:lnSpc>
              <a:buNone/>
            </a:pPr>
            <a:r>
              <a:rPr lang="es-ES" sz="1587" dirty="0">
                <a:latin typeface="Arial" panose="020B0604020202020204" pitchFamily="34" charset="0"/>
                <a:cs typeface="Arial" panose="020B0604020202020204" pitchFamily="34" charset="0"/>
              </a:rPr>
              <a:t>En general fue un práctica muy buena y todo salió muy bien, la disfruté mucho y ya tengo nuevos conocimientos y estrategias para mis próximas prácticas.</a:t>
            </a:r>
          </a:p>
        </p:txBody>
      </p:sp>
    </p:spTree>
    <p:extLst>
      <p:ext uri="{BB962C8B-B14F-4D97-AF65-F5344CB8AC3E}">
        <p14:creationId xmlns:p14="http://schemas.microsoft.com/office/powerpoint/2010/main" val="334087440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3044</TotalTime>
  <Words>1265</Words>
  <Application>Microsoft Office PowerPoint</Application>
  <PresentationFormat>Carta (216 x 279 mm)</PresentationFormat>
  <Paragraphs>94</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Calibri</vt:lpstr>
      <vt:lpstr>Calibri Light</vt:lpstr>
      <vt:lpstr>Comic Sans MS</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Norberto Alejandro Gaytan Bernal</dc:creator>
  <cp:lastModifiedBy>Norberto Alejandro Gaytan Bernal</cp:lastModifiedBy>
  <cp:revision>8</cp:revision>
  <dcterms:created xsi:type="dcterms:W3CDTF">2021-06-22T02:52:11Z</dcterms:created>
  <dcterms:modified xsi:type="dcterms:W3CDTF">2021-06-24T21:42:46Z</dcterms:modified>
</cp:coreProperties>
</file>