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1" r:id="rId4"/>
    <p:sldId id="262" r:id="rId5"/>
    <p:sldId id="263" r:id="rId6"/>
    <p:sldId id="260" r:id="rId7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9999"/>
    <a:srgbClr val="CC9900"/>
    <a:srgbClr val="79DCFF"/>
    <a:srgbClr val="9966FF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249" autoAdjust="0"/>
  </p:normalViewPr>
  <p:slideViewPr>
    <p:cSldViewPr snapToGrid="0">
      <p:cViewPr varScale="1">
        <p:scale>
          <a:sx n="34" d="100"/>
          <a:sy n="34" d="100"/>
        </p:scale>
        <p:origin x="16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MQ\Downloads\1067-Texto%20del%20art&#195;&#173;culo-3629-2-10-20181019.pdf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8">
            <a:extLst>
              <a:ext uri="{FF2B5EF4-FFF2-40B4-BE49-F238E27FC236}">
                <a16:creationId xmlns:a16="http://schemas.microsoft.com/office/drawing/2014/main" id="{CDE03440-210A-4B48-AB15-D1ABF8BE36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5" t="9261"/>
          <a:stretch>
            <a:fillRect/>
          </a:stretch>
        </p:blipFill>
        <p:spPr bwMode="auto">
          <a:xfrm>
            <a:off x="381000" y="857250"/>
            <a:ext cx="10477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B28018F8-5B98-44A9-9E84-29BBFD2D6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456" y="457200"/>
            <a:ext cx="6572249" cy="8990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8088" tIns="47610" rIns="91440" bIns="4761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lang="es-MX" altLang="es-MX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MX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Preescolar.</a:t>
            </a:r>
            <a:endParaRPr lang="es-MX" altLang="es-MX" sz="1050" dirty="0"/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</a:t>
            </a:r>
            <a:r>
              <a:rPr lang="es-MX" altLang="es-MX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MX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preescolar.</a:t>
            </a:r>
            <a:endParaRPr lang="es-MX" altLang="es-MX" sz="1050" dirty="0"/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Sexto semestre.</a:t>
            </a:r>
            <a:endParaRPr lang="es-MX" altLang="es-MX" sz="1050" dirty="0"/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3°A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Trabajo docente y proyectos de mejora escolar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Maestra: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Dolores Patricia Segovia G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mez </a:t>
            </a:r>
            <a:endParaRPr kumimoji="0" lang="es-ES" altLang="es-MX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“Diario de campo”</a:t>
            </a:r>
            <a:endParaRPr kumimoji="0" lang="es-ES" altLang="es-MX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Valeria Elizabeth Preciado Villalobos N°14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 de unidad: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Plantea las necesidades formativas de los alumnos de acuerdo con sus procesos de desarrollo y de aprendizaje, con base en los nuevos enfoques pedag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gicos.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Establece relaciones entre los principios, conceptos disciplinarios y contenidos del plan y programas de estudio en funci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del logro de aprendizaje de sus alumnos, asegurando la coherencia y continuidad entre los distintos grados y niveles educativos.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Utiliza metodolog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 pertinentes y actualizadas para promover el aprendizaje de los alumnos en los diferentes campos,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reas y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mbitos que propone el curr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culum, considerando los contextos y su desarrollo.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Incorpora los recursos y medios did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cticos id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neos para favorecer el aprendizaje de acuerdo con el conocimiento de los procesos de desarrollo cognitivo y socioemocional de los alumnos.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Elabora diagn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sticos de los intereses, motivaciones y necesidades formativas de los alumnos para organizar las actividades de aprendizaje, as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como las adecuaciones curriculares y did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cticas pertinentes.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Selecciona estrategias que favorecen el desarrollo intelectual, f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sico, social y emocional de los alumnos para procurar el logro de los aprendizajes.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Emplea los medios tecnol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gicos y las fuentes de informaci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cient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fica disponibles para mantenerse actualizado respecto a los diversos campos de conocimiento que intervienen en su trabajo docente.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Construye escenarios y experiencias de aprendizaje utilizando diversos recursos metodol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gicos y tecnol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gicos para favorecer la educaci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inclusiva.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Eval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el aprendizaje de sus alumnos mediante la aplicaci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de distintas teor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as, m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todos e instrumentos considerando las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reas, campos y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mbitos de conocimiento, as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como los saberes correspondientes al grado y nivel educativo.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Elabora propuestas para mejorar los resultados de su ense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anza y los aprendizajes de sus alumnos.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Utiliza los recursos metodol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gicos y t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cnicos de la investigaci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para explicar, comprender situaciones educativas y mejorar su docencia.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Orienta su actuaci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profesional con sentido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tico-valoral y asume los diversos principios y reglas que aseguran una mejor convivencia institucional y social, en beneficio de los alumnos y de la comunidad escolar.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Decide las estrategias pedag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gicas para minimizar o eliminar las barreras para el aprendizaje y la participaci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asegurando una educaci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inclusiva.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Saltillo, Coahuila 				</a:t>
            </a:r>
            <a:r>
              <a:rPr lang="es-MX" altLang="es-MX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22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/06/2021           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979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4C9F0D7B-B3A5-45E8-80BF-B8345D07A456}"/>
              </a:ext>
            </a:extLst>
          </p:cNvPr>
          <p:cNvSpPr/>
          <p:nvPr/>
        </p:nvSpPr>
        <p:spPr>
          <a:xfrm>
            <a:off x="360837" y="175369"/>
            <a:ext cx="7055488" cy="101258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Lunes 14 de junio del 2021</a:t>
            </a:r>
          </a:p>
          <a:p>
            <a:pPr algn="ctr"/>
            <a:endParaRPr lang="es-ES" sz="16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8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Se mando mensaje en la mañana al grupo de padres de familia, deseándoles un buen día y recordándoles que hay que realizar las actividades en casa que se pidieron.</a:t>
            </a:r>
          </a:p>
          <a:p>
            <a:r>
              <a:rPr lang="es-ES" sz="28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El día de hoy no se llevo a cabo clases en línea, se asistió a observar la clase de educación artísticas.</a:t>
            </a:r>
          </a:p>
          <a:p>
            <a:r>
              <a:rPr lang="es-ES" sz="28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Es importante tomar en cuenta la clase de artes ya que en el libro de Aprendizajes Clave (2017) menciona que e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l área de Artes ofrece a los estudiantes de educación básica experiencias de aprendizaje que les permiten identificar y ejercer sus derechos culturales y a la vez contribuye a la conformación de la identidad personal y social de los estudiantes, lo que en sentido amplio posibilita el reconocimiento de las diferencias culturales, étnicas, sociales y de género, y el aprecio y apropiación del patrimonio artístico y cultural.</a:t>
            </a:r>
            <a:endParaRPr lang="es-ES" sz="2800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167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9D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4C9F0D7B-B3A5-45E8-80BF-B8345D07A456}"/>
              </a:ext>
            </a:extLst>
          </p:cNvPr>
          <p:cNvSpPr/>
          <p:nvPr/>
        </p:nvSpPr>
        <p:spPr>
          <a:xfrm>
            <a:off x="360837" y="206384"/>
            <a:ext cx="7055488" cy="101258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Martes 15 de junio del 2021</a:t>
            </a:r>
          </a:p>
          <a:p>
            <a:pPr algn="ctr"/>
            <a:endParaRPr lang="es-ES" sz="32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8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Se mando mensaje en la mañana al grupo de padres de familia, deseándoles un buen día y recordándoles que hay que realizar las actividades en casa que se pidieron, se mando el link para la clase en línea y los materiales que se utilizarán.</a:t>
            </a:r>
          </a:p>
          <a:p>
            <a:r>
              <a:rPr lang="es-ES" sz="28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En el libro de Aprendizajes Clave se menciona que e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l desarrollo de la motricidad en esta etapa implica que los niños avancen en sus capacidades físicas al desplazarse en distintas direcciones y a diversas velocidades, que participen en juegos y actividades que les demanden ejecutar movimientos y acciones combinadas con coordinación y equilibrio, que manipulen diversos materiales, instrumentos y herramientas que requieren control y precisión en sus movimientos, en actividades en las que pongan en juego también el intelecto.</a:t>
            </a:r>
            <a:endParaRPr lang="es-ES" sz="2800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800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660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968624"/>
            <a:chOff x="-60113" y="101667"/>
            <a:chExt cx="8202188" cy="996862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_____________________________________________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__________________________________________________________________________________________________________________________________________________________________________________________________________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4773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_________________________________________________________________________________________________________________________________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14773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_________________________________________________________________________________________________________________________________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125" name="Rectángulo 124">
            <a:extLst>
              <a:ext uri="{FF2B5EF4-FFF2-40B4-BE49-F238E27FC236}">
                <a16:creationId xmlns:a16="http://schemas.microsoft.com/office/drawing/2014/main" id="{925C8D44-053B-43C7-AD47-1592146EBCC5}"/>
              </a:ext>
            </a:extLst>
          </p:cNvPr>
          <p:cNvSpPr/>
          <p:nvPr/>
        </p:nvSpPr>
        <p:spPr>
          <a:xfrm>
            <a:off x="1331119" y="450797"/>
            <a:ext cx="5437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27" name="Rectángulo 126">
            <a:extLst>
              <a:ext uri="{FF2B5EF4-FFF2-40B4-BE49-F238E27FC236}">
                <a16:creationId xmlns:a16="http://schemas.microsoft.com/office/drawing/2014/main" id="{42812A20-6B7D-4899-BDA2-71538010D6C6}"/>
              </a:ext>
            </a:extLst>
          </p:cNvPr>
          <p:cNvSpPr/>
          <p:nvPr/>
        </p:nvSpPr>
        <p:spPr>
          <a:xfrm>
            <a:off x="684683" y="208379"/>
            <a:ext cx="213712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23</a:t>
            </a:r>
            <a:r>
              <a:rPr lang="es-ES" sz="2800" b="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06   2021</a:t>
            </a:r>
          </a:p>
        </p:txBody>
      </p:sp>
      <p:sp>
        <p:nvSpPr>
          <p:cNvPr id="131" name="Rectángulo 130">
            <a:extLst>
              <a:ext uri="{FF2B5EF4-FFF2-40B4-BE49-F238E27FC236}">
                <a16:creationId xmlns:a16="http://schemas.microsoft.com/office/drawing/2014/main" id="{D8FBB48C-5B37-4AF0-8245-6A6C2F6984DE}"/>
              </a:ext>
            </a:extLst>
          </p:cNvPr>
          <p:cNvSpPr/>
          <p:nvPr/>
        </p:nvSpPr>
        <p:spPr>
          <a:xfrm>
            <a:off x="3752262" y="4310427"/>
            <a:ext cx="396611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600" b="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actividad fue buena los niños se interesaron por las consignas y los materiales.</a:t>
            </a:r>
          </a:p>
        </p:txBody>
      </p:sp>
      <p:sp>
        <p:nvSpPr>
          <p:cNvPr id="133" name="Rectángulo 132">
            <a:extLst>
              <a:ext uri="{FF2B5EF4-FFF2-40B4-BE49-F238E27FC236}">
                <a16:creationId xmlns:a16="http://schemas.microsoft.com/office/drawing/2014/main" id="{5FA814FA-5B9D-469E-852F-647CAD28CC6E}"/>
              </a:ext>
            </a:extLst>
          </p:cNvPr>
          <p:cNvSpPr/>
          <p:nvPr/>
        </p:nvSpPr>
        <p:spPr>
          <a:xfrm>
            <a:off x="2997948" y="2165971"/>
            <a:ext cx="5437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34" name="Rectángulo 133">
            <a:extLst>
              <a:ext uri="{FF2B5EF4-FFF2-40B4-BE49-F238E27FC236}">
                <a16:creationId xmlns:a16="http://schemas.microsoft.com/office/drawing/2014/main" id="{ED0EB01B-EC71-47B6-A66C-5D85C1233046}"/>
              </a:ext>
            </a:extLst>
          </p:cNvPr>
          <p:cNvSpPr/>
          <p:nvPr/>
        </p:nvSpPr>
        <p:spPr>
          <a:xfrm>
            <a:off x="3029187" y="2853887"/>
            <a:ext cx="5437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54" name="Rectángulo 153">
            <a:extLst>
              <a:ext uri="{FF2B5EF4-FFF2-40B4-BE49-F238E27FC236}">
                <a16:creationId xmlns:a16="http://schemas.microsoft.com/office/drawing/2014/main" id="{F04D3D5E-666D-4693-A4B7-BB406864EC29}"/>
              </a:ext>
            </a:extLst>
          </p:cNvPr>
          <p:cNvSpPr/>
          <p:nvPr/>
        </p:nvSpPr>
        <p:spPr>
          <a:xfrm>
            <a:off x="71419" y="3949596"/>
            <a:ext cx="3449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56" name="Rectángulo 155">
            <a:extLst>
              <a:ext uri="{FF2B5EF4-FFF2-40B4-BE49-F238E27FC236}">
                <a16:creationId xmlns:a16="http://schemas.microsoft.com/office/drawing/2014/main" id="{778E9F2E-99E9-4336-82C5-C62CD6B13DC0}"/>
              </a:ext>
            </a:extLst>
          </p:cNvPr>
          <p:cNvSpPr/>
          <p:nvPr/>
        </p:nvSpPr>
        <p:spPr>
          <a:xfrm>
            <a:off x="60114" y="4182159"/>
            <a:ext cx="3449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57" name="Rectángulo 156">
            <a:extLst>
              <a:ext uri="{FF2B5EF4-FFF2-40B4-BE49-F238E27FC236}">
                <a16:creationId xmlns:a16="http://schemas.microsoft.com/office/drawing/2014/main" id="{200143FF-57E8-47CB-B76F-A301AC27D508}"/>
              </a:ext>
            </a:extLst>
          </p:cNvPr>
          <p:cNvSpPr/>
          <p:nvPr/>
        </p:nvSpPr>
        <p:spPr>
          <a:xfrm>
            <a:off x="64521" y="4388013"/>
            <a:ext cx="3449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58" name="Rectángulo 157">
            <a:extLst>
              <a:ext uri="{FF2B5EF4-FFF2-40B4-BE49-F238E27FC236}">
                <a16:creationId xmlns:a16="http://schemas.microsoft.com/office/drawing/2014/main" id="{B0A3CD3E-488A-4C9F-BEB5-1C970450E7FF}"/>
              </a:ext>
            </a:extLst>
          </p:cNvPr>
          <p:cNvSpPr/>
          <p:nvPr/>
        </p:nvSpPr>
        <p:spPr>
          <a:xfrm>
            <a:off x="60697" y="4935326"/>
            <a:ext cx="3449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60" name="Rectángulo 159">
            <a:extLst>
              <a:ext uri="{FF2B5EF4-FFF2-40B4-BE49-F238E27FC236}">
                <a16:creationId xmlns:a16="http://schemas.microsoft.com/office/drawing/2014/main" id="{0302D403-3B7F-4D3F-A168-AA55D224CE60}"/>
              </a:ext>
            </a:extLst>
          </p:cNvPr>
          <p:cNvSpPr/>
          <p:nvPr/>
        </p:nvSpPr>
        <p:spPr>
          <a:xfrm>
            <a:off x="4486080" y="5824961"/>
            <a:ext cx="3449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62" name="Rectángulo 161">
            <a:extLst>
              <a:ext uri="{FF2B5EF4-FFF2-40B4-BE49-F238E27FC236}">
                <a16:creationId xmlns:a16="http://schemas.microsoft.com/office/drawing/2014/main" id="{E3DEE329-220D-4E56-8F78-9780E32490CE}"/>
              </a:ext>
            </a:extLst>
          </p:cNvPr>
          <p:cNvSpPr/>
          <p:nvPr/>
        </p:nvSpPr>
        <p:spPr>
          <a:xfrm>
            <a:off x="4472228" y="6018621"/>
            <a:ext cx="3449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63" name="Rectángulo 162">
            <a:extLst>
              <a:ext uri="{FF2B5EF4-FFF2-40B4-BE49-F238E27FC236}">
                <a16:creationId xmlns:a16="http://schemas.microsoft.com/office/drawing/2014/main" id="{1DEEA2A6-1D31-433C-934F-6A266AFCC499}"/>
              </a:ext>
            </a:extLst>
          </p:cNvPr>
          <p:cNvSpPr/>
          <p:nvPr/>
        </p:nvSpPr>
        <p:spPr>
          <a:xfrm>
            <a:off x="4479154" y="6223151"/>
            <a:ext cx="3449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64" name="Rectángulo 163">
            <a:extLst>
              <a:ext uri="{FF2B5EF4-FFF2-40B4-BE49-F238E27FC236}">
                <a16:creationId xmlns:a16="http://schemas.microsoft.com/office/drawing/2014/main" id="{BE21D402-C446-45B8-94E2-382A2231FC2B}"/>
              </a:ext>
            </a:extLst>
          </p:cNvPr>
          <p:cNvSpPr/>
          <p:nvPr/>
        </p:nvSpPr>
        <p:spPr>
          <a:xfrm>
            <a:off x="4487200" y="6400968"/>
            <a:ext cx="3449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67" name="Rectángulo 166">
            <a:extLst>
              <a:ext uri="{FF2B5EF4-FFF2-40B4-BE49-F238E27FC236}">
                <a16:creationId xmlns:a16="http://schemas.microsoft.com/office/drawing/2014/main" id="{7D3C9F54-9D86-47F4-B662-545B12B58BB9}"/>
              </a:ext>
            </a:extLst>
          </p:cNvPr>
          <p:cNvSpPr/>
          <p:nvPr/>
        </p:nvSpPr>
        <p:spPr>
          <a:xfrm>
            <a:off x="6085757" y="7150706"/>
            <a:ext cx="3449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88" name="Rectángulo 187">
            <a:extLst>
              <a:ext uri="{FF2B5EF4-FFF2-40B4-BE49-F238E27FC236}">
                <a16:creationId xmlns:a16="http://schemas.microsoft.com/office/drawing/2014/main" id="{C50B2B99-E197-483E-9812-214566610D9B}"/>
              </a:ext>
            </a:extLst>
          </p:cNvPr>
          <p:cNvSpPr/>
          <p:nvPr/>
        </p:nvSpPr>
        <p:spPr>
          <a:xfrm>
            <a:off x="6085757" y="7342730"/>
            <a:ext cx="3449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89" name="Rectángulo 188">
            <a:extLst>
              <a:ext uri="{FF2B5EF4-FFF2-40B4-BE49-F238E27FC236}">
                <a16:creationId xmlns:a16="http://schemas.microsoft.com/office/drawing/2014/main" id="{6D4A94DC-F282-4A3D-8A58-CB55BA795BDB}"/>
              </a:ext>
            </a:extLst>
          </p:cNvPr>
          <p:cNvSpPr/>
          <p:nvPr/>
        </p:nvSpPr>
        <p:spPr>
          <a:xfrm>
            <a:off x="6086744" y="7547821"/>
            <a:ext cx="3449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91" name="Rectángulo 190">
            <a:extLst>
              <a:ext uri="{FF2B5EF4-FFF2-40B4-BE49-F238E27FC236}">
                <a16:creationId xmlns:a16="http://schemas.microsoft.com/office/drawing/2014/main" id="{F1FF963C-41F9-4C82-A83E-FFD1E08964CC}"/>
              </a:ext>
            </a:extLst>
          </p:cNvPr>
          <p:cNvSpPr/>
          <p:nvPr/>
        </p:nvSpPr>
        <p:spPr>
          <a:xfrm>
            <a:off x="6087766" y="7739985"/>
            <a:ext cx="3449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93" name="Rectángulo 192">
            <a:extLst>
              <a:ext uri="{FF2B5EF4-FFF2-40B4-BE49-F238E27FC236}">
                <a16:creationId xmlns:a16="http://schemas.microsoft.com/office/drawing/2014/main" id="{B52F6542-6DA3-4FE3-9A38-6A8826F4E61F}"/>
              </a:ext>
            </a:extLst>
          </p:cNvPr>
          <p:cNvSpPr/>
          <p:nvPr/>
        </p:nvSpPr>
        <p:spPr>
          <a:xfrm>
            <a:off x="6085757" y="7917369"/>
            <a:ext cx="3449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95" name="Rectángulo 194">
            <a:extLst>
              <a:ext uri="{FF2B5EF4-FFF2-40B4-BE49-F238E27FC236}">
                <a16:creationId xmlns:a16="http://schemas.microsoft.com/office/drawing/2014/main" id="{A44218AA-B75B-4C5F-8EEA-9060C0C3BD51}"/>
              </a:ext>
            </a:extLst>
          </p:cNvPr>
          <p:cNvSpPr/>
          <p:nvPr/>
        </p:nvSpPr>
        <p:spPr>
          <a:xfrm>
            <a:off x="6085757" y="8093776"/>
            <a:ext cx="3449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197" name="Rectángulo 196">
            <a:extLst>
              <a:ext uri="{FF2B5EF4-FFF2-40B4-BE49-F238E27FC236}">
                <a16:creationId xmlns:a16="http://schemas.microsoft.com/office/drawing/2014/main" id="{04ED9BD1-859F-4C82-9DCD-67D6CF8157FA}"/>
              </a:ext>
            </a:extLst>
          </p:cNvPr>
          <p:cNvSpPr/>
          <p:nvPr/>
        </p:nvSpPr>
        <p:spPr>
          <a:xfrm>
            <a:off x="-15012" y="8654940"/>
            <a:ext cx="39661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dirty="0">
                <a:ln w="0"/>
              </a:rPr>
              <a:t>Los niños mostraron interés en realizar la actividad gracias a que se utilizaron materiales concretos.</a:t>
            </a:r>
            <a:endParaRPr lang="es-ES" b="0" cap="none" spc="0" dirty="0">
              <a:ln w="0"/>
            </a:endParaRPr>
          </a:p>
        </p:txBody>
      </p:sp>
      <p:sp>
        <p:nvSpPr>
          <p:cNvPr id="199" name="Rectángulo 198">
            <a:extLst>
              <a:ext uri="{FF2B5EF4-FFF2-40B4-BE49-F238E27FC236}">
                <a16:creationId xmlns:a16="http://schemas.microsoft.com/office/drawing/2014/main" id="{2227552F-9678-4805-BB4D-0F127E9B9A0B}"/>
              </a:ext>
            </a:extLst>
          </p:cNvPr>
          <p:cNvSpPr/>
          <p:nvPr/>
        </p:nvSpPr>
        <p:spPr>
          <a:xfrm>
            <a:off x="3849916" y="8645425"/>
            <a:ext cx="396611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600" b="0" cap="none" spc="0" dirty="0">
                <a:ln w="0"/>
              </a:rPr>
              <a:t>Algunos pasos para lograr armar el papalote fueron difíciles pero gracias a la ayuda de los padres de familia se logro el objetivo.</a:t>
            </a:r>
          </a:p>
        </p:txBody>
      </p:sp>
      <p:sp>
        <p:nvSpPr>
          <p:cNvPr id="159" name="Rectángulo 158">
            <a:extLst>
              <a:ext uri="{FF2B5EF4-FFF2-40B4-BE49-F238E27FC236}">
                <a16:creationId xmlns:a16="http://schemas.microsoft.com/office/drawing/2014/main" id="{F91672A3-46DF-4B89-806D-7C9B91FDB560}"/>
              </a:ext>
            </a:extLst>
          </p:cNvPr>
          <p:cNvSpPr/>
          <p:nvPr/>
        </p:nvSpPr>
        <p:spPr>
          <a:xfrm>
            <a:off x="71419" y="4556306"/>
            <a:ext cx="3449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  <p:sp>
        <p:nvSpPr>
          <p:cNvPr id="200" name="Rectángulo 199">
            <a:extLst>
              <a:ext uri="{FF2B5EF4-FFF2-40B4-BE49-F238E27FC236}">
                <a16:creationId xmlns:a16="http://schemas.microsoft.com/office/drawing/2014/main" id="{B80063DD-D378-4C3D-8EA9-C2564EDE51ED}"/>
              </a:ext>
            </a:extLst>
          </p:cNvPr>
          <p:cNvSpPr/>
          <p:nvPr/>
        </p:nvSpPr>
        <p:spPr>
          <a:xfrm>
            <a:off x="64521" y="4741500"/>
            <a:ext cx="3449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321887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4C9F0D7B-B3A5-45E8-80BF-B8345D07A456}"/>
              </a:ext>
            </a:extLst>
          </p:cNvPr>
          <p:cNvSpPr/>
          <p:nvPr/>
        </p:nvSpPr>
        <p:spPr>
          <a:xfrm>
            <a:off x="360837" y="206384"/>
            <a:ext cx="7055488" cy="969496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Jueves 24 de junio del 2021</a:t>
            </a:r>
          </a:p>
          <a:p>
            <a:pPr algn="ctr"/>
            <a:endParaRPr lang="es-ES" sz="32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8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Se mando mensaje en la mañana al grupo de padres de familia, deseándoles un buen día y recordándoles que hay que realizar las actividades en casa que se pidieron, y entregarlas el día de mañana.</a:t>
            </a:r>
          </a:p>
          <a:p>
            <a:r>
              <a:rPr lang="es-ES" sz="28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La actividad de hoy fue una actividad en línea ya que es importante buscar diferentes herramientas digitales y es importante ya que 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permiten una mayor distribución e intercambio de informaciones y contenidos; incrementa la cobertura educativa, muchas veces con la calidad y la flexibilidad que amerita la vida contemporánea; crea plataformas para la formación a lo largo de la vida; implica la superación profesional del docente y un cambio del rol del estudiante dentro del escenario escolar; además de que supone una renovación de las estrategias metodológicas para impartir clases.</a:t>
            </a:r>
          </a:p>
        </p:txBody>
      </p:sp>
    </p:spTree>
    <p:extLst>
      <p:ext uri="{BB962C8B-B14F-4D97-AF65-F5344CB8AC3E}">
        <p14:creationId xmlns:p14="http://schemas.microsoft.com/office/powerpoint/2010/main" val="2504142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3D5234-DBF7-446D-8C3A-452990B03ABA}"/>
              </a:ext>
            </a:extLst>
          </p:cNvPr>
          <p:cNvSpPr txBox="1">
            <a:spLocks/>
          </p:cNvSpPr>
          <p:nvPr/>
        </p:nvSpPr>
        <p:spPr>
          <a:xfrm>
            <a:off x="534680" y="277668"/>
            <a:ext cx="6707803" cy="74295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77769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74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3200" b="1" dirty="0">
                <a:latin typeface="Arial" panose="020B0604020202020204" pitchFamily="34" charset="0"/>
                <a:cs typeface="Arial" panose="020B0604020202020204" pitchFamily="34" charset="0"/>
              </a:rPr>
              <a:t>Referencias bibliográficas </a:t>
            </a:r>
            <a:endParaRPr lang="es-MX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7C6BF1-B2BA-4517-8C27-C7F140BC3DCC}"/>
              </a:ext>
            </a:extLst>
          </p:cNvPr>
          <p:cNvSpPr txBox="1">
            <a:spLocks/>
          </p:cNvSpPr>
          <p:nvPr/>
        </p:nvSpPr>
        <p:spPr>
          <a:xfrm>
            <a:off x="534680" y="1457324"/>
            <a:ext cx="6707803" cy="7567757"/>
          </a:xfrm>
          <a:prstGeom prst="rect">
            <a:avLst/>
          </a:prstGeom>
        </p:spPr>
        <p:txBody>
          <a:bodyPr>
            <a:normAutofit/>
          </a:bodyPr>
          <a:lstStyle>
            <a:lvl1pPr marL="194424" indent="-194424" algn="l" defTabSz="777697" rtl="0" eaLnBrk="1" latinLnBrk="0" hangingPunct="1">
              <a:lnSpc>
                <a:spcPct val="90000"/>
              </a:lnSpc>
              <a:spcBef>
                <a:spcPts val="851"/>
              </a:spcBef>
              <a:buFont typeface="Arial" panose="020B0604020202020204" pitchFamily="34" charset="0"/>
              <a:buChar char="•"/>
              <a:defRPr sz="23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3273" indent="-194424" algn="l" defTabSz="777697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2122" indent="-194424" algn="l" defTabSz="777697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970" indent="-194424" algn="l" defTabSz="777697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9819" indent="-194424" algn="l" defTabSz="777697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8667" indent="-194424" algn="l" defTabSz="777697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7516" indent="-194424" algn="l" defTabSz="777697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6365" indent="-194424" algn="l" defTabSz="777697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5213" indent="-194424" algn="l" defTabSz="777697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© Secretaría de Educación Pública. (2017). Aprendizajes Clave. Argentina 28, Centro 06020. Ciudad de México.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  <a:hlinkClick r:id="rId2" action="ppaction://hlinkfile"/>
              </a:rPr>
              <a:t>file:///C:/Users/MQ/Downloads/1067-Texto%20del%20art%C3%ADculo-3629-2-10-20181019.pdf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014552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534</TotalTime>
  <Words>1135</Words>
  <Application>Microsoft Office PowerPoint</Application>
  <PresentationFormat>Personalizado</PresentationFormat>
  <Paragraphs>120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VALERIA ELIZABETH PRECIADO VILLALOBOS</cp:lastModifiedBy>
  <cp:revision>34</cp:revision>
  <dcterms:created xsi:type="dcterms:W3CDTF">2020-11-09T23:20:30Z</dcterms:created>
  <dcterms:modified xsi:type="dcterms:W3CDTF">2021-06-25T23:34:41Z</dcterms:modified>
</cp:coreProperties>
</file>