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7" r:id="rId3"/>
    <p:sldId id="258" r:id="rId4"/>
    <p:sldId id="259" r:id="rId5"/>
    <p:sldId id="260" r:id="rId6"/>
    <p:sldId id="261" r:id="rId7"/>
    <p:sldId id="262"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19A9B-6804-4891-9ABE-AD96067CAA5C}" v="1" dt="2021-06-25T07:45:01.4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4249" autoAdjust="0"/>
  </p:normalViewPr>
  <p:slideViewPr>
    <p:cSldViewPr snapToGrid="0">
      <p:cViewPr varScale="1">
        <p:scale>
          <a:sx n="49" d="100"/>
          <a:sy n="49" d="100"/>
        </p:scale>
        <p:origin x="20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flores" userId="5d0269ee9b06e5e9" providerId="LiveId" clId="{8C919A9B-6804-4891-9ABE-AD96067CAA5C}"/>
    <pc:docChg chg="addSld delSld modSld sldOrd">
      <pc:chgData name="andrea flores" userId="5d0269ee9b06e5e9" providerId="LiveId" clId="{8C919A9B-6804-4891-9ABE-AD96067CAA5C}" dt="2021-06-25T07:45:02.770" v="4" actId="47"/>
      <pc:docMkLst>
        <pc:docMk/>
      </pc:docMkLst>
      <pc:sldChg chg="new del ord">
        <pc:chgData name="andrea flores" userId="5d0269ee9b06e5e9" providerId="LiveId" clId="{8C919A9B-6804-4891-9ABE-AD96067CAA5C}" dt="2021-06-25T07:45:02.770" v="4" actId="47"/>
        <pc:sldMkLst>
          <pc:docMk/>
          <pc:sldMk cId="1805268397" sldId="263"/>
        </pc:sldMkLst>
      </pc:sldChg>
      <pc:sldChg chg="add">
        <pc:chgData name="andrea flores" userId="5d0269ee9b06e5e9" providerId="LiveId" clId="{8C919A9B-6804-4891-9ABE-AD96067CAA5C}" dt="2021-06-25T07:45:01.439" v="3"/>
        <pc:sldMkLst>
          <pc:docMk/>
          <pc:sldMk cId="733152472"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25/06/2021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25/06/2021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25/06/2021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25/06/2021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bit.ly/3qrffE3" TargetMode="External"/><Relationship Id="rId3" Type="http://schemas.openxmlformats.org/officeDocument/2006/relationships/hyperlink" Target="https://bit.ly/3hfZLjL" TargetMode="External"/><Relationship Id="rId7" Type="http://schemas.openxmlformats.org/officeDocument/2006/relationships/hyperlink" Target="https://bit.ly/3zV6tT9" TargetMode="External"/><Relationship Id="rId2" Type="http://schemas.openxmlformats.org/officeDocument/2006/relationships/hyperlink" Target="https://bit.ly/3df5OCb" TargetMode="External"/><Relationship Id="rId1" Type="http://schemas.openxmlformats.org/officeDocument/2006/relationships/slideLayout" Target="../slideLayouts/slideLayout2.xml"/><Relationship Id="rId6" Type="http://schemas.openxmlformats.org/officeDocument/2006/relationships/hyperlink" Target="https://bit.ly/3xUWXgL" TargetMode="External"/><Relationship Id="rId5" Type="http://schemas.openxmlformats.org/officeDocument/2006/relationships/hyperlink" Target="https://bit.ly/3A0Rk2O" TargetMode="External"/><Relationship Id="rId4" Type="http://schemas.openxmlformats.org/officeDocument/2006/relationships/hyperlink" Target="https://bit.ly/3hjhE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20410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90249"/>
            <a:ext cx="1231746" cy="1511111"/>
          </a:xfrm>
        </p:spPr>
      </p:pic>
      <p:sp>
        <p:nvSpPr>
          <p:cNvPr id="5" name="CuadroTexto 4"/>
          <p:cNvSpPr txBox="1"/>
          <p:nvPr/>
        </p:nvSpPr>
        <p:spPr>
          <a:xfrm>
            <a:off x="172613" y="317562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Alumna: Andrea Flores Sandoval #5. </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ctr"/>
            <a:r>
              <a:rPr lang="es-MX" sz="1600" dirty="0">
                <a:latin typeface="Arial" panose="020B0604020202020204" pitchFamily="34" charset="0"/>
                <a:cs typeface="Arial" panose="020B0604020202020204" pitchFamily="34" charset="0"/>
              </a:rPr>
              <a:t>Saltillo Coahuila, a Junio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39665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80507A9D-9DFA-4375-AA05-03DA4D31C52A}"/>
              </a:ext>
            </a:extLst>
          </p:cNvPr>
          <p:cNvSpPr txBox="1"/>
          <p:nvPr/>
        </p:nvSpPr>
        <p:spPr>
          <a:xfrm>
            <a:off x="547988" y="291454"/>
            <a:ext cx="520771" cy="369891"/>
          </a:xfrm>
          <a:prstGeom prst="rect">
            <a:avLst/>
          </a:prstGeom>
          <a:noFill/>
        </p:spPr>
        <p:txBody>
          <a:bodyPr wrap="square" rtlCol="0">
            <a:spAutoFit/>
          </a:bodyPr>
          <a:lstStyle/>
          <a:p>
            <a:pPr algn="ctr"/>
            <a:r>
              <a:rPr lang="es-MX" dirty="0">
                <a:latin typeface="Comic Sans MS" panose="030F0702030302020204" pitchFamily="66" charset="0"/>
              </a:rPr>
              <a:t>21</a:t>
            </a:r>
          </a:p>
        </p:txBody>
      </p:sp>
      <p:sp>
        <p:nvSpPr>
          <p:cNvPr id="133" name="CuadroTexto 132">
            <a:extLst>
              <a:ext uri="{FF2B5EF4-FFF2-40B4-BE49-F238E27FC236}">
                <a16:creationId xmlns:a16="http://schemas.microsoft.com/office/drawing/2014/main" id="{E71E8C56-8A7F-46BD-959E-A1607A72F166}"/>
              </a:ext>
            </a:extLst>
          </p:cNvPr>
          <p:cNvSpPr txBox="1"/>
          <p:nvPr/>
        </p:nvSpPr>
        <p:spPr>
          <a:xfrm>
            <a:off x="1217758" y="286204"/>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58" name="Elipse 157">
            <a:extLst>
              <a:ext uri="{FF2B5EF4-FFF2-40B4-BE49-F238E27FC236}">
                <a16:creationId xmlns:a16="http://schemas.microsoft.com/office/drawing/2014/main" id="{A666C662-A845-4C86-BFE4-57F4F39200D8}"/>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74247D61-A08D-4D5C-AA50-C7C604C0D6CD}"/>
              </a:ext>
            </a:extLst>
          </p:cNvPr>
          <p:cNvSpPr/>
          <p:nvPr/>
        </p:nvSpPr>
        <p:spPr>
          <a:xfrm>
            <a:off x="146332" y="45351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64D357D-5D5E-4C9E-AD48-7D805F7FCE2A}"/>
              </a:ext>
            </a:extLst>
          </p:cNvPr>
          <p:cNvSpPr/>
          <p:nvPr/>
        </p:nvSpPr>
        <p:spPr>
          <a:xfrm>
            <a:off x="165199" y="47084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A960509F-3034-4C95-A8CF-6D4894043E12}"/>
              </a:ext>
            </a:extLst>
          </p:cNvPr>
          <p:cNvSpPr/>
          <p:nvPr/>
        </p:nvSpPr>
        <p:spPr>
          <a:xfrm>
            <a:off x="164431" y="51132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D98876B-1491-4181-9E23-1FAEFDE791D7}"/>
              </a:ext>
            </a:extLst>
          </p:cNvPr>
          <p:cNvSpPr/>
          <p:nvPr/>
        </p:nvSpPr>
        <p:spPr>
          <a:xfrm>
            <a:off x="5130855" y="597171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81AA281B-27AE-4975-BF74-F010E36FF589}"/>
              </a:ext>
            </a:extLst>
          </p:cNvPr>
          <p:cNvSpPr/>
          <p:nvPr/>
        </p:nvSpPr>
        <p:spPr>
          <a:xfrm>
            <a:off x="5144302" y="61630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8" name="Elipse 187">
            <a:extLst>
              <a:ext uri="{FF2B5EF4-FFF2-40B4-BE49-F238E27FC236}">
                <a16:creationId xmlns:a16="http://schemas.microsoft.com/office/drawing/2014/main" id="{FBFEE8B2-C4ED-4AD9-BF9A-A8CB9F2B5FC3}"/>
              </a:ext>
            </a:extLst>
          </p:cNvPr>
          <p:cNvSpPr/>
          <p:nvPr/>
        </p:nvSpPr>
        <p:spPr>
          <a:xfrm>
            <a:off x="5158735" y="634061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B6828304-0F3B-4B00-8823-C8FD9F3DF6A7}"/>
              </a:ext>
            </a:extLst>
          </p:cNvPr>
          <p:cNvSpPr/>
          <p:nvPr/>
        </p:nvSpPr>
        <p:spPr>
          <a:xfrm>
            <a:off x="5172743" y="655982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90C8865A-65C5-400A-9A0C-48517CEBF191}"/>
              </a:ext>
            </a:extLst>
          </p:cNvPr>
          <p:cNvSpPr/>
          <p:nvPr/>
        </p:nvSpPr>
        <p:spPr>
          <a:xfrm>
            <a:off x="6159199" y="748171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33410CA6-D2BC-4725-8F3B-EFE32883DE8A}"/>
              </a:ext>
            </a:extLst>
          </p:cNvPr>
          <p:cNvSpPr/>
          <p:nvPr/>
        </p:nvSpPr>
        <p:spPr>
          <a:xfrm>
            <a:off x="6159199" y="768182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B4DD954-12B4-461C-814C-A0EAC1006038}"/>
              </a:ext>
            </a:extLst>
          </p:cNvPr>
          <p:cNvSpPr/>
          <p:nvPr/>
        </p:nvSpPr>
        <p:spPr>
          <a:xfrm>
            <a:off x="6159701" y="7857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4AC409B2-9478-4C92-A04E-4FA2D37868AB}"/>
              </a:ext>
            </a:extLst>
          </p:cNvPr>
          <p:cNvSpPr/>
          <p:nvPr/>
        </p:nvSpPr>
        <p:spPr>
          <a:xfrm>
            <a:off x="6159701" y="804378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1D46A370-3F6B-4083-B127-55DC29BD0818}"/>
              </a:ext>
            </a:extLst>
          </p:cNvPr>
          <p:cNvSpPr/>
          <p:nvPr/>
        </p:nvSpPr>
        <p:spPr>
          <a:xfrm>
            <a:off x="6165401" y="82511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33253067-409B-4BC9-9DB8-984164E9A6D7}"/>
              </a:ext>
            </a:extLst>
          </p:cNvPr>
          <p:cNvSpPr txBox="1"/>
          <p:nvPr/>
        </p:nvSpPr>
        <p:spPr>
          <a:xfrm>
            <a:off x="3861416" y="8590407"/>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cxnSp>
        <p:nvCxnSpPr>
          <p:cNvPr id="204" name="Conector recto 203">
            <a:extLst>
              <a:ext uri="{FF2B5EF4-FFF2-40B4-BE49-F238E27FC236}">
                <a16:creationId xmlns:a16="http://schemas.microsoft.com/office/drawing/2014/main" id="{C8AD9A79-35C4-456D-A5D9-AFD62CD17A78}"/>
              </a:ext>
            </a:extLst>
          </p:cNvPr>
          <p:cNvCxnSpPr>
            <a:cxnSpLocks/>
          </p:cNvCxnSpPr>
          <p:nvPr/>
        </p:nvCxnSpPr>
        <p:spPr>
          <a:xfrm>
            <a:off x="6333734" y="2348468"/>
            <a:ext cx="1168361" cy="533608"/>
          </a:xfrm>
          <a:prstGeom prst="line">
            <a:avLst/>
          </a:prstGeom>
          <a:ln w="28575"/>
        </p:spPr>
        <p:style>
          <a:lnRef idx="3">
            <a:schemeClr val="dk1"/>
          </a:lnRef>
          <a:fillRef idx="0">
            <a:schemeClr val="dk1"/>
          </a:fillRef>
          <a:effectRef idx="2">
            <a:schemeClr val="dk1"/>
          </a:effectRef>
          <a:fontRef idx="minor">
            <a:schemeClr val="tx1"/>
          </a:fontRef>
        </p:style>
      </p:cxnSp>
      <p:sp>
        <p:nvSpPr>
          <p:cNvPr id="205" name="CuadroTexto 204">
            <a:extLst>
              <a:ext uri="{FF2B5EF4-FFF2-40B4-BE49-F238E27FC236}">
                <a16:creationId xmlns:a16="http://schemas.microsoft.com/office/drawing/2014/main" id="{103D4A2D-4E89-4ADF-B544-9E0867757418}"/>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206" name="Conector recto 205">
            <a:extLst>
              <a:ext uri="{FF2B5EF4-FFF2-40B4-BE49-F238E27FC236}">
                <a16:creationId xmlns:a16="http://schemas.microsoft.com/office/drawing/2014/main" id="{F48603AF-B0EF-40E3-B06C-A1959DB7F43D}"/>
              </a:ext>
            </a:extLst>
          </p:cNvPr>
          <p:cNvCxnSpPr/>
          <p:nvPr/>
        </p:nvCxnSpPr>
        <p:spPr>
          <a:xfrm>
            <a:off x="379989" y="714322"/>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207" name="Conector recto 206">
            <a:extLst>
              <a:ext uri="{FF2B5EF4-FFF2-40B4-BE49-F238E27FC236}">
                <a16:creationId xmlns:a16="http://schemas.microsoft.com/office/drawing/2014/main" id="{1D8F4688-FD87-48B1-A589-7B66D3244C62}"/>
              </a:ext>
            </a:extLst>
          </p:cNvPr>
          <p:cNvCxnSpPr>
            <a:cxnSpLocks/>
          </p:cNvCxnSpPr>
          <p:nvPr/>
        </p:nvCxnSpPr>
        <p:spPr>
          <a:xfrm>
            <a:off x="4079644" y="3084651"/>
            <a:ext cx="669917" cy="455092"/>
          </a:xfrm>
          <a:prstGeom prst="line">
            <a:avLst/>
          </a:prstGeom>
          <a:ln w="28575"/>
        </p:spPr>
        <p:style>
          <a:lnRef idx="3">
            <a:schemeClr val="dk1"/>
          </a:lnRef>
          <a:fillRef idx="0">
            <a:schemeClr val="dk1"/>
          </a:fillRef>
          <a:effectRef idx="2">
            <a:schemeClr val="dk1"/>
          </a:effectRef>
          <a:fontRef idx="minor">
            <a:schemeClr val="tx1"/>
          </a:fontRef>
        </p:style>
      </p:cxnSp>
      <p:sp>
        <p:nvSpPr>
          <p:cNvPr id="208" name="Elipse 207">
            <a:extLst>
              <a:ext uri="{FF2B5EF4-FFF2-40B4-BE49-F238E27FC236}">
                <a16:creationId xmlns:a16="http://schemas.microsoft.com/office/drawing/2014/main" id="{4A124BBF-0967-4649-A708-827F536E9D1B}"/>
              </a:ext>
            </a:extLst>
          </p:cNvPr>
          <p:cNvSpPr/>
          <p:nvPr/>
        </p:nvSpPr>
        <p:spPr>
          <a:xfrm>
            <a:off x="126326" y="410807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9" name="CuadroTexto 208">
            <a:extLst>
              <a:ext uri="{FF2B5EF4-FFF2-40B4-BE49-F238E27FC236}">
                <a16:creationId xmlns:a16="http://schemas.microsoft.com/office/drawing/2014/main" id="{D7CA6491-A5B4-4FB7-BAAE-485B7E07C4BB}"/>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El diseño de la actividad fue adecuado y de acuerdo con lo visto en la programación de Aprende en Casa. Algunos de los alumnos no registraron su asistencia ni actividades, pero fue buena para los alumnos que sí se reportaron en el día.</a:t>
            </a:r>
          </a:p>
        </p:txBody>
      </p:sp>
      <p:sp>
        <p:nvSpPr>
          <p:cNvPr id="210" name="CuadroTexto 209">
            <a:extLst>
              <a:ext uri="{FF2B5EF4-FFF2-40B4-BE49-F238E27FC236}">
                <a16:creationId xmlns:a16="http://schemas.microsoft.com/office/drawing/2014/main" id="{BC0CE064-D72A-4004-824C-ED7DE60C9414}"/>
              </a:ext>
            </a:extLst>
          </p:cNvPr>
          <p:cNvSpPr txBox="1"/>
          <p:nvPr/>
        </p:nvSpPr>
        <p:spPr>
          <a:xfrm>
            <a:off x="35228" y="8563931"/>
            <a:ext cx="3845334" cy="1384995"/>
          </a:xfrm>
          <a:prstGeom prst="rect">
            <a:avLst/>
          </a:prstGeom>
          <a:noFill/>
        </p:spPr>
        <p:txBody>
          <a:bodyPr wrap="square" rtlCol="0">
            <a:spAutoFit/>
          </a:bodyPr>
          <a:lstStyle/>
          <a:p>
            <a:r>
              <a:rPr lang="es-MX" sz="1200" dirty="0">
                <a:latin typeface="Comic Sans MS" panose="030F0702030302020204" pitchFamily="66" charset="0"/>
              </a:rPr>
              <a:t>Con esta actividad se lograron identificar las causantes de determinadas emociones en los niños y las soluciones que dan a determinadas situaciones. Judit </a:t>
            </a:r>
            <a:r>
              <a:rPr lang="es-MX" sz="1200" dirty="0" err="1">
                <a:latin typeface="Comic Sans MS" panose="030F0702030302020204" pitchFamily="66" charset="0"/>
              </a:rPr>
              <a:t>Aresté</a:t>
            </a:r>
            <a:r>
              <a:rPr lang="es-MX" sz="1200" dirty="0">
                <a:latin typeface="Comic Sans MS" panose="030F0702030302020204" pitchFamily="66" charset="0"/>
              </a:rPr>
              <a:t> Grau habla acerca de la importancia que tienen las emociones y sentimientos en el desarrollo y crecimiento de los niños en edades iniciales.</a:t>
            </a:r>
          </a:p>
        </p:txBody>
      </p:sp>
      <p:sp>
        <p:nvSpPr>
          <p:cNvPr id="211" name="CuadroTexto 210">
            <a:extLst>
              <a:ext uri="{FF2B5EF4-FFF2-40B4-BE49-F238E27FC236}">
                <a16:creationId xmlns:a16="http://schemas.microsoft.com/office/drawing/2014/main" id="{2B37D0BD-317F-4DB3-983F-31368FB26560}"/>
              </a:ext>
            </a:extLst>
          </p:cNvPr>
          <p:cNvSpPr txBox="1"/>
          <p:nvPr/>
        </p:nvSpPr>
        <p:spPr>
          <a:xfrm>
            <a:off x="3899337" y="8580228"/>
            <a:ext cx="3845334" cy="1384995"/>
          </a:xfrm>
          <a:prstGeom prst="rect">
            <a:avLst/>
          </a:prstGeom>
          <a:noFill/>
        </p:spPr>
        <p:txBody>
          <a:bodyPr wrap="square" rtlCol="0">
            <a:spAutoFit/>
          </a:bodyPr>
          <a:lstStyle/>
          <a:p>
            <a:r>
              <a:rPr lang="es-MX" sz="1200" dirty="0">
                <a:latin typeface="Comic Sans MS" panose="030F0702030302020204" pitchFamily="66" charset="0"/>
              </a:rPr>
              <a:t>Las evidencias que se entregaron estaban alteradas de una manera notoria por parte de los padres de familia, lo cual denota que el ambiente no es beneficiario para los niños. Urie Bronfenbrenner, en su teoría, menciona la influencia que tiene el contexto donde los niños se desarrollan en su formación y educación.</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39665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80507A9D-9DFA-4375-AA05-03DA4D31C52A}"/>
              </a:ext>
            </a:extLst>
          </p:cNvPr>
          <p:cNvSpPr txBox="1"/>
          <p:nvPr/>
        </p:nvSpPr>
        <p:spPr>
          <a:xfrm>
            <a:off x="547988" y="291454"/>
            <a:ext cx="520771" cy="369891"/>
          </a:xfrm>
          <a:prstGeom prst="rect">
            <a:avLst/>
          </a:prstGeom>
          <a:noFill/>
        </p:spPr>
        <p:txBody>
          <a:bodyPr wrap="square" rtlCol="0">
            <a:spAutoFit/>
          </a:bodyPr>
          <a:lstStyle/>
          <a:p>
            <a:pPr algn="ctr"/>
            <a:r>
              <a:rPr lang="es-MX" dirty="0">
                <a:latin typeface="Comic Sans MS" panose="030F0702030302020204" pitchFamily="66" charset="0"/>
              </a:rPr>
              <a:t>22</a:t>
            </a:r>
          </a:p>
        </p:txBody>
      </p:sp>
      <p:sp>
        <p:nvSpPr>
          <p:cNvPr id="133" name="CuadroTexto 132">
            <a:extLst>
              <a:ext uri="{FF2B5EF4-FFF2-40B4-BE49-F238E27FC236}">
                <a16:creationId xmlns:a16="http://schemas.microsoft.com/office/drawing/2014/main" id="{E71E8C56-8A7F-46BD-959E-A1607A72F166}"/>
              </a:ext>
            </a:extLst>
          </p:cNvPr>
          <p:cNvSpPr txBox="1"/>
          <p:nvPr/>
        </p:nvSpPr>
        <p:spPr>
          <a:xfrm>
            <a:off x="1217758" y="286204"/>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58" name="Elipse 157">
            <a:extLst>
              <a:ext uri="{FF2B5EF4-FFF2-40B4-BE49-F238E27FC236}">
                <a16:creationId xmlns:a16="http://schemas.microsoft.com/office/drawing/2014/main" id="{A666C662-A845-4C86-BFE4-57F4F39200D8}"/>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74247D61-A08D-4D5C-AA50-C7C604C0D6CD}"/>
              </a:ext>
            </a:extLst>
          </p:cNvPr>
          <p:cNvSpPr/>
          <p:nvPr/>
        </p:nvSpPr>
        <p:spPr>
          <a:xfrm>
            <a:off x="146332" y="45351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64D357D-5D5E-4C9E-AD48-7D805F7FCE2A}"/>
              </a:ext>
            </a:extLst>
          </p:cNvPr>
          <p:cNvSpPr/>
          <p:nvPr/>
        </p:nvSpPr>
        <p:spPr>
          <a:xfrm>
            <a:off x="165199" y="47084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A960509F-3034-4C95-A8CF-6D4894043E12}"/>
              </a:ext>
            </a:extLst>
          </p:cNvPr>
          <p:cNvSpPr/>
          <p:nvPr/>
        </p:nvSpPr>
        <p:spPr>
          <a:xfrm>
            <a:off x="164431" y="51132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D98876B-1491-4181-9E23-1FAEFDE791D7}"/>
              </a:ext>
            </a:extLst>
          </p:cNvPr>
          <p:cNvSpPr/>
          <p:nvPr/>
        </p:nvSpPr>
        <p:spPr>
          <a:xfrm>
            <a:off x="5149794" y="599084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81AA281B-27AE-4975-BF74-F010E36FF589}"/>
              </a:ext>
            </a:extLst>
          </p:cNvPr>
          <p:cNvSpPr/>
          <p:nvPr/>
        </p:nvSpPr>
        <p:spPr>
          <a:xfrm>
            <a:off x="5163241" y="618221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8" name="Elipse 187">
            <a:extLst>
              <a:ext uri="{FF2B5EF4-FFF2-40B4-BE49-F238E27FC236}">
                <a16:creationId xmlns:a16="http://schemas.microsoft.com/office/drawing/2014/main" id="{FBFEE8B2-C4ED-4AD9-BF9A-A8CB9F2B5FC3}"/>
              </a:ext>
            </a:extLst>
          </p:cNvPr>
          <p:cNvSpPr/>
          <p:nvPr/>
        </p:nvSpPr>
        <p:spPr>
          <a:xfrm>
            <a:off x="5177674" y="635973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B6828304-0F3B-4B00-8823-C8FD9F3DF6A7}"/>
              </a:ext>
            </a:extLst>
          </p:cNvPr>
          <p:cNvSpPr/>
          <p:nvPr/>
        </p:nvSpPr>
        <p:spPr>
          <a:xfrm>
            <a:off x="5191682" y="657895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90C8865A-65C5-400A-9A0C-48517CEBF191}"/>
              </a:ext>
            </a:extLst>
          </p:cNvPr>
          <p:cNvSpPr/>
          <p:nvPr/>
        </p:nvSpPr>
        <p:spPr>
          <a:xfrm>
            <a:off x="6159199" y="748171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33410CA6-D2BC-4725-8F3B-EFE32883DE8A}"/>
              </a:ext>
            </a:extLst>
          </p:cNvPr>
          <p:cNvSpPr/>
          <p:nvPr/>
        </p:nvSpPr>
        <p:spPr>
          <a:xfrm>
            <a:off x="6159199" y="768182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B4DD954-12B4-461C-814C-A0EAC1006038}"/>
              </a:ext>
            </a:extLst>
          </p:cNvPr>
          <p:cNvSpPr/>
          <p:nvPr/>
        </p:nvSpPr>
        <p:spPr>
          <a:xfrm>
            <a:off x="6159701" y="7857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4AC409B2-9478-4C92-A04E-4FA2D37868AB}"/>
              </a:ext>
            </a:extLst>
          </p:cNvPr>
          <p:cNvSpPr/>
          <p:nvPr/>
        </p:nvSpPr>
        <p:spPr>
          <a:xfrm>
            <a:off x="6159701" y="804378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1D46A370-3F6B-4083-B127-55DC29BD0818}"/>
              </a:ext>
            </a:extLst>
          </p:cNvPr>
          <p:cNvSpPr/>
          <p:nvPr/>
        </p:nvSpPr>
        <p:spPr>
          <a:xfrm>
            <a:off x="6165401" y="82511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33253067-409B-4BC9-9DB8-984164E9A6D7}"/>
              </a:ext>
            </a:extLst>
          </p:cNvPr>
          <p:cNvSpPr txBox="1"/>
          <p:nvPr/>
        </p:nvSpPr>
        <p:spPr>
          <a:xfrm>
            <a:off x="3861416" y="8590407"/>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205" name="CuadroTexto 204">
            <a:extLst>
              <a:ext uri="{FF2B5EF4-FFF2-40B4-BE49-F238E27FC236}">
                <a16:creationId xmlns:a16="http://schemas.microsoft.com/office/drawing/2014/main" id="{103D4A2D-4E89-4ADF-B544-9E0867757418}"/>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54" name="Conector recto 153">
            <a:extLst>
              <a:ext uri="{FF2B5EF4-FFF2-40B4-BE49-F238E27FC236}">
                <a16:creationId xmlns:a16="http://schemas.microsoft.com/office/drawing/2014/main" id="{2C45837F-1CA1-40FF-A85D-1870BFEFCA6A}"/>
              </a:ext>
            </a:extLst>
          </p:cNvPr>
          <p:cNvCxnSpPr>
            <a:cxnSpLocks/>
          </p:cNvCxnSpPr>
          <p:nvPr/>
        </p:nvCxnSpPr>
        <p:spPr>
          <a:xfrm>
            <a:off x="2734157" y="2348148"/>
            <a:ext cx="1168361" cy="533608"/>
          </a:xfrm>
          <a:prstGeom prst="line">
            <a:avLst/>
          </a:prstGeom>
          <a:ln w="28575"/>
        </p:spPr>
        <p:style>
          <a:lnRef idx="3">
            <a:schemeClr val="dk1"/>
          </a:lnRef>
          <a:fillRef idx="0">
            <a:schemeClr val="dk1"/>
          </a:fillRef>
          <a:effectRef idx="2">
            <a:schemeClr val="dk1"/>
          </a:effectRef>
          <a:fontRef idx="minor">
            <a:schemeClr val="tx1"/>
          </a:fontRef>
        </p:style>
      </p:cxnSp>
      <p:cxnSp>
        <p:nvCxnSpPr>
          <p:cNvPr id="156" name="Conector recto 155">
            <a:extLst>
              <a:ext uri="{FF2B5EF4-FFF2-40B4-BE49-F238E27FC236}">
                <a16:creationId xmlns:a16="http://schemas.microsoft.com/office/drawing/2014/main" id="{749A2FA8-94E7-415A-8409-90A063789AFD}"/>
              </a:ext>
            </a:extLst>
          </p:cNvPr>
          <p:cNvCxnSpPr/>
          <p:nvPr/>
        </p:nvCxnSpPr>
        <p:spPr>
          <a:xfrm>
            <a:off x="925159" y="733773"/>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57" name="Conector recto 156">
            <a:extLst>
              <a:ext uri="{FF2B5EF4-FFF2-40B4-BE49-F238E27FC236}">
                <a16:creationId xmlns:a16="http://schemas.microsoft.com/office/drawing/2014/main" id="{337529B6-F109-4DF0-AB20-CCA0ED86BBA6}"/>
              </a:ext>
            </a:extLst>
          </p:cNvPr>
          <p:cNvCxnSpPr>
            <a:cxnSpLocks/>
          </p:cNvCxnSpPr>
          <p:nvPr/>
        </p:nvCxnSpPr>
        <p:spPr>
          <a:xfrm>
            <a:off x="2968541" y="3025863"/>
            <a:ext cx="669917" cy="455092"/>
          </a:xfrm>
          <a:prstGeom prst="line">
            <a:avLst/>
          </a:prstGeom>
          <a:ln w="28575"/>
        </p:spPr>
        <p:style>
          <a:lnRef idx="3">
            <a:schemeClr val="dk1"/>
          </a:lnRef>
          <a:fillRef idx="0">
            <a:schemeClr val="dk1"/>
          </a:fillRef>
          <a:effectRef idx="2">
            <a:schemeClr val="dk1"/>
          </a:effectRef>
          <a:fontRef idx="minor">
            <a:schemeClr val="tx1"/>
          </a:fontRef>
        </p:style>
      </p:cxnSp>
      <p:sp>
        <p:nvSpPr>
          <p:cNvPr id="163" name="CuadroTexto 162">
            <a:extLst>
              <a:ext uri="{FF2B5EF4-FFF2-40B4-BE49-F238E27FC236}">
                <a16:creationId xmlns:a16="http://schemas.microsoft.com/office/drawing/2014/main" id="{7A5775B8-41CA-4354-8CCA-FD27B6D4E383}"/>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Las actividades se planearon de acuerdo a lo visto en la programación de aprende en casa siendo un complemento y refuerzo para los conocimientos de los niños. Nuevamente no se observó participación del grupo completo pero sí de alto aprovechamiento.</a:t>
            </a:r>
          </a:p>
        </p:txBody>
      </p:sp>
      <p:cxnSp>
        <p:nvCxnSpPr>
          <p:cNvPr id="198" name="Conector recto 197">
            <a:extLst>
              <a:ext uri="{FF2B5EF4-FFF2-40B4-BE49-F238E27FC236}">
                <a16:creationId xmlns:a16="http://schemas.microsoft.com/office/drawing/2014/main" id="{26CAE617-5DE4-4A9A-9DED-ACB4B700B724}"/>
              </a:ext>
            </a:extLst>
          </p:cNvPr>
          <p:cNvCxnSpPr>
            <a:cxnSpLocks/>
          </p:cNvCxnSpPr>
          <p:nvPr/>
        </p:nvCxnSpPr>
        <p:spPr>
          <a:xfrm>
            <a:off x="1601966" y="2364828"/>
            <a:ext cx="1168361" cy="533608"/>
          </a:xfrm>
          <a:prstGeom prst="line">
            <a:avLst/>
          </a:prstGeom>
          <a:ln w="28575"/>
        </p:spPr>
        <p:style>
          <a:lnRef idx="3">
            <a:schemeClr val="dk1"/>
          </a:lnRef>
          <a:fillRef idx="0">
            <a:schemeClr val="dk1"/>
          </a:fillRef>
          <a:effectRef idx="2">
            <a:schemeClr val="dk1"/>
          </a:effectRef>
          <a:fontRef idx="minor">
            <a:schemeClr val="tx1"/>
          </a:fontRef>
        </p:style>
      </p:cxnSp>
      <p:sp>
        <p:nvSpPr>
          <p:cNvPr id="200" name="Elipse 199">
            <a:extLst>
              <a:ext uri="{FF2B5EF4-FFF2-40B4-BE49-F238E27FC236}">
                <a16:creationId xmlns:a16="http://schemas.microsoft.com/office/drawing/2014/main" id="{98DBE719-F9BD-4495-847C-B2136E0E7CA5}"/>
              </a:ext>
            </a:extLst>
          </p:cNvPr>
          <p:cNvSpPr/>
          <p:nvPr/>
        </p:nvSpPr>
        <p:spPr>
          <a:xfrm>
            <a:off x="146167" y="412659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6" name="CuadroTexto 205">
            <a:extLst>
              <a:ext uri="{FF2B5EF4-FFF2-40B4-BE49-F238E27FC236}">
                <a16:creationId xmlns:a16="http://schemas.microsoft.com/office/drawing/2014/main" id="{2AE7FC65-0B23-4F34-82DC-E2BB731F67AD}"/>
              </a:ext>
            </a:extLst>
          </p:cNvPr>
          <p:cNvSpPr txBox="1"/>
          <p:nvPr/>
        </p:nvSpPr>
        <p:spPr>
          <a:xfrm>
            <a:off x="-16190" y="8563931"/>
            <a:ext cx="3935622" cy="1384995"/>
          </a:xfrm>
          <a:prstGeom prst="rect">
            <a:avLst/>
          </a:prstGeom>
          <a:noFill/>
        </p:spPr>
        <p:txBody>
          <a:bodyPr wrap="square" rtlCol="0">
            <a:spAutoFit/>
          </a:bodyPr>
          <a:lstStyle/>
          <a:p>
            <a:r>
              <a:rPr lang="es-MX" sz="1200" dirty="0">
                <a:latin typeface="Comic Sans MS" panose="030F0702030302020204" pitchFamily="66" charset="0"/>
              </a:rPr>
              <a:t>Emplear un experimento fue una actividad muy innovadora que logró captar la atención de los alumnos y padres de familia. Patricia León, Guadalupe Camargo y Judith Gómez, mencionan que es necesario  generar una innovación en los procesos en los cuales los alumnos trabajen de forma eficaz en las aulas de clases</a:t>
            </a:r>
          </a:p>
        </p:txBody>
      </p:sp>
      <p:sp>
        <p:nvSpPr>
          <p:cNvPr id="207" name="CuadroTexto 206">
            <a:extLst>
              <a:ext uri="{FF2B5EF4-FFF2-40B4-BE49-F238E27FC236}">
                <a16:creationId xmlns:a16="http://schemas.microsoft.com/office/drawing/2014/main" id="{8A52D3DA-F76A-4516-8515-AF47530E56B3}"/>
              </a:ext>
            </a:extLst>
          </p:cNvPr>
          <p:cNvSpPr txBox="1"/>
          <p:nvPr/>
        </p:nvSpPr>
        <p:spPr>
          <a:xfrm>
            <a:off x="3909121" y="8578877"/>
            <a:ext cx="3935622" cy="1200329"/>
          </a:xfrm>
          <a:prstGeom prst="rect">
            <a:avLst/>
          </a:prstGeom>
          <a:noFill/>
        </p:spPr>
        <p:txBody>
          <a:bodyPr wrap="square" rtlCol="0">
            <a:spAutoFit/>
          </a:bodyPr>
          <a:lstStyle/>
          <a:p>
            <a:r>
              <a:rPr lang="es-MX" sz="1200" dirty="0">
                <a:latin typeface="Comic Sans MS" panose="030F0702030302020204" pitchFamily="66" charset="0"/>
              </a:rPr>
              <a:t>Existe muy poca motivación para los niños por parte de los padres de familia, esto sucede con un poco menos de la mitad del grupo. de León Sánchez, Beatriz; Silió </a:t>
            </a:r>
            <a:r>
              <a:rPr lang="es-MX" sz="1200" dirty="0" err="1">
                <a:latin typeface="Comic Sans MS" panose="030F0702030302020204" pitchFamily="66" charset="0"/>
              </a:rPr>
              <a:t>Sáiz</a:t>
            </a:r>
            <a:r>
              <a:rPr lang="es-MX" sz="1200" dirty="0">
                <a:latin typeface="Comic Sans MS" panose="030F0702030302020204" pitchFamily="66" charset="0"/>
              </a:rPr>
              <a:t>, Gonzalo mencionan que la familia es el ámbito más motivador, para que los niños y niñas aprendan y maduren de forma  adecuada.</a:t>
            </a:r>
          </a:p>
        </p:txBody>
      </p:sp>
    </p:spTree>
    <p:extLst>
      <p:ext uri="{BB962C8B-B14F-4D97-AF65-F5344CB8AC3E}">
        <p14:creationId xmlns:p14="http://schemas.microsoft.com/office/powerpoint/2010/main" val="56716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39665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80507A9D-9DFA-4375-AA05-03DA4D31C52A}"/>
              </a:ext>
            </a:extLst>
          </p:cNvPr>
          <p:cNvSpPr txBox="1"/>
          <p:nvPr/>
        </p:nvSpPr>
        <p:spPr>
          <a:xfrm>
            <a:off x="547988" y="291454"/>
            <a:ext cx="520771" cy="369891"/>
          </a:xfrm>
          <a:prstGeom prst="rect">
            <a:avLst/>
          </a:prstGeom>
          <a:noFill/>
        </p:spPr>
        <p:txBody>
          <a:bodyPr wrap="square" rtlCol="0">
            <a:spAutoFit/>
          </a:bodyPr>
          <a:lstStyle/>
          <a:p>
            <a:pPr algn="ctr"/>
            <a:r>
              <a:rPr lang="es-MX" dirty="0">
                <a:latin typeface="Comic Sans MS" panose="030F0702030302020204" pitchFamily="66" charset="0"/>
              </a:rPr>
              <a:t>23</a:t>
            </a:r>
          </a:p>
        </p:txBody>
      </p:sp>
      <p:sp>
        <p:nvSpPr>
          <p:cNvPr id="133" name="CuadroTexto 132">
            <a:extLst>
              <a:ext uri="{FF2B5EF4-FFF2-40B4-BE49-F238E27FC236}">
                <a16:creationId xmlns:a16="http://schemas.microsoft.com/office/drawing/2014/main" id="{E71E8C56-8A7F-46BD-959E-A1607A72F166}"/>
              </a:ext>
            </a:extLst>
          </p:cNvPr>
          <p:cNvSpPr txBox="1"/>
          <p:nvPr/>
        </p:nvSpPr>
        <p:spPr>
          <a:xfrm>
            <a:off x="1217758" y="286204"/>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58" name="Elipse 157">
            <a:extLst>
              <a:ext uri="{FF2B5EF4-FFF2-40B4-BE49-F238E27FC236}">
                <a16:creationId xmlns:a16="http://schemas.microsoft.com/office/drawing/2014/main" id="{A666C662-A845-4C86-BFE4-57F4F39200D8}"/>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74247D61-A08D-4D5C-AA50-C7C604C0D6CD}"/>
              </a:ext>
            </a:extLst>
          </p:cNvPr>
          <p:cNvSpPr/>
          <p:nvPr/>
        </p:nvSpPr>
        <p:spPr>
          <a:xfrm>
            <a:off x="146332" y="45351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64D357D-5D5E-4C9E-AD48-7D805F7FCE2A}"/>
              </a:ext>
            </a:extLst>
          </p:cNvPr>
          <p:cNvSpPr/>
          <p:nvPr/>
        </p:nvSpPr>
        <p:spPr>
          <a:xfrm>
            <a:off x="165199" y="47084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A960509F-3034-4C95-A8CF-6D4894043E12}"/>
              </a:ext>
            </a:extLst>
          </p:cNvPr>
          <p:cNvSpPr/>
          <p:nvPr/>
        </p:nvSpPr>
        <p:spPr>
          <a:xfrm>
            <a:off x="164431" y="51132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D98876B-1491-4181-9E23-1FAEFDE791D7}"/>
              </a:ext>
            </a:extLst>
          </p:cNvPr>
          <p:cNvSpPr/>
          <p:nvPr/>
        </p:nvSpPr>
        <p:spPr>
          <a:xfrm>
            <a:off x="5135031" y="597171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81AA281B-27AE-4975-BF74-F010E36FF589}"/>
              </a:ext>
            </a:extLst>
          </p:cNvPr>
          <p:cNvSpPr/>
          <p:nvPr/>
        </p:nvSpPr>
        <p:spPr>
          <a:xfrm>
            <a:off x="5148478" y="61630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8" name="Elipse 187">
            <a:extLst>
              <a:ext uri="{FF2B5EF4-FFF2-40B4-BE49-F238E27FC236}">
                <a16:creationId xmlns:a16="http://schemas.microsoft.com/office/drawing/2014/main" id="{FBFEE8B2-C4ED-4AD9-BF9A-A8CB9F2B5FC3}"/>
              </a:ext>
            </a:extLst>
          </p:cNvPr>
          <p:cNvSpPr/>
          <p:nvPr/>
        </p:nvSpPr>
        <p:spPr>
          <a:xfrm>
            <a:off x="5162911" y="634061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B6828304-0F3B-4B00-8823-C8FD9F3DF6A7}"/>
              </a:ext>
            </a:extLst>
          </p:cNvPr>
          <p:cNvSpPr/>
          <p:nvPr/>
        </p:nvSpPr>
        <p:spPr>
          <a:xfrm>
            <a:off x="5176919" y="655982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90C8865A-65C5-400A-9A0C-48517CEBF191}"/>
              </a:ext>
            </a:extLst>
          </p:cNvPr>
          <p:cNvSpPr/>
          <p:nvPr/>
        </p:nvSpPr>
        <p:spPr>
          <a:xfrm>
            <a:off x="6159199" y="748171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33410CA6-D2BC-4725-8F3B-EFE32883DE8A}"/>
              </a:ext>
            </a:extLst>
          </p:cNvPr>
          <p:cNvSpPr/>
          <p:nvPr/>
        </p:nvSpPr>
        <p:spPr>
          <a:xfrm>
            <a:off x="6159199" y="768182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B4DD954-12B4-461C-814C-A0EAC1006038}"/>
              </a:ext>
            </a:extLst>
          </p:cNvPr>
          <p:cNvSpPr/>
          <p:nvPr/>
        </p:nvSpPr>
        <p:spPr>
          <a:xfrm>
            <a:off x="6159701" y="7857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4AC409B2-9478-4C92-A04E-4FA2D37868AB}"/>
              </a:ext>
            </a:extLst>
          </p:cNvPr>
          <p:cNvSpPr/>
          <p:nvPr/>
        </p:nvSpPr>
        <p:spPr>
          <a:xfrm>
            <a:off x="6159701" y="804378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1D46A370-3F6B-4083-B127-55DC29BD0818}"/>
              </a:ext>
            </a:extLst>
          </p:cNvPr>
          <p:cNvSpPr/>
          <p:nvPr/>
        </p:nvSpPr>
        <p:spPr>
          <a:xfrm>
            <a:off x="6165401" y="82511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33253067-409B-4BC9-9DB8-984164E9A6D7}"/>
              </a:ext>
            </a:extLst>
          </p:cNvPr>
          <p:cNvSpPr txBox="1"/>
          <p:nvPr/>
        </p:nvSpPr>
        <p:spPr>
          <a:xfrm>
            <a:off x="3861416" y="8590407"/>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cxnSp>
        <p:nvCxnSpPr>
          <p:cNvPr id="204" name="Conector recto 203">
            <a:extLst>
              <a:ext uri="{FF2B5EF4-FFF2-40B4-BE49-F238E27FC236}">
                <a16:creationId xmlns:a16="http://schemas.microsoft.com/office/drawing/2014/main" id="{C8AD9A79-35C4-456D-A5D9-AFD62CD17A78}"/>
              </a:ext>
            </a:extLst>
          </p:cNvPr>
          <p:cNvCxnSpPr/>
          <p:nvPr/>
        </p:nvCxnSpPr>
        <p:spPr>
          <a:xfrm>
            <a:off x="1431792" y="714322"/>
            <a:ext cx="381836" cy="426720"/>
          </a:xfrm>
          <a:prstGeom prst="line">
            <a:avLst/>
          </a:prstGeom>
          <a:ln w="28575"/>
        </p:spPr>
        <p:style>
          <a:lnRef idx="3">
            <a:schemeClr val="dk1"/>
          </a:lnRef>
          <a:fillRef idx="0">
            <a:schemeClr val="dk1"/>
          </a:fillRef>
          <a:effectRef idx="2">
            <a:schemeClr val="dk1"/>
          </a:effectRef>
          <a:fontRef idx="minor">
            <a:schemeClr val="tx1"/>
          </a:fontRef>
        </p:style>
      </p:cxnSp>
      <p:sp>
        <p:nvSpPr>
          <p:cNvPr id="205" name="CuadroTexto 204">
            <a:extLst>
              <a:ext uri="{FF2B5EF4-FFF2-40B4-BE49-F238E27FC236}">
                <a16:creationId xmlns:a16="http://schemas.microsoft.com/office/drawing/2014/main" id="{103D4A2D-4E89-4ADF-B544-9E0867757418}"/>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54" name="Conector recto 153">
            <a:extLst>
              <a:ext uri="{FF2B5EF4-FFF2-40B4-BE49-F238E27FC236}">
                <a16:creationId xmlns:a16="http://schemas.microsoft.com/office/drawing/2014/main" id="{9C182113-5189-40E2-BAF0-7610792F9AE6}"/>
              </a:ext>
            </a:extLst>
          </p:cNvPr>
          <p:cNvCxnSpPr>
            <a:cxnSpLocks/>
          </p:cNvCxnSpPr>
          <p:nvPr/>
        </p:nvCxnSpPr>
        <p:spPr>
          <a:xfrm>
            <a:off x="394190" y="2361996"/>
            <a:ext cx="1143657" cy="515019"/>
          </a:xfrm>
          <a:prstGeom prst="line">
            <a:avLst/>
          </a:prstGeom>
          <a:ln w="28575"/>
        </p:spPr>
        <p:style>
          <a:lnRef idx="3">
            <a:schemeClr val="dk1"/>
          </a:lnRef>
          <a:fillRef idx="0">
            <a:schemeClr val="dk1"/>
          </a:fillRef>
          <a:effectRef idx="2">
            <a:schemeClr val="dk1"/>
          </a:effectRef>
          <a:fontRef idx="minor">
            <a:schemeClr val="tx1"/>
          </a:fontRef>
        </p:style>
      </p:cxnSp>
      <p:cxnSp>
        <p:nvCxnSpPr>
          <p:cNvPr id="156" name="Conector recto 155">
            <a:extLst>
              <a:ext uri="{FF2B5EF4-FFF2-40B4-BE49-F238E27FC236}">
                <a16:creationId xmlns:a16="http://schemas.microsoft.com/office/drawing/2014/main" id="{C4374A8D-889E-40FC-83E3-FDAD3C4DD397}"/>
              </a:ext>
            </a:extLst>
          </p:cNvPr>
          <p:cNvCxnSpPr>
            <a:cxnSpLocks/>
          </p:cNvCxnSpPr>
          <p:nvPr/>
        </p:nvCxnSpPr>
        <p:spPr>
          <a:xfrm>
            <a:off x="4048677" y="3116139"/>
            <a:ext cx="712624" cy="385302"/>
          </a:xfrm>
          <a:prstGeom prst="line">
            <a:avLst/>
          </a:prstGeom>
          <a:ln w="28575"/>
        </p:spPr>
        <p:style>
          <a:lnRef idx="3">
            <a:schemeClr val="dk1"/>
          </a:lnRef>
          <a:fillRef idx="0">
            <a:schemeClr val="dk1"/>
          </a:fillRef>
          <a:effectRef idx="2">
            <a:schemeClr val="dk1"/>
          </a:effectRef>
          <a:fontRef idx="minor">
            <a:schemeClr val="tx1"/>
          </a:fontRef>
        </p:style>
      </p:cxnSp>
      <p:sp>
        <p:nvSpPr>
          <p:cNvPr id="157" name="CuadroTexto 156">
            <a:extLst>
              <a:ext uri="{FF2B5EF4-FFF2-40B4-BE49-F238E27FC236}">
                <a16:creationId xmlns:a16="http://schemas.microsoft.com/office/drawing/2014/main" id="{84AA2494-7F03-47A9-AC3B-E2D70D4F2EDE}"/>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En esta ocasión se planeó una actividad muy similar a lo que se observó en la clase del día, sin embargo fue difícil observar los aprendizajes adquiridos o el nivel de logro de estos debido a que las evidencias se alteraron por los padres de familia.</a:t>
            </a:r>
          </a:p>
        </p:txBody>
      </p:sp>
      <p:sp>
        <p:nvSpPr>
          <p:cNvPr id="163" name="CuadroTexto 162">
            <a:extLst>
              <a:ext uri="{FF2B5EF4-FFF2-40B4-BE49-F238E27FC236}">
                <a16:creationId xmlns:a16="http://schemas.microsoft.com/office/drawing/2014/main" id="{26889BB3-E065-4445-893F-EC49A043AD72}"/>
              </a:ext>
            </a:extLst>
          </p:cNvPr>
          <p:cNvSpPr txBox="1"/>
          <p:nvPr/>
        </p:nvSpPr>
        <p:spPr>
          <a:xfrm>
            <a:off x="22720" y="8563931"/>
            <a:ext cx="3935622" cy="1384995"/>
          </a:xfrm>
          <a:prstGeom prst="rect">
            <a:avLst/>
          </a:prstGeom>
          <a:noFill/>
        </p:spPr>
        <p:txBody>
          <a:bodyPr wrap="square" rtlCol="0">
            <a:spAutoFit/>
          </a:bodyPr>
          <a:lstStyle/>
          <a:p>
            <a:r>
              <a:rPr lang="es-MX" sz="1200" dirty="0">
                <a:latin typeface="Comic Sans MS" panose="030F0702030302020204" pitchFamily="66" charset="0"/>
              </a:rPr>
              <a:t>Por la complejidad de la actividad las consignas se dieron claras y se repitieron las veces que fueron necesarias para obtener mejores resultados. Ateneo </a:t>
            </a:r>
            <a:r>
              <a:rPr lang="es-MX" sz="1200" dirty="0" err="1">
                <a:latin typeface="Comic Sans MS" panose="030F0702030302020204" pitchFamily="66" charset="0"/>
              </a:rPr>
              <a:t>didático</a:t>
            </a:r>
            <a:r>
              <a:rPr lang="es-MX" sz="1200" dirty="0">
                <a:latin typeface="Comic Sans MS" panose="030F0702030302020204" pitchFamily="66" charset="0"/>
              </a:rPr>
              <a:t> </a:t>
            </a:r>
            <a:r>
              <a:rPr lang="es-MX" sz="1200" dirty="0" err="1">
                <a:latin typeface="Comic Sans MS" panose="030F0702030302020204" pitchFamily="66" charset="0"/>
              </a:rPr>
              <a:t>Nº</a:t>
            </a:r>
            <a:r>
              <a:rPr lang="es-MX" sz="1200" dirty="0">
                <a:latin typeface="Comic Sans MS" panose="030F0702030302020204" pitchFamily="66" charset="0"/>
              </a:rPr>
              <a:t> 2, se habla acerca de las funciones que tiene la consigna, dentro de las cuales destaca la de mantener el orden e interés de los alumnos en la actividad.</a:t>
            </a:r>
          </a:p>
        </p:txBody>
      </p:sp>
      <p:sp>
        <p:nvSpPr>
          <p:cNvPr id="200" name="CuadroTexto 199">
            <a:extLst>
              <a:ext uri="{FF2B5EF4-FFF2-40B4-BE49-F238E27FC236}">
                <a16:creationId xmlns:a16="http://schemas.microsoft.com/office/drawing/2014/main" id="{5ADC58EE-D329-42A6-AAEA-2115CFB17F46}"/>
              </a:ext>
            </a:extLst>
          </p:cNvPr>
          <p:cNvSpPr txBox="1"/>
          <p:nvPr/>
        </p:nvSpPr>
        <p:spPr>
          <a:xfrm>
            <a:off x="3899337" y="8580228"/>
            <a:ext cx="3845334" cy="1384995"/>
          </a:xfrm>
          <a:prstGeom prst="rect">
            <a:avLst/>
          </a:prstGeom>
          <a:noFill/>
        </p:spPr>
        <p:txBody>
          <a:bodyPr wrap="square" rtlCol="0">
            <a:spAutoFit/>
          </a:bodyPr>
          <a:lstStyle/>
          <a:p>
            <a:r>
              <a:rPr lang="es-MX" sz="1200" dirty="0">
                <a:latin typeface="Comic Sans MS" panose="030F0702030302020204" pitchFamily="66" charset="0"/>
              </a:rPr>
              <a:t>Las evidencias que se entregaron estaban alteradas de una manera notoria por parte de los padres de familia, lo cual denota que el ambiente no es beneficiario para los niños. Urie Bronfenbrenner, en su teoría, menciona la influencia que tiene el contexto donde los niños se desarrollan en su formación y educación.</a:t>
            </a:r>
          </a:p>
        </p:txBody>
      </p:sp>
    </p:spTree>
    <p:extLst>
      <p:ext uri="{BB962C8B-B14F-4D97-AF65-F5344CB8AC3E}">
        <p14:creationId xmlns:p14="http://schemas.microsoft.com/office/powerpoint/2010/main" val="409393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39665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80507A9D-9DFA-4375-AA05-03DA4D31C52A}"/>
              </a:ext>
            </a:extLst>
          </p:cNvPr>
          <p:cNvSpPr txBox="1"/>
          <p:nvPr/>
        </p:nvSpPr>
        <p:spPr>
          <a:xfrm>
            <a:off x="547988" y="291454"/>
            <a:ext cx="520771" cy="369891"/>
          </a:xfrm>
          <a:prstGeom prst="rect">
            <a:avLst/>
          </a:prstGeom>
          <a:noFill/>
        </p:spPr>
        <p:txBody>
          <a:bodyPr wrap="square" rtlCol="0">
            <a:spAutoFit/>
          </a:bodyPr>
          <a:lstStyle/>
          <a:p>
            <a:pPr algn="ctr"/>
            <a:r>
              <a:rPr lang="es-MX" dirty="0">
                <a:latin typeface="Comic Sans MS" panose="030F0702030302020204" pitchFamily="66" charset="0"/>
              </a:rPr>
              <a:t>24</a:t>
            </a:r>
          </a:p>
        </p:txBody>
      </p:sp>
      <p:sp>
        <p:nvSpPr>
          <p:cNvPr id="133" name="CuadroTexto 132">
            <a:extLst>
              <a:ext uri="{FF2B5EF4-FFF2-40B4-BE49-F238E27FC236}">
                <a16:creationId xmlns:a16="http://schemas.microsoft.com/office/drawing/2014/main" id="{E71E8C56-8A7F-46BD-959E-A1607A72F166}"/>
              </a:ext>
            </a:extLst>
          </p:cNvPr>
          <p:cNvSpPr txBox="1"/>
          <p:nvPr/>
        </p:nvSpPr>
        <p:spPr>
          <a:xfrm>
            <a:off x="1217758" y="286204"/>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58" name="Elipse 157">
            <a:extLst>
              <a:ext uri="{FF2B5EF4-FFF2-40B4-BE49-F238E27FC236}">
                <a16:creationId xmlns:a16="http://schemas.microsoft.com/office/drawing/2014/main" id="{A666C662-A845-4C86-BFE4-57F4F39200D8}"/>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74247D61-A08D-4D5C-AA50-C7C604C0D6CD}"/>
              </a:ext>
            </a:extLst>
          </p:cNvPr>
          <p:cNvSpPr/>
          <p:nvPr/>
        </p:nvSpPr>
        <p:spPr>
          <a:xfrm>
            <a:off x="146332" y="45351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64D357D-5D5E-4C9E-AD48-7D805F7FCE2A}"/>
              </a:ext>
            </a:extLst>
          </p:cNvPr>
          <p:cNvSpPr/>
          <p:nvPr/>
        </p:nvSpPr>
        <p:spPr>
          <a:xfrm>
            <a:off x="165199" y="47084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A960509F-3034-4C95-A8CF-6D4894043E12}"/>
              </a:ext>
            </a:extLst>
          </p:cNvPr>
          <p:cNvSpPr/>
          <p:nvPr/>
        </p:nvSpPr>
        <p:spPr>
          <a:xfrm>
            <a:off x="164431" y="51132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D98876B-1491-4181-9E23-1FAEFDE791D7}"/>
              </a:ext>
            </a:extLst>
          </p:cNvPr>
          <p:cNvSpPr/>
          <p:nvPr/>
        </p:nvSpPr>
        <p:spPr>
          <a:xfrm>
            <a:off x="5155065" y="597171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81AA281B-27AE-4975-BF74-F010E36FF589}"/>
              </a:ext>
            </a:extLst>
          </p:cNvPr>
          <p:cNvSpPr/>
          <p:nvPr/>
        </p:nvSpPr>
        <p:spPr>
          <a:xfrm>
            <a:off x="5168512" y="61630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8" name="Elipse 187">
            <a:extLst>
              <a:ext uri="{FF2B5EF4-FFF2-40B4-BE49-F238E27FC236}">
                <a16:creationId xmlns:a16="http://schemas.microsoft.com/office/drawing/2014/main" id="{FBFEE8B2-C4ED-4AD9-BF9A-A8CB9F2B5FC3}"/>
              </a:ext>
            </a:extLst>
          </p:cNvPr>
          <p:cNvSpPr/>
          <p:nvPr/>
        </p:nvSpPr>
        <p:spPr>
          <a:xfrm>
            <a:off x="5182945" y="634061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B6828304-0F3B-4B00-8823-C8FD9F3DF6A7}"/>
              </a:ext>
            </a:extLst>
          </p:cNvPr>
          <p:cNvSpPr/>
          <p:nvPr/>
        </p:nvSpPr>
        <p:spPr>
          <a:xfrm>
            <a:off x="5196953" y="655982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90C8865A-65C5-400A-9A0C-48517CEBF191}"/>
              </a:ext>
            </a:extLst>
          </p:cNvPr>
          <p:cNvSpPr/>
          <p:nvPr/>
        </p:nvSpPr>
        <p:spPr>
          <a:xfrm>
            <a:off x="6159199" y="748171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33410CA6-D2BC-4725-8F3B-EFE32883DE8A}"/>
              </a:ext>
            </a:extLst>
          </p:cNvPr>
          <p:cNvSpPr/>
          <p:nvPr/>
        </p:nvSpPr>
        <p:spPr>
          <a:xfrm>
            <a:off x="6159199" y="768182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B4DD954-12B4-461C-814C-A0EAC1006038}"/>
              </a:ext>
            </a:extLst>
          </p:cNvPr>
          <p:cNvSpPr/>
          <p:nvPr/>
        </p:nvSpPr>
        <p:spPr>
          <a:xfrm>
            <a:off x="6159701" y="7857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4AC409B2-9478-4C92-A04E-4FA2D37868AB}"/>
              </a:ext>
            </a:extLst>
          </p:cNvPr>
          <p:cNvSpPr/>
          <p:nvPr/>
        </p:nvSpPr>
        <p:spPr>
          <a:xfrm>
            <a:off x="6159701" y="804378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1D46A370-3F6B-4083-B127-55DC29BD0818}"/>
              </a:ext>
            </a:extLst>
          </p:cNvPr>
          <p:cNvSpPr/>
          <p:nvPr/>
        </p:nvSpPr>
        <p:spPr>
          <a:xfrm>
            <a:off x="6165401" y="82511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33253067-409B-4BC9-9DB8-984164E9A6D7}"/>
              </a:ext>
            </a:extLst>
          </p:cNvPr>
          <p:cNvSpPr txBox="1"/>
          <p:nvPr/>
        </p:nvSpPr>
        <p:spPr>
          <a:xfrm>
            <a:off x="3861416" y="8590407"/>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cxnSp>
        <p:nvCxnSpPr>
          <p:cNvPr id="204" name="Conector recto 203">
            <a:extLst>
              <a:ext uri="{FF2B5EF4-FFF2-40B4-BE49-F238E27FC236}">
                <a16:creationId xmlns:a16="http://schemas.microsoft.com/office/drawing/2014/main" id="{C8AD9A79-35C4-456D-A5D9-AFD62CD17A78}"/>
              </a:ext>
            </a:extLst>
          </p:cNvPr>
          <p:cNvCxnSpPr/>
          <p:nvPr/>
        </p:nvCxnSpPr>
        <p:spPr>
          <a:xfrm>
            <a:off x="379989" y="714322"/>
            <a:ext cx="381836" cy="426720"/>
          </a:xfrm>
          <a:prstGeom prst="line">
            <a:avLst/>
          </a:prstGeom>
          <a:ln w="28575"/>
        </p:spPr>
        <p:style>
          <a:lnRef idx="3">
            <a:schemeClr val="dk1"/>
          </a:lnRef>
          <a:fillRef idx="0">
            <a:schemeClr val="dk1"/>
          </a:fillRef>
          <a:effectRef idx="2">
            <a:schemeClr val="dk1"/>
          </a:effectRef>
          <a:fontRef idx="minor">
            <a:schemeClr val="tx1"/>
          </a:fontRef>
        </p:style>
      </p:cxnSp>
      <p:sp>
        <p:nvSpPr>
          <p:cNvPr id="205" name="CuadroTexto 204">
            <a:extLst>
              <a:ext uri="{FF2B5EF4-FFF2-40B4-BE49-F238E27FC236}">
                <a16:creationId xmlns:a16="http://schemas.microsoft.com/office/drawing/2014/main" id="{103D4A2D-4E89-4ADF-B544-9E0867757418}"/>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54" name="Conector recto 153">
            <a:extLst>
              <a:ext uri="{FF2B5EF4-FFF2-40B4-BE49-F238E27FC236}">
                <a16:creationId xmlns:a16="http://schemas.microsoft.com/office/drawing/2014/main" id="{FDA29A79-5E51-421C-897A-B8F2D19C5FB8}"/>
              </a:ext>
            </a:extLst>
          </p:cNvPr>
          <p:cNvCxnSpPr>
            <a:cxnSpLocks/>
          </p:cNvCxnSpPr>
          <p:nvPr/>
        </p:nvCxnSpPr>
        <p:spPr>
          <a:xfrm>
            <a:off x="1601221" y="2382268"/>
            <a:ext cx="1143657" cy="515019"/>
          </a:xfrm>
          <a:prstGeom prst="line">
            <a:avLst/>
          </a:prstGeom>
          <a:ln w="28575"/>
        </p:spPr>
        <p:style>
          <a:lnRef idx="3">
            <a:schemeClr val="dk1"/>
          </a:lnRef>
          <a:fillRef idx="0">
            <a:schemeClr val="dk1"/>
          </a:fillRef>
          <a:effectRef idx="2">
            <a:schemeClr val="dk1"/>
          </a:effectRef>
          <a:fontRef idx="minor">
            <a:schemeClr val="tx1"/>
          </a:fontRef>
        </p:style>
      </p:cxnSp>
      <p:cxnSp>
        <p:nvCxnSpPr>
          <p:cNvPr id="156" name="Conector recto 155">
            <a:extLst>
              <a:ext uri="{FF2B5EF4-FFF2-40B4-BE49-F238E27FC236}">
                <a16:creationId xmlns:a16="http://schemas.microsoft.com/office/drawing/2014/main" id="{B9B763F2-406C-4745-862C-6DEBEC83D95B}"/>
              </a:ext>
            </a:extLst>
          </p:cNvPr>
          <p:cNvCxnSpPr>
            <a:cxnSpLocks/>
          </p:cNvCxnSpPr>
          <p:nvPr/>
        </p:nvCxnSpPr>
        <p:spPr>
          <a:xfrm>
            <a:off x="4048677" y="3116139"/>
            <a:ext cx="712624" cy="385302"/>
          </a:xfrm>
          <a:prstGeom prst="line">
            <a:avLst/>
          </a:prstGeom>
          <a:ln w="28575"/>
        </p:spPr>
        <p:style>
          <a:lnRef idx="3">
            <a:schemeClr val="dk1"/>
          </a:lnRef>
          <a:fillRef idx="0">
            <a:schemeClr val="dk1"/>
          </a:fillRef>
          <a:effectRef idx="2">
            <a:schemeClr val="dk1"/>
          </a:effectRef>
          <a:fontRef idx="minor">
            <a:schemeClr val="tx1"/>
          </a:fontRef>
        </p:style>
      </p:cxnSp>
      <p:sp>
        <p:nvSpPr>
          <p:cNvPr id="157" name="CuadroTexto 156">
            <a:extLst>
              <a:ext uri="{FF2B5EF4-FFF2-40B4-BE49-F238E27FC236}">
                <a16:creationId xmlns:a16="http://schemas.microsoft.com/office/drawing/2014/main" id="{3F4484C9-0A51-49BC-A6F3-AC86C8A4BB1F}"/>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Si planean actividades que fomentaran el trabajo autónomo de los alumnos y a su vez que lograrán desarrollar los aprendizajes esperados que se observaron en la programación. No o mucha respuesta con el total del grupo.</a:t>
            </a:r>
          </a:p>
        </p:txBody>
      </p:sp>
      <p:cxnSp>
        <p:nvCxnSpPr>
          <p:cNvPr id="163" name="Conector recto 162">
            <a:extLst>
              <a:ext uri="{FF2B5EF4-FFF2-40B4-BE49-F238E27FC236}">
                <a16:creationId xmlns:a16="http://schemas.microsoft.com/office/drawing/2014/main" id="{A43AD016-6463-4A8F-BE5A-1E783D1466E5}"/>
              </a:ext>
            </a:extLst>
          </p:cNvPr>
          <p:cNvCxnSpPr>
            <a:cxnSpLocks/>
          </p:cNvCxnSpPr>
          <p:nvPr/>
        </p:nvCxnSpPr>
        <p:spPr>
          <a:xfrm>
            <a:off x="353071" y="2359984"/>
            <a:ext cx="1143657" cy="515019"/>
          </a:xfrm>
          <a:prstGeom prst="line">
            <a:avLst/>
          </a:prstGeom>
          <a:ln w="28575"/>
        </p:spPr>
        <p:style>
          <a:lnRef idx="3">
            <a:schemeClr val="dk1"/>
          </a:lnRef>
          <a:fillRef idx="0">
            <a:schemeClr val="dk1"/>
          </a:fillRef>
          <a:effectRef idx="2">
            <a:schemeClr val="dk1"/>
          </a:effectRef>
          <a:fontRef idx="minor">
            <a:schemeClr val="tx1"/>
          </a:fontRef>
        </p:style>
      </p:cxnSp>
      <p:sp>
        <p:nvSpPr>
          <p:cNvPr id="198" name="CuadroTexto 197">
            <a:extLst>
              <a:ext uri="{FF2B5EF4-FFF2-40B4-BE49-F238E27FC236}">
                <a16:creationId xmlns:a16="http://schemas.microsoft.com/office/drawing/2014/main" id="{B73EC258-8E3D-4E63-8665-1B44B3B217AD}"/>
              </a:ext>
            </a:extLst>
          </p:cNvPr>
          <p:cNvSpPr txBox="1"/>
          <p:nvPr/>
        </p:nvSpPr>
        <p:spPr>
          <a:xfrm>
            <a:off x="22720" y="8563931"/>
            <a:ext cx="3935622" cy="1384995"/>
          </a:xfrm>
          <a:prstGeom prst="rect">
            <a:avLst/>
          </a:prstGeom>
          <a:noFill/>
        </p:spPr>
        <p:txBody>
          <a:bodyPr wrap="square" rtlCol="0">
            <a:spAutoFit/>
          </a:bodyPr>
          <a:lstStyle/>
          <a:p>
            <a:r>
              <a:rPr lang="es-MX" sz="1200" dirty="0">
                <a:latin typeface="Comic Sans MS" panose="030F0702030302020204" pitchFamily="66" charset="0"/>
              </a:rPr>
              <a:t>Con la actividad del lenguaje y comunicación se logró crear un espacio intercultural dentro del aula virtual, esto mediante el aprendizaje de palabras en otra lengua. Paula Gonzales García habla acerca de la importancia de la interculturalidad y la diversidad cultural en el desarrollo de los niños, colocando este como un reto de educación inclusiva.</a:t>
            </a:r>
          </a:p>
        </p:txBody>
      </p:sp>
      <p:sp>
        <p:nvSpPr>
          <p:cNvPr id="200" name="Rectángulo 199">
            <a:extLst>
              <a:ext uri="{FF2B5EF4-FFF2-40B4-BE49-F238E27FC236}">
                <a16:creationId xmlns:a16="http://schemas.microsoft.com/office/drawing/2014/main" id="{1440087F-C78D-46D3-B198-E5D695EDD4D8}"/>
              </a:ext>
            </a:extLst>
          </p:cNvPr>
          <p:cNvSpPr/>
          <p:nvPr/>
        </p:nvSpPr>
        <p:spPr>
          <a:xfrm>
            <a:off x="3937787" y="8572885"/>
            <a:ext cx="3908938" cy="1277273"/>
          </a:xfrm>
          <a:prstGeom prst="rect">
            <a:avLst/>
          </a:prstGeom>
        </p:spPr>
        <p:txBody>
          <a:bodyPr wrap="square">
            <a:spAutoFit/>
          </a:bodyPr>
          <a:lstStyle/>
          <a:p>
            <a:r>
              <a:rPr lang="es-MX" sz="1100" dirty="0">
                <a:latin typeface="Comic Sans MS" panose="030F0702030302020204" pitchFamily="66" charset="0"/>
              </a:rPr>
              <a:t>La modalidad no permite conocer los verdaderos conocimientos que tienen los niños ya que estos se alteran por los padres de familia. Ausubel (1973) plantea que el aprendizaje del alumno depende de la estructura cognitiva previa que se relaciona con la nueva información, debe entenderse por "estructura cognitiva", al conjunto de conceptos, ideas, que un individuo posee.</a:t>
            </a:r>
            <a:endParaRPr lang="es-MX" sz="1100" dirty="0"/>
          </a:p>
        </p:txBody>
      </p:sp>
    </p:spTree>
    <p:extLst>
      <p:ext uri="{BB962C8B-B14F-4D97-AF65-F5344CB8AC3E}">
        <p14:creationId xmlns:p14="http://schemas.microsoft.com/office/powerpoint/2010/main" val="3301036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5B20CF9-1F20-473E-BF82-BA6A9306CA80}"/>
              </a:ext>
            </a:extLst>
          </p:cNvPr>
          <p:cNvPicPr>
            <a:picLocks noChangeAspect="1"/>
          </p:cNvPicPr>
          <p:nvPr/>
        </p:nvPicPr>
        <p:blipFill>
          <a:blip r:embed="rId2"/>
          <a:stretch>
            <a:fillRect/>
          </a:stretch>
        </p:blipFill>
        <p:spPr>
          <a:xfrm>
            <a:off x="-1" y="0"/>
            <a:ext cx="7777163" cy="10057808"/>
          </a:xfrm>
          <a:prstGeom prst="rect">
            <a:avLst/>
          </a:prstGeom>
        </p:spPr>
      </p:pic>
      <p:sp>
        <p:nvSpPr>
          <p:cNvPr id="7" name="Rectángulo 6">
            <a:extLst>
              <a:ext uri="{FF2B5EF4-FFF2-40B4-BE49-F238E27FC236}">
                <a16:creationId xmlns:a16="http://schemas.microsoft.com/office/drawing/2014/main" id="{98400C96-5838-4789-90D7-183C2BC86EF5}"/>
              </a:ext>
            </a:extLst>
          </p:cNvPr>
          <p:cNvSpPr/>
          <p:nvPr/>
        </p:nvSpPr>
        <p:spPr>
          <a:xfrm>
            <a:off x="1381328" y="8871626"/>
            <a:ext cx="5116749" cy="680936"/>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dirty="0">
                <a:solidFill>
                  <a:schemeClr val="tx1"/>
                </a:solidFill>
                <a:latin typeface="Aharoni" panose="02010803020104030203" pitchFamily="2" charset="-79"/>
                <a:cs typeface="Aharoni" panose="02010803020104030203" pitchFamily="2" charset="-79"/>
              </a:rPr>
              <a:t>Viernes 25 de Junio 2021</a:t>
            </a:r>
          </a:p>
        </p:txBody>
      </p:sp>
    </p:spTree>
    <p:extLst>
      <p:ext uri="{BB962C8B-B14F-4D97-AF65-F5344CB8AC3E}">
        <p14:creationId xmlns:p14="http://schemas.microsoft.com/office/powerpoint/2010/main" val="137363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2ED83-84D8-453E-8782-11C7D43213FC}"/>
              </a:ext>
            </a:extLst>
          </p:cNvPr>
          <p:cNvSpPr>
            <a:spLocks noGrp="1"/>
          </p:cNvSpPr>
          <p:nvPr>
            <p:ph type="title"/>
          </p:nvPr>
        </p:nvSpPr>
        <p:spPr>
          <a:xfrm>
            <a:off x="534680" y="534843"/>
            <a:ext cx="6707803" cy="982672"/>
          </a:xfrm>
        </p:spPr>
        <p:txBody>
          <a:bodyPr/>
          <a:lstStyle/>
          <a:p>
            <a:r>
              <a:rPr lang="es-MX" dirty="0">
                <a:latin typeface="Comic Sans MS" panose="030F0702030302020204" pitchFamily="66" charset="0"/>
              </a:rPr>
              <a:t>Referencias.</a:t>
            </a:r>
          </a:p>
        </p:txBody>
      </p:sp>
      <p:sp>
        <p:nvSpPr>
          <p:cNvPr id="3" name="Marcador de contenido 2">
            <a:extLst>
              <a:ext uri="{FF2B5EF4-FFF2-40B4-BE49-F238E27FC236}">
                <a16:creationId xmlns:a16="http://schemas.microsoft.com/office/drawing/2014/main" id="{6545955E-36E3-40FC-99BA-F998D8D04C37}"/>
              </a:ext>
            </a:extLst>
          </p:cNvPr>
          <p:cNvSpPr>
            <a:spLocks noGrp="1"/>
          </p:cNvSpPr>
          <p:nvPr>
            <p:ph idx="1"/>
          </p:nvPr>
        </p:nvSpPr>
        <p:spPr>
          <a:xfrm>
            <a:off x="534680" y="1750979"/>
            <a:ext cx="6707803" cy="7297128"/>
          </a:xfrm>
        </p:spPr>
        <p:txBody>
          <a:bodyPr>
            <a:normAutofit/>
          </a:bodyPr>
          <a:lstStyle/>
          <a:p>
            <a:r>
              <a:rPr lang="es-MX" sz="2000" dirty="0" err="1">
                <a:latin typeface="Comic Sans MS" panose="030F0702030302020204" pitchFamily="66" charset="0"/>
              </a:rPr>
              <a:t>Aresté</a:t>
            </a:r>
            <a:r>
              <a:rPr lang="es-MX" sz="2000" dirty="0">
                <a:latin typeface="Comic Sans MS" panose="030F0702030302020204" pitchFamily="66" charset="0"/>
              </a:rPr>
              <a:t>, J. Educación Infantil: sentir, reconocer y expresar. UNIR. </a:t>
            </a:r>
            <a:r>
              <a:rPr lang="es-MX" sz="2000" dirty="0">
                <a:latin typeface="Comic Sans MS" panose="030F0702030302020204" pitchFamily="66" charset="0"/>
                <a:hlinkClick r:id="rId2"/>
              </a:rPr>
              <a:t>https://bit.ly/3df5OCb</a:t>
            </a:r>
            <a:r>
              <a:rPr lang="es-MX" sz="2000" dirty="0">
                <a:latin typeface="Comic Sans MS" panose="030F0702030302020204" pitchFamily="66" charset="0"/>
              </a:rPr>
              <a:t> </a:t>
            </a:r>
          </a:p>
          <a:p>
            <a:r>
              <a:rPr lang="es-MX" sz="2000" dirty="0" err="1">
                <a:latin typeface="Comic Sans MS" panose="030F0702030302020204" pitchFamily="66" charset="0"/>
              </a:rPr>
              <a:t>Orengo</a:t>
            </a:r>
            <a:r>
              <a:rPr lang="es-MX" sz="2000" dirty="0">
                <a:latin typeface="Comic Sans MS" panose="030F0702030302020204" pitchFamily="66" charset="0"/>
              </a:rPr>
              <a:t>, J. (2016). Urie Bronfenbrenner Teoría Ecológica. </a:t>
            </a:r>
            <a:r>
              <a:rPr lang="es-MX" sz="2000" dirty="0">
                <a:latin typeface="Comic Sans MS" panose="030F0702030302020204" pitchFamily="66" charset="0"/>
                <a:hlinkClick r:id="rId3"/>
              </a:rPr>
              <a:t>https://bit.ly/3hfZLjL</a:t>
            </a:r>
            <a:r>
              <a:rPr lang="es-MX" sz="2000" dirty="0">
                <a:latin typeface="Comic Sans MS" panose="030F0702030302020204" pitchFamily="66" charset="0"/>
              </a:rPr>
              <a:t> </a:t>
            </a:r>
          </a:p>
          <a:p>
            <a:r>
              <a:rPr lang="es-MX" sz="2000" dirty="0">
                <a:latin typeface="Comic Sans MS" panose="030F0702030302020204" pitchFamily="66" charset="0"/>
              </a:rPr>
              <a:t>León, P., Camargo, G. y Gómez, J. (2019). INNOVAR PARA EDUCAR: DESARROLLO DE HABILIDADES SOCIOEMOCIONALES EN PREESCOLAR. CONISEN. </a:t>
            </a:r>
            <a:r>
              <a:rPr lang="es-MX" sz="2000" dirty="0">
                <a:latin typeface="Comic Sans MS" panose="030F0702030302020204" pitchFamily="66" charset="0"/>
                <a:hlinkClick r:id="rId4"/>
              </a:rPr>
              <a:t>https://bit.ly/3hjhE12</a:t>
            </a:r>
            <a:r>
              <a:rPr lang="es-MX" sz="2000" dirty="0">
                <a:latin typeface="Comic Sans MS" panose="030F0702030302020204" pitchFamily="66" charset="0"/>
              </a:rPr>
              <a:t> </a:t>
            </a:r>
          </a:p>
          <a:p>
            <a:r>
              <a:rPr lang="es-MX" sz="2000" dirty="0">
                <a:latin typeface="Comic Sans MS" panose="030F0702030302020204" pitchFamily="66" charset="0"/>
              </a:rPr>
              <a:t>de León Sánchez, Beatriz y Silió </a:t>
            </a:r>
            <a:r>
              <a:rPr lang="es-MX" sz="2000" dirty="0" err="1">
                <a:latin typeface="Comic Sans MS" panose="030F0702030302020204" pitchFamily="66" charset="0"/>
              </a:rPr>
              <a:t>Sáiz</a:t>
            </a:r>
            <a:r>
              <a:rPr lang="es-MX" sz="2000" dirty="0">
                <a:latin typeface="Comic Sans MS" panose="030F0702030302020204" pitchFamily="66" charset="0"/>
              </a:rPr>
              <a:t>, Gonzalo (2010). LA FAMILIA. PAPEL QUE DESEMPEÑA EN LA EDUCACIÓN DE SUS HIJOS / AS Y POSIBLES CONSECUENCIAS EN LA FORMA DE INTERACCIONAR DE LOS ADOLESCENTES CON SUS IGUALES. </a:t>
            </a:r>
            <a:r>
              <a:rPr lang="es-MX" sz="2000" dirty="0">
                <a:latin typeface="Comic Sans MS" panose="030F0702030302020204" pitchFamily="66" charset="0"/>
                <a:hlinkClick r:id="rId5"/>
              </a:rPr>
              <a:t>https://bit.ly/3A0Rk2O</a:t>
            </a:r>
            <a:r>
              <a:rPr lang="es-MX" sz="2000" dirty="0">
                <a:latin typeface="Comic Sans MS" panose="030F0702030302020204" pitchFamily="66" charset="0"/>
              </a:rPr>
              <a:t> </a:t>
            </a:r>
          </a:p>
          <a:p>
            <a:r>
              <a:rPr lang="es-MX" sz="2000" dirty="0">
                <a:latin typeface="Comic Sans MS" panose="030F0702030302020204" pitchFamily="66" charset="0"/>
                <a:cs typeface="Calibri" panose="020F0502020204030204" pitchFamily="34" charset="0"/>
              </a:rPr>
              <a:t>La consigna y los procesos cognitivos. </a:t>
            </a:r>
            <a:r>
              <a:rPr lang="es-MX" sz="2000" dirty="0">
                <a:latin typeface="Comic Sans MS" panose="030F0702030302020204" pitchFamily="66" charset="0"/>
                <a:cs typeface="Calibri" panose="020F0502020204030204" pitchFamily="34" charset="0"/>
                <a:hlinkClick r:id="rId6"/>
              </a:rPr>
              <a:t>https://bit.ly/3xUWXgL</a:t>
            </a:r>
            <a:r>
              <a:rPr lang="es-MX" sz="2000" dirty="0">
                <a:latin typeface="Comic Sans MS" panose="030F0702030302020204" pitchFamily="66" charset="0"/>
                <a:cs typeface="Calibri" panose="020F0502020204030204" pitchFamily="34" charset="0"/>
              </a:rPr>
              <a:t> </a:t>
            </a:r>
          </a:p>
          <a:p>
            <a:r>
              <a:rPr lang="es-MX" sz="2000" dirty="0">
                <a:latin typeface="Comic Sans MS" panose="030F0702030302020204" pitchFamily="66" charset="0"/>
                <a:cs typeface="Calibri" panose="020F0502020204030204" pitchFamily="34" charset="0"/>
              </a:rPr>
              <a:t>Gonzáles, P. (2018). </a:t>
            </a:r>
            <a:r>
              <a:rPr lang="es-MX" sz="2000" dirty="0">
                <a:latin typeface="Comic Sans MS" panose="030F0702030302020204" pitchFamily="66" charset="0"/>
              </a:rPr>
              <a:t>LA DIVERSIDAD CULTURAL EN EL AULA DE EDUCACIÓN INFANTIL. EL RETO DE LA ESCUELA INCLUSIVA. </a:t>
            </a:r>
            <a:r>
              <a:rPr lang="es-MX" sz="2000" dirty="0">
                <a:latin typeface="Comic Sans MS" panose="030F0702030302020204" pitchFamily="66" charset="0"/>
                <a:hlinkClick r:id="rId7"/>
              </a:rPr>
              <a:t>https://bit.ly/3zV6tT9</a:t>
            </a:r>
            <a:r>
              <a:rPr lang="es-MX" sz="2000" dirty="0">
                <a:latin typeface="Comic Sans MS" panose="030F0702030302020204" pitchFamily="66" charset="0"/>
              </a:rPr>
              <a:t> </a:t>
            </a:r>
          </a:p>
          <a:p>
            <a:r>
              <a:rPr lang="es-MX" sz="2000" dirty="0">
                <a:latin typeface="Comic Sans MS" panose="030F0702030302020204" pitchFamily="66" charset="0"/>
              </a:rPr>
              <a:t>Saberes previos: su importancia en la promoción de aprendizajes. </a:t>
            </a:r>
            <a:r>
              <a:rPr lang="es-MX" sz="2000" dirty="0">
                <a:latin typeface="Comic Sans MS" panose="030F0702030302020204" pitchFamily="66" charset="0"/>
                <a:hlinkClick r:id="rId8"/>
              </a:rPr>
              <a:t>https://bit.ly/3qrffE3</a:t>
            </a:r>
            <a:r>
              <a:rPr lang="es-MX" sz="2000" dirty="0">
                <a:latin typeface="Comic Sans MS" panose="030F0702030302020204" pitchFamily="66" charset="0"/>
              </a:rPr>
              <a:t> </a:t>
            </a:r>
            <a:endParaRPr lang="es-MX" dirty="0"/>
          </a:p>
          <a:p>
            <a:endParaRPr lang="es-MX" dirty="0"/>
          </a:p>
        </p:txBody>
      </p:sp>
    </p:spTree>
    <p:extLst>
      <p:ext uri="{BB962C8B-B14F-4D97-AF65-F5344CB8AC3E}">
        <p14:creationId xmlns:p14="http://schemas.microsoft.com/office/powerpoint/2010/main" val="16705221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TotalTime>
  <Words>1694</Words>
  <Application>Microsoft Office PowerPoint</Application>
  <PresentationFormat>Personalizado</PresentationFormat>
  <Paragraphs>253</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Aharoni</vt: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andrea flores</cp:lastModifiedBy>
  <cp:revision>21</cp:revision>
  <dcterms:created xsi:type="dcterms:W3CDTF">2020-11-09T23:20:30Z</dcterms:created>
  <dcterms:modified xsi:type="dcterms:W3CDTF">2021-06-25T07:45:05Z</dcterms:modified>
</cp:coreProperties>
</file>