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57" r:id="rId4"/>
    <p:sldId id="261" r:id="rId5"/>
    <p:sldId id="262" r:id="rId6"/>
    <p:sldId id="263" r:id="rId7"/>
    <p:sldId id="264" r:id="rId8"/>
    <p:sldId id="265" r:id="rId9"/>
    <p:sldId id="266" r:id="rId10"/>
    <p:sldId id="260" r:id="rId11"/>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90" d="100"/>
          <a:sy n="90" d="100"/>
        </p:scale>
        <p:origin x="1050"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24/06/2021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24/06/2021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24/06/2021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24/06/2021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24/06/2021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24/06/2021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24/06/2021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24/06/2021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dspace.ucuenca.edu.ec/bitstream/123456789/2330/1/tps63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4679" y="165191"/>
            <a:ext cx="6707803" cy="1649191"/>
          </a:xfrm>
        </p:spPr>
        <p:txBody>
          <a:bodyPr>
            <a:normAutofit/>
          </a:bodyPr>
          <a:lstStyle/>
          <a:p>
            <a:pPr algn="ctr"/>
            <a:r>
              <a:rPr lang="es-MX" sz="2000" b="1" dirty="0">
                <a:latin typeface="Arial" panose="020B0604020202020204" pitchFamily="34" charset="0"/>
                <a:cs typeface="Arial" panose="020B0604020202020204" pitchFamily="34" charset="0"/>
              </a:rPr>
              <a:t>Escuela Normal de Educación Preescolar del Estado de Coahuila</a:t>
            </a:r>
            <a:br>
              <a:rPr lang="es-MX" sz="2000" b="1" dirty="0">
                <a:latin typeface="Arial" panose="020B0604020202020204" pitchFamily="34" charset="0"/>
                <a:cs typeface="Arial" panose="020B0604020202020204" pitchFamily="34" charset="0"/>
              </a:rPr>
            </a:br>
            <a:r>
              <a:rPr lang="es-MX" sz="2000" b="1" dirty="0">
                <a:latin typeface="Arial" panose="020B0604020202020204" pitchFamily="34" charset="0"/>
                <a:cs typeface="Arial" panose="020B0604020202020204" pitchFamily="34" charset="0"/>
              </a:rPr>
              <a:t>2020 – 2021</a:t>
            </a:r>
            <a:br>
              <a:rPr lang="es-MX" sz="2800" b="1" dirty="0">
                <a:latin typeface="Arial" panose="020B0604020202020204" pitchFamily="34" charset="0"/>
                <a:cs typeface="Arial" panose="020B0604020202020204" pitchFamily="34" charset="0"/>
              </a:rPr>
            </a:br>
            <a:endParaRPr lang="es-MX" sz="2800" b="1" dirty="0">
              <a:latin typeface="Arial" panose="020B0604020202020204" pitchFamily="34" charset="0"/>
              <a:cs typeface="Arial" panose="020B0604020202020204" pitchFamily="34" charset="0"/>
            </a:endParaRP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2706" y="1351339"/>
            <a:ext cx="1231746" cy="1511111"/>
          </a:xfrm>
        </p:spPr>
      </p:pic>
      <p:sp>
        <p:nvSpPr>
          <p:cNvPr id="5" name="CuadroTexto 4"/>
          <p:cNvSpPr txBox="1"/>
          <p:nvPr/>
        </p:nvSpPr>
        <p:spPr>
          <a:xfrm>
            <a:off x="172613" y="3136717"/>
            <a:ext cx="7431932" cy="6001643"/>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Docente: </a:t>
            </a:r>
            <a:r>
              <a:rPr lang="es-MX" sz="1600" dirty="0">
                <a:latin typeface="Arial" panose="020B0604020202020204" pitchFamily="34" charset="0"/>
                <a:cs typeface="Arial" panose="020B0604020202020204" pitchFamily="34" charset="0"/>
              </a:rPr>
              <a:t>Dolores Patricia Segovia Gómez. </a:t>
            </a:r>
          </a:p>
          <a:p>
            <a:pPr algn="ctr"/>
            <a:r>
              <a:rPr lang="es-MX" sz="1600" b="1" dirty="0">
                <a:latin typeface="Arial" panose="020B0604020202020204" pitchFamily="34" charset="0"/>
                <a:cs typeface="Arial" panose="020B0604020202020204" pitchFamily="34" charset="0"/>
              </a:rPr>
              <a:t>Asignatura: </a:t>
            </a:r>
            <a:r>
              <a:rPr lang="es-MX" sz="1600" dirty="0">
                <a:latin typeface="Arial" panose="020B0604020202020204" pitchFamily="34" charset="0"/>
                <a:cs typeface="Arial" panose="020B0604020202020204" pitchFamily="34" charset="0"/>
              </a:rPr>
              <a:t>Trabajo docente y proyectos de mejora escolar.</a:t>
            </a:r>
          </a:p>
          <a:p>
            <a:pPr algn="ctr"/>
            <a:r>
              <a:rPr lang="es-MX" sz="1600" b="1" dirty="0">
                <a:latin typeface="Arial" panose="020B0604020202020204" pitchFamily="34" charset="0"/>
                <a:cs typeface="Arial" panose="020B0604020202020204" pitchFamily="34" charset="0"/>
              </a:rPr>
              <a:t>Diario de campo</a:t>
            </a:r>
          </a:p>
          <a:p>
            <a:pPr algn="ctr"/>
            <a:r>
              <a:rPr lang="es-MX" sz="1600" b="1" dirty="0">
                <a:latin typeface="Arial" panose="020B0604020202020204" pitchFamily="34" charset="0"/>
                <a:cs typeface="Arial" panose="020B0604020202020204" pitchFamily="34" charset="0"/>
              </a:rPr>
              <a:t>Competencias: </a:t>
            </a:r>
          </a:p>
          <a:p>
            <a:pPr algn="just"/>
            <a:r>
              <a:rPr lang="es-MX" sz="1600" dirty="0">
                <a:latin typeface="Arial" panose="020B0604020202020204" pitchFamily="34" charset="0"/>
                <a:cs typeface="Arial" panose="020B0604020202020204" pitchFamily="34" charset="0"/>
              </a:rPr>
              <a:t>• Detecta los procesos de aprendizaje de sus alumnos para favorecer su desarrollo cognitivo y socioemocional.</a:t>
            </a:r>
          </a:p>
          <a:p>
            <a:pPr algn="just"/>
            <a:r>
              <a:rPr lang="es-MX" sz="1600"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algn="just"/>
            <a:r>
              <a:rPr lang="es-MX" sz="1600"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algn="just"/>
            <a:r>
              <a:rPr lang="es-MX" sz="1600"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algn="just"/>
            <a:r>
              <a:rPr lang="es-MX" sz="1600"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algn="just"/>
            <a:r>
              <a:rPr lang="es-MX" sz="1600" dirty="0">
                <a:latin typeface="Arial" panose="020B0604020202020204" pitchFamily="34" charset="0"/>
                <a:cs typeface="Arial" panose="020B0604020202020204" pitchFamily="34" charset="0"/>
              </a:rPr>
              <a:t>• Actúa de manera ética ante la diversidad de situaciones que se presentan en la práctica profesional.</a:t>
            </a:r>
          </a:p>
          <a:p>
            <a:endParaRPr lang="es-MX" sz="1600" dirty="0">
              <a:latin typeface="Arial" panose="020B0604020202020204" pitchFamily="34" charset="0"/>
              <a:cs typeface="Arial" panose="020B0604020202020204" pitchFamily="34" charset="0"/>
            </a:endParaRPr>
          </a:p>
          <a:p>
            <a:pPr algn="ctr"/>
            <a:r>
              <a:rPr lang="es-MX" sz="1600" b="1" dirty="0">
                <a:latin typeface="Arial" panose="020B0604020202020204" pitchFamily="34" charset="0"/>
                <a:cs typeface="Arial" panose="020B0604020202020204" pitchFamily="34" charset="0"/>
              </a:rPr>
              <a:t>Alumna: </a:t>
            </a:r>
            <a:r>
              <a:rPr lang="es-MX" sz="1600" dirty="0">
                <a:latin typeface="Arial" panose="020B0604020202020204" pitchFamily="34" charset="0"/>
                <a:cs typeface="Arial" panose="020B0604020202020204" pitchFamily="34" charset="0"/>
              </a:rPr>
              <a:t>Corina Beltrán García</a:t>
            </a:r>
          </a:p>
          <a:p>
            <a:pPr algn="ctr"/>
            <a:endParaRPr lang="es-MX" sz="1600" dirty="0">
              <a:latin typeface="Arial" panose="020B0604020202020204" pitchFamily="34" charset="0"/>
              <a:cs typeface="Arial" panose="020B0604020202020204" pitchFamily="34" charset="0"/>
            </a:endParaRPr>
          </a:p>
          <a:p>
            <a:pPr algn="ctr"/>
            <a:r>
              <a:rPr lang="es-MX" sz="1600" dirty="0">
                <a:latin typeface="Arial" panose="020B0604020202020204" pitchFamily="34" charset="0"/>
                <a:cs typeface="Arial" panose="020B0604020202020204" pitchFamily="34" charset="0"/>
              </a:rPr>
              <a:t>3° “A”</a:t>
            </a:r>
          </a:p>
          <a:p>
            <a:pPr algn="r"/>
            <a:r>
              <a:rPr lang="es-MX" sz="1600" dirty="0">
                <a:latin typeface="Arial" panose="020B0604020202020204" pitchFamily="34" charset="0"/>
                <a:cs typeface="Arial" panose="020B0604020202020204" pitchFamily="34" charset="0"/>
              </a:rPr>
              <a:t>Saltillo Coahuila, a junio del 2021                                                                                                                                                                                        </a:t>
            </a:r>
            <a:endParaRPr lang="es-MX" sz="1600" dirty="0"/>
          </a:p>
        </p:txBody>
      </p:sp>
    </p:spTree>
    <p:extLst>
      <p:ext uri="{BB962C8B-B14F-4D97-AF65-F5344CB8AC3E}">
        <p14:creationId xmlns:p14="http://schemas.microsoft.com/office/powerpoint/2010/main" val="733152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AE6413-1AFC-4EE4-882C-48D169AE6547}"/>
              </a:ext>
            </a:extLst>
          </p:cNvPr>
          <p:cNvSpPr>
            <a:spLocks noGrp="1"/>
          </p:cNvSpPr>
          <p:nvPr>
            <p:ph type="title"/>
          </p:nvPr>
        </p:nvSpPr>
        <p:spPr/>
        <p:txBody>
          <a:bodyPr/>
          <a:lstStyle/>
          <a:p>
            <a:pPr algn="ctr"/>
            <a:r>
              <a:rPr lang="es-MX" b="1" dirty="0"/>
              <a:t>Referencias</a:t>
            </a:r>
          </a:p>
        </p:txBody>
      </p:sp>
      <p:sp>
        <p:nvSpPr>
          <p:cNvPr id="3" name="Marcador de contenido 2">
            <a:extLst>
              <a:ext uri="{FF2B5EF4-FFF2-40B4-BE49-F238E27FC236}">
                <a16:creationId xmlns:a16="http://schemas.microsoft.com/office/drawing/2014/main" id="{98953E40-60B6-435E-899C-43239E2E96AB}"/>
              </a:ext>
            </a:extLst>
          </p:cNvPr>
          <p:cNvSpPr>
            <a:spLocks noGrp="1"/>
          </p:cNvSpPr>
          <p:nvPr>
            <p:ph idx="1"/>
          </p:nvPr>
        </p:nvSpPr>
        <p:spPr>
          <a:xfrm>
            <a:off x="534680" y="1887166"/>
            <a:ext cx="6707803" cy="7160941"/>
          </a:xfrm>
        </p:spPr>
        <p:txBody>
          <a:bodyPr>
            <a:normAutofit/>
          </a:bodyPr>
          <a:lstStyle/>
          <a:p>
            <a:pPr marL="0" indent="0">
              <a:buNone/>
            </a:pPr>
            <a:r>
              <a:rPr lang="es-MX" dirty="0">
                <a:latin typeface="Arial" panose="020B0604020202020204" pitchFamily="34" charset="0"/>
                <a:cs typeface="Arial" panose="020B0604020202020204" pitchFamily="34" charset="0"/>
              </a:rPr>
              <a:t>	AUSUBEL, NOVAK y HANESIAN. (1983) Psicología Educativa: Un punto de vista cognoscitivo .2° Ed. TRILLAS México. </a:t>
            </a:r>
          </a:p>
          <a:p>
            <a:pPr marL="0" indent="0">
              <a:buNone/>
            </a:pPr>
            <a:r>
              <a:rPr lang="es-MX" dirty="0">
                <a:latin typeface="Arial" panose="020B0604020202020204" pitchFamily="34" charset="0"/>
                <a:cs typeface="Arial" panose="020B0604020202020204" pitchFamily="34" charset="0"/>
              </a:rPr>
              <a:t>	Guerrero &amp; Idrovo. (2010). </a:t>
            </a:r>
            <a:r>
              <a:rPr lang="es-MX" i="1" dirty="0">
                <a:latin typeface="Arial" panose="020B0604020202020204" pitchFamily="34" charset="0"/>
                <a:cs typeface="Arial" panose="020B0604020202020204" pitchFamily="34" charset="0"/>
              </a:rPr>
              <a:t>ESTUDIO DEL MATERIAL DIDACTICO DE LA</a:t>
            </a:r>
          </a:p>
          <a:p>
            <a:pPr marL="0" indent="0">
              <a:buNone/>
            </a:pPr>
            <a:r>
              <a:rPr lang="es-MX" i="1" dirty="0">
                <a:latin typeface="Arial" panose="020B0604020202020204" pitchFamily="34" charset="0"/>
                <a:cs typeface="Arial" panose="020B0604020202020204" pitchFamily="34" charset="0"/>
              </a:rPr>
              <a:t>METODOLOGIA DE RINCONES LÚDICOS EN EDUCACIÓN INICIAL. </a:t>
            </a:r>
            <a:r>
              <a:rPr lang="es-MX" dirty="0">
                <a:latin typeface="Arial" panose="020B0604020202020204" pitchFamily="34" charset="0"/>
                <a:cs typeface="Arial" panose="020B0604020202020204" pitchFamily="34" charset="0"/>
              </a:rPr>
              <a:t>Obtenido de El material didáctico en la educación inicial:</a:t>
            </a:r>
          </a:p>
          <a:p>
            <a:pPr marL="0" indent="0">
              <a:buNone/>
            </a:pPr>
            <a:r>
              <a:rPr lang="es-MX" dirty="0">
                <a:latin typeface="Arial" panose="020B0604020202020204" pitchFamily="34" charset="0"/>
                <a:cs typeface="Arial" panose="020B0604020202020204" pitchFamily="34" charset="0"/>
                <a:hlinkClick r:id="rId2"/>
              </a:rPr>
              <a:t>http://dspace.ucuenca.edu.ec/bitstream/123456789/2330/1/tps630.pdf</a:t>
            </a:r>
            <a:endParaRPr lang="es-MX" dirty="0">
              <a:latin typeface="Arial" panose="020B0604020202020204" pitchFamily="34" charset="0"/>
              <a:cs typeface="Arial" panose="020B0604020202020204" pitchFamily="34" charset="0"/>
            </a:endParaRPr>
          </a:p>
          <a:p>
            <a:pPr marL="0" indent="0">
              <a:buNone/>
            </a:pPr>
            <a:r>
              <a:rPr lang="es-MX" dirty="0">
                <a:latin typeface="Arial" panose="020B0604020202020204" pitchFamily="34" charset="0"/>
                <a:cs typeface="Arial" panose="020B0604020202020204" pitchFamily="34" charset="0"/>
              </a:rPr>
              <a:t>	Méndez, B., (2020). </a:t>
            </a:r>
            <a:r>
              <a:rPr lang="es-MX" sz="2400" i="1" dirty="0">
                <a:latin typeface="Arial" panose="020B0604020202020204" pitchFamily="34" charset="0"/>
                <a:cs typeface="Arial" panose="020B0604020202020204" pitchFamily="34" charset="0"/>
              </a:rPr>
              <a:t>LA ENSEÑANZA DE LAS EMOCIONES. UNA ESTRATEGIA DE FORMACIÓN PERMANENTE. </a:t>
            </a:r>
            <a:r>
              <a:rPr lang="es-MX" dirty="0">
                <a:latin typeface="Arial" panose="020B0604020202020204" pitchFamily="34" charset="0"/>
                <a:cs typeface="Arial" panose="020B0604020202020204" pitchFamily="34" charset="0"/>
              </a:rPr>
              <a:t>UNIVERSITAT ROVIRA I VIRGILI</a:t>
            </a:r>
            <a:r>
              <a:rPr lang="es-MX" sz="2400" dirty="0">
                <a:latin typeface="Arial" panose="020B0604020202020204" pitchFamily="34" charset="0"/>
                <a:cs typeface="Arial" panose="020B0604020202020204" pitchFamily="34" charset="0"/>
              </a:rPr>
              <a:t>	</a:t>
            </a:r>
          </a:p>
          <a:p>
            <a:pPr marL="0" indent="0">
              <a:buNone/>
            </a:pPr>
            <a:r>
              <a:rPr lang="es-MX" sz="2400" dirty="0">
                <a:latin typeface="Arial" panose="020B0604020202020204" pitchFamily="34" charset="0"/>
                <a:cs typeface="Arial" panose="020B0604020202020204" pitchFamily="34" charset="0"/>
              </a:rPr>
              <a:t>	Santelices, L. y Scagliotti, J. (2005). </a:t>
            </a:r>
            <a:r>
              <a:rPr lang="es-MX" sz="2400" i="1" dirty="0">
                <a:latin typeface="Arial" panose="020B0604020202020204" pitchFamily="34" charset="0"/>
                <a:cs typeface="Arial" panose="020B0604020202020204" pitchFamily="34" charset="0"/>
              </a:rPr>
              <a:t>El educador y los padres. Estrategias de </a:t>
            </a:r>
            <a:r>
              <a:rPr lang="es-MX" sz="2400" i="1" dirty="0" err="1">
                <a:latin typeface="Arial" panose="020B0604020202020204" pitchFamily="34" charset="0"/>
                <a:cs typeface="Arial" panose="020B0604020202020204" pitchFamily="34" charset="0"/>
              </a:rPr>
              <a:t>ntervención</a:t>
            </a:r>
            <a:r>
              <a:rPr lang="es-MX" sz="2400" i="1" dirty="0">
                <a:latin typeface="Arial" panose="020B0604020202020204" pitchFamily="34" charset="0"/>
                <a:cs typeface="Arial" panose="020B0604020202020204" pitchFamily="34" charset="0"/>
              </a:rPr>
              <a:t> educativa. </a:t>
            </a:r>
            <a:r>
              <a:rPr lang="es-MX" sz="2400" dirty="0">
                <a:latin typeface="Arial" panose="020B0604020202020204" pitchFamily="34" charset="0"/>
                <a:cs typeface="Arial" panose="020B0604020202020204" pitchFamily="34" charset="0"/>
              </a:rPr>
              <a:t>Santiago: Ediciones Universidad Católica de Chile.</a:t>
            </a:r>
          </a:p>
          <a:p>
            <a:pPr marL="0" indent="0">
              <a:buNone/>
            </a:pPr>
            <a:endParaRPr lang="es-MX" dirty="0">
              <a:latin typeface="Arial" panose="020B0604020202020204" pitchFamily="34" charset="0"/>
              <a:cs typeface="Arial" panose="020B0604020202020204" pitchFamily="34" charset="0"/>
            </a:endParaRPr>
          </a:p>
          <a:p>
            <a:pPr marL="0" indent="0">
              <a:buNone/>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147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610359" y="802244"/>
            <a:ext cx="6556442" cy="7294305"/>
          </a:xfrm>
          <a:prstGeom prst="rect">
            <a:avLst/>
          </a:prstGeom>
          <a:noFill/>
        </p:spPr>
        <p:txBody>
          <a:bodyPr wrap="square" rtlCol="0">
            <a:spAutoFit/>
          </a:bodyPr>
          <a:lstStyle/>
          <a:p>
            <a:endParaRPr lang="es-MX" b="1" dirty="0">
              <a:latin typeface="Arial" panose="020B0604020202020204" pitchFamily="34" charset="0"/>
              <a:cs typeface="Arial" panose="020B0604020202020204" pitchFamily="34" charset="0"/>
            </a:endParaRPr>
          </a:p>
          <a:p>
            <a:r>
              <a:rPr lang="es-MX" b="1" dirty="0">
                <a:latin typeface="Arial" panose="020B0604020202020204" pitchFamily="34" charset="0"/>
                <a:cs typeface="Arial" panose="020B0604020202020204" pitchFamily="34" charset="0"/>
              </a:rPr>
              <a:t>Día Lunes 21 de junio del 2021</a:t>
            </a:r>
          </a:p>
          <a:p>
            <a:r>
              <a:rPr lang="es-MX" dirty="0">
                <a:latin typeface="Arial" panose="020B0604020202020204" pitchFamily="34" charset="0"/>
                <a:cs typeface="Arial" panose="020B0604020202020204" pitchFamily="34" charset="0"/>
              </a:rPr>
              <a:t>La jornada inició a las 7:50 a.m. dando un saludo de buenos días a través de un audio a los niños. Se recibió el pase de lista de igual manera por medio de un audio diciendo su color favorito y un objeto o cosa de ese color estimulando desde el inicio el lenguaje oral. A las 8:00a.m. observé la programación de aprende en casa y al terminar envié las actividades correspondientes al día de hoy favoreciendo el aprendizaje: Reconoce y nombra situaciones que le generan alegría, seguridad, tristeza, miedo o enojo, y expresa lo que siente. Del área de desarrollo personal y social educación socioemocional. Y de acuerdo a Méndez, B., (2020). Es necesario implementar planes escalonados en las actividades de acuerdo al aprendizaje esperado, iniciando desde lo más sencillo para ir subiendo el nivel de complejidad en la misma actividad como un medio de significatividad en los alumnos. La actividad considero estuvo reflexiva para los niños, porque ya reconocen y saben las situaciones que les ocasionan diferentes emociones. Escucharon un cuento de “El remolino de las emociones”, en cada frasco de la emoción dibujaron algo que los hiciera sentir así y en un audio expusieron algunas situaciones del cómo y porqué se sentían así. Este día estuvo lleno de emociones, miedos, alegrías y tristezas que los alumnos lograron identificar en ellos mismos. </a:t>
            </a:r>
            <a:endParaRPr lang="es-MX" b="1"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211735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___¿Qué te da miedo?_______________________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21</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Junio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4281" y="703342"/>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4657" y="5920542"/>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276415" y="8539821"/>
            <a:ext cx="3548667" cy="1200329"/>
          </a:xfrm>
          <a:prstGeom prst="rect">
            <a:avLst/>
          </a:prstGeom>
          <a:noFill/>
        </p:spPr>
        <p:txBody>
          <a:bodyPr wrap="square" rtlCol="0">
            <a:spAutoFit/>
          </a:bodyPr>
          <a:lstStyle/>
          <a:p>
            <a:r>
              <a:rPr lang="es-MX" dirty="0"/>
              <a:t>Que enviaran las evidencias la mayoría de los alumnos, los audios de ellos explicando sus situaciones y mandando sus asistencia.</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4009841" y="8594347"/>
            <a:ext cx="3548667" cy="923330"/>
          </a:xfrm>
          <a:prstGeom prst="rect">
            <a:avLst/>
          </a:prstGeom>
          <a:noFill/>
        </p:spPr>
        <p:txBody>
          <a:bodyPr wrap="square" rtlCol="0">
            <a:spAutoFit/>
          </a:bodyPr>
          <a:lstStyle/>
          <a:p>
            <a:r>
              <a:rPr lang="es-MX" dirty="0"/>
              <a:t>No respetan el horario establecido, envían actividades fuera de tiempo y se les dificulta observar videos.</a:t>
            </a:r>
          </a:p>
        </p:txBody>
      </p:sp>
      <p:pic>
        <p:nvPicPr>
          <p:cNvPr id="159" name="Gráfico 158" descr="Marca de verificación">
            <a:extLst>
              <a:ext uri="{FF2B5EF4-FFF2-40B4-BE49-F238E27FC236}">
                <a16:creationId xmlns:a16="http://schemas.microsoft.com/office/drawing/2014/main" id="{1C443647-E3B8-4C4D-8B34-C0DFC13946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245329"/>
            <a:ext cx="252943" cy="252943"/>
          </a:xfrm>
          <a:prstGeom prst="rect">
            <a:avLst/>
          </a:prstGeom>
        </p:spPr>
      </p:pic>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202757" y="7417554"/>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752262" y="4206592"/>
            <a:ext cx="3964787" cy="830997"/>
          </a:xfrm>
          <a:prstGeom prst="rect">
            <a:avLst/>
          </a:prstGeom>
          <a:noFill/>
        </p:spPr>
        <p:txBody>
          <a:bodyPr wrap="square" rtlCol="0">
            <a:spAutoFit/>
          </a:bodyPr>
          <a:lstStyle/>
          <a:p>
            <a:r>
              <a:rPr lang="es-MX" sz="1200" dirty="0"/>
              <a:t>La asistencia fue mucha, asistieron alumnos que no conocía, las actividades lograron el aprendizaje esperado, hubo interacción entre alumno-maestra, el día fue emocional, relajado y reflexivo de cómo se sentían, cuándo y porqué.</a:t>
            </a:r>
          </a:p>
        </p:txBody>
      </p:sp>
      <p:pic>
        <p:nvPicPr>
          <p:cNvPr id="189" name="Gráfico 188" descr="Marca de verificación">
            <a:extLst>
              <a:ext uri="{FF2B5EF4-FFF2-40B4-BE49-F238E27FC236}">
                <a16:creationId xmlns:a16="http://schemas.microsoft.com/office/drawing/2014/main" id="{FB04CB92-40F1-4351-9672-DA6D454D3F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630335" y="2373327"/>
            <a:ext cx="466985" cy="466985"/>
          </a:xfrm>
          <a:prstGeom prst="rect">
            <a:avLst/>
          </a:prstGeom>
        </p:spPr>
      </p:pic>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59273" y="3028714"/>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80369" y="6108509"/>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0076" y="6491361"/>
            <a:ext cx="233048" cy="233048"/>
          </a:xfrm>
          <a:prstGeom prst="rect">
            <a:avLst/>
          </a:prstGeom>
        </p:spPr>
      </p:pic>
      <p:pic>
        <p:nvPicPr>
          <p:cNvPr id="156" name="Gráfico 155" descr="Marca de verificación">
            <a:extLst>
              <a:ext uri="{FF2B5EF4-FFF2-40B4-BE49-F238E27FC236}">
                <a16:creationId xmlns:a16="http://schemas.microsoft.com/office/drawing/2014/main" id="{2744FB6C-FB7B-4C1D-B3C2-E430B891B74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0505" y="4470942"/>
            <a:ext cx="227296" cy="227296"/>
          </a:xfrm>
          <a:prstGeom prst="rect">
            <a:avLst/>
          </a:prstGeom>
        </p:spPr>
      </p:pic>
      <p:pic>
        <p:nvPicPr>
          <p:cNvPr id="157" name="Gráfico 156" descr="Marca de verificación">
            <a:extLst>
              <a:ext uri="{FF2B5EF4-FFF2-40B4-BE49-F238E27FC236}">
                <a16:creationId xmlns:a16="http://schemas.microsoft.com/office/drawing/2014/main" id="{060CBD39-FC77-4A9C-86D9-C8E4151D103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3488" y="4673185"/>
            <a:ext cx="227296" cy="227296"/>
          </a:xfrm>
          <a:prstGeom prst="rect">
            <a:avLst/>
          </a:prstGeom>
        </p:spPr>
      </p:pic>
    </p:spTree>
    <p:extLst>
      <p:ext uri="{BB962C8B-B14F-4D97-AF65-F5344CB8AC3E}">
        <p14:creationId xmlns:p14="http://schemas.microsoft.com/office/powerpoint/2010/main" val="52632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87282" y="713978"/>
            <a:ext cx="6602597" cy="8402300"/>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Día martes 22 de junio del 2021</a:t>
            </a:r>
          </a:p>
          <a:p>
            <a:r>
              <a:rPr lang="es-MX" dirty="0">
                <a:latin typeface="Arial" panose="020B0604020202020204" pitchFamily="34" charset="0"/>
                <a:cs typeface="Arial" panose="020B0604020202020204" pitchFamily="34" charset="0"/>
              </a:rPr>
              <a:t>Di el saludo de buenos días a la misma hora a través de un audio, pidiendo como asistencia que enviaran un audio con su nombre y diciendo su clima favorito debido al clima de hoy por la mañana. Observé la programación de Aprende en Casa y envié las actividades correspondientes a los campos de exploración y comprensión del mundo natural y social y pensamiento matemático favoreciendo aprendizajes como: Experimenta con objetos y materiales para poner a prueba ideas y supuestos y Identifica algunas relaciones de equivalencia entre monedas de $1, $2, $5 y $10 en situaciones reales o ficticias de compra y venta. Tratando de desarrollar en ellos el pensamiento crítico y suposiciones. Es de suma importancia el material didáctico preescolar en el desarrollo de la cultura de los niños. Porque de acuerdo a Guerrero &amp; Idrovo. (2010) se encuentran en una etapa de sus vidas en que la mejor manera de aprender es mediante la diversión. Es por eso que el material educativo para niños o material audiovisual para niños, ayuda mucho en esta labor. </a:t>
            </a:r>
          </a:p>
          <a:p>
            <a:r>
              <a:rPr lang="es-MX" dirty="0">
                <a:latin typeface="Arial" panose="020B0604020202020204" pitchFamily="34" charset="0"/>
                <a:cs typeface="Arial" panose="020B0604020202020204" pitchFamily="34" charset="0"/>
              </a:rPr>
              <a:t>El experimento que realizaron de exploración del mundo natural les gustó mucho y me percaté de ello al observar sus videos realizándolo, unos se asombraron, sorprendieron, se asustaron y otros se pusieron felices y entusiasmados. Fue una actividad muy divertida y de gran aprendizaje significativo. Durante el día estuve registrando las asistencias, recibiendo y revisando evidencias de los alumnos. La participación de los padres de familia es más y se ven implicados de mejor manera en las actividades de sus hijos y me </a:t>
            </a:r>
          </a:p>
          <a:p>
            <a:r>
              <a:rPr lang="es-MX" dirty="0">
                <a:latin typeface="Arial" panose="020B0604020202020204" pitchFamily="34" charset="0"/>
                <a:cs typeface="Arial" panose="020B0604020202020204" pitchFamily="34" charset="0"/>
              </a:rPr>
              <a:t>puso muy orgullosa de que los </a:t>
            </a:r>
          </a:p>
          <a:p>
            <a:r>
              <a:rPr lang="es-MX">
                <a:latin typeface="Arial" panose="020B0604020202020204" pitchFamily="34" charset="0"/>
                <a:cs typeface="Arial" panose="020B0604020202020204" pitchFamily="34" charset="0"/>
              </a:rPr>
              <a:t>ayudan </a:t>
            </a:r>
            <a:r>
              <a:rPr lang="es-MX" dirty="0">
                <a:latin typeface="Arial" panose="020B0604020202020204" pitchFamily="34" charset="0"/>
                <a:cs typeface="Arial" panose="020B0604020202020204" pitchFamily="34" charset="0"/>
              </a:rPr>
              <a:t>a realizar estas actividades.</a:t>
            </a:r>
          </a:p>
        </p:txBody>
      </p:sp>
    </p:spTree>
    <p:extLst>
      <p:ext uri="{BB962C8B-B14F-4D97-AF65-F5344CB8AC3E}">
        <p14:creationId xmlns:p14="http://schemas.microsoft.com/office/powerpoint/2010/main" val="90842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___¿Qué sucederá? Y De compras en la frutería___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22</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Junio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34476" y="663475"/>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2667" y="5942687"/>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68011" y="8612977"/>
            <a:ext cx="3786213" cy="1015663"/>
          </a:xfrm>
          <a:prstGeom prst="rect">
            <a:avLst/>
          </a:prstGeom>
          <a:noFill/>
        </p:spPr>
        <p:txBody>
          <a:bodyPr wrap="square" rtlCol="0">
            <a:spAutoFit/>
          </a:bodyPr>
          <a:lstStyle/>
          <a:p>
            <a:r>
              <a:rPr lang="es-MX" sz="1200" dirty="0">
                <a:latin typeface="Arial" panose="020B0604020202020204" pitchFamily="34" charset="0"/>
                <a:cs typeface="Arial" panose="020B0604020202020204" pitchFamily="34" charset="0"/>
              </a:rPr>
              <a:t>Se logró que identificaran monedas de $1 ya que son de primer grado, experimentaron en una actividad diferente, fue divertido, dinámico y llevadero. Se lograron los aprendizajes esperados y adquirieron conocimientos significativos de manera innovadora.</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3998928" y="8629628"/>
            <a:ext cx="3751846" cy="1169551"/>
          </a:xfrm>
          <a:prstGeom prst="rect">
            <a:avLst/>
          </a:prstGeom>
          <a:noFill/>
        </p:spPr>
        <p:txBody>
          <a:bodyPr wrap="square" rtlCol="0">
            <a:spAutoFit/>
          </a:bodyPr>
          <a:lstStyle/>
          <a:p>
            <a:r>
              <a:rPr lang="es-MX" sz="1400" dirty="0"/>
              <a:t>Debido a las clases en la ENEP durante toda la mañana estuve ausente en el grupo de WhatsApp y revisé tareas y registré asistencia tarde. Obtuve apoyo de la educadora titular respondiendo por mí.</a:t>
            </a:r>
          </a:p>
        </p:txBody>
      </p:sp>
      <p:pic>
        <p:nvPicPr>
          <p:cNvPr id="159" name="Gráfico 158" descr="Marca de verificación">
            <a:extLst>
              <a:ext uri="{FF2B5EF4-FFF2-40B4-BE49-F238E27FC236}">
                <a16:creationId xmlns:a16="http://schemas.microsoft.com/office/drawing/2014/main" id="{1C443647-E3B8-4C4D-8B34-C0DFC13946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7604" y="7225009"/>
            <a:ext cx="252943" cy="252943"/>
          </a:xfrm>
          <a:prstGeom prst="rect">
            <a:avLst/>
          </a:prstGeom>
        </p:spPr>
      </p:pic>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8" y="7406005"/>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752262" y="4206592"/>
            <a:ext cx="3964787" cy="1015663"/>
          </a:xfrm>
          <a:prstGeom prst="rect">
            <a:avLst/>
          </a:prstGeom>
          <a:noFill/>
        </p:spPr>
        <p:txBody>
          <a:bodyPr wrap="square" rtlCol="0">
            <a:spAutoFit/>
          </a:bodyPr>
          <a:lstStyle/>
          <a:p>
            <a:r>
              <a:rPr lang="es-MX" sz="1200" dirty="0"/>
              <a:t>La participación estuvo activa durante todo el día, la interacción fue muy buena, se creó un ambiente de aprendizaje de confianza y los padres de familia estuvieron al pendiente todo el día, los niños muy divertidos y salieron de la rutina de escribir y hablar. </a:t>
            </a:r>
          </a:p>
        </p:txBody>
      </p:sp>
      <p:pic>
        <p:nvPicPr>
          <p:cNvPr id="189" name="Gráfico 188" descr="Marca de verificación">
            <a:extLst>
              <a:ext uri="{FF2B5EF4-FFF2-40B4-BE49-F238E27FC236}">
                <a16:creationId xmlns:a16="http://schemas.microsoft.com/office/drawing/2014/main" id="{FB04CB92-40F1-4351-9672-DA6D454D3F5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84845" y="2352250"/>
            <a:ext cx="466985" cy="466985"/>
          </a:xfrm>
          <a:prstGeom prst="rect">
            <a:avLst/>
          </a:prstGeom>
        </p:spPr>
      </p:pic>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29395" y="3020319"/>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7" name="Gráfico 196" descr="Marca de verificación">
            <a:extLst>
              <a:ext uri="{FF2B5EF4-FFF2-40B4-BE49-F238E27FC236}">
                <a16:creationId xmlns:a16="http://schemas.microsoft.com/office/drawing/2014/main" id="{7C65D4B9-4301-4528-8AB3-5EDCC9B4124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456876"/>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00195" y="6108616"/>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583788" y="6481953"/>
            <a:ext cx="233048" cy="233048"/>
          </a:xfrm>
          <a:prstGeom prst="rect">
            <a:avLst/>
          </a:prstGeom>
        </p:spPr>
      </p:pic>
      <p:pic>
        <p:nvPicPr>
          <p:cNvPr id="156" name="Gráfico 155" descr="Marca de verificación">
            <a:extLst>
              <a:ext uri="{FF2B5EF4-FFF2-40B4-BE49-F238E27FC236}">
                <a16:creationId xmlns:a16="http://schemas.microsoft.com/office/drawing/2014/main" id="{6CB598B8-309B-4AB3-926B-4345DDFFFB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08272" y="2364803"/>
            <a:ext cx="466985" cy="466985"/>
          </a:xfrm>
          <a:prstGeom prst="rect">
            <a:avLst/>
          </a:prstGeom>
        </p:spPr>
      </p:pic>
    </p:spTree>
    <p:extLst>
      <p:ext uri="{BB962C8B-B14F-4D97-AF65-F5344CB8AC3E}">
        <p14:creationId xmlns:p14="http://schemas.microsoft.com/office/powerpoint/2010/main" val="3591802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87282" y="683200"/>
            <a:ext cx="6602597" cy="7571303"/>
          </a:xfrm>
          <a:prstGeom prst="rect">
            <a:avLst/>
          </a:prstGeom>
          <a:noFill/>
        </p:spPr>
        <p:txBody>
          <a:bodyPr wrap="square" rtlCol="0">
            <a:spAutoFit/>
          </a:bodyPr>
          <a:lstStyle/>
          <a:p>
            <a:endParaRPr lang="es-MX" b="1" dirty="0">
              <a:latin typeface="Arial" panose="020B0604020202020204" pitchFamily="34" charset="0"/>
              <a:cs typeface="Arial" panose="020B0604020202020204" pitchFamily="34" charset="0"/>
            </a:endParaRPr>
          </a:p>
          <a:p>
            <a:r>
              <a:rPr lang="es-MX" b="1" dirty="0">
                <a:latin typeface="Arial" panose="020B0604020202020204" pitchFamily="34" charset="0"/>
                <a:cs typeface="Arial" panose="020B0604020202020204" pitchFamily="34" charset="0"/>
              </a:rPr>
              <a:t>Día miércoles 23 de Junio del 2021</a:t>
            </a:r>
          </a:p>
          <a:p>
            <a:r>
              <a:rPr lang="es-MX" dirty="0">
                <a:latin typeface="Arial" panose="020B0604020202020204" pitchFamily="34" charset="0"/>
                <a:cs typeface="Arial" panose="020B0604020202020204" pitchFamily="34" charset="0"/>
              </a:rPr>
              <a:t>Este día igual que los anteriores abrí el grupo de WhatsApp mandando un audio de buenos días a las 7:50 a.m. y requerí como pase de lista un audio diciendo su nombre un deseo que quisieran pedir. A las 9:00a.m mandé las actividades de este día del campo de lenguaje y comunicación favoreciendo el aprendizaje: Interpreta instructivos, cartas, recados y señalamientos. Actividad que hizo énfasis en escribir con sus propias palabras una carta a alguien especial para ellos. La asistencia fue regular y las evidencias recibidas fueron más de las esperadas, puesto que se trataba de lenguaje escrito dudé mucho de cuántos niños podrían realizar las actividades, para mi sorpresa, fueron más de los pensados, estimo que fue debido a actividades sencillas y no le quitaba mucho tiempo a los padres de familia hacer la actividad y mandarla. Factor importante porque como lo mencionan Santelices y Scagliotti (2005), la familia tiene una característica propia, es una comunidad educativa, que forma a las personas a lo largo de toda la vida y potencia su desarrollo integral. En la educación en línea los padres de familia son agentes importantes e indispensables ya que son el único apoyo para que los niños sigan estudiando y teniendo esas ganas de aprender, si los padres no tienen disposición o tiempo de ayudar a sus hijos con actividades escolares y más aún con actividades de lenguaje escrito puesto que son niños pequeños de primer grado necesitan más apoyo para escribir.</a:t>
            </a:r>
          </a:p>
        </p:txBody>
      </p:sp>
    </p:spTree>
    <p:extLst>
      <p:ext uri="{BB962C8B-B14F-4D97-AF65-F5344CB8AC3E}">
        <p14:creationId xmlns:p14="http://schemas.microsoft.com/office/powerpoint/2010/main" val="195107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7221"/>
            <a:chOff x="-60113" y="101667"/>
            <a:chExt cx="8202188" cy="9967221"/>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___Palabras escondidas__________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20858" y="8568372"/>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23</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Junio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39363" y="664221"/>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8562" y="5920566"/>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69280" y="8649997"/>
            <a:ext cx="3971006" cy="938719"/>
          </a:xfrm>
          <a:prstGeom prst="rect">
            <a:avLst/>
          </a:prstGeom>
          <a:noFill/>
        </p:spPr>
        <p:txBody>
          <a:bodyPr wrap="square" rtlCol="0">
            <a:spAutoFit/>
          </a:bodyPr>
          <a:lstStyle/>
          <a:p>
            <a:r>
              <a:rPr lang="es-MX" sz="1100" dirty="0"/>
              <a:t>Logré favorecer el lenguaje escrito y oral en un mismo día a través de la actividad de la carta y la asistencia del audio. El ambiente de aprendizaje es cada vez mejor, existe más confianza, respeto y poder como autoridad dando a conocer reglas y normas que se deben cumplir como respetar los horarios establecidos.</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3993834" y="8641512"/>
            <a:ext cx="3635438" cy="1077218"/>
          </a:xfrm>
          <a:prstGeom prst="rect">
            <a:avLst/>
          </a:prstGeom>
          <a:noFill/>
        </p:spPr>
        <p:txBody>
          <a:bodyPr wrap="square" rtlCol="0">
            <a:spAutoFit/>
          </a:bodyPr>
          <a:lstStyle/>
          <a:p>
            <a:r>
              <a:rPr lang="es-MX" sz="1600" dirty="0"/>
              <a:t>Entender y comprender lo que escribieron en las cartas debido a que su letra aún no es muy comprensible y consta de más garabatos que palabras.</a:t>
            </a:r>
          </a:p>
        </p:txBody>
      </p:sp>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8" y="7406005"/>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538743" y="4183054"/>
            <a:ext cx="4249007" cy="830997"/>
          </a:xfrm>
          <a:prstGeom prst="rect">
            <a:avLst/>
          </a:prstGeom>
          <a:noFill/>
        </p:spPr>
        <p:txBody>
          <a:bodyPr wrap="square" rtlCol="0">
            <a:spAutoFit/>
          </a:bodyPr>
          <a:lstStyle/>
          <a:p>
            <a:r>
              <a:rPr lang="es-MX" sz="1200" dirty="0"/>
              <a:t>La actividad estuvo muy fácil y consistía en que debían escribir algunas palabras e incluso dibujos en una carta para alguien especial, se favoreció el aprendizaje esperado y cada día los niños logran mejorar su pulso en cuanto a escritura.</a:t>
            </a:r>
          </a:p>
        </p:txBody>
      </p:sp>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180832" y="3012998"/>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1844" y="6117294"/>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8562" y="6503515"/>
            <a:ext cx="233048" cy="233048"/>
          </a:xfrm>
          <a:prstGeom prst="rect">
            <a:avLst/>
          </a:prstGeom>
        </p:spPr>
      </p:pic>
      <p:pic>
        <p:nvPicPr>
          <p:cNvPr id="156" name="Gráfico 155" descr="Marca de verificación">
            <a:extLst>
              <a:ext uri="{FF2B5EF4-FFF2-40B4-BE49-F238E27FC236}">
                <a16:creationId xmlns:a16="http://schemas.microsoft.com/office/drawing/2014/main" id="{6CB598B8-309B-4AB3-926B-4345DDFFFB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4711" y="2379150"/>
            <a:ext cx="466985" cy="466985"/>
          </a:xfrm>
          <a:prstGeom prst="rect">
            <a:avLst/>
          </a:prstGeom>
        </p:spPr>
      </p:pic>
      <p:pic>
        <p:nvPicPr>
          <p:cNvPr id="159" name="Gráfico 158" descr="Marca de verificación">
            <a:extLst>
              <a:ext uri="{FF2B5EF4-FFF2-40B4-BE49-F238E27FC236}">
                <a16:creationId xmlns:a16="http://schemas.microsoft.com/office/drawing/2014/main" id="{5AEB74B7-F030-477B-BABE-52FC045460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5339" y="7250057"/>
            <a:ext cx="252943" cy="252943"/>
          </a:xfrm>
          <a:prstGeom prst="rect">
            <a:avLst/>
          </a:prstGeom>
        </p:spPr>
      </p:pic>
    </p:spTree>
    <p:extLst>
      <p:ext uri="{BB962C8B-B14F-4D97-AF65-F5344CB8AC3E}">
        <p14:creationId xmlns:p14="http://schemas.microsoft.com/office/powerpoint/2010/main" val="342641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7777163" cy="10045700"/>
          </a:xfrm>
          <a:prstGeom prst="rect">
            <a:avLst/>
          </a:prstGeom>
        </p:spPr>
      </p:pic>
      <p:sp>
        <p:nvSpPr>
          <p:cNvPr id="6" name="CuadroTexto 5"/>
          <p:cNvSpPr txBox="1"/>
          <p:nvPr/>
        </p:nvSpPr>
        <p:spPr>
          <a:xfrm>
            <a:off x="587282" y="683200"/>
            <a:ext cx="6602597" cy="8956298"/>
          </a:xfrm>
          <a:prstGeom prst="rect">
            <a:avLst/>
          </a:prstGeom>
          <a:noFill/>
        </p:spPr>
        <p:txBody>
          <a:bodyPr wrap="square" rtlCol="0">
            <a:spAutoFit/>
          </a:bodyPr>
          <a:lstStyle/>
          <a:p>
            <a:endParaRPr lang="es-MX" b="1" dirty="0">
              <a:latin typeface="Arial" panose="020B0604020202020204" pitchFamily="34" charset="0"/>
              <a:cs typeface="Arial" panose="020B0604020202020204" pitchFamily="34" charset="0"/>
            </a:endParaRPr>
          </a:p>
          <a:p>
            <a:r>
              <a:rPr lang="es-MX" b="1" dirty="0">
                <a:latin typeface="Arial" panose="020B0604020202020204" pitchFamily="34" charset="0"/>
                <a:cs typeface="Arial" panose="020B0604020202020204" pitchFamily="34" charset="0"/>
              </a:rPr>
              <a:t>Día miércoles 23 de Junio del 2021</a:t>
            </a:r>
          </a:p>
          <a:p>
            <a:r>
              <a:rPr lang="es-MX" dirty="0">
                <a:latin typeface="Arial" panose="020B0604020202020204" pitchFamily="34" charset="0"/>
                <a:cs typeface="Arial" panose="020B0604020202020204" pitchFamily="34" charset="0"/>
              </a:rPr>
              <a:t>Este día igual que los anteriores abrí el grupo de WhatsApp mandando un audio de buenos días a las 7:50 a.m. y requerí como pase de lista un audio diciendo su nombre y una manera diferente de decir HOLA favoreciendo el aprendizaje esperado de lenguaje y comunicación. A las 9:00a.m mandé las actividades de este día del campo de lenguaje y comunicación favoreciendo el aprendizaje: Conoce palabras y expresiones que se utilizan en su medio familiar y localidad, y reconoce su significado y pensamiento matemático:  Contesta preguntas en las que necesite recabar datos; los organiza a través de tablas y pictogramas que interpreta para contestar las preguntas planteadas. Las actividades consistían es buscar objetos, animales, o cosas y encontrar diferentes formas de llamarlos y además realizar un pictograma de los animales de un acuario.</a:t>
            </a:r>
          </a:p>
          <a:p>
            <a:r>
              <a:rPr lang="es-MX" dirty="0">
                <a:latin typeface="Arial" panose="020B0604020202020204" pitchFamily="34" charset="0"/>
                <a:cs typeface="Arial" panose="020B0604020202020204" pitchFamily="34" charset="0"/>
              </a:rPr>
              <a:t> Ausubel (1983), mediante su teoría, enfatiza la importancia que tiene para los estudiantes la formación intelectual. Dicha situación implica para los docentes un reto, ya que supone para ellos la búsqueda de estrategias de enseñanza-aprendizaje así como actividades de aprendizaje y evaluación que conduzcan a interesar a los alumnos en el aprendizaje del contenido de la materia, lo cual a su vez será el medio por el cual se buscará desarrollar habilidades y valores implícitos en la disciplina estudiada, así como los requeridos para enfrentar un mundo cada vez más complejo. La despedida fue lo más doloroso, envié un video de agradecimiento y respondieron con stickers, audios y fotos de los </a:t>
            </a:r>
          </a:p>
          <a:p>
            <a:r>
              <a:rPr lang="es-MX" dirty="0">
                <a:latin typeface="Arial" panose="020B0604020202020204" pitchFamily="34" charset="0"/>
                <a:cs typeface="Arial" panose="020B0604020202020204" pitchFamily="34" charset="0"/>
              </a:rPr>
              <a:t>alumnos, esta jornada de práctica </a:t>
            </a:r>
          </a:p>
          <a:p>
            <a:r>
              <a:rPr lang="es-MX" dirty="0">
                <a:latin typeface="Arial" panose="020B0604020202020204" pitchFamily="34" charset="0"/>
                <a:cs typeface="Arial" panose="020B0604020202020204" pitchFamily="34" charset="0"/>
              </a:rPr>
              <a:t>en realidad me dio experiencias</a:t>
            </a:r>
          </a:p>
          <a:p>
            <a:r>
              <a:rPr lang="es-MX" dirty="0">
                <a:latin typeface="Arial" panose="020B0604020202020204" pitchFamily="34" charset="0"/>
                <a:cs typeface="Arial" panose="020B0604020202020204" pitchFamily="34" charset="0"/>
              </a:rPr>
              <a:t> significativas.</a:t>
            </a: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7151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7221"/>
            <a:chOff x="-60113" y="101667"/>
            <a:chExt cx="8202188" cy="9967221"/>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711462"/>
              <a:ext cx="408569" cy="523220"/>
              <a:chOff x="325120" y="968675"/>
              <a:chExt cx="408569"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solidFill>
                <a:schemeClr val="accent4">
                  <a:lumMod val="40000"/>
                  <a:lumOff val="6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51853" y="968675"/>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369332"/>
            </a:xfrm>
            <a:prstGeom prst="rect">
              <a:avLst/>
            </a:prstGeom>
            <a:noFill/>
          </p:spPr>
          <p:txBody>
            <a:bodyPr wrap="square" rtlCol="0">
              <a:spAutoFit/>
            </a:bodyPr>
            <a:lstStyle/>
            <a:p>
              <a:r>
                <a:rPr lang="es-MX" dirty="0"/>
                <a:t>Situación de Aprendizaje: ___Palabras escondidas__________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20858" y="8568372"/>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15807" y="272079"/>
            <a:ext cx="417362" cy="369332"/>
          </a:xfrm>
          <a:prstGeom prst="rect">
            <a:avLst/>
          </a:prstGeom>
          <a:noFill/>
        </p:spPr>
        <p:txBody>
          <a:bodyPr wrap="square" rtlCol="0">
            <a:spAutoFit/>
          </a:bodyPr>
          <a:lstStyle/>
          <a:p>
            <a:r>
              <a:rPr lang="es-MX" dirty="0"/>
              <a:t>24</a:t>
            </a:r>
          </a:p>
        </p:txBody>
      </p:sp>
      <p:sp>
        <p:nvSpPr>
          <p:cNvPr id="7" name="CuadroTexto 6"/>
          <p:cNvSpPr txBox="1"/>
          <p:nvPr/>
        </p:nvSpPr>
        <p:spPr>
          <a:xfrm>
            <a:off x="1277161" y="271545"/>
            <a:ext cx="723744" cy="369332"/>
          </a:xfrm>
          <a:prstGeom prst="rect">
            <a:avLst/>
          </a:prstGeom>
          <a:noFill/>
        </p:spPr>
        <p:txBody>
          <a:bodyPr wrap="square" rtlCol="0">
            <a:spAutoFit/>
          </a:bodyPr>
          <a:lstStyle/>
          <a:p>
            <a:r>
              <a:rPr lang="es-MX" dirty="0"/>
              <a:t>Junio</a:t>
            </a:r>
          </a:p>
        </p:txBody>
      </p:sp>
      <p:sp>
        <p:nvSpPr>
          <p:cNvPr id="9" name="CuadroTexto 8"/>
          <p:cNvSpPr txBox="1"/>
          <p:nvPr/>
        </p:nvSpPr>
        <p:spPr>
          <a:xfrm>
            <a:off x="2113907" y="273493"/>
            <a:ext cx="1091571" cy="369332"/>
          </a:xfrm>
          <a:prstGeom prst="rect">
            <a:avLst/>
          </a:prstGeom>
          <a:noFill/>
        </p:spPr>
        <p:txBody>
          <a:bodyPr wrap="square" rtlCol="0">
            <a:spAutoFit/>
          </a:bodyPr>
          <a:lstStyle/>
          <a:p>
            <a:r>
              <a:rPr lang="es-MX" dirty="0"/>
              <a:t>2021</a:t>
            </a:r>
          </a:p>
        </p:txBody>
      </p:sp>
      <p:pic>
        <p:nvPicPr>
          <p:cNvPr id="131" name="Gráfico 130" descr="Marca de verificación">
            <a:extLst>
              <a:ext uri="{FF2B5EF4-FFF2-40B4-BE49-F238E27FC236}">
                <a16:creationId xmlns:a16="http://schemas.microsoft.com/office/drawing/2014/main" id="{FC6D521C-D7F3-42C7-82AF-F943AE0B14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45416" y="643813"/>
            <a:ext cx="466985" cy="466985"/>
          </a:xfrm>
          <a:prstGeom prst="rect">
            <a:avLst/>
          </a:prstGeom>
        </p:spPr>
      </p:pic>
      <p:pic>
        <p:nvPicPr>
          <p:cNvPr id="154" name="Gráfico 153" descr="Marca de verificación">
            <a:extLst>
              <a:ext uri="{FF2B5EF4-FFF2-40B4-BE49-F238E27FC236}">
                <a16:creationId xmlns:a16="http://schemas.microsoft.com/office/drawing/2014/main" id="{38DFCCBD-848C-46CD-AF37-1B499A8EA3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8562" y="5920566"/>
            <a:ext cx="233048" cy="233048"/>
          </a:xfrm>
          <a:prstGeom prst="rect">
            <a:avLst/>
          </a:prstGeom>
        </p:spPr>
      </p:pic>
      <p:sp>
        <p:nvSpPr>
          <p:cNvPr id="20" name="CuadroTexto 19">
            <a:extLst>
              <a:ext uri="{FF2B5EF4-FFF2-40B4-BE49-F238E27FC236}">
                <a16:creationId xmlns:a16="http://schemas.microsoft.com/office/drawing/2014/main" id="{D370B546-EC02-4F4C-A8FA-139F9074F86A}"/>
              </a:ext>
            </a:extLst>
          </p:cNvPr>
          <p:cNvSpPr txBox="1"/>
          <p:nvPr/>
        </p:nvSpPr>
        <p:spPr>
          <a:xfrm>
            <a:off x="69280" y="8619014"/>
            <a:ext cx="3971006" cy="1323439"/>
          </a:xfrm>
          <a:prstGeom prst="rect">
            <a:avLst/>
          </a:prstGeom>
          <a:noFill/>
        </p:spPr>
        <p:txBody>
          <a:bodyPr wrap="square" rtlCol="0">
            <a:spAutoFit/>
          </a:bodyPr>
          <a:lstStyle/>
          <a:p>
            <a:r>
              <a:rPr lang="es-MX" sz="1600" dirty="0"/>
              <a:t>El aprendizaje esperado se favoreció de manera adecuada, la participación de los alumnos fue muy buena y el apoyo de los padres de familia siguió siendo positivo y son agradecidos.</a:t>
            </a:r>
          </a:p>
        </p:txBody>
      </p:sp>
      <p:sp>
        <p:nvSpPr>
          <p:cNvPr id="158" name="CuadroTexto 157">
            <a:extLst>
              <a:ext uri="{FF2B5EF4-FFF2-40B4-BE49-F238E27FC236}">
                <a16:creationId xmlns:a16="http://schemas.microsoft.com/office/drawing/2014/main" id="{7C6D1C6F-DBDF-4288-B55A-5BD3E0042F29}"/>
              </a:ext>
            </a:extLst>
          </p:cNvPr>
          <p:cNvSpPr txBox="1"/>
          <p:nvPr/>
        </p:nvSpPr>
        <p:spPr>
          <a:xfrm>
            <a:off x="3993834" y="8641512"/>
            <a:ext cx="3635438" cy="584775"/>
          </a:xfrm>
          <a:prstGeom prst="rect">
            <a:avLst/>
          </a:prstGeom>
          <a:noFill/>
        </p:spPr>
        <p:txBody>
          <a:bodyPr wrap="square" rtlCol="0">
            <a:spAutoFit/>
          </a:bodyPr>
          <a:lstStyle/>
          <a:p>
            <a:r>
              <a:rPr lang="es-MX" sz="1600" dirty="0"/>
              <a:t>No envían sus evidencias hasta en la noche cuando cerré el grupo.</a:t>
            </a:r>
          </a:p>
        </p:txBody>
      </p:sp>
      <p:pic>
        <p:nvPicPr>
          <p:cNvPr id="160" name="Gráfico 159" descr="Marca de verificación">
            <a:extLst>
              <a:ext uri="{FF2B5EF4-FFF2-40B4-BE49-F238E27FC236}">
                <a16:creationId xmlns:a16="http://schemas.microsoft.com/office/drawing/2014/main" id="{88C2868D-0D25-4EA5-A676-931A628FBE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8" y="7406005"/>
            <a:ext cx="252943" cy="252943"/>
          </a:xfrm>
          <a:prstGeom prst="rect">
            <a:avLst/>
          </a:prstGeom>
        </p:spPr>
      </p:pic>
      <p:pic>
        <p:nvPicPr>
          <p:cNvPr id="162" name="Gráfico 161" descr="Marca de verificación">
            <a:extLst>
              <a:ext uri="{FF2B5EF4-FFF2-40B4-BE49-F238E27FC236}">
                <a16:creationId xmlns:a16="http://schemas.microsoft.com/office/drawing/2014/main" id="{F845E429-CB9E-418B-8D61-F33E082760B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0529" y="7614394"/>
            <a:ext cx="252943" cy="252943"/>
          </a:xfrm>
          <a:prstGeom prst="rect">
            <a:avLst/>
          </a:prstGeom>
        </p:spPr>
      </p:pic>
      <p:pic>
        <p:nvPicPr>
          <p:cNvPr id="163" name="Gráfico 162" descr="Marca de verificación">
            <a:extLst>
              <a:ext uri="{FF2B5EF4-FFF2-40B4-BE49-F238E27FC236}">
                <a16:creationId xmlns:a16="http://schemas.microsoft.com/office/drawing/2014/main" id="{DDAF6D6E-B308-45A3-81B8-6BF7DB4C208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53842" y="7814606"/>
            <a:ext cx="252943" cy="252943"/>
          </a:xfrm>
          <a:prstGeom prst="rect">
            <a:avLst/>
          </a:prstGeom>
        </p:spPr>
      </p:pic>
      <p:pic>
        <p:nvPicPr>
          <p:cNvPr id="164" name="Gráfico 163" descr="Marca de verificación">
            <a:extLst>
              <a:ext uri="{FF2B5EF4-FFF2-40B4-BE49-F238E27FC236}">
                <a16:creationId xmlns:a16="http://schemas.microsoft.com/office/drawing/2014/main" id="{46F3E4A8-EED9-41E2-AA65-71C971C1DC8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62185" y="7993410"/>
            <a:ext cx="252943" cy="252943"/>
          </a:xfrm>
          <a:prstGeom prst="rect">
            <a:avLst/>
          </a:prstGeom>
        </p:spPr>
      </p:pic>
      <p:pic>
        <p:nvPicPr>
          <p:cNvPr id="167" name="Gráfico 166" descr="Marca de verificación">
            <a:extLst>
              <a:ext uri="{FF2B5EF4-FFF2-40B4-BE49-F238E27FC236}">
                <a16:creationId xmlns:a16="http://schemas.microsoft.com/office/drawing/2014/main" id="{2C93F789-00E4-4DAA-913B-EEACC917B4D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74077" y="8176598"/>
            <a:ext cx="252943" cy="252943"/>
          </a:xfrm>
          <a:prstGeom prst="rect">
            <a:avLst/>
          </a:prstGeom>
        </p:spPr>
      </p:pic>
      <p:sp>
        <p:nvSpPr>
          <p:cNvPr id="188" name="CuadroTexto 187">
            <a:extLst>
              <a:ext uri="{FF2B5EF4-FFF2-40B4-BE49-F238E27FC236}">
                <a16:creationId xmlns:a16="http://schemas.microsoft.com/office/drawing/2014/main" id="{B831D29B-ED70-4EE9-977D-74E2AFEAE298}"/>
              </a:ext>
            </a:extLst>
          </p:cNvPr>
          <p:cNvSpPr txBox="1"/>
          <p:nvPr/>
        </p:nvSpPr>
        <p:spPr>
          <a:xfrm>
            <a:off x="3572533" y="4183360"/>
            <a:ext cx="4249007" cy="1015663"/>
          </a:xfrm>
          <a:prstGeom prst="rect">
            <a:avLst/>
          </a:prstGeom>
          <a:noFill/>
        </p:spPr>
        <p:txBody>
          <a:bodyPr wrap="square" rtlCol="0">
            <a:spAutoFit/>
          </a:bodyPr>
          <a:lstStyle/>
          <a:p>
            <a:r>
              <a:rPr lang="es-MX" sz="1200" dirty="0"/>
              <a:t>Cada una de las actividades favoreció el aprendizaje esperado de acuerdo a la programación de aprende en casa y los niños se interesaron mucho por la actividad de las aves, les gustó realizarla y algunos papás comenzaron muy pronto a enviarme evidencias.</a:t>
            </a:r>
          </a:p>
        </p:txBody>
      </p:sp>
      <p:pic>
        <p:nvPicPr>
          <p:cNvPr id="191" name="Gráfico 190" descr="Marca de verificación">
            <a:extLst>
              <a:ext uri="{FF2B5EF4-FFF2-40B4-BE49-F238E27FC236}">
                <a16:creationId xmlns:a16="http://schemas.microsoft.com/office/drawing/2014/main" id="{A630E55A-BE38-4D00-93D6-02059E42C1F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91784" y="3029620"/>
            <a:ext cx="474781" cy="474781"/>
          </a:xfrm>
          <a:prstGeom prst="rect">
            <a:avLst/>
          </a:prstGeom>
        </p:spPr>
      </p:pic>
      <p:pic>
        <p:nvPicPr>
          <p:cNvPr id="193" name="Gráfico 192" descr="Marca de verificación">
            <a:extLst>
              <a:ext uri="{FF2B5EF4-FFF2-40B4-BE49-F238E27FC236}">
                <a16:creationId xmlns:a16="http://schemas.microsoft.com/office/drawing/2014/main" id="{D69711B8-7DA9-4321-9EAB-046B96E29A7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057670"/>
            <a:ext cx="227296" cy="227296"/>
          </a:xfrm>
          <a:prstGeom prst="rect">
            <a:avLst/>
          </a:prstGeom>
        </p:spPr>
      </p:pic>
      <p:pic>
        <p:nvPicPr>
          <p:cNvPr id="195" name="Gráfico 194" descr="Marca de verificación">
            <a:extLst>
              <a:ext uri="{FF2B5EF4-FFF2-40B4-BE49-F238E27FC236}">
                <a16:creationId xmlns:a16="http://schemas.microsoft.com/office/drawing/2014/main" id="{038AF57D-4451-453B-A177-9F8647B1BD6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66339" y="4286982"/>
            <a:ext cx="227296" cy="227296"/>
          </a:xfrm>
          <a:prstGeom prst="rect">
            <a:avLst/>
          </a:prstGeom>
        </p:spPr>
      </p:pic>
      <p:pic>
        <p:nvPicPr>
          <p:cNvPr id="199" name="Gráfico 198" descr="Marca de verificación">
            <a:extLst>
              <a:ext uri="{FF2B5EF4-FFF2-40B4-BE49-F238E27FC236}">
                <a16:creationId xmlns:a16="http://schemas.microsoft.com/office/drawing/2014/main" id="{6733EEEB-01C8-4E43-B641-4AD4EE0B62D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62" y="5021094"/>
            <a:ext cx="227296" cy="227296"/>
          </a:xfrm>
          <a:prstGeom prst="rect">
            <a:avLst/>
          </a:prstGeom>
        </p:spPr>
      </p:pic>
      <p:pic>
        <p:nvPicPr>
          <p:cNvPr id="200" name="Gráfico 199" descr="Marca de verificación">
            <a:extLst>
              <a:ext uri="{FF2B5EF4-FFF2-40B4-BE49-F238E27FC236}">
                <a16:creationId xmlns:a16="http://schemas.microsoft.com/office/drawing/2014/main" id="{8C593104-E1DA-402D-970F-9437F681B9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1844" y="6117294"/>
            <a:ext cx="233048" cy="233048"/>
          </a:xfrm>
          <a:prstGeom prst="rect">
            <a:avLst/>
          </a:prstGeom>
        </p:spPr>
      </p:pic>
      <p:pic>
        <p:nvPicPr>
          <p:cNvPr id="203" name="Gráfico 202" descr="Marca de verificación">
            <a:extLst>
              <a:ext uri="{FF2B5EF4-FFF2-40B4-BE49-F238E27FC236}">
                <a16:creationId xmlns:a16="http://schemas.microsoft.com/office/drawing/2014/main" id="{B799592F-3C14-4963-9B56-C749E20AE4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76090" y="6281313"/>
            <a:ext cx="233048" cy="233048"/>
          </a:xfrm>
          <a:prstGeom prst="rect">
            <a:avLst/>
          </a:prstGeom>
        </p:spPr>
      </p:pic>
      <p:pic>
        <p:nvPicPr>
          <p:cNvPr id="204" name="Gráfico 203" descr="Marca de verificación">
            <a:extLst>
              <a:ext uri="{FF2B5EF4-FFF2-40B4-BE49-F238E27FC236}">
                <a16:creationId xmlns:a16="http://schemas.microsoft.com/office/drawing/2014/main" id="{596925DD-BCA6-46E2-BE42-1C4C6D89575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58562" y="6503515"/>
            <a:ext cx="233048" cy="233048"/>
          </a:xfrm>
          <a:prstGeom prst="rect">
            <a:avLst/>
          </a:prstGeom>
        </p:spPr>
      </p:pic>
      <p:pic>
        <p:nvPicPr>
          <p:cNvPr id="156" name="Gráfico 155" descr="Marca de verificación">
            <a:extLst>
              <a:ext uri="{FF2B5EF4-FFF2-40B4-BE49-F238E27FC236}">
                <a16:creationId xmlns:a16="http://schemas.microsoft.com/office/drawing/2014/main" id="{6CB598B8-309B-4AB3-926B-4345DDFFFB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4711" y="2379150"/>
            <a:ext cx="466985" cy="466985"/>
          </a:xfrm>
          <a:prstGeom prst="rect">
            <a:avLst/>
          </a:prstGeom>
        </p:spPr>
      </p:pic>
      <p:pic>
        <p:nvPicPr>
          <p:cNvPr id="159" name="Gráfico 158" descr="Marca de verificación">
            <a:extLst>
              <a:ext uri="{FF2B5EF4-FFF2-40B4-BE49-F238E27FC236}">
                <a16:creationId xmlns:a16="http://schemas.microsoft.com/office/drawing/2014/main" id="{5AEB74B7-F030-477B-BABE-52FC045460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185339" y="7250057"/>
            <a:ext cx="252943" cy="252943"/>
          </a:xfrm>
          <a:prstGeom prst="rect">
            <a:avLst/>
          </a:prstGeom>
        </p:spPr>
      </p:pic>
      <p:pic>
        <p:nvPicPr>
          <p:cNvPr id="157" name="Gráfico 156" descr="Marca de verificación">
            <a:extLst>
              <a:ext uri="{FF2B5EF4-FFF2-40B4-BE49-F238E27FC236}">
                <a16:creationId xmlns:a16="http://schemas.microsoft.com/office/drawing/2014/main" id="{26D9EF98-872B-4C9A-A286-81BAB1550A8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945415" y="2376376"/>
            <a:ext cx="466985" cy="466985"/>
          </a:xfrm>
          <a:prstGeom prst="rect">
            <a:avLst/>
          </a:prstGeom>
        </p:spPr>
      </p:pic>
      <p:pic>
        <p:nvPicPr>
          <p:cNvPr id="189" name="Gráfico 188" descr="Marca de verificación">
            <a:extLst>
              <a:ext uri="{FF2B5EF4-FFF2-40B4-BE49-F238E27FC236}">
                <a16:creationId xmlns:a16="http://schemas.microsoft.com/office/drawing/2014/main" id="{167F816A-F1C0-41C2-9004-2D5B902820A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6889" y="4480744"/>
            <a:ext cx="227296" cy="227296"/>
          </a:xfrm>
          <a:prstGeom prst="rect">
            <a:avLst/>
          </a:prstGeom>
        </p:spPr>
      </p:pic>
      <p:pic>
        <p:nvPicPr>
          <p:cNvPr id="197" name="Gráfico 196" descr="Marca de verificación">
            <a:extLst>
              <a:ext uri="{FF2B5EF4-FFF2-40B4-BE49-F238E27FC236}">
                <a16:creationId xmlns:a16="http://schemas.microsoft.com/office/drawing/2014/main" id="{F0371497-4124-4089-9950-B3A06A9F0A4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0376" y="4661350"/>
            <a:ext cx="227296" cy="227296"/>
          </a:xfrm>
          <a:prstGeom prst="rect">
            <a:avLst/>
          </a:prstGeom>
        </p:spPr>
      </p:pic>
      <p:pic>
        <p:nvPicPr>
          <p:cNvPr id="205" name="Gráfico 204" descr="Marca de verificación">
            <a:extLst>
              <a:ext uri="{FF2B5EF4-FFF2-40B4-BE49-F238E27FC236}">
                <a16:creationId xmlns:a16="http://schemas.microsoft.com/office/drawing/2014/main" id="{D3A97B11-8133-41E6-8CE5-BF71A021C01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0926" y="4837210"/>
            <a:ext cx="227296" cy="227296"/>
          </a:xfrm>
          <a:prstGeom prst="rect">
            <a:avLst/>
          </a:prstGeom>
        </p:spPr>
      </p:pic>
    </p:spTree>
    <p:extLst>
      <p:ext uri="{BB962C8B-B14F-4D97-AF65-F5344CB8AC3E}">
        <p14:creationId xmlns:p14="http://schemas.microsoft.com/office/powerpoint/2010/main" val="287974565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3102</TotalTime>
  <Words>2554</Words>
  <Application>Microsoft Office PowerPoint</Application>
  <PresentationFormat>Personalizado</PresentationFormat>
  <Paragraphs>269</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Comic Sans MS</vt:lpstr>
      <vt:lpstr>Tema de Office</vt:lpstr>
      <vt:lpstr>Escuela Normal de Educación Preescolar del Estado de Coahuila 2020 – 2021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CORINA BELTRAN GARCIA</dc:creator>
  <cp:lastModifiedBy>CORINA BELTRAN GARCIA</cp:lastModifiedBy>
  <cp:revision>114</cp:revision>
  <dcterms:created xsi:type="dcterms:W3CDTF">2020-11-09T23:20:30Z</dcterms:created>
  <dcterms:modified xsi:type="dcterms:W3CDTF">2021-06-25T00:22:32Z</dcterms:modified>
</cp:coreProperties>
</file>