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57" r:id="rId4"/>
    <p:sldId id="261" r:id="rId5"/>
    <p:sldId id="262" r:id="rId6"/>
    <p:sldId id="263" r:id="rId7"/>
    <p:sldId id="264" r:id="rId8"/>
    <p:sldId id="265" r:id="rId9"/>
    <p:sldId id="266" r:id="rId10"/>
    <p:sldId id="260" r:id="rId11"/>
  </p:sldIdLst>
  <p:sldSz cx="7777163" cy="100457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79DCFF"/>
    <a:srgbClr val="9966FF"/>
    <a:srgbClr val="CC9900"/>
    <a:srgbClr val="FFFF66"/>
    <a:srgbClr val="9966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249" autoAdjust="0"/>
  </p:normalViewPr>
  <p:slideViewPr>
    <p:cSldViewPr snapToGrid="0">
      <p:cViewPr>
        <p:scale>
          <a:sx n="90" d="100"/>
          <a:sy n="90" d="100"/>
        </p:scale>
        <p:origin x="1050"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83287" y="1644054"/>
            <a:ext cx="6610589" cy="3497392"/>
          </a:xfrm>
        </p:spPr>
        <p:txBody>
          <a:bodyPr anchor="b"/>
          <a:lstStyle>
            <a:lvl1pPr algn="ctr">
              <a:defRPr sz="5103"/>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72146" y="5276318"/>
            <a:ext cx="5832872" cy="2425385"/>
          </a:xfrm>
        </p:spPr>
        <p:txBody>
          <a:bodyPr/>
          <a:lstStyle>
            <a:lvl1pPr marL="0" indent="0" algn="ctr">
              <a:buNone/>
              <a:defRPr sz="2041"/>
            </a:lvl1pPr>
            <a:lvl2pPr marL="388849" indent="0" algn="ctr">
              <a:buNone/>
              <a:defRPr sz="1701"/>
            </a:lvl2pPr>
            <a:lvl3pPr marL="777697" indent="0" algn="ctr">
              <a:buNone/>
              <a:defRPr sz="1531"/>
            </a:lvl3pPr>
            <a:lvl4pPr marL="1166546" indent="0" algn="ctr">
              <a:buNone/>
              <a:defRPr sz="1361"/>
            </a:lvl4pPr>
            <a:lvl5pPr marL="1555394" indent="0" algn="ctr">
              <a:buNone/>
              <a:defRPr sz="1361"/>
            </a:lvl5pPr>
            <a:lvl6pPr marL="1944243" indent="0" algn="ctr">
              <a:buNone/>
              <a:defRPr sz="1361"/>
            </a:lvl6pPr>
            <a:lvl7pPr marL="2333092" indent="0" algn="ctr">
              <a:buNone/>
              <a:defRPr sz="1361"/>
            </a:lvl7pPr>
            <a:lvl8pPr marL="2721940" indent="0" algn="ctr">
              <a:buNone/>
              <a:defRPr sz="1361"/>
            </a:lvl8pPr>
            <a:lvl9pPr marL="3110789" indent="0" algn="ctr">
              <a:buNone/>
              <a:defRPr sz="1361"/>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24/06/2021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621596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24/06/2021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688192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5533" y="534841"/>
            <a:ext cx="1676951" cy="8513266"/>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34680" y="534841"/>
            <a:ext cx="4933638" cy="8513266"/>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24/06/2021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617946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6E05AD-77F0-46F8-BB92-E0498C440A86}" type="datetimeFigureOut">
              <a:rPr lang="es-MX" smtClean="0"/>
              <a:t>24/06/2021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06242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30630" y="2504452"/>
            <a:ext cx="6707803" cy="4178731"/>
          </a:xfrm>
        </p:spPr>
        <p:txBody>
          <a:bodyPr anchor="b"/>
          <a:lstStyle>
            <a:lvl1pPr>
              <a:defRPr sz="5103"/>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30630" y="6722716"/>
            <a:ext cx="6707803" cy="2197496"/>
          </a:xfrm>
        </p:spPr>
        <p:txBody>
          <a:bodyPr/>
          <a:lstStyle>
            <a:lvl1pPr marL="0" indent="0">
              <a:buNone/>
              <a:defRPr sz="2041">
                <a:solidFill>
                  <a:schemeClr val="tx1"/>
                </a:solidFill>
              </a:defRPr>
            </a:lvl1pPr>
            <a:lvl2pPr marL="388849" indent="0">
              <a:buNone/>
              <a:defRPr sz="1701">
                <a:solidFill>
                  <a:schemeClr val="tx1">
                    <a:tint val="75000"/>
                  </a:schemeClr>
                </a:solidFill>
              </a:defRPr>
            </a:lvl2pPr>
            <a:lvl3pPr marL="777697" indent="0">
              <a:buNone/>
              <a:defRPr sz="1531">
                <a:solidFill>
                  <a:schemeClr val="tx1">
                    <a:tint val="75000"/>
                  </a:schemeClr>
                </a:solidFill>
              </a:defRPr>
            </a:lvl3pPr>
            <a:lvl4pPr marL="1166546" indent="0">
              <a:buNone/>
              <a:defRPr sz="1361">
                <a:solidFill>
                  <a:schemeClr val="tx1">
                    <a:tint val="75000"/>
                  </a:schemeClr>
                </a:solidFill>
              </a:defRPr>
            </a:lvl4pPr>
            <a:lvl5pPr marL="1555394" indent="0">
              <a:buNone/>
              <a:defRPr sz="1361">
                <a:solidFill>
                  <a:schemeClr val="tx1">
                    <a:tint val="75000"/>
                  </a:schemeClr>
                </a:solidFill>
              </a:defRPr>
            </a:lvl5pPr>
            <a:lvl6pPr marL="1944243" indent="0">
              <a:buNone/>
              <a:defRPr sz="1361">
                <a:solidFill>
                  <a:schemeClr val="tx1">
                    <a:tint val="75000"/>
                  </a:schemeClr>
                </a:solidFill>
              </a:defRPr>
            </a:lvl6pPr>
            <a:lvl7pPr marL="2333092" indent="0">
              <a:buNone/>
              <a:defRPr sz="1361">
                <a:solidFill>
                  <a:schemeClr val="tx1">
                    <a:tint val="75000"/>
                  </a:schemeClr>
                </a:solidFill>
              </a:defRPr>
            </a:lvl7pPr>
            <a:lvl8pPr marL="2721940" indent="0">
              <a:buNone/>
              <a:defRPr sz="1361">
                <a:solidFill>
                  <a:schemeClr val="tx1">
                    <a:tint val="75000"/>
                  </a:schemeClr>
                </a:solidFill>
              </a:defRPr>
            </a:lvl8pPr>
            <a:lvl9pPr marL="3110789" indent="0">
              <a:buNone/>
              <a:defRPr sz="1361">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36E05AD-77F0-46F8-BB92-E0498C440A86}" type="datetimeFigureOut">
              <a:rPr lang="es-MX" smtClean="0"/>
              <a:t>24/06/2021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996180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34680"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937189" y="2674203"/>
            <a:ext cx="3305294" cy="637390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36E05AD-77F0-46F8-BB92-E0498C440A86}" type="datetimeFigureOut">
              <a:rPr lang="es-MX" smtClean="0"/>
              <a:t>24/06/2021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10881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35693" y="534843"/>
            <a:ext cx="6707803" cy="1941704"/>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5694" y="2462592"/>
            <a:ext cx="3290104"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4" name="Content Placeholder 3"/>
          <p:cNvSpPr>
            <a:spLocks noGrp="1"/>
          </p:cNvSpPr>
          <p:nvPr>
            <p:ph sz="half" idx="2"/>
          </p:nvPr>
        </p:nvSpPr>
        <p:spPr>
          <a:xfrm>
            <a:off x="535694" y="3669471"/>
            <a:ext cx="3290104"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937189" y="2462592"/>
            <a:ext cx="3306307" cy="1206879"/>
          </a:xfrm>
        </p:spPr>
        <p:txBody>
          <a:bodyPr anchor="b"/>
          <a:lstStyle>
            <a:lvl1pPr marL="0" indent="0">
              <a:buNone/>
              <a:defRPr sz="2041" b="1"/>
            </a:lvl1pPr>
            <a:lvl2pPr marL="388849" indent="0">
              <a:buNone/>
              <a:defRPr sz="1701" b="1"/>
            </a:lvl2pPr>
            <a:lvl3pPr marL="777697" indent="0">
              <a:buNone/>
              <a:defRPr sz="1531" b="1"/>
            </a:lvl3pPr>
            <a:lvl4pPr marL="1166546" indent="0">
              <a:buNone/>
              <a:defRPr sz="1361" b="1"/>
            </a:lvl4pPr>
            <a:lvl5pPr marL="1555394" indent="0">
              <a:buNone/>
              <a:defRPr sz="1361" b="1"/>
            </a:lvl5pPr>
            <a:lvl6pPr marL="1944243" indent="0">
              <a:buNone/>
              <a:defRPr sz="1361" b="1"/>
            </a:lvl6pPr>
            <a:lvl7pPr marL="2333092" indent="0">
              <a:buNone/>
              <a:defRPr sz="1361" b="1"/>
            </a:lvl7pPr>
            <a:lvl8pPr marL="2721940" indent="0">
              <a:buNone/>
              <a:defRPr sz="1361" b="1"/>
            </a:lvl8pPr>
            <a:lvl9pPr marL="3110789" indent="0">
              <a:buNone/>
              <a:defRPr sz="1361" b="1"/>
            </a:lvl9pPr>
          </a:lstStyle>
          <a:p>
            <a:pPr lvl="0"/>
            <a:r>
              <a:rPr lang="es-ES"/>
              <a:t>Haga clic para modificar los estilos de texto del patrón</a:t>
            </a:r>
          </a:p>
        </p:txBody>
      </p:sp>
      <p:sp>
        <p:nvSpPr>
          <p:cNvPr id="6" name="Content Placeholder 5"/>
          <p:cNvSpPr>
            <a:spLocks noGrp="1"/>
          </p:cNvSpPr>
          <p:nvPr>
            <p:ph sz="quarter" idx="4"/>
          </p:nvPr>
        </p:nvSpPr>
        <p:spPr>
          <a:xfrm>
            <a:off x="3937189" y="3669471"/>
            <a:ext cx="3306307" cy="5397239"/>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36E05AD-77F0-46F8-BB92-E0498C440A86}" type="datetimeFigureOut">
              <a:rPr lang="es-MX" smtClean="0"/>
              <a:t>24/06/2021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3901830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36E05AD-77F0-46F8-BB92-E0498C440A86}" type="datetimeFigureOut">
              <a:rPr lang="es-MX" smtClean="0"/>
              <a:t>24/06/2021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425468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E05AD-77F0-46F8-BB92-E0498C440A86}" type="datetimeFigureOut">
              <a:rPr lang="es-MX" smtClean="0"/>
              <a:t>24/06/2021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121570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Content Placeholder 2"/>
          <p:cNvSpPr>
            <a:spLocks noGrp="1"/>
          </p:cNvSpPr>
          <p:nvPr>
            <p:ph idx="1"/>
          </p:nvPr>
        </p:nvSpPr>
        <p:spPr>
          <a:xfrm>
            <a:off x="3306307" y="1446397"/>
            <a:ext cx="3937189" cy="7138958"/>
          </a:xfrm>
        </p:spPr>
        <p:txBody>
          <a:bodyPr/>
          <a:lstStyle>
            <a:lvl1pPr>
              <a:defRPr sz="2722"/>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24/06/2021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019403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35693" y="669713"/>
            <a:ext cx="2508337" cy="2343997"/>
          </a:xfrm>
        </p:spPr>
        <p:txBody>
          <a:bodyPr anchor="b"/>
          <a:lstStyle>
            <a:lvl1pPr>
              <a:defRPr sz="2722"/>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306307" y="1446397"/>
            <a:ext cx="3937189" cy="7138958"/>
          </a:xfrm>
        </p:spPr>
        <p:txBody>
          <a:bodyPr anchor="t"/>
          <a:lstStyle>
            <a:lvl1pPr marL="0" indent="0">
              <a:buNone/>
              <a:defRPr sz="2722"/>
            </a:lvl1pPr>
            <a:lvl2pPr marL="388849" indent="0">
              <a:buNone/>
              <a:defRPr sz="2381"/>
            </a:lvl2pPr>
            <a:lvl3pPr marL="777697" indent="0">
              <a:buNone/>
              <a:defRPr sz="2041"/>
            </a:lvl3pPr>
            <a:lvl4pPr marL="1166546" indent="0">
              <a:buNone/>
              <a:defRPr sz="1701"/>
            </a:lvl4pPr>
            <a:lvl5pPr marL="1555394" indent="0">
              <a:buNone/>
              <a:defRPr sz="1701"/>
            </a:lvl5pPr>
            <a:lvl6pPr marL="1944243" indent="0">
              <a:buNone/>
              <a:defRPr sz="1701"/>
            </a:lvl6pPr>
            <a:lvl7pPr marL="2333092" indent="0">
              <a:buNone/>
              <a:defRPr sz="1701"/>
            </a:lvl7pPr>
            <a:lvl8pPr marL="2721940" indent="0">
              <a:buNone/>
              <a:defRPr sz="1701"/>
            </a:lvl8pPr>
            <a:lvl9pPr marL="3110789" indent="0">
              <a:buNone/>
              <a:defRPr sz="1701"/>
            </a:lvl9pPr>
          </a:lstStyle>
          <a:p>
            <a:r>
              <a:rPr lang="es-ES"/>
              <a:t>Haga clic en el icono para agregar una imagen</a:t>
            </a:r>
            <a:endParaRPr lang="en-US" dirty="0"/>
          </a:p>
        </p:txBody>
      </p:sp>
      <p:sp>
        <p:nvSpPr>
          <p:cNvPr id="4" name="Text Placeholder 3"/>
          <p:cNvSpPr>
            <a:spLocks noGrp="1"/>
          </p:cNvSpPr>
          <p:nvPr>
            <p:ph type="body" sz="half" idx="2"/>
          </p:nvPr>
        </p:nvSpPr>
        <p:spPr>
          <a:xfrm>
            <a:off x="535693" y="3013710"/>
            <a:ext cx="2508337" cy="5583271"/>
          </a:xfrm>
        </p:spPr>
        <p:txBody>
          <a:bodyPr/>
          <a:lstStyle>
            <a:lvl1pPr marL="0" indent="0">
              <a:buNone/>
              <a:defRPr sz="1361"/>
            </a:lvl1pPr>
            <a:lvl2pPr marL="388849" indent="0">
              <a:buNone/>
              <a:defRPr sz="1191"/>
            </a:lvl2pPr>
            <a:lvl3pPr marL="777697" indent="0">
              <a:buNone/>
              <a:defRPr sz="1021"/>
            </a:lvl3pPr>
            <a:lvl4pPr marL="1166546" indent="0">
              <a:buNone/>
              <a:defRPr sz="851"/>
            </a:lvl4pPr>
            <a:lvl5pPr marL="1555394" indent="0">
              <a:buNone/>
              <a:defRPr sz="851"/>
            </a:lvl5pPr>
            <a:lvl6pPr marL="1944243" indent="0">
              <a:buNone/>
              <a:defRPr sz="851"/>
            </a:lvl6pPr>
            <a:lvl7pPr marL="2333092" indent="0">
              <a:buNone/>
              <a:defRPr sz="851"/>
            </a:lvl7pPr>
            <a:lvl8pPr marL="2721940" indent="0">
              <a:buNone/>
              <a:defRPr sz="851"/>
            </a:lvl8pPr>
            <a:lvl9pPr marL="3110789" indent="0">
              <a:buNone/>
              <a:defRPr sz="851"/>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36E05AD-77F0-46F8-BB92-E0498C440A86}" type="datetimeFigureOut">
              <a:rPr lang="es-MX" smtClean="0"/>
              <a:t>24/06/2021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6E56E53-024C-46EB-AC88-735A2590F808}" type="slidenum">
              <a:rPr lang="es-MX" smtClean="0"/>
              <a:t>‹Nº›</a:t>
            </a:fld>
            <a:endParaRPr lang="es-MX"/>
          </a:p>
        </p:txBody>
      </p:sp>
    </p:spTree>
    <p:extLst>
      <p:ext uri="{BB962C8B-B14F-4D97-AF65-F5344CB8AC3E}">
        <p14:creationId xmlns:p14="http://schemas.microsoft.com/office/powerpoint/2010/main" val="27169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680" y="534843"/>
            <a:ext cx="6707803" cy="1941704"/>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34680" y="2674203"/>
            <a:ext cx="6707803" cy="637390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34680" y="9310878"/>
            <a:ext cx="1749862" cy="534841"/>
          </a:xfrm>
          <a:prstGeom prst="rect">
            <a:avLst/>
          </a:prstGeom>
        </p:spPr>
        <p:txBody>
          <a:bodyPr vert="horz" lIns="91440" tIns="45720" rIns="91440" bIns="45720" rtlCol="0" anchor="ctr"/>
          <a:lstStyle>
            <a:lvl1pPr algn="l">
              <a:defRPr sz="1021">
                <a:solidFill>
                  <a:schemeClr val="tx1">
                    <a:tint val="75000"/>
                  </a:schemeClr>
                </a:solidFill>
              </a:defRPr>
            </a:lvl1pPr>
          </a:lstStyle>
          <a:p>
            <a:fld id="{036E05AD-77F0-46F8-BB92-E0498C440A86}" type="datetimeFigureOut">
              <a:rPr lang="es-MX" smtClean="0"/>
              <a:t>24/06/2021</a:t>
            </a:fld>
            <a:endParaRPr lang="es-MX"/>
          </a:p>
        </p:txBody>
      </p:sp>
      <p:sp>
        <p:nvSpPr>
          <p:cNvPr id="5" name="Footer Placeholder 4"/>
          <p:cNvSpPr>
            <a:spLocks noGrp="1"/>
          </p:cNvSpPr>
          <p:nvPr>
            <p:ph type="ftr" sz="quarter" idx="3"/>
          </p:nvPr>
        </p:nvSpPr>
        <p:spPr>
          <a:xfrm>
            <a:off x="2576185" y="9310878"/>
            <a:ext cx="2624793" cy="534841"/>
          </a:xfrm>
          <a:prstGeom prst="rect">
            <a:avLst/>
          </a:prstGeom>
        </p:spPr>
        <p:txBody>
          <a:bodyPr vert="horz" lIns="91440" tIns="45720" rIns="91440" bIns="45720" rtlCol="0" anchor="ctr"/>
          <a:lstStyle>
            <a:lvl1pPr algn="ctr">
              <a:defRPr sz="1021">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5492621" y="9310878"/>
            <a:ext cx="1749862" cy="534841"/>
          </a:xfrm>
          <a:prstGeom prst="rect">
            <a:avLst/>
          </a:prstGeom>
        </p:spPr>
        <p:txBody>
          <a:bodyPr vert="horz" lIns="91440" tIns="45720" rIns="91440" bIns="45720" rtlCol="0" anchor="ctr"/>
          <a:lstStyle>
            <a:lvl1pPr algn="r">
              <a:defRPr sz="1021">
                <a:solidFill>
                  <a:schemeClr val="tx1">
                    <a:tint val="75000"/>
                  </a:schemeClr>
                </a:solidFill>
              </a:defRPr>
            </a:lvl1pPr>
          </a:lstStyle>
          <a:p>
            <a:fld id="{56E56E53-024C-46EB-AC88-735A2590F808}" type="slidenum">
              <a:rPr lang="es-MX" smtClean="0"/>
              <a:t>‹Nº›</a:t>
            </a:fld>
            <a:endParaRPr lang="es-MX"/>
          </a:p>
        </p:txBody>
      </p:sp>
    </p:spTree>
    <p:extLst>
      <p:ext uri="{BB962C8B-B14F-4D97-AF65-F5344CB8AC3E}">
        <p14:creationId xmlns:p14="http://schemas.microsoft.com/office/powerpoint/2010/main" val="31969710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697" rtl="0" eaLnBrk="1" latinLnBrk="0" hangingPunct="1">
        <a:lnSpc>
          <a:spcPct val="90000"/>
        </a:lnSpc>
        <a:spcBef>
          <a:spcPct val="0"/>
        </a:spcBef>
        <a:buNone/>
        <a:defRPr sz="3742" kern="1200">
          <a:solidFill>
            <a:schemeClr val="tx1"/>
          </a:solidFill>
          <a:latin typeface="+mj-lt"/>
          <a:ea typeface="+mj-ea"/>
          <a:cs typeface="+mj-cs"/>
        </a:defRPr>
      </a:lvl1pPr>
    </p:titleStyle>
    <p:bodyStyle>
      <a:lvl1pPr marL="194424" indent="-194424" algn="l" defTabSz="777697" rtl="0" eaLnBrk="1" latinLnBrk="0" hangingPunct="1">
        <a:lnSpc>
          <a:spcPct val="90000"/>
        </a:lnSpc>
        <a:spcBef>
          <a:spcPts val="851"/>
        </a:spcBef>
        <a:buFont typeface="Arial" panose="020B0604020202020204" pitchFamily="34" charset="0"/>
        <a:buChar char="•"/>
        <a:defRPr sz="2381" kern="1200">
          <a:solidFill>
            <a:schemeClr val="tx1"/>
          </a:solidFill>
          <a:latin typeface="+mn-lt"/>
          <a:ea typeface="+mn-ea"/>
          <a:cs typeface="+mn-cs"/>
        </a:defRPr>
      </a:lvl1pPr>
      <a:lvl2pPr marL="583273" indent="-194424" algn="l" defTabSz="777697"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2122" indent="-194424" algn="l" defTabSz="777697"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970"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819"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667"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7516"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6365"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5213" indent="-194424" algn="l" defTabSz="777697"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p:bodyStyle>
    <p:otherStyle>
      <a:defPPr>
        <a:defRPr lang="en-US"/>
      </a:defPPr>
      <a:lvl1pPr marL="0" algn="l" defTabSz="777697" rtl="0" eaLnBrk="1" latinLnBrk="0" hangingPunct="1">
        <a:defRPr sz="1531" kern="1200">
          <a:solidFill>
            <a:schemeClr val="tx1"/>
          </a:solidFill>
          <a:latin typeface="+mn-lt"/>
          <a:ea typeface="+mn-ea"/>
          <a:cs typeface="+mn-cs"/>
        </a:defRPr>
      </a:lvl1pPr>
      <a:lvl2pPr marL="388849" algn="l" defTabSz="777697" rtl="0" eaLnBrk="1" latinLnBrk="0" hangingPunct="1">
        <a:defRPr sz="1531" kern="1200">
          <a:solidFill>
            <a:schemeClr val="tx1"/>
          </a:solidFill>
          <a:latin typeface="+mn-lt"/>
          <a:ea typeface="+mn-ea"/>
          <a:cs typeface="+mn-cs"/>
        </a:defRPr>
      </a:lvl2pPr>
      <a:lvl3pPr marL="777697" algn="l" defTabSz="777697" rtl="0" eaLnBrk="1" latinLnBrk="0" hangingPunct="1">
        <a:defRPr sz="1531" kern="1200">
          <a:solidFill>
            <a:schemeClr val="tx1"/>
          </a:solidFill>
          <a:latin typeface="+mn-lt"/>
          <a:ea typeface="+mn-ea"/>
          <a:cs typeface="+mn-cs"/>
        </a:defRPr>
      </a:lvl3pPr>
      <a:lvl4pPr marL="1166546" algn="l" defTabSz="777697" rtl="0" eaLnBrk="1" latinLnBrk="0" hangingPunct="1">
        <a:defRPr sz="1531" kern="1200">
          <a:solidFill>
            <a:schemeClr val="tx1"/>
          </a:solidFill>
          <a:latin typeface="+mn-lt"/>
          <a:ea typeface="+mn-ea"/>
          <a:cs typeface="+mn-cs"/>
        </a:defRPr>
      </a:lvl4pPr>
      <a:lvl5pPr marL="1555394" algn="l" defTabSz="777697" rtl="0" eaLnBrk="1" latinLnBrk="0" hangingPunct="1">
        <a:defRPr sz="1531" kern="1200">
          <a:solidFill>
            <a:schemeClr val="tx1"/>
          </a:solidFill>
          <a:latin typeface="+mn-lt"/>
          <a:ea typeface="+mn-ea"/>
          <a:cs typeface="+mn-cs"/>
        </a:defRPr>
      </a:lvl5pPr>
      <a:lvl6pPr marL="1944243" algn="l" defTabSz="777697" rtl="0" eaLnBrk="1" latinLnBrk="0" hangingPunct="1">
        <a:defRPr sz="1531" kern="1200">
          <a:solidFill>
            <a:schemeClr val="tx1"/>
          </a:solidFill>
          <a:latin typeface="+mn-lt"/>
          <a:ea typeface="+mn-ea"/>
          <a:cs typeface="+mn-cs"/>
        </a:defRPr>
      </a:lvl6pPr>
      <a:lvl7pPr marL="2333092" algn="l" defTabSz="777697" rtl="0" eaLnBrk="1" latinLnBrk="0" hangingPunct="1">
        <a:defRPr sz="1531" kern="1200">
          <a:solidFill>
            <a:schemeClr val="tx1"/>
          </a:solidFill>
          <a:latin typeface="+mn-lt"/>
          <a:ea typeface="+mn-ea"/>
          <a:cs typeface="+mn-cs"/>
        </a:defRPr>
      </a:lvl7pPr>
      <a:lvl8pPr marL="2721940" algn="l" defTabSz="777697" rtl="0" eaLnBrk="1" latinLnBrk="0" hangingPunct="1">
        <a:defRPr sz="1531" kern="1200">
          <a:solidFill>
            <a:schemeClr val="tx1"/>
          </a:solidFill>
          <a:latin typeface="+mn-lt"/>
          <a:ea typeface="+mn-ea"/>
          <a:cs typeface="+mn-cs"/>
        </a:defRPr>
      </a:lvl8pPr>
      <a:lvl9pPr marL="3110789" algn="l" defTabSz="777697" rtl="0" eaLnBrk="1" latinLnBrk="0" hangingPunct="1">
        <a:defRPr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dspace.ucuenca.edu.ec/bitstream/123456789/2330/1/tps630.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sv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svg"/></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sv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4679" y="165191"/>
            <a:ext cx="6707803" cy="1649191"/>
          </a:xfrm>
        </p:spPr>
        <p:txBody>
          <a:bodyPr>
            <a:normAutofit/>
          </a:bodyPr>
          <a:lstStyle/>
          <a:p>
            <a:pPr algn="ctr"/>
            <a:r>
              <a:rPr lang="es-MX" sz="2000" b="1" dirty="0">
                <a:latin typeface="Arial" panose="020B0604020202020204" pitchFamily="34" charset="0"/>
                <a:cs typeface="Arial" panose="020B0604020202020204" pitchFamily="34" charset="0"/>
              </a:rPr>
              <a:t>Escuela Normal de Educación Preescolar del Estado de Coahuila</a:t>
            </a:r>
            <a:br>
              <a:rPr lang="es-MX" sz="2000" b="1" dirty="0">
                <a:latin typeface="Arial" panose="020B0604020202020204" pitchFamily="34" charset="0"/>
                <a:cs typeface="Arial" panose="020B0604020202020204" pitchFamily="34" charset="0"/>
              </a:rPr>
            </a:br>
            <a:r>
              <a:rPr lang="es-MX" sz="2000" b="1" dirty="0">
                <a:latin typeface="Arial" panose="020B0604020202020204" pitchFamily="34" charset="0"/>
                <a:cs typeface="Arial" panose="020B0604020202020204" pitchFamily="34" charset="0"/>
              </a:rPr>
              <a:t>2020 – 2021</a:t>
            </a:r>
            <a:br>
              <a:rPr lang="es-MX" sz="2800" b="1" dirty="0">
                <a:latin typeface="Arial" panose="020B0604020202020204" pitchFamily="34" charset="0"/>
                <a:cs typeface="Arial" panose="020B0604020202020204" pitchFamily="34" charset="0"/>
              </a:rPr>
            </a:br>
            <a:endParaRPr lang="es-MX" sz="2800" b="1" dirty="0">
              <a:latin typeface="Arial" panose="020B0604020202020204" pitchFamily="34" charset="0"/>
              <a:cs typeface="Arial" panose="020B0604020202020204" pitchFamily="34" charset="0"/>
            </a:endParaRP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72706" y="1351339"/>
            <a:ext cx="1231746" cy="1511111"/>
          </a:xfrm>
        </p:spPr>
      </p:pic>
      <p:sp>
        <p:nvSpPr>
          <p:cNvPr id="5" name="CuadroTexto 4"/>
          <p:cNvSpPr txBox="1"/>
          <p:nvPr/>
        </p:nvSpPr>
        <p:spPr>
          <a:xfrm>
            <a:off x="172613" y="3136717"/>
            <a:ext cx="7431932" cy="6001643"/>
          </a:xfrm>
          <a:prstGeom prst="rect">
            <a:avLst/>
          </a:prstGeom>
          <a:noFill/>
        </p:spPr>
        <p:txBody>
          <a:bodyPr wrap="square" rtlCol="0">
            <a:spAutoFit/>
          </a:bodyPr>
          <a:lstStyle/>
          <a:p>
            <a:pPr algn="ctr"/>
            <a:r>
              <a:rPr lang="es-MX" sz="1600" b="1" dirty="0">
                <a:latin typeface="Arial" panose="020B0604020202020204" pitchFamily="34" charset="0"/>
                <a:cs typeface="Arial" panose="020B0604020202020204" pitchFamily="34" charset="0"/>
              </a:rPr>
              <a:t>Docente: </a:t>
            </a:r>
            <a:r>
              <a:rPr lang="es-MX" sz="1600" dirty="0">
                <a:latin typeface="Arial" panose="020B0604020202020204" pitchFamily="34" charset="0"/>
                <a:cs typeface="Arial" panose="020B0604020202020204" pitchFamily="34" charset="0"/>
              </a:rPr>
              <a:t>Dolores Patricia Segovia Gómez. </a:t>
            </a:r>
          </a:p>
          <a:p>
            <a:pPr algn="ctr"/>
            <a:r>
              <a:rPr lang="es-MX" sz="1600" b="1" dirty="0">
                <a:latin typeface="Arial" panose="020B0604020202020204" pitchFamily="34" charset="0"/>
                <a:cs typeface="Arial" panose="020B0604020202020204" pitchFamily="34" charset="0"/>
              </a:rPr>
              <a:t>Asignatura: </a:t>
            </a:r>
            <a:r>
              <a:rPr lang="es-MX" sz="1600" dirty="0">
                <a:latin typeface="Arial" panose="020B0604020202020204" pitchFamily="34" charset="0"/>
                <a:cs typeface="Arial" panose="020B0604020202020204" pitchFamily="34" charset="0"/>
              </a:rPr>
              <a:t>Trabajo docente y proyectos de mejora escolar.</a:t>
            </a:r>
          </a:p>
          <a:p>
            <a:pPr algn="ctr"/>
            <a:r>
              <a:rPr lang="es-MX" sz="1600" b="1" dirty="0">
                <a:latin typeface="Arial" panose="020B0604020202020204" pitchFamily="34" charset="0"/>
                <a:cs typeface="Arial" panose="020B0604020202020204" pitchFamily="34" charset="0"/>
              </a:rPr>
              <a:t>Diario de campo</a:t>
            </a:r>
          </a:p>
          <a:p>
            <a:pPr algn="ctr"/>
            <a:r>
              <a:rPr lang="es-MX" sz="1600" b="1" dirty="0">
                <a:latin typeface="Arial" panose="020B0604020202020204" pitchFamily="34" charset="0"/>
                <a:cs typeface="Arial" panose="020B0604020202020204" pitchFamily="34" charset="0"/>
              </a:rPr>
              <a:t>Competencias: </a:t>
            </a:r>
          </a:p>
          <a:p>
            <a:pPr algn="just"/>
            <a:r>
              <a:rPr lang="es-MX" sz="1600" dirty="0">
                <a:latin typeface="Arial" panose="020B0604020202020204" pitchFamily="34" charset="0"/>
                <a:cs typeface="Arial" panose="020B0604020202020204" pitchFamily="34" charset="0"/>
              </a:rPr>
              <a:t>• Detecta los procesos de aprendizaje de sus alumnos para favorecer su desarrollo cognitivo y socioemocional.</a:t>
            </a:r>
          </a:p>
          <a:p>
            <a:pPr algn="just"/>
            <a:r>
              <a:rPr lang="es-MX" sz="1600" dirty="0">
                <a:latin typeface="Arial" panose="020B0604020202020204" pitchFamily="34" charset="0"/>
                <a:cs typeface="Arial" panose="020B0604020202020204" pitchFamily="34" charset="0"/>
              </a:rPr>
              <a:t>• Aplica el plan y programa de estudio para alcanzar los propósitos educativos y contribuir al pleno desenvolvimiento de las capacidades de sus alumnos.</a:t>
            </a:r>
          </a:p>
          <a:p>
            <a:pPr algn="just"/>
            <a:r>
              <a:rPr lang="es-MX" sz="1600" dirty="0">
                <a:latin typeface="Arial" panose="020B0604020202020204" pitchFamily="34" charset="0"/>
                <a:cs typeface="Arial" panose="020B0604020202020204" pitchFamily="34" charset="0"/>
              </a:rPr>
              <a:t>• Diseña planeaciones aplicando sus conocimientos curriculares, psicopedagógicos, disciplinares, didácticos y tecnológicos para propiciar espacios de aprendizaje incluyentes que respondan a las necesidades de todos los alumnos en el marco del plan y programas de estudio.</a:t>
            </a:r>
          </a:p>
          <a:p>
            <a:pPr algn="just"/>
            <a:r>
              <a:rPr lang="es-MX" sz="1600" dirty="0">
                <a:latin typeface="Arial" panose="020B0604020202020204" pitchFamily="34" charset="0"/>
                <a:cs typeface="Arial" panose="020B0604020202020204" pitchFamily="34" charset="0"/>
              </a:rPr>
              <a:t>• Emplea la evaluación para intervenir en los diferentes ámbitos y momentos de la tarea educativa para mejorar los aprendizajes de sus alumnos.</a:t>
            </a:r>
          </a:p>
          <a:p>
            <a:pPr algn="just"/>
            <a:r>
              <a:rPr lang="es-MX" sz="1600" dirty="0">
                <a:latin typeface="Arial" panose="020B0604020202020204" pitchFamily="34" charset="0"/>
                <a:cs typeface="Arial" panose="020B0604020202020204" pitchFamily="34" charset="0"/>
              </a:rPr>
              <a:t>• Integra recursos de la investigación educativa para enriquecer su práctica profesional, expresando su interés por el conocimiento, la ciencia y la mejora de la educación.</a:t>
            </a:r>
          </a:p>
          <a:p>
            <a:pPr algn="just"/>
            <a:r>
              <a:rPr lang="es-MX" sz="1600" dirty="0">
                <a:latin typeface="Arial" panose="020B0604020202020204" pitchFamily="34" charset="0"/>
                <a:cs typeface="Arial" panose="020B0604020202020204" pitchFamily="34" charset="0"/>
              </a:rPr>
              <a:t>• Actúa de manera ética ante la diversidad de situaciones que se presentan en la práctica profesional.</a:t>
            </a:r>
          </a:p>
          <a:p>
            <a:endParaRPr lang="es-MX" sz="1600" dirty="0">
              <a:latin typeface="Arial" panose="020B0604020202020204" pitchFamily="34" charset="0"/>
              <a:cs typeface="Arial" panose="020B0604020202020204" pitchFamily="34" charset="0"/>
            </a:endParaRPr>
          </a:p>
          <a:p>
            <a:pPr algn="ctr"/>
            <a:r>
              <a:rPr lang="es-MX" sz="1600" b="1" dirty="0">
                <a:latin typeface="Arial" panose="020B0604020202020204" pitchFamily="34" charset="0"/>
                <a:cs typeface="Arial" panose="020B0604020202020204" pitchFamily="34" charset="0"/>
              </a:rPr>
              <a:t>Alumna: </a:t>
            </a:r>
            <a:r>
              <a:rPr lang="es-MX" sz="1600" dirty="0">
                <a:latin typeface="Arial" panose="020B0604020202020204" pitchFamily="34" charset="0"/>
                <a:cs typeface="Arial" panose="020B0604020202020204" pitchFamily="34" charset="0"/>
              </a:rPr>
              <a:t>Corina Beltrán García</a:t>
            </a:r>
          </a:p>
          <a:p>
            <a:pPr algn="ctr"/>
            <a:endParaRPr lang="es-MX" sz="1600" dirty="0">
              <a:latin typeface="Arial" panose="020B0604020202020204" pitchFamily="34" charset="0"/>
              <a:cs typeface="Arial" panose="020B0604020202020204" pitchFamily="34" charset="0"/>
            </a:endParaRPr>
          </a:p>
          <a:p>
            <a:pPr algn="ctr"/>
            <a:r>
              <a:rPr lang="es-MX" sz="1600" dirty="0">
                <a:latin typeface="Arial" panose="020B0604020202020204" pitchFamily="34" charset="0"/>
                <a:cs typeface="Arial" panose="020B0604020202020204" pitchFamily="34" charset="0"/>
              </a:rPr>
              <a:t>3° “A”</a:t>
            </a:r>
          </a:p>
          <a:p>
            <a:pPr algn="r"/>
            <a:r>
              <a:rPr lang="es-MX" sz="1600" dirty="0">
                <a:latin typeface="Arial" panose="020B0604020202020204" pitchFamily="34" charset="0"/>
                <a:cs typeface="Arial" panose="020B0604020202020204" pitchFamily="34" charset="0"/>
              </a:rPr>
              <a:t>Saltillo Coahuila, a junio del 2021                                                                                                                                                                                        </a:t>
            </a:r>
            <a:endParaRPr lang="es-MX" sz="1600" dirty="0"/>
          </a:p>
        </p:txBody>
      </p:sp>
    </p:spTree>
    <p:extLst>
      <p:ext uri="{BB962C8B-B14F-4D97-AF65-F5344CB8AC3E}">
        <p14:creationId xmlns:p14="http://schemas.microsoft.com/office/powerpoint/2010/main" val="733152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AE6413-1AFC-4EE4-882C-48D169AE6547}"/>
              </a:ext>
            </a:extLst>
          </p:cNvPr>
          <p:cNvSpPr>
            <a:spLocks noGrp="1"/>
          </p:cNvSpPr>
          <p:nvPr>
            <p:ph type="title"/>
          </p:nvPr>
        </p:nvSpPr>
        <p:spPr/>
        <p:txBody>
          <a:bodyPr/>
          <a:lstStyle/>
          <a:p>
            <a:pPr algn="ctr"/>
            <a:r>
              <a:rPr lang="es-MX" b="1" dirty="0"/>
              <a:t>Referencias</a:t>
            </a:r>
          </a:p>
        </p:txBody>
      </p:sp>
      <p:sp>
        <p:nvSpPr>
          <p:cNvPr id="3" name="Marcador de contenido 2">
            <a:extLst>
              <a:ext uri="{FF2B5EF4-FFF2-40B4-BE49-F238E27FC236}">
                <a16:creationId xmlns:a16="http://schemas.microsoft.com/office/drawing/2014/main" id="{98953E40-60B6-435E-899C-43239E2E96AB}"/>
              </a:ext>
            </a:extLst>
          </p:cNvPr>
          <p:cNvSpPr>
            <a:spLocks noGrp="1"/>
          </p:cNvSpPr>
          <p:nvPr>
            <p:ph idx="1"/>
          </p:nvPr>
        </p:nvSpPr>
        <p:spPr>
          <a:xfrm>
            <a:off x="534680" y="1887166"/>
            <a:ext cx="6707803" cy="7160941"/>
          </a:xfrm>
        </p:spPr>
        <p:txBody>
          <a:bodyPr>
            <a:normAutofit/>
          </a:bodyPr>
          <a:lstStyle/>
          <a:p>
            <a:pPr marL="0" indent="0">
              <a:buNone/>
            </a:pPr>
            <a:r>
              <a:rPr lang="es-MX" dirty="0">
                <a:latin typeface="Arial" panose="020B0604020202020204" pitchFamily="34" charset="0"/>
                <a:cs typeface="Arial" panose="020B0604020202020204" pitchFamily="34" charset="0"/>
              </a:rPr>
              <a:t>	AUSUBEL, NOVAK y HANESIAN. (1983) Psicología Educativa: Un punto de vista cognoscitivo .2° Ed. TRILLAS México. </a:t>
            </a:r>
          </a:p>
          <a:p>
            <a:pPr marL="0" indent="0">
              <a:buNone/>
            </a:pPr>
            <a:r>
              <a:rPr lang="es-MX" dirty="0">
                <a:latin typeface="Arial" panose="020B0604020202020204" pitchFamily="34" charset="0"/>
                <a:cs typeface="Arial" panose="020B0604020202020204" pitchFamily="34" charset="0"/>
              </a:rPr>
              <a:t>	Guerrero &amp; Idrovo. (2010). </a:t>
            </a:r>
            <a:r>
              <a:rPr lang="es-MX" i="1" dirty="0">
                <a:latin typeface="Arial" panose="020B0604020202020204" pitchFamily="34" charset="0"/>
                <a:cs typeface="Arial" panose="020B0604020202020204" pitchFamily="34" charset="0"/>
              </a:rPr>
              <a:t>ESTUDIO DEL MATERIAL DIDACTICO DE LA</a:t>
            </a:r>
          </a:p>
          <a:p>
            <a:pPr marL="0" indent="0">
              <a:buNone/>
            </a:pPr>
            <a:r>
              <a:rPr lang="es-MX" i="1" dirty="0">
                <a:latin typeface="Arial" panose="020B0604020202020204" pitchFamily="34" charset="0"/>
                <a:cs typeface="Arial" panose="020B0604020202020204" pitchFamily="34" charset="0"/>
              </a:rPr>
              <a:t>METODOLOGIA DE RINCONES LÚDICOS EN EDUCACIÓN INICIAL. </a:t>
            </a:r>
            <a:r>
              <a:rPr lang="es-MX" dirty="0">
                <a:latin typeface="Arial" panose="020B0604020202020204" pitchFamily="34" charset="0"/>
                <a:cs typeface="Arial" panose="020B0604020202020204" pitchFamily="34" charset="0"/>
              </a:rPr>
              <a:t>Obtenido de El material didáctico en la educación inicial:</a:t>
            </a:r>
          </a:p>
          <a:p>
            <a:pPr marL="0" indent="0">
              <a:buNone/>
            </a:pPr>
            <a:r>
              <a:rPr lang="es-MX" dirty="0">
                <a:latin typeface="Arial" panose="020B0604020202020204" pitchFamily="34" charset="0"/>
                <a:cs typeface="Arial" panose="020B0604020202020204" pitchFamily="34" charset="0"/>
                <a:hlinkClick r:id="rId2"/>
              </a:rPr>
              <a:t>http://dspace.ucuenca.edu.ec/bitstream/123456789/2330/1/tps630.pdf</a:t>
            </a:r>
            <a:endParaRPr lang="es-MX" dirty="0">
              <a:latin typeface="Arial" panose="020B0604020202020204" pitchFamily="34" charset="0"/>
              <a:cs typeface="Arial" panose="020B0604020202020204" pitchFamily="34" charset="0"/>
            </a:endParaRPr>
          </a:p>
          <a:p>
            <a:pPr marL="0" indent="0">
              <a:buNone/>
            </a:pPr>
            <a:r>
              <a:rPr lang="es-MX" dirty="0">
                <a:latin typeface="Arial" panose="020B0604020202020204" pitchFamily="34" charset="0"/>
                <a:cs typeface="Arial" panose="020B0604020202020204" pitchFamily="34" charset="0"/>
              </a:rPr>
              <a:t>	Méndez, B., (2020). </a:t>
            </a:r>
            <a:r>
              <a:rPr lang="es-MX" sz="2400" i="1" dirty="0">
                <a:latin typeface="Arial" panose="020B0604020202020204" pitchFamily="34" charset="0"/>
                <a:cs typeface="Arial" panose="020B0604020202020204" pitchFamily="34" charset="0"/>
              </a:rPr>
              <a:t>LA ENSEÑANZA DE LAS EMOCIONES. UNA ESTRATEGIA DE FORMACIÓN PERMANENTE. </a:t>
            </a:r>
            <a:r>
              <a:rPr lang="es-MX" dirty="0">
                <a:latin typeface="Arial" panose="020B0604020202020204" pitchFamily="34" charset="0"/>
                <a:cs typeface="Arial" panose="020B0604020202020204" pitchFamily="34" charset="0"/>
              </a:rPr>
              <a:t>UNIVERSITAT ROVIRA I VIRGILI</a:t>
            </a:r>
            <a:r>
              <a:rPr lang="es-MX" sz="2400" dirty="0">
                <a:latin typeface="Arial" panose="020B0604020202020204" pitchFamily="34" charset="0"/>
                <a:cs typeface="Arial" panose="020B0604020202020204" pitchFamily="34" charset="0"/>
              </a:rPr>
              <a:t>	</a:t>
            </a:r>
          </a:p>
          <a:p>
            <a:pPr marL="0" indent="0">
              <a:buNone/>
            </a:pPr>
            <a:r>
              <a:rPr lang="es-MX" sz="2400" dirty="0">
                <a:latin typeface="Arial" panose="020B0604020202020204" pitchFamily="34" charset="0"/>
                <a:cs typeface="Arial" panose="020B0604020202020204" pitchFamily="34" charset="0"/>
              </a:rPr>
              <a:t>	Santelices, L. y Scagliotti, J. (2005). </a:t>
            </a:r>
            <a:r>
              <a:rPr lang="es-MX" sz="2400" i="1" dirty="0">
                <a:latin typeface="Arial" panose="020B0604020202020204" pitchFamily="34" charset="0"/>
                <a:cs typeface="Arial" panose="020B0604020202020204" pitchFamily="34" charset="0"/>
              </a:rPr>
              <a:t>El educador y los padres. Estrategias de </a:t>
            </a:r>
            <a:r>
              <a:rPr lang="es-MX" sz="2400" i="1" dirty="0" err="1">
                <a:latin typeface="Arial" panose="020B0604020202020204" pitchFamily="34" charset="0"/>
                <a:cs typeface="Arial" panose="020B0604020202020204" pitchFamily="34" charset="0"/>
              </a:rPr>
              <a:t>ntervención</a:t>
            </a:r>
            <a:r>
              <a:rPr lang="es-MX" sz="2400" i="1" dirty="0">
                <a:latin typeface="Arial" panose="020B0604020202020204" pitchFamily="34" charset="0"/>
                <a:cs typeface="Arial" panose="020B0604020202020204" pitchFamily="34" charset="0"/>
              </a:rPr>
              <a:t> educativa. </a:t>
            </a:r>
            <a:r>
              <a:rPr lang="es-MX" sz="2400" dirty="0">
                <a:latin typeface="Arial" panose="020B0604020202020204" pitchFamily="34" charset="0"/>
                <a:cs typeface="Arial" panose="020B0604020202020204" pitchFamily="34" charset="0"/>
              </a:rPr>
              <a:t>Santiago: Ediciones Universidad Católica de Chile.</a:t>
            </a:r>
          </a:p>
          <a:p>
            <a:pPr marL="0" indent="0">
              <a:buNone/>
            </a:pPr>
            <a:endParaRPr lang="es-MX" dirty="0">
              <a:latin typeface="Arial" panose="020B0604020202020204" pitchFamily="34" charset="0"/>
              <a:cs typeface="Arial" panose="020B0604020202020204" pitchFamily="34" charset="0"/>
            </a:endParaRPr>
          </a:p>
          <a:p>
            <a:pPr marL="0" indent="0">
              <a:buNone/>
            </a:pPr>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1479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610359" y="802244"/>
            <a:ext cx="6556442" cy="7294305"/>
          </a:xfrm>
          <a:prstGeom prst="rect">
            <a:avLst/>
          </a:prstGeom>
          <a:noFill/>
        </p:spPr>
        <p:txBody>
          <a:bodyPr wrap="square" rtlCol="0">
            <a:spAutoFit/>
          </a:bodyPr>
          <a:lstStyle/>
          <a:p>
            <a:endParaRPr lang="es-MX" b="1" dirty="0">
              <a:latin typeface="Arial" panose="020B0604020202020204" pitchFamily="34" charset="0"/>
              <a:cs typeface="Arial" panose="020B0604020202020204" pitchFamily="34" charset="0"/>
            </a:endParaRPr>
          </a:p>
          <a:p>
            <a:r>
              <a:rPr lang="es-MX" b="1" dirty="0">
                <a:latin typeface="Arial" panose="020B0604020202020204" pitchFamily="34" charset="0"/>
                <a:cs typeface="Arial" panose="020B0604020202020204" pitchFamily="34" charset="0"/>
              </a:rPr>
              <a:t>Día Lunes 21 de junio del 2021</a:t>
            </a:r>
          </a:p>
          <a:p>
            <a:r>
              <a:rPr lang="es-MX" dirty="0">
                <a:latin typeface="Arial" panose="020B0604020202020204" pitchFamily="34" charset="0"/>
                <a:cs typeface="Arial" panose="020B0604020202020204" pitchFamily="34" charset="0"/>
              </a:rPr>
              <a:t>La jornada inició a las 7:50 a.m. dando un saludo de buenos días a través de un audio a los niños. Se recibió el pase de lista de igual manera por medio de un audio diciendo su color favorito y un objeto o cosa de ese color estimulando desde el inicio el lenguaje oral. A las 8:00a.m. observé la programación de aprende en casa y al terminar envié las actividades correspondientes al día de hoy favoreciendo el aprendizaje: Reconoce y nombra situaciones que le generan alegría, seguridad, tristeza, miedo o enojo, y expresa lo que siente. Del área de desarrollo personal y social educación socioemocional. Y de acuerdo a Méndez, B., (2020). Es necesario implementar planes escalonados en las actividades de acuerdo al aprendizaje esperado, iniciando desde lo más sencillo para ir subiendo el nivel de complejidad en la misma actividad como un medio de significatividad en los alumnos. La actividad considero estuvo reflexiva para los niños, porque ya reconocen y saben las situaciones que les ocasionan diferentes emociones. Escucharon un cuento de “El remolino de las emociones”, en cada frasco de la emoción dibujaron algo que los hiciera sentir así y en un audio expusieron algunas situaciones del cómo y porqué se sentían así. Este día estuvo lleno de emociones, miedos, alegrías y tristezas que los alumnos lograron identificar en ellos mismos. </a:t>
            </a:r>
            <a:endParaRPr lang="es-MX" b="1"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2211735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___¿Qué te da miedo?_______________________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21</a:t>
            </a:r>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a:t>Junio</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pic>
        <p:nvPicPr>
          <p:cNvPr id="131" name="Gráfico 130" descr="Marca de verificación">
            <a:extLst>
              <a:ext uri="{FF2B5EF4-FFF2-40B4-BE49-F238E27FC236}">
                <a16:creationId xmlns:a16="http://schemas.microsoft.com/office/drawing/2014/main" id="{FC6D521C-D7F3-42C7-82AF-F943AE0B14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4281" y="703342"/>
            <a:ext cx="466985" cy="466985"/>
          </a:xfrm>
          <a:prstGeom prst="rect">
            <a:avLst/>
          </a:prstGeom>
        </p:spPr>
      </p:pic>
      <p:pic>
        <p:nvPicPr>
          <p:cNvPr id="154" name="Gráfico 153" descr="Marca de verificación">
            <a:extLst>
              <a:ext uri="{FF2B5EF4-FFF2-40B4-BE49-F238E27FC236}">
                <a16:creationId xmlns:a16="http://schemas.microsoft.com/office/drawing/2014/main" id="{38DFCCBD-848C-46CD-AF37-1B499A8EA3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4657" y="5920542"/>
            <a:ext cx="233048" cy="233048"/>
          </a:xfrm>
          <a:prstGeom prst="rect">
            <a:avLst/>
          </a:prstGeom>
        </p:spPr>
      </p:pic>
      <p:sp>
        <p:nvSpPr>
          <p:cNvPr id="20" name="CuadroTexto 19">
            <a:extLst>
              <a:ext uri="{FF2B5EF4-FFF2-40B4-BE49-F238E27FC236}">
                <a16:creationId xmlns:a16="http://schemas.microsoft.com/office/drawing/2014/main" id="{D370B546-EC02-4F4C-A8FA-139F9074F86A}"/>
              </a:ext>
            </a:extLst>
          </p:cNvPr>
          <p:cNvSpPr txBox="1"/>
          <p:nvPr/>
        </p:nvSpPr>
        <p:spPr>
          <a:xfrm>
            <a:off x="276415" y="8539821"/>
            <a:ext cx="3548667" cy="1200329"/>
          </a:xfrm>
          <a:prstGeom prst="rect">
            <a:avLst/>
          </a:prstGeom>
          <a:noFill/>
        </p:spPr>
        <p:txBody>
          <a:bodyPr wrap="square" rtlCol="0">
            <a:spAutoFit/>
          </a:bodyPr>
          <a:lstStyle/>
          <a:p>
            <a:r>
              <a:rPr lang="es-MX" dirty="0"/>
              <a:t>Que enviaran las evidencias la mayoría de los alumnos, los audios de ellos explicando sus situaciones y mandando sus asistencia.</a:t>
            </a:r>
          </a:p>
        </p:txBody>
      </p:sp>
      <p:sp>
        <p:nvSpPr>
          <p:cNvPr id="158" name="CuadroTexto 157">
            <a:extLst>
              <a:ext uri="{FF2B5EF4-FFF2-40B4-BE49-F238E27FC236}">
                <a16:creationId xmlns:a16="http://schemas.microsoft.com/office/drawing/2014/main" id="{7C6D1C6F-DBDF-4288-B55A-5BD3E0042F29}"/>
              </a:ext>
            </a:extLst>
          </p:cNvPr>
          <p:cNvSpPr txBox="1"/>
          <p:nvPr/>
        </p:nvSpPr>
        <p:spPr>
          <a:xfrm>
            <a:off x="4009841" y="8594347"/>
            <a:ext cx="3548667" cy="923330"/>
          </a:xfrm>
          <a:prstGeom prst="rect">
            <a:avLst/>
          </a:prstGeom>
          <a:noFill/>
        </p:spPr>
        <p:txBody>
          <a:bodyPr wrap="square" rtlCol="0">
            <a:spAutoFit/>
          </a:bodyPr>
          <a:lstStyle/>
          <a:p>
            <a:r>
              <a:rPr lang="es-MX" dirty="0"/>
              <a:t>No respetan el horario establecido, envían actividades fuera de tiempo y se les dificulta observar videos.</a:t>
            </a:r>
          </a:p>
        </p:txBody>
      </p:sp>
      <p:pic>
        <p:nvPicPr>
          <p:cNvPr id="159" name="Gráfico 158" descr="Marca de verificación">
            <a:extLst>
              <a:ext uri="{FF2B5EF4-FFF2-40B4-BE49-F238E27FC236}">
                <a16:creationId xmlns:a16="http://schemas.microsoft.com/office/drawing/2014/main" id="{1C443647-E3B8-4C4D-8B34-C0DFC13946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3842" y="7245329"/>
            <a:ext cx="252943" cy="252943"/>
          </a:xfrm>
          <a:prstGeom prst="rect">
            <a:avLst/>
          </a:prstGeom>
        </p:spPr>
      </p:pic>
      <p:pic>
        <p:nvPicPr>
          <p:cNvPr id="160" name="Gráfico 159" descr="Marca de verificación">
            <a:extLst>
              <a:ext uri="{FF2B5EF4-FFF2-40B4-BE49-F238E27FC236}">
                <a16:creationId xmlns:a16="http://schemas.microsoft.com/office/drawing/2014/main" id="{88C2868D-0D25-4EA5-A676-931A628FBEB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202757" y="7417554"/>
            <a:ext cx="252943" cy="252943"/>
          </a:xfrm>
          <a:prstGeom prst="rect">
            <a:avLst/>
          </a:prstGeom>
        </p:spPr>
      </p:pic>
      <p:pic>
        <p:nvPicPr>
          <p:cNvPr id="162" name="Gráfico 161" descr="Marca de verificación">
            <a:extLst>
              <a:ext uri="{FF2B5EF4-FFF2-40B4-BE49-F238E27FC236}">
                <a16:creationId xmlns:a16="http://schemas.microsoft.com/office/drawing/2014/main" id="{F845E429-CB9E-418B-8D61-F33E082760B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9" y="7614394"/>
            <a:ext cx="252943" cy="252943"/>
          </a:xfrm>
          <a:prstGeom prst="rect">
            <a:avLst/>
          </a:prstGeom>
        </p:spPr>
      </p:pic>
      <p:pic>
        <p:nvPicPr>
          <p:cNvPr id="163" name="Gráfico 162" descr="Marca de verificación">
            <a:extLst>
              <a:ext uri="{FF2B5EF4-FFF2-40B4-BE49-F238E27FC236}">
                <a16:creationId xmlns:a16="http://schemas.microsoft.com/office/drawing/2014/main" id="{DDAF6D6E-B308-45A3-81B8-6BF7DB4C208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3842" y="7814606"/>
            <a:ext cx="252943" cy="252943"/>
          </a:xfrm>
          <a:prstGeom prst="rect">
            <a:avLst/>
          </a:prstGeom>
        </p:spPr>
      </p:pic>
      <p:pic>
        <p:nvPicPr>
          <p:cNvPr id="164" name="Gráfico 163" descr="Marca de verificación">
            <a:extLst>
              <a:ext uri="{FF2B5EF4-FFF2-40B4-BE49-F238E27FC236}">
                <a16:creationId xmlns:a16="http://schemas.microsoft.com/office/drawing/2014/main" id="{46F3E4A8-EED9-41E2-AA65-71C971C1DC8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2185" y="7993410"/>
            <a:ext cx="252943" cy="252943"/>
          </a:xfrm>
          <a:prstGeom prst="rect">
            <a:avLst/>
          </a:prstGeom>
        </p:spPr>
      </p:pic>
      <p:pic>
        <p:nvPicPr>
          <p:cNvPr id="167" name="Gráfico 166" descr="Marca de verificación">
            <a:extLst>
              <a:ext uri="{FF2B5EF4-FFF2-40B4-BE49-F238E27FC236}">
                <a16:creationId xmlns:a16="http://schemas.microsoft.com/office/drawing/2014/main" id="{2C93F789-00E4-4DAA-913B-EEACC917B4D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4077" y="8176598"/>
            <a:ext cx="252943" cy="252943"/>
          </a:xfrm>
          <a:prstGeom prst="rect">
            <a:avLst/>
          </a:prstGeom>
        </p:spPr>
      </p:pic>
      <p:sp>
        <p:nvSpPr>
          <p:cNvPr id="188" name="CuadroTexto 187">
            <a:extLst>
              <a:ext uri="{FF2B5EF4-FFF2-40B4-BE49-F238E27FC236}">
                <a16:creationId xmlns:a16="http://schemas.microsoft.com/office/drawing/2014/main" id="{B831D29B-ED70-4EE9-977D-74E2AFEAE298}"/>
              </a:ext>
            </a:extLst>
          </p:cNvPr>
          <p:cNvSpPr txBox="1"/>
          <p:nvPr/>
        </p:nvSpPr>
        <p:spPr>
          <a:xfrm>
            <a:off x="3752262" y="4206592"/>
            <a:ext cx="3964787" cy="830997"/>
          </a:xfrm>
          <a:prstGeom prst="rect">
            <a:avLst/>
          </a:prstGeom>
          <a:noFill/>
        </p:spPr>
        <p:txBody>
          <a:bodyPr wrap="square" rtlCol="0">
            <a:spAutoFit/>
          </a:bodyPr>
          <a:lstStyle/>
          <a:p>
            <a:r>
              <a:rPr lang="es-MX" sz="1200" dirty="0"/>
              <a:t>La asistencia fue mucha, asistieron alumnos que no conocía, las actividades lograron el aprendizaje esperado, hubo interacción entre alumno-maestra, el día fue emocional, relajado y reflexivo de cómo se sentían, cuándo y porqué.</a:t>
            </a:r>
          </a:p>
        </p:txBody>
      </p:sp>
      <p:pic>
        <p:nvPicPr>
          <p:cNvPr id="189" name="Gráfico 188" descr="Marca de verificación">
            <a:extLst>
              <a:ext uri="{FF2B5EF4-FFF2-40B4-BE49-F238E27FC236}">
                <a16:creationId xmlns:a16="http://schemas.microsoft.com/office/drawing/2014/main" id="{FB04CB92-40F1-4351-9672-DA6D454D3F5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630335" y="2373327"/>
            <a:ext cx="466985" cy="466985"/>
          </a:xfrm>
          <a:prstGeom prst="rect">
            <a:avLst/>
          </a:prstGeom>
        </p:spPr>
      </p:pic>
      <p:pic>
        <p:nvPicPr>
          <p:cNvPr id="191" name="Gráfico 190" descr="Marca de verificación">
            <a:extLst>
              <a:ext uri="{FF2B5EF4-FFF2-40B4-BE49-F238E27FC236}">
                <a16:creationId xmlns:a16="http://schemas.microsoft.com/office/drawing/2014/main" id="{A630E55A-BE38-4D00-93D6-02059E42C1F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59273" y="3028714"/>
            <a:ext cx="474781" cy="474781"/>
          </a:xfrm>
          <a:prstGeom prst="rect">
            <a:avLst/>
          </a:prstGeom>
        </p:spPr>
      </p:pic>
      <p:pic>
        <p:nvPicPr>
          <p:cNvPr id="193" name="Gráfico 192" descr="Marca de verificación">
            <a:extLst>
              <a:ext uri="{FF2B5EF4-FFF2-40B4-BE49-F238E27FC236}">
                <a16:creationId xmlns:a16="http://schemas.microsoft.com/office/drawing/2014/main" id="{D69711B8-7DA9-4321-9EAB-046B96E29A7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057670"/>
            <a:ext cx="227296" cy="227296"/>
          </a:xfrm>
          <a:prstGeom prst="rect">
            <a:avLst/>
          </a:prstGeom>
        </p:spPr>
      </p:pic>
      <p:pic>
        <p:nvPicPr>
          <p:cNvPr id="195" name="Gráfico 194" descr="Marca de verificación">
            <a:extLst>
              <a:ext uri="{FF2B5EF4-FFF2-40B4-BE49-F238E27FC236}">
                <a16:creationId xmlns:a16="http://schemas.microsoft.com/office/drawing/2014/main" id="{038AF57D-4451-453B-A177-9F8647B1BD6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286982"/>
            <a:ext cx="227296" cy="227296"/>
          </a:xfrm>
          <a:prstGeom prst="rect">
            <a:avLst/>
          </a:prstGeom>
        </p:spPr>
      </p:pic>
      <p:pic>
        <p:nvPicPr>
          <p:cNvPr id="199" name="Gráfico 198" descr="Marca de verificación">
            <a:extLst>
              <a:ext uri="{FF2B5EF4-FFF2-40B4-BE49-F238E27FC236}">
                <a16:creationId xmlns:a16="http://schemas.microsoft.com/office/drawing/2014/main" id="{6733EEEB-01C8-4E43-B641-4AD4EE0B62D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4862" y="5021094"/>
            <a:ext cx="227296" cy="227296"/>
          </a:xfrm>
          <a:prstGeom prst="rect">
            <a:avLst/>
          </a:prstGeom>
        </p:spPr>
      </p:pic>
      <p:pic>
        <p:nvPicPr>
          <p:cNvPr id="200" name="Gráfico 199" descr="Marca de verificación">
            <a:extLst>
              <a:ext uri="{FF2B5EF4-FFF2-40B4-BE49-F238E27FC236}">
                <a16:creationId xmlns:a16="http://schemas.microsoft.com/office/drawing/2014/main" id="{8C593104-E1DA-402D-970F-9437F681B9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80369" y="6108509"/>
            <a:ext cx="233048" cy="233048"/>
          </a:xfrm>
          <a:prstGeom prst="rect">
            <a:avLst/>
          </a:prstGeom>
        </p:spPr>
      </p:pic>
      <p:pic>
        <p:nvPicPr>
          <p:cNvPr id="203" name="Gráfico 202" descr="Marca de verificación">
            <a:extLst>
              <a:ext uri="{FF2B5EF4-FFF2-40B4-BE49-F238E27FC236}">
                <a16:creationId xmlns:a16="http://schemas.microsoft.com/office/drawing/2014/main" id="{B799592F-3C14-4963-9B56-C749E20AE41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76090" y="6281313"/>
            <a:ext cx="233048" cy="233048"/>
          </a:xfrm>
          <a:prstGeom prst="rect">
            <a:avLst/>
          </a:prstGeom>
        </p:spPr>
      </p:pic>
      <p:pic>
        <p:nvPicPr>
          <p:cNvPr id="204" name="Gráfico 203" descr="Marca de verificación">
            <a:extLst>
              <a:ext uri="{FF2B5EF4-FFF2-40B4-BE49-F238E27FC236}">
                <a16:creationId xmlns:a16="http://schemas.microsoft.com/office/drawing/2014/main" id="{596925DD-BCA6-46E2-BE42-1C4C6D89575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690076" y="6491361"/>
            <a:ext cx="233048" cy="233048"/>
          </a:xfrm>
          <a:prstGeom prst="rect">
            <a:avLst/>
          </a:prstGeom>
        </p:spPr>
      </p:pic>
      <p:pic>
        <p:nvPicPr>
          <p:cNvPr id="156" name="Gráfico 155" descr="Marca de verificación">
            <a:extLst>
              <a:ext uri="{FF2B5EF4-FFF2-40B4-BE49-F238E27FC236}">
                <a16:creationId xmlns:a16="http://schemas.microsoft.com/office/drawing/2014/main" id="{2744FB6C-FB7B-4C1D-B3C2-E430B891B74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80505" y="4470942"/>
            <a:ext cx="227296" cy="227296"/>
          </a:xfrm>
          <a:prstGeom prst="rect">
            <a:avLst/>
          </a:prstGeom>
        </p:spPr>
      </p:pic>
      <p:pic>
        <p:nvPicPr>
          <p:cNvPr id="157" name="Gráfico 156" descr="Marca de verificación">
            <a:extLst>
              <a:ext uri="{FF2B5EF4-FFF2-40B4-BE49-F238E27FC236}">
                <a16:creationId xmlns:a16="http://schemas.microsoft.com/office/drawing/2014/main" id="{060CBD39-FC77-4A9C-86D9-C8E4151D103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3488" y="4673185"/>
            <a:ext cx="227296" cy="227296"/>
          </a:xfrm>
          <a:prstGeom prst="rect">
            <a:avLst/>
          </a:prstGeom>
        </p:spPr>
      </p:pic>
    </p:spTree>
    <p:extLst>
      <p:ext uri="{BB962C8B-B14F-4D97-AF65-F5344CB8AC3E}">
        <p14:creationId xmlns:p14="http://schemas.microsoft.com/office/powerpoint/2010/main" val="52632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587282" y="713978"/>
            <a:ext cx="6602597" cy="8402300"/>
          </a:xfrm>
          <a:prstGeom prst="rect">
            <a:avLst/>
          </a:prstGeom>
          <a:noFill/>
        </p:spPr>
        <p:txBody>
          <a:bodyPr wrap="square" rtlCol="0">
            <a:spAutoFit/>
          </a:bodyPr>
          <a:lstStyle/>
          <a:p>
            <a:r>
              <a:rPr lang="es-MX" b="1" dirty="0">
                <a:latin typeface="Arial" panose="020B0604020202020204" pitchFamily="34" charset="0"/>
                <a:cs typeface="Arial" panose="020B0604020202020204" pitchFamily="34" charset="0"/>
              </a:rPr>
              <a:t>Día martes 22 de junio del 2021</a:t>
            </a:r>
          </a:p>
          <a:p>
            <a:r>
              <a:rPr lang="es-MX" dirty="0">
                <a:latin typeface="Arial" panose="020B0604020202020204" pitchFamily="34" charset="0"/>
                <a:cs typeface="Arial" panose="020B0604020202020204" pitchFamily="34" charset="0"/>
              </a:rPr>
              <a:t>Di el saludo de buenos días a la misma hora a través de un audio, pidiendo como asistencia que enviaran un audio con su nombre y diciendo su clima favorito debido al clima de hoy por la mañana. Observé la programación de Aprende en Casa y envié las actividades correspondientes a los campos de exploración y comprensión del mundo natural y social y pensamiento matemático favoreciendo aprendizajes como: Experimenta con objetos y materiales para poner a prueba ideas y supuestos y Identifica algunas relaciones de equivalencia entre monedas de $1, $2, $5 y $10 en situaciones reales o ficticias de compra y venta. Tratando de desarrollar en ellos el pensamiento crítico y suposiciones. Es de suma importancia el material didáctico preescolar en el desarrollo de la cultura de los niños. Porque de acuerdo a Guerrero &amp; Idrovo. (2010) se encuentran en una etapa de sus vidas en que la mejor manera de aprender es mediante la diversión. Es por eso que el material educativo para niños o material audiovisual para niños, ayuda mucho en esta labor. </a:t>
            </a:r>
          </a:p>
          <a:p>
            <a:r>
              <a:rPr lang="es-MX" dirty="0">
                <a:latin typeface="Arial" panose="020B0604020202020204" pitchFamily="34" charset="0"/>
                <a:cs typeface="Arial" panose="020B0604020202020204" pitchFamily="34" charset="0"/>
              </a:rPr>
              <a:t>El experimento que realizaron de exploración del mundo natural les gustó mucho y me percaté de ello al observar sus videos realizándolo, unos se asombraron, sorprendieron, se asustaron y otros se pusieron felices y entusiasmados. Fue una actividad muy divertida y de gran aprendizaje significativo. Durante el día estuve registrando las asistencias, recibiendo y revisando evidencias de los alumnos. La participación de los padres de familia es más y se ven implicados de mejor manera en las actividades de sus hijos y me </a:t>
            </a:r>
          </a:p>
          <a:p>
            <a:r>
              <a:rPr lang="es-MX" dirty="0">
                <a:latin typeface="Arial" panose="020B0604020202020204" pitchFamily="34" charset="0"/>
                <a:cs typeface="Arial" panose="020B0604020202020204" pitchFamily="34" charset="0"/>
              </a:rPr>
              <a:t>puso muy orgullosa de que los </a:t>
            </a:r>
          </a:p>
          <a:p>
            <a:r>
              <a:rPr lang="es-MX">
                <a:latin typeface="Arial" panose="020B0604020202020204" pitchFamily="34" charset="0"/>
                <a:cs typeface="Arial" panose="020B0604020202020204" pitchFamily="34" charset="0"/>
              </a:rPr>
              <a:t>ayudan </a:t>
            </a:r>
            <a:r>
              <a:rPr lang="es-MX" dirty="0">
                <a:latin typeface="Arial" panose="020B0604020202020204" pitchFamily="34" charset="0"/>
                <a:cs typeface="Arial" panose="020B0604020202020204" pitchFamily="34" charset="0"/>
              </a:rPr>
              <a:t>a realizar estas actividades.</a:t>
            </a:r>
          </a:p>
        </p:txBody>
      </p:sp>
    </p:spTree>
    <p:extLst>
      <p:ext uri="{BB962C8B-B14F-4D97-AF65-F5344CB8AC3E}">
        <p14:creationId xmlns:p14="http://schemas.microsoft.com/office/powerpoint/2010/main" val="908428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8624"/>
            <a:chOff x="-60113" y="101667"/>
            <a:chExt cx="8202188" cy="9968624"/>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___¿Qué sucederá? Y De compras en la frutería___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40004" y="8592963"/>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22</a:t>
            </a:r>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a:t>Junio</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pic>
        <p:nvPicPr>
          <p:cNvPr id="131" name="Gráfico 130" descr="Marca de verificación">
            <a:extLst>
              <a:ext uri="{FF2B5EF4-FFF2-40B4-BE49-F238E27FC236}">
                <a16:creationId xmlns:a16="http://schemas.microsoft.com/office/drawing/2014/main" id="{FC6D521C-D7F3-42C7-82AF-F943AE0B14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34476" y="663475"/>
            <a:ext cx="466985" cy="466985"/>
          </a:xfrm>
          <a:prstGeom prst="rect">
            <a:avLst/>
          </a:prstGeom>
        </p:spPr>
      </p:pic>
      <p:pic>
        <p:nvPicPr>
          <p:cNvPr id="154" name="Gráfico 153" descr="Marca de verificación">
            <a:extLst>
              <a:ext uri="{FF2B5EF4-FFF2-40B4-BE49-F238E27FC236}">
                <a16:creationId xmlns:a16="http://schemas.microsoft.com/office/drawing/2014/main" id="{38DFCCBD-848C-46CD-AF37-1B499A8EA3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82667" y="5942687"/>
            <a:ext cx="233048" cy="233048"/>
          </a:xfrm>
          <a:prstGeom prst="rect">
            <a:avLst/>
          </a:prstGeom>
        </p:spPr>
      </p:pic>
      <p:sp>
        <p:nvSpPr>
          <p:cNvPr id="20" name="CuadroTexto 19">
            <a:extLst>
              <a:ext uri="{FF2B5EF4-FFF2-40B4-BE49-F238E27FC236}">
                <a16:creationId xmlns:a16="http://schemas.microsoft.com/office/drawing/2014/main" id="{D370B546-EC02-4F4C-A8FA-139F9074F86A}"/>
              </a:ext>
            </a:extLst>
          </p:cNvPr>
          <p:cNvSpPr txBox="1"/>
          <p:nvPr/>
        </p:nvSpPr>
        <p:spPr>
          <a:xfrm>
            <a:off x="68011" y="8612977"/>
            <a:ext cx="3786213" cy="1015663"/>
          </a:xfrm>
          <a:prstGeom prst="rect">
            <a:avLst/>
          </a:prstGeom>
          <a:noFill/>
        </p:spPr>
        <p:txBody>
          <a:bodyPr wrap="square" rtlCol="0">
            <a:spAutoFit/>
          </a:bodyPr>
          <a:lstStyle/>
          <a:p>
            <a:r>
              <a:rPr lang="es-MX" sz="1200" dirty="0">
                <a:latin typeface="Arial" panose="020B0604020202020204" pitchFamily="34" charset="0"/>
                <a:cs typeface="Arial" panose="020B0604020202020204" pitchFamily="34" charset="0"/>
              </a:rPr>
              <a:t>Se logró que identificaran monedas de $1 ya que son de primer grado, experimentaron en una actividad diferente, fue divertido, dinámico y llevadero. Se lograron los aprendizajes esperados y adquirieron conocimientos significativos de manera innovadora.</a:t>
            </a:r>
          </a:p>
        </p:txBody>
      </p:sp>
      <p:sp>
        <p:nvSpPr>
          <p:cNvPr id="158" name="CuadroTexto 157">
            <a:extLst>
              <a:ext uri="{FF2B5EF4-FFF2-40B4-BE49-F238E27FC236}">
                <a16:creationId xmlns:a16="http://schemas.microsoft.com/office/drawing/2014/main" id="{7C6D1C6F-DBDF-4288-B55A-5BD3E0042F29}"/>
              </a:ext>
            </a:extLst>
          </p:cNvPr>
          <p:cNvSpPr txBox="1"/>
          <p:nvPr/>
        </p:nvSpPr>
        <p:spPr>
          <a:xfrm>
            <a:off x="3998928" y="8629628"/>
            <a:ext cx="3751846" cy="1169551"/>
          </a:xfrm>
          <a:prstGeom prst="rect">
            <a:avLst/>
          </a:prstGeom>
          <a:noFill/>
        </p:spPr>
        <p:txBody>
          <a:bodyPr wrap="square" rtlCol="0">
            <a:spAutoFit/>
          </a:bodyPr>
          <a:lstStyle/>
          <a:p>
            <a:r>
              <a:rPr lang="es-MX" sz="1400" dirty="0"/>
              <a:t>Debido a las clases en la ENEP durante toda la mañana estuve ausente en el grupo de WhatsApp y revisé tareas y registré asistencia tarde. Obtuve apoyo de la educadora titular respondiendo por mí.</a:t>
            </a:r>
          </a:p>
        </p:txBody>
      </p:sp>
      <p:pic>
        <p:nvPicPr>
          <p:cNvPr id="159" name="Gráfico 158" descr="Marca de verificación">
            <a:extLst>
              <a:ext uri="{FF2B5EF4-FFF2-40B4-BE49-F238E27FC236}">
                <a16:creationId xmlns:a16="http://schemas.microsoft.com/office/drawing/2014/main" id="{1C443647-E3B8-4C4D-8B34-C0DFC13946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7604" y="7225009"/>
            <a:ext cx="252943" cy="252943"/>
          </a:xfrm>
          <a:prstGeom prst="rect">
            <a:avLst/>
          </a:prstGeom>
        </p:spPr>
      </p:pic>
      <p:pic>
        <p:nvPicPr>
          <p:cNvPr id="160" name="Gráfico 159" descr="Marca de verificación">
            <a:extLst>
              <a:ext uri="{FF2B5EF4-FFF2-40B4-BE49-F238E27FC236}">
                <a16:creationId xmlns:a16="http://schemas.microsoft.com/office/drawing/2014/main" id="{88C2868D-0D25-4EA5-A676-931A628FBEB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8" y="7406005"/>
            <a:ext cx="252943" cy="252943"/>
          </a:xfrm>
          <a:prstGeom prst="rect">
            <a:avLst/>
          </a:prstGeom>
        </p:spPr>
      </p:pic>
      <p:pic>
        <p:nvPicPr>
          <p:cNvPr id="162" name="Gráfico 161" descr="Marca de verificación">
            <a:extLst>
              <a:ext uri="{FF2B5EF4-FFF2-40B4-BE49-F238E27FC236}">
                <a16:creationId xmlns:a16="http://schemas.microsoft.com/office/drawing/2014/main" id="{F845E429-CB9E-418B-8D61-F33E082760B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9" y="7614394"/>
            <a:ext cx="252943" cy="252943"/>
          </a:xfrm>
          <a:prstGeom prst="rect">
            <a:avLst/>
          </a:prstGeom>
        </p:spPr>
      </p:pic>
      <p:pic>
        <p:nvPicPr>
          <p:cNvPr id="163" name="Gráfico 162" descr="Marca de verificación">
            <a:extLst>
              <a:ext uri="{FF2B5EF4-FFF2-40B4-BE49-F238E27FC236}">
                <a16:creationId xmlns:a16="http://schemas.microsoft.com/office/drawing/2014/main" id="{DDAF6D6E-B308-45A3-81B8-6BF7DB4C208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3842" y="7814606"/>
            <a:ext cx="252943" cy="252943"/>
          </a:xfrm>
          <a:prstGeom prst="rect">
            <a:avLst/>
          </a:prstGeom>
        </p:spPr>
      </p:pic>
      <p:pic>
        <p:nvPicPr>
          <p:cNvPr id="164" name="Gráfico 163" descr="Marca de verificación">
            <a:extLst>
              <a:ext uri="{FF2B5EF4-FFF2-40B4-BE49-F238E27FC236}">
                <a16:creationId xmlns:a16="http://schemas.microsoft.com/office/drawing/2014/main" id="{46F3E4A8-EED9-41E2-AA65-71C971C1DC8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2185" y="7993410"/>
            <a:ext cx="252943" cy="252943"/>
          </a:xfrm>
          <a:prstGeom prst="rect">
            <a:avLst/>
          </a:prstGeom>
        </p:spPr>
      </p:pic>
      <p:pic>
        <p:nvPicPr>
          <p:cNvPr id="167" name="Gráfico 166" descr="Marca de verificación">
            <a:extLst>
              <a:ext uri="{FF2B5EF4-FFF2-40B4-BE49-F238E27FC236}">
                <a16:creationId xmlns:a16="http://schemas.microsoft.com/office/drawing/2014/main" id="{2C93F789-00E4-4DAA-913B-EEACC917B4D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4077" y="8176598"/>
            <a:ext cx="252943" cy="252943"/>
          </a:xfrm>
          <a:prstGeom prst="rect">
            <a:avLst/>
          </a:prstGeom>
        </p:spPr>
      </p:pic>
      <p:sp>
        <p:nvSpPr>
          <p:cNvPr id="188" name="CuadroTexto 187">
            <a:extLst>
              <a:ext uri="{FF2B5EF4-FFF2-40B4-BE49-F238E27FC236}">
                <a16:creationId xmlns:a16="http://schemas.microsoft.com/office/drawing/2014/main" id="{B831D29B-ED70-4EE9-977D-74E2AFEAE298}"/>
              </a:ext>
            </a:extLst>
          </p:cNvPr>
          <p:cNvSpPr txBox="1"/>
          <p:nvPr/>
        </p:nvSpPr>
        <p:spPr>
          <a:xfrm>
            <a:off x="3752262" y="4206592"/>
            <a:ext cx="3964787" cy="1015663"/>
          </a:xfrm>
          <a:prstGeom prst="rect">
            <a:avLst/>
          </a:prstGeom>
          <a:noFill/>
        </p:spPr>
        <p:txBody>
          <a:bodyPr wrap="square" rtlCol="0">
            <a:spAutoFit/>
          </a:bodyPr>
          <a:lstStyle/>
          <a:p>
            <a:r>
              <a:rPr lang="es-MX" sz="1200" dirty="0"/>
              <a:t>La participación estuvo activa durante todo el día, la interacción fue muy buena, se creó un ambiente de aprendizaje de confianza y los padres de familia estuvieron al pendiente todo el día, los niños muy divertidos y salieron de la rutina de escribir y hablar. </a:t>
            </a:r>
          </a:p>
        </p:txBody>
      </p:sp>
      <p:pic>
        <p:nvPicPr>
          <p:cNvPr id="189" name="Gráfico 188" descr="Marca de verificación">
            <a:extLst>
              <a:ext uri="{FF2B5EF4-FFF2-40B4-BE49-F238E27FC236}">
                <a16:creationId xmlns:a16="http://schemas.microsoft.com/office/drawing/2014/main" id="{FB04CB92-40F1-4351-9672-DA6D454D3F5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84845" y="2352250"/>
            <a:ext cx="466985" cy="466985"/>
          </a:xfrm>
          <a:prstGeom prst="rect">
            <a:avLst/>
          </a:prstGeom>
        </p:spPr>
      </p:pic>
      <p:pic>
        <p:nvPicPr>
          <p:cNvPr id="191" name="Gráfico 190" descr="Marca de verificación">
            <a:extLst>
              <a:ext uri="{FF2B5EF4-FFF2-40B4-BE49-F238E27FC236}">
                <a16:creationId xmlns:a16="http://schemas.microsoft.com/office/drawing/2014/main" id="{A630E55A-BE38-4D00-93D6-02059E42C1F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129395" y="3020319"/>
            <a:ext cx="474781" cy="474781"/>
          </a:xfrm>
          <a:prstGeom prst="rect">
            <a:avLst/>
          </a:prstGeom>
        </p:spPr>
      </p:pic>
      <p:pic>
        <p:nvPicPr>
          <p:cNvPr id="193" name="Gráfico 192" descr="Marca de verificación">
            <a:extLst>
              <a:ext uri="{FF2B5EF4-FFF2-40B4-BE49-F238E27FC236}">
                <a16:creationId xmlns:a16="http://schemas.microsoft.com/office/drawing/2014/main" id="{D69711B8-7DA9-4321-9EAB-046B96E29A7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057670"/>
            <a:ext cx="227296" cy="227296"/>
          </a:xfrm>
          <a:prstGeom prst="rect">
            <a:avLst/>
          </a:prstGeom>
        </p:spPr>
      </p:pic>
      <p:pic>
        <p:nvPicPr>
          <p:cNvPr id="195" name="Gráfico 194" descr="Marca de verificación">
            <a:extLst>
              <a:ext uri="{FF2B5EF4-FFF2-40B4-BE49-F238E27FC236}">
                <a16:creationId xmlns:a16="http://schemas.microsoft.com/office/drawing/2014/main" id="{038AF57D-4451-453B-A177-9F8647B1BD6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286982"/>
            <a:ext cx="227296" cy="227296"/>
          </a:xfrm>
          <a:prstGeom prst="rect">
            <a:avLst/>
          </a:prstGeom>
        </p:spPr>
      </p:pic>
      <p:pic>
        <p:nvPicPr>
          <p:cNvPr id="197" name="Gráfico 196" descr="Marca de verificación">
            <a:extLst>
              <a:ext uri="{FF2B5EF4-FFF2-40B4-BE49-F238E27FC236}">
                <a16:creationId xmlns:a16="http://schemas.microsoft.com/office/drawing/2014/main" id="{7C65D4B9-4301-4528-8AB3-5EDCC9B4124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456876"/>
            <a:ext cx="227296" cy="227296"/>
          </a:xfrm>
          <a:prstGeom prst="rect">
            <a:avLst/>
          </a:prstGeom>
        </p:spPr>
      </p:pic>
      <p:pic>
        <p:nvPicPr>
          <p:cNvPr id="199" name="Gráfico 198" descr="Marca de verificación">
            <a:extLst>
              <a:ext uri="{FF2B5EF4-FFF2-40B4-BE49-F238E27FC236}">
                <a16:creationId xmlns:a16="http://schemas.microsoft.com/office/drawing/2014/main" id="{6733EEEB-01C8-4E43-B641-4AD4EE0B62D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4862" y="5021094"/>
            <a:ext cx="227296" cy="227296"/>
          </a:xfrm>
          <a:prstGeom prst="rect">
            <a:avLst/>
          </a:prstGeom>
        </p:spPr>
      </p:pic>
      <p:pic>
        <p:nvPicPr>
          <p:cNvPr id="200" name="Gráfico 199" descr="Marca de verificación">
            <a:extLst>
              <a:ext uri="{FF2B5EF4-FFF2-40B4-BE49-F238E27FC236}">
                <a16:creationId xmlns:a16="http://schemas.microsoft.com/office/drawing/2014/main" id="{8C593104-E1DA-402D-970F-9437F681B9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600195" y="6108616"/>
            <a:ext cx="233048" cy="233048"/>
          </a:xfrm>
          <a:prstGeom prst="rect">
            <a:avLst/>
          </a:prstGeom>
        </p:spPr>
      </p:pic>
      <p:pic>
        <p:nvPicPr>
          <p:cNvPr id="203" name="Gráfico 202" descr="Marca de verificación">
            <a:extLst>
              <a:ext uri="{FF2B5EF4-FFF2-40B4-BE49-F238E27FC236}">
                <a16:creationId xmlns:a16="http://schemas.microsoft.com/office/drawing/2014/main" id="{B799592F-3C14-4963-9B56-C749E20AE41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76090" y="6281313"/>
            <a:ext cx="233048" cy="233048"/>
          </a:xfrm>
          <a:prstGeom prst="rect">
            <a:avLst/>
          </a:prstGeom>
        </p:spPr>
      </p:pic>
      <p:pic>
        <p:nvPicPr>
          <p:cNvPr id="204" name="Gráfico 203" descr="Marca de verificación">
            <a:extLst>
              <a:ext uri="{FF2B5EF4-FFF2-40B4-BE49-F238E27FC236}">
                <a16:creationId xmlns:a16="http://schemas.microsoft.com/office/drawing/2014/main" id="{596925DD-BCA6-46E2-BE42-1C4C6D89575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583788" y="6481953"/>
            <a:ext cx="233048" cy="233048"/>
          </a:xfrm>
          <a:prstGeom prst="rect">
            <a:avLst/>
          </a:prstGeom>
        </p:spPr>
      </p:pic>
      <p:pic>
        <p:nvPicPr>
          <p:cNvPr id="156" name="Gráfico 155" descr="Marca de verificación">
            <a:extLst>
              <a:ext uri="{FF2B5EF4-FFF2-40B4-BE49-F238E27FC236}">
                <a16:creationId xmlns:a16="http://schemas.microsoft.com/office/drawing/2014/main" id="{6CB598B8-309B-4AB3-926B-4345DDFFFBD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08272" y="2364803"/>
            <a:ext cx="466985" cy="466985"/>
          </a:xfrm>
          <a:prstGeom prst="rect">
            <a:avLst/>
          </a:prstGeom>
        </p:spPr>
      </p:pic>
    </p:spTree>
    <p:extLst>
      <p:ext uri="{BB962C8B-B14F-4D97-AF65-F5344CB8AC3E}">
        <p14:creationId xmlns:p14="http://schemas.microsoft.com/office/powerpoint/2010/main" val="3591802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587282" y="683200"/>
            <a:ext cx="6602597" cy="7571303"/>
          </a:xfrm>
          <a:prstGeom prst="rect">
            <a:avLst/>
          </a:prstGeom>
          <a:noFill/>
        </p:spPr>
        <p:txBody>
          <a:bodyPr wrap="square" rtlCol="0">
            <a:spAutoFit/>
          </a:bodyPr>
          <a:lstStyle/>
          <a:p>
            <a:endParaRPr lang="es-MX" b="1" dirty="0">
              <a:latin typeface="Arial" panose="020B0604020202020204" pitchFamily="34" charset="0"/>
              <a:cs typeface="Arial" panose="020B0604020202020204" pitchFamily="34" charset="0"/>
            </a:endParaRPr>
          </a:p>
          <a:p>
            <a:r>
              <a:rPr lang="es-MX" b="1" dirty="0">
                <a:latin typeface="Arial" panose="020B0604020202020204" pitchFamily="34" charset="0"/>
                <a:cs typeface="Arial" panose="020B0604020202020204" pitchFamily="34" charset="0"/>
              </a:rPr>
              <a:t>Día miércoles 23 de Junio del 2021</a:t>
            </a:r>
          </a:p>
          <a:p>
            <a:r>
              <a:rPr lang="es-MX" dirty="0">
                <a:latin typeface="Arial" panose="020B0604020202020204" pitchFamily="34" charset="0"/>
                <a:cs typeface="Arial" panose="020B0604020202020204" pitchFamily="34" charset="0"/>
              </a:rPr>
              <a:t>Este día igual que los anteriores abrí el grupo de WhatsApp mandando un audio de buenos días a las 7:50 a.m. y requerí como pase de lista un audio diciendo su nombre un deseo que quisieran pedir. A las 9:00a.m mandé las actividades de este día del campo de lenguaje y comunicación favoreciendo el aprendizaje: Interpreta instructivos, cartas, recados y señalamientos. Actividad que hizo énfasis en escribir con sus propias palabras una carta a alguien especial para ellos. La asistencia fue regular y las evidencias recibidas fueron más de las esperadas, puesto que se trataba de lenguaje escrito dudé mucho de cuántos niños podrían realizar las actividades, para mi sorpresa, fueron más de los pensados, estimo que fue debido a actividades sencillas y no le quitaba mucho tiempo a los padres de familia hacer la actividad y mandarla. Factor importante porque como lo mencionan Santelices y Scagliotti (2005), la familia tiene una característica propia, es una comunidad educativa, que forma a las personas a lo largo de toda la vida y potencia su desarrollo integral. En la educación en línea los padres de familia son agentes importantes e indispensables ya que son el único apoyo para que los niños sigan estudiando y teniendo esas ganas de aprender, si los padres no tienen disposición o tiempo de ayudar a sus hijos con actividades escolares y más aún con actividades de lenguaje escrito puesto que son niños pequeños de primer grado necesitan más apoyo para escribir.</a:t>
            </a:r>
          </a:p>
        </p:txBody>
      </p:sp>
    </p:spTree>
    <p:extLst>
      <p:ext uri="{BB962C8B-B14F-4D97-AF65-F5344CB8AC3E}">
        <p14:creationId xmlns:p14="http://schemas.microsoft.com/office/powerpoint/2010/main" val="1951073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7221"/>
            <a:chOff x="-60113" y="101667"/>
            <a:chExt cx="8202188" cy="9967221"/>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___Palabras escondidas__________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20858" y="8568372"/>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23</a:t>
            </a:r>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a:t>Junio</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pic>
        <p:nvPicPr>
          <p:cNvPr id="131" name="Gráfico 130" descr="Marca de verificación">
            <a:extLst>
              <a:ext uri="{FF2B5EF4-FFF2-40B4-BE49-F238E27FC236}">
                <a16:creationId xmlns:a16="http://schemas.microsoft.com/office/drawing/2014/main" id="{FC6D521C-D7F3-42C7-82AF-F943AE0B14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439363" y="664221"/>
            <a:ext cx="466985" cy="466985"/>
          </a:xfrm>
          <a:prstGeom prst="rect">
            <a:avLst/>
          </a:prstGeom>
        </p:spPr>
      </p:pic>
      <p:pic>
        <p:nvPicPr>
          <p:cNvPr id="154" name="Gráfico 153" descr="Marca de verificación">
            <a:extLst>
              <a:ext uri="{FF2B5EF4-FFF2-40B4-BE49-F238E27FC236}">
                <a16:creationId xmlns:a16="http://schemas.microsoft.com/office/drawing/2014/main" id="{38DFCCBD-848C-46CD-AF37-1B499A8EA3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8562" y="5920566"/>
            <a:ext cx="233048" cy="233048"/>
          </a:xfrm>
          <a:prstGeom prst="rect">
            <a:avLst/>
          </a:prstGeom>
        </p:spPr>
      </p:pic>
      <p:sp>
        <p:nvSpPr>
          <p:cNvPr id="20" name="CuadroTexto 19">
            <a:extLst>
              <a:ext uri="{FF2B5EF4-FFF2-40B4-BE49-F238E27FC236}">
                <a16:creationId xmlns:a16="http://schemas.microsoft.com/office/drawing/2014/main" id="{D370B546-EC02-4F4C-A8FA-139F9074F86A}"/>
              </a:ext>
            </a:extLst>
          </p:cNvPr>
          <p:cNvSpPr txBox="1"/>
          <p:nvPr/>
        </p:nvSpPr>
        <p:spPr>
          <a:xfrm>
            <a:off x="69280" y="8649997"/>
            <a:ext cx="3971006" cy="938719"/>
          </a:xfrm>
          <a:prstGeom prst="rect">
            <a:avLst/>
          </a:prstGeom>
          <a:noFill/>
        </p:spPr>
        <p:txBody>
          <a:bodyPr wrap="square" rtlCol="0">
            <a:spAutoFit/>
          </a:bodyPr>
          <a:lstStyle/>
          <a:p>
            <a:r>
              <a:rPr lang="es-MX" sz="1100" dirty="0"/>
              <a:t>Logré favorecer el lenguaje escrito y oral en un mismo día a través de la actividad de la carta y la asistencia del audio. El ambiente de aprendizaje es cada vez mejor, existe más confianza, respeto y poder como autoridad dando a conocer reglas y normas que se deben cumplir como respetar los horarios establecidos.</a:t>
            </a:r>
          </a:p>
        </p:txBody>
      </p:sp>
      <p:sp>
        <p:nvSpPr>
          <p:cNvPr id="158" name="CuadroTexto 157">
            <a:extLst>
              <a:ext uri="{FF2B5EF4-FFF2-40B4-BE49-F238E27FC236}">
                <a16:creationId xmlns:a16="http://schemas.microsoft.com/office/drawing/2014/main" id="{7C6D1C6F-DBDF-4288-B55A-5BD3E0042F29}"/>
              </a:ext>
            </a:extLst>
          </p:cNvPr>
          <p:cNvSpPr txBox="1"/>
          <p:nvPr/>
        </p:nvSpPr>
        <p:spPr>
          <a:xfrm>
            <a:off x="3993834" y="8641512"/>
            <a:ext cx="3635438" cy="1077218"/>
          </a:xfrm>
          <a:prstGeom prst="rect">
            <a:avLst/>
          </a:prstGeom>
          <a:noFill/>
        </p:spPr>
        <p:txBody>
          <a:bodyPr wrap="square" rtlCol="0">
            <a:spAutoFit/>
          </a:bodyPr>
          <a:lstStyle/>
          <a:p>
            <a:r>
              <a:rPr lang="es-MX" sz="1600" dirty="0"/>
              <a:t>Entender y comprender lo que escribieron en las cartas debido a que su letra aún no es muy comprensible y consta de más garabatos que palabras.</a:t>
            </a:r>
          </a:p>
        </p:txBody>
      </p:sp>
      <p:pic>
        <p:nvPicPr>
          <p:cNvPr id="160" name="Gráfico 159" descr="Marca de verificación">
            <a:extLst>
              <a:ext uri="{FF2B5EF4-FFF2-40B4-BE49-F238E27FC236}">
                <a16:creationId xmlns:a16="http://schemas.microsoft.com/office/drawing/2014/main" id="{88C2868D-0D25-4EA5-A676-931A628FBEB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8" y="7406005"/>
            <a:ext cx="252943" cy="252943"/>
          </a:xfrm>
          <a:prstGeom prst="rect">
            <a:avLst/>
          </a:prstGeom>
        </p:spPr>
      </p:pic>
      <p:pic>
        <p:nvPicPr>
          <p:cNvPr id="162" name="Gráfico 161" descr="Marca de verificación">
            <a:extLst>
              <a:ext uri="{FF2B5EF4-FFF2-40B4-BE49-F238E27FC236}">
                <a16:creationId xmlns:a16="http://schemas.microsoft.com/office/drawing/2014/main" id="{F845E429-CB9E-418B-8D61-F33E082760B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9" y="7614394"/>
            <a:ext cx="252943" cy="252943"/>
          </a:xfrm>
          <a:prstGeom prst="rect">
            <a:avLst/>
          </a:prstGeom>
        </p:spPr>
      </p:pic>
      <p:pic>
        <p:nvPicPr>
          <p:cNvPr id="163" name="Gráfico 162" descr="Marca de verificación">
            <a:extLst>
              <a:ext uri="{FF2B5EF4-FFF2-40B4-BE49-F238E27FC236}">
                <a16:creationId xmlns:a16="http://schemas.microsoft.com/office/drawing/2014/main" id="{DDAF6D6E-B308-45A3-81B8-6BF7DB4C208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3842" y="7814606"/>
            <a:ext cx="252943" cy="252943"/>
          </a:xfrm>
          <a:prstGeom prst="rect">
            <a:avLst/>
          </a:prstGeom>
        </p:spPr>
      </p:pic>
      <p:pic>
        <p:nvPicPr>
          <p:cNvPr id="164" name="Gráfico 163" descr="Marca de verificación">
            <a:extLst>
              <a:ext uri="{FF2B5EF4-FFF2-40B4-BE49-F238E27FC236}">
                <a16:creationId xmlns:a16="http://schemas.microsoft.com/office/drawing/2014/main" id="{46F3E4A8-EED9-41E2-AA65-71C971C1DC8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2185" y="7993410"/>
            <a:ext cx="252943" cy="252943"/>
          </a:xfrm>
          <a:prstGeom prst="rect">
            <a:avLst/>
          </a:prstGeom>
        </p:spPr>
      </p:pic>
      <p:pic>
        <p:nvPicPr>
          <p:cNvPr id="167" name="Gráfico 166" descr="Marca de verificación">
            <a:extLst>
              <a:ext uri="{FF2B5EF4-FFF2-40B4-BE49-F238E27FC236}">
                <a16:creationId xmlns:a16="http://schemas.microsoft.com/office/drawing/2014/main" id="{2C93F789-00E4-4DAA-913B-EEACC917B4D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4077" y="8176598"/>
            <a:ext cx="252943" cy="252943"/>
          </a:xfrm>
          <a:prstGeom prst="rect">
            <a:avLst/>
          </a:prstGeom>
        </p:spPr>
      </p:pic>
      <p:sp>
        <p:nvSpPr>
          <p:cNvPr id="188" name="CuadroTexto 187">
            <a:extLst>
              <a:ext uri="{FF2B5EF4-FFF2-40B4-BE49-F238E27FC236}">
                <a16:creationId xmlns:a16="http://schemas.microsoft.com/office/drawing/2014/main" id="{B831D29B-ED70-4EE9-977D-74E2AFEAE298}"/>
              </a:ext>
            </a:extLst>
          </p:cNvPr>
          <p:cNvSpPr txBox="1"/>
          <p:nvPr/>
        </p:nvSpPr>
        <p:spPr>
          <a:xfrm>
            <a:off x="3538743" y="4183054"/>
            <a:ext cx="4249007" cy="830997"/>
          </a:xfrm>
          <a:prstGeom prst="rect">
            <a:avLst/>
          </a:prstGeom>
          <a:noFill/>
        </p:spPr>
        <p:txBody>
          <a:bodyPr wrap="square" rtlCol="0">
            <a:spAutoFit/>
          </a:bodyPr>
          <a:lstStyle/>
          <a:p>
            <a:r>
              <a:rPr lang="es-MX" sz="1200" dirty="0"/>
              <a:t>La actividad estuvo muy fácil y consistía en que debían escribir algunas palabras e incluso dibujos en una carta para alguien especial, se favoreció el aprendizaje esperado y cada día los niños logran mejorar su pulso en cuanto a escritura.</a:t>
            </a:r>
          </a:p>
        </p:txBody>
      </p:sp>
      <p:pic>
        <p:nvPicPr>
          <p:cNvPr id="191" name="Gráfico 190" descr="Marca de verificación">
            <a:extLst>
              <a:ext uri="{FF2B5EF4-FFF2-40B4-BE49-F238E27FC236}">
                <a16:creationId xmlns:a16="http://schemas.microsoft.com/office/drawing/2014/main" id="{A630E55A-BE38-4D00-93D6-02059E42C1F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180832" y="3012998"/>
            <a:ext cx="474781" cy="474781"/>
          </a:xfrm>
          <a:prstGeom prst="rect">
            <a:avLst/>
          </a:prstGeom>
        </p:spPr>
      </p:pic>
      <p:pic>
        <p:nvPicPr>
          <p:cNvPr id="193" name="Gráfico 192" descr="Marca de verificación">
            <a:extLst>
              <a:ext uri="{FF2B5EF4-FFF2-40B4-BE49-F238E27FC236}">
                <a16:creationId xmlns:a16="http://schemas.microsoft.com/office/drawing/2014/main" id="{D69711B8-7DA9-4321-9EAB-046B96E29A7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057670"/>
            <a:ext cx="227296" cy="227296"/>
          </a:xfrm>
          <a:prstGeom prst="rect">
            <a:avLst/>
          </a:prstGeom>
        </p:spPr>
      </p:pic>
      <p:pic>
        <p:nvPicPr>
          <p:cNvPr id="195" name="Gráfico 194" descr="Marca de verificación">
            <a:extLst>
              <a:ext uri="{FF2B5EF4-FFF2-40B4-BE49-F238E27FC236}">
                <a16:creationId xmlns:a16="http://schemas.microsoft.com/office/drawing/2014/main" id="{038AF57D-4451-453B-A177-9F8647B1BD6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286982"/>
            <a:ext cx="227296" cy="227296"/>
          </a:xfrm>
          <a:prstGeom prst="rect">
            <a:avLst/>
          </a:prstGeom>
        </p:spPr>
      </p:pic>
      <p:pic>
        <p:nvPicPr>
          <p:cNvPr id="199" name="Gráfico 198" descr="Marca de verificación">
            <a:extLst>
              <a:ext uri="{FF2B5EF4-FFF2-40B4-BE49-F238E27FC236}">
                <a16:creationId xmlns:a16="http://schemas.microsoft.com/office/drawing/2014/main" id="{6733EEEB-01C8-4E43-B641-4AD4EE0B62D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4862" y="5021094"/>
            <a:ext cx="227296" cy="227296"/>
          </a:xfrm>
          <a:prstGeom prst="rect">
            <a:avLst/>
          </a:prstGeom>
        </p:spPr>
      </p:pic>
      <p:pic>
        <p:nvPicPr>
          <p:cNvPr id="200" name="Gráfico 199" descr="Marca de verificación">
            <a:extLst>
              <a:ext uri="{FF2B5EF4-FFF2-40B4-BE49-F238E27FC236}">
                <a16:creationId xmlns:a16="http://schemas.microsoft.com/office/drawing/2014/main" id="{8C593104-E1DA-402D-970F-9437F681B9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71844" y="6117294"/>
            <a:ext cx="233048" cy="233048"/>
          </a:xfrm>
          <a:prstGeom prst="rect">
            <a:avLst/>
          </a:prstGeom>
        </p:spPr>
      </p:pic>
      <p:pic>
        <p:nvPicPr>
          <p:cNvPr id="203" name="Gráfico 202" descr="Marca de verificación">
            <a:extLst>
              <a:ext uri="{FF2B5EF4-FFF2-40B4-BE49-F238E27FC236}">
                <a16:creationId xmlns:a16="http://schemas.microsoft.com/office/drawing/2014/main" id="{B799592F-3C14-4963-9B56-C749E20AE41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76090" y="6281313"/>
            <a:ext cx="233048" cy="233048"/>
          </a:xfrm>
          <a:prstGeom prst="rect">
            <a:avLst/>
          </a:prstGeom>
        </p:spPr>
      </p:pic>
      <p:pic>
        <p:nvPicPr>
          <p:cNvPr id="204" name="Gráfico 203" descr="Marca de verificación">
            <a:extLst>
              <a:ext uri="{FF2B5EF4-FFF2-40B4-BE49-F238E27FC236}">
                <a16:creationId xmlns:a16="http://schemas.microsoft.com/office/drawing/2014/main" id="{596925DD-BCA6-46E2-BE42-1C4C6D89575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8562" y="6503515"/>
            <a:ext cx="233048" cy="233048"/>
          </a:xfrm>
          <a:prstGeom prst="rect">
            <a:avLst/>
          </a:prstGeom>
        </p:spPr>
      </p:pic>
      <p:pic>
        <p:nvPicPr>
          <p:cNvPr id="156" name="Gráfico 155" descr="Marca de verificación">
            <a:extLst>
              <a:ext uri="{FF2B5EF4-FFF2-40B4-BE49-F238E27FC236}">
                <a16:creationId xmlns:a16="http://schemas.microsoft.com/office/drawing/2014/main" id="{6CB598B8-309B-4AB3-926B-4345DDFFFBD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4711" y="2379150"/>
            <a:ext cx="466985" cy="466985"/>
          </a:xfrm>
          <a:prstGeom prst="rect">
            <a:avLst/>
          </a:prstGeom>
        </p:spPr>
      </p:pic>
      <p:pic>
        <p:nvPicPr>
          <p:cNvPr id="159" name="Gráfico 158" descr="Marca de verificación">
            <a:extLst>
              <a:ext uri="{FF2B5EF4-FFF2-40B4-BE49-F238E27FC236}">
                <a16:creationId xmlns:a16="http://schemas.microsoft.com/office/drawing/2014/main" id="{5AEB74B7-F030-477B-BABE-52FC0454608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5339" y="7250057"/>
            <a:ext cx="252943" cy="252943"/>
          </a:xfrm>
          <a:prstGeom prst="rect">
            <a:avLst/>
          </a:prstGeom>
        </p:spPr>
      </p:pic>
    </p:spTree>
    <p:extLst>
      <p:ext uri="{BB962C8B-B14F-4D97-AF65-F5344CB8AC3E}">
        <p14:creationId xmlns:p14="http://schemas.microsoft.com/office/powerpoint/2010/main" val="3426415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7777163" cy="10045700"/>
          </a:xfrm>
          <a:prstGeom prst="rect">
            <a:avLst/>
          </a:prstGeom>
        </p:spPr>
      </p:pic>
      <p:sp>
        <p:nvSpPr>
          <p:cNvPr id="6" name="CuadroTexto 5"/>
          <p:cNvSpPr txBox="1"/>
          <p:nvPr/>
        </p:nvSpPr>
        <p:spPr>
          <a:xfrm>
            <a:off x="587282" y="683200"/>
            <a:ext cx="6602597" cy="8956298"/>
          </a:xfrm>
          <a:prstGeom prst="rect">
            <a:avLst/>
          </a:prstGeom>
          <a:noFill/>
        </p:spPr>
        <p:txBody>
          <a:bodyPr wrap="square" rtlCol="0">
            <a:spAutoFit/>
          </a:bodyPr>
          <a:lstStyle/>
          <a:p>
            <a:endParaRPr lang="es-MX" b="1" dirty="0">
              <a:latin typeface="Arial" panose="020B0604020202020204" pitchFamily="34" charset="0"/>
              <a:cs typeface="Arial" panose="020B0604020202020204" pitchFamily="34" charset="0"/>
            </a:endParaRPr>
          </a:p>
          <a:p>
            <a:r>
              <a:rPr lang="es-MX" b="1" dirty="0">
                <a:latin typeface="Arial" panose="020B0604020202020204" pitchFamily="34" charset="0"/>
                <a:cs typeface="Arial" panose="020B0604020202020204" pitchFamily="34" charset="0"/>
              </a:rPr>
              <a:t>Día miércoles 23 de Junio del 2021</a:t>
            </a:r>
          </a:p>
          <a:p>
            <a:r>
              <a:rPr lang="es-MX" dirty="0">
                <a:latin typeface="Arial" panose="020B0604020202020204" pitchFamily="34" charset="0"/>
                <a:cs typeface="Arial" panose="020B0604020202020204" pitchFamily="34" charset="0"/>
              </a:rPr>
              <a:t>Este día igual que los anteriores abrí el grupo de WhatsApp mandando un audio de buenos días a las 7:50 a.m. y requerí como pase de lista un audio diciendo su nombre y una manera diferente de decir HOLA favoreciendo el aprendizaje esperado de lenguaje y comunicación. A las 9:00a.m mandé las actividades de este día del campo de lenguaje y comunicación favoreciendo el aprendizaje: Conoce palabras y expresiones que se utilizan en su medio familiar y localidad, y reconoce su significado y pensamiento matemático:  Contesta preguntas en las que necesite recabar datos; los organiza a través de tablas y pictogramas que interpreta para contestar las preguntas planteadas. Las actividades consistían es buscar objetos, animales, o cosas y encontrar diferentes formas de llamarlos y además realizar un pictograma de los animales de un acuario.</a:t>
            </a:r>
          </a:p>
          <a:p>
            <a:r>
              <a:rPr lang="es-MX" dirty="0">
                <a:latin typeface="Arial" panose="020B0604020202020204" pitchFamily="34" charset="0"/>
                <a:cs typeface="Arial" panose="020B0604020202020204" pitchFamily="34" charset="0"/>
              </a:rPr>
              <a:t> Ausubel (1983), mediante su teoría, enfatiza la importancia que tiene para los estudiantes la formación intelectual. Dicha situación implica para los docentes un reto, ya que supone para ellos la búsqueda de estrategias de enseñanza-aprendizaje así como actividades de aprendizaje y evaluación que conduzcan a interesar a los alumnos en el aprendizaje del contenido de la materia, lo cual a su vez será el medio por el cual se buscará desarrollar habilidades y valores implícitos en la disciplina estudiada, así como los requeridos para enfrentar un mundo cada vez más complejo. La despedida fue lo más doloroso, envié un video de agradecimiento y respondieron con stickers, audios y fotos de los </a:t>
            </a:r>
          </a:p>
          <a:p>
            <a:r>
              <a:rPr lang="es-MX" dirty="0">
                <a:latin typeface="Arial" panose="020B0604020202020204" pitchFamily="34" charset="0"/>
                <a:cs typeface="Arial" panose="020B0604020202020204" pitchFamily="34" charset="0"/>
              </a:rPr>
              <a:t>alumnos, esta jornada de práctica </a:t>
            </a:r>
          </a:p>
          <a:p>
            <a:r>
              <a:rPr lang="es-MX" dirty="0">
                <a:latin typeface="Arial" panose="020B0604020202020204" pitchFamily="34" charset="0"/>
                <a:cs typeface="Arial" panose="020B0604020202020204" pitchFamily="34" charset="0"/>
              </a:rPr>
              <a:t>en realidad me dio experiencias</a:t>
            </a:r>
          </a:p>
          <a:p>
            <a:r>
              <a:rPr lang="es-MX" dirty="0">
                <a:latin typeface="Arial" panose="020B0604020202020204" pitchFamily="34" charset="0"/>
                <a:cs typeface="Arial" panose="020B0604020202020204" pitchFamily="34" charset="0"/>
              </a:rPr>
              <a:t> significativas.</a:t>
            </a:r>
          </a:p>
          <a:p>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7151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o 1">
            <a:extLst>
              <a:ext uri="{FF2B5EF4-FFF2-40B4-BE49-F238E27FC236}">
                <a16:creationId xmlns:a16="http://schemas.microsoft.com/office/drawing/2014/main" id="{BA74D494-408A-4E9A-8CBA-796030CBE8BE}"/>
              </a:ext>
            </a:extLst>
          </p:cNvPr>
          <p:cNvGrpSpPr/>
          <p:nvPr/>
        </p:nvGrpSpPr>
        <p:grpSpPr>
          <a:xfrm>
            <a:off x="-60113" y="101667"/>
            <a:ext cx="8202188" cy="9967221"/>
            <a:chOff x="-60113" y="101667"/>
            <a:chExt cx="8202188" cy="9967221"/>
          </a:xfrm>
        </p:grpSpPr>
        <p:sp>
          <p:nvSpPr>
            <p:cNvPr id="6" name="Paralelogramo 5">
              <a:extLst>
                <a:ext uri="{FF2B5EF4-FFF2-40B4-BE49-F238E27FC236}">
                  <a16:creationId xmlns:a16="http://schemas.microsoft.com/office/drawing/2014/main" id="{47608943-0181-440C-B161-B8EF626947B5}"/>
                </a:ext>
              </a:extLst>
            </p:cNvPr>
            <p:cNvSpPr/>
            <p:nvPr/>
          </p:nvSpPr>
          <p:spPr>
            <a:xfrm>
              <a:off x="41638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Paralelogramo 7">
              <a:extLst>
                <a:ext uri="{FF2B5EF4-FFF2-40B4-BE49-F238E27FC236}">
                  <a16:creationId xmlns:a16="http://schemas.microsoft.com/office/drawing/2014/main" id="{B33DFCE6-CAD3-4C51-BEC3-B49DE3E10F98}"/>
                </a:ext>
              </a:extLst>
            </p:cNvPr>
            <p:cNvSpPr/>
            <p:nvPr/>
          </p:nvSpPr>
          <p:spPr>
            <a:xfrm>
              <a:off x="115806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Paralelogramo 9">
              <a:extLst>
                <a:ext uri="{FF2B5EF4-FFF2-40B4-BE49-F238E27FC236}">
                  <a16:creationId xmlns:a16="http://schemas.microsoft.com/office/drawing/2014/main" id="{E9499F6D-0B37-4682-9B96-B4D34C2EF618}"/>
                </a:ext>
              </a:extLst>
            </p:cNvPr>
            <p:cNvSpPr/>
            <p:nvPr/>
          </p:nvSpPr>
          <p:spPr>
            <a:xfrm>
              <a:off x="1899745" y="210147"/>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nvGrpSpPr>
            <p:cNvPr id="13" name="Grupo 12">
              <a:extLst>
                <a:ext uri="{FF2B5EF4-FFF2-40B4-BE49-F238E27FC236}">
                  <a16:creationId xmlns:a16="http://schemas.microsoft.com/office/drawing/2014/main" id="{B9B108D8-2D8D-467D-B61E-DE552F2B74A5}"/>
                </a:ext>
              </a:extLst>
            </p:cNvPr>
            <p:cNvGrpSpPr/>
            <p:nvPr/>
          </p:nvGrpSpPr>
          <p:grpSpPr>
            <a:xfrm>
              <a:off x="355425" y="711462"/>
              <a:ext cx="408569" cy="523220"/>
              <a:chOff x="325120" y="968675"/>
              <a:chExt cx="408569" cy="523220"/>
            </a:xfrm>
          </p:grpSpPr>
          <p:sp>
            <p:nvSpPr>
              <p:cNvPr id="11" name="Elipse 10">
                <a:extLst>
                  <a:ext uri="{FF2B5EF4-FFF2-40B4-BE49-F238E27FC236}">
                    <a16:creationId xmlns:a16="http://schemas.microsoft.com/office/drawing/2014/main" id="{880D7D52-E52E-46A6-9AD5-0FE86D8981B4}"/>
                  </a:ext>
                </a:extLst>
              </p:cNvPr>
              <p:cNvSpPr/>
              <p:nvPr/>
            </p:nvSpPr>
            <p:spPr>
              <a:xfrm>
                <a:off x="325120" y="975360"/>
                <a:ext cx="406400" cy="426720"/>
              </a:xfrm>
              <a:prstGeom prst="ellipse">
                <a:avLst/>
              </a:prstGeom>
              <a:solidFill>
                <a:schemeClr val="accent4">
                  <a:lumMod val="40000"/>
                  <a:lumOff val="60000"/>
                </a:schemeClr>
              </a:solid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CuadroTexto 11">
                <a:extLst>
                  <a:ext uri="{FF2B5EF4-FFF2-40B4-BE49-F238E27FC236}">
                    <a16:creationId xmlns:a16="http://schemas.microsoft.com/office/drawing/2014/main" id="{2E00C428-416A-4D97-97D6-9A76941C2425}"/>
                  </a:ext>
                </a:extLst>
              </p:cNvPr>
              <p:cNvSpPr txBox="1"/>
              <p:nvPr/>
            </p:nvSpPr>
            <p:spPr>
              <a:xfrm>
                <a:off x="351853" y="968675"/>
                <a:ext cx="381836" cy="523220"/>
              </a:xfrm>
              <a:prstGeom prst="rect">
                <a:avLst/>
              </a:prstGeom>
              <a:noFill/>
            </p:spPr>
            <p:txBody>
              <a:bodyPr wrap="none" rtlCol="0">
                <a:spAutoFit/>
              </a:bodyPr>
              <a:lstStyle/>
              <a:p>
                <a:r>
                  <a:rPr lang="es-MX" sz="2800" dirty="0">
                    <a:latin typeface="Comic Sans MS" panose="030F0702030302020204" pitchFamily="66" charset="0"/>
                  </a:rPr>
                  <a:t>L</a:t>
                </a:r>
              </a:p>
            </p:txBody>
          </p:sp>
        </p:grpSp>
        <p:sp>
          <p:nvSpPr>
            <p:cNvPr id="15" name="Elipse 14">
              <a:extLst>
                <a:ext uri="{FF2B5EF4-FFF2-40B4-BE49-F238E27FC236}">
                  <a16:creationId xmlns:a16="http://schemas.microsoft.com/office/drawing/2014/main" id="{1082DC44-6046-4DB4-9D18-B9DE01490DD4}"/>
                </a:ext>
              </a:extLst>
            </p:cNvPr>
            <p:cNvSpPr/>
            <p:nvPr/>
          </p:nvSpPr>
          <p:spPr>
            <a:xfrm>
              <a:off x="911740" y="699102"/>
              <a:ext cx="406400" cy="42672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 name="CuadroTexto 15">
              <a:extLst>
                <a:ext uri="{FF2B5EF4-FFF2-40B4-BE49-F238E27FC236}">
                  <a16:creationId xmlns:a16="http://schemas.microsoft.com/office/drawing/2014/main" id="{BE575634-FC98-441D-ACDC-E1C8A1435C25}"/>
                </a:ext>
              </a:extLst>
            </p:cNvPr>
            <p:cNvSpPr txBox="1"/>
            <p:nvPr/>
          </p:nvSpPr>
          <p:spPr>
            <a:xfrm>
              <a:off x="859216" y="664837"/>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18" name="Elipse 17">
              <a:extLst>
                <a:ext uri="{FF2B5EF4-FFF2-40B4-BE49-F238E27FC236}">
                  <a16:creationId xmlns:a16="http://schemas.microsoft.com/office/drawing/2014/main" id="{AB18F75A-0196-4C2E-8DAD-CD0713D15D0C}"/>
                </a:ext>
              </a:extLst>
            </p:cNvPr>
            <p:cNvSpPr/>
            <p:nvPr/>
          </p:nvSpPr>
          <p:spPr>
            <a:xfrm>
              <a:off x="1399789" y="699102"/>
              <a:ext cx="406400" cy="426720"/>
            </a:xfrm>
            <a:prstGeom prst="ellipse">
              <a:avLst/>
            </a:prstGeom>
            <a:no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 name="CuadroTexto 18">
              <a:extLst>
                <a:ext uri="{FF2B5EF4-FFF2-40B4-BE49-F238E27FC236}">
                  <a16:creationId xmlns:a16="http://schemas.microsoft.com/office/drawing/2014/main" id="{01D9B938-D65D-4623-994E-C181087BDD6E}"/>
                </a:ext>
              </a:extLst>
            </p:cNvPr>
            <p:cNvSpPr txBox="1"/>
            <p:nvPr/>
          </p:nvSpPr>
          <p:spPr>
            <a:xfrm>
              <a:off x="1353233" y="650852"/>
              <a:ext cx="502061" cy="523220"/>
            </a:xfrm>
            <a:prstGeom prst="rect">
              <a:avLst/>
            </a:prstGeom>
            <a:noFill/>
          </p:spPr>
          <p:txBody>
            <a:bodyPr wrap="none" rtlCol="0">
              <a:spAutoFit/>
            </a:bodyPr>
            <a:lstStyle/>
            <a:p>
              <a:r>
                <a:rPr lang="es-MX" sz="2800" dirty="0">
                  <a:latin typeface="Comic Sans MS" panose="030F0702030302020204" pitchFamily="66" charset="0"/>
                </a:rPr>
                <a:t>M</a:t>
              </a:r>
            </a:p>
          </p:txBody>
        </p:sp>
        <p:sp>
          <p:nvSpPr>
            <p:cNvPr id="21" name="Elipse 20">
              <a:extLst>
                <a:ext uri="{FF2B5EF4-FFF2-40B4-BE49-F238E27FC236}">
                  <a16:creationId xmlns:a16="http://schemas.microsoft.com/office/drawing/2014/main" id="{85E30B17-2BF6-437C-83C0-21DA04B245F6}"/>
                </a:ext>
              </a:extLst>
            </p:cNvPr>
            <p:cNvSpPr/>
            <p:nvPr/>
          </p:nvSpPr>
          <p:spPr>
            <a:xfrm>
              <a:off x="1910707" y="682587"/>
              <a:ext cx="406400" cy="426720"/>
            </a:xfrm>
            <a:prstGeom prst="ellipse">
              <a:avLst/>
            </a:prstGeom>
            <a:noFill/>
            <a:ln>
              <a:solidFill>
                <a:srgbClr val="9966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  </a:t>
              </a:r>
            </a:p>
          </p:txBody>
        </p:sp>
        <p:sp>
          <p:nvSpPr>
            <p:cNvPr id="22" name="CuadroTexto 21">
              <a:extLst>
                <a:ext uri="{FF2B5EF4-FFF2-40B4-BE49-F238E27FC236}">
                  <a16:creationId xmlns:a16="http://schemas.microsoft.com/office/drawing/2014/main" id="{D10FE9A1-28D5-4310-BD57-3A5884781B43}"/>
                </a:ext>
              </a:extLst>
            </p:cNvPr>
            <p:cNvSpPr txBox="1"/>
            <p:nvPr/>
          </p:nvSpPr>
          <p:spPr>
            <a:xfrm>
              <a:off x="1921391" y="682587"/>
              <a:ext cx="310716" cy="523220"/>
            </a:xfrm>
            <a:prstGeom prst="rect">
              <a:avLst/>
            </a:prstGeom>
            <a:noFill/>
          </p:spPr>
          <p:txBody>
            <a:bodyPr wrap="square" rtlCol="0">
              <a:spAutoFit/>
            </a:bodyPr>
            <a:lstStyle/>
            <a:p>
              <a:r>
                <a:rPr lang="es-MX" sz="2800" dirty="0">
                  <a:latin typeface="Comic Sans MS" panose="030F0702030302020204" pitchFamily="66" charset="0"/>
                </a:rPr>
                <a:t>J</a:t>
              </a:r>
            </a:p>
          </p:txBody>
        </p:sp>
        <p:sp>
          <p:nvSpPr>
            <p:cNvPr id="24" name="Elipse 23">
              <a:extLst>
                <a:ext uri="{FF2B5EF4-FFF2-40B4-BE49-F238E27FC236}">
                  <a16:creationId xmlns:a16="http://schemas.microsoft.com/office/drawing/2014/main" id="{8A385A63-D308-45E3-A890-7B5BB1C03A3A}"/>
                </a:ext>
              </a:extLst>
            </p:cNvPr>
            <p:cNvSpPr/>
            <p:nvPr/>
          </p:nvSpPr>
          <p:spPr>
            <a:xfrm>
              <a:off x="2415408" y="714322"/>
              <a:ext cx="406400" cy="426720"/>
            </a:xfrm>
            <a:prstGeom prst="ellipse">
              <a:avLst/>
            </a:prstGeom>
            <a:noFill/>
            <a:ln>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CuadroTexto 24">
              <a:extLst>
                <a:ext uri="{FF2B5EF4-FFF2-40B4-BE49-F238E27FC236}">
                  <a16:creationId xmlns:a16="http://schemas.microsoft.com/office/drawing/2014/main" id="{675EA713-7166-4AA9-B421-958EB661CA25}"/>
                </a:ext>
              </a:extLst>
            </p:cNvPr>
            <p:cNvSpPr txBox="1"/>
            <p:nvPr/>
          </p:nvSpPr>
          <p:spPr>
            <a:xfrm>
              <a:off x="2395441" y="714322"/>
              <a:ext cx="418704" cy="523220"/>
            </a:xfrm>
            <a:prstGeom prst="rect">
              <a:avLst/>
            </a:prstGeom>
            <a:noFill/>
          </p:spPr>
          <p:txBody>
            <a:bodyPr wrap="none" rtlCol="0">
              <a:spAutoFit/>
            </a:bodyPr>
            <a:lstStyle/>
            <a:p>
              <a:r>
                <a:rPr lang="es-MX" sz="2800" dirty="0">
                  <a:latin typeface="Comic Sans MS" panose="030F0702030302020204" pitchFamily="66" charset="0"/>
                </a:rPr>
                <a:t>V</a:t>
              </a:r>
            </a:p>
          </p:txBody>
        </p:sp>
        <p:grpSp>
          <p:nvGrpSpPr>
            <p:cNvPr id="37" name="Grupo 36">
              <a:extLst>
                <a:ext uri="{FF2B5EF4-FFF2-40B4-BE49-F238E27FC236}">
                  <a16:creationId xmlns:a16="http://schemas.microsoft.com/office/drawing/2014/main" id="{609E6B96-557A-4D3C-965B-8035DA291787}"/>
                </a:ext>
              </a:extLst>
            </p:cNvPr>
            <p:cNvGrpSpPr/>
            <p:nvPr/>
          </p:nvGrpSpPr>
          <p:grpSpPr>
            <a:xfrm>
              <a:off x="3129395" y="101667"/>
              <a:ext cx="3534242" cy="1126339"/>
              <a:chOff x="3024181" y="135293"/>
              <a:chExt cx="3534242" cy="1126339"/>
            </a:xfrm>
          </p:grpSpPr>
          <p:pic>
            <p:nvPicPr>
              <p:cNvPr id="5" name="Imagen 4" descr="Imagen que contiene cuarto, reloj&#10;&#10;Descripción generada automáticamente">
                <a:extLst>
                  <a:ext uri="{FF2B5EF4-FFF2-40B4-BE49-F238E27FC236}">
                    <a16:creationId xmlns:a16="http://schemas.microsoft.com/office/drawing/2014/main" id="{1F8B6B18-BBBC-4E3C-86D9-F00304A479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4181" y="186307"/>
                <a:ext cx="833120" cy="1020354"/>
              </a:xfrm>
              <a:prstGeom prst="rect">
                <a:avLst/>
              </a:prstGeom>
            </p:spPr>
          </p:pic>
          <p:pic>
            <p:nvPicPr>
              <p:cNvPr id="28" name="Imagen 27" descr="Imagen que contiene camiseta&#10;&#10;Descripción generada automáticamente">
                <a:extLst>
                  <a:ext uri="{FF2B5EF4-FFF2-40B4-BE49-F238E27FC236}">
                    <a16:creationId xmlns:a16="http://schemas.microsoft.com/office/drawing/2014/main" id="{E80C588A-7E82-4001-94A5-DE90FC28F9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47723" y="135293"/>
                <a:ext cx="586945" cy="1085720"/>
              </a:xfrm>
              <a:prstGeom prst="rect">
                <a:avLst/>
              </a:prstGeom>
            </p:spPr>
          </p:pic>
          <p:pic>
            <p:nvPicPr>
              <p:cNvPr id="30" name="Imagen 29" descr="Imagen que contiene dibujo&#10;&#10;Descripción generada automáticamente">
                <a:extLst>
                  <a:ext uri="{FF2B5EF4-FFF2-40B4-BE49-F238E27FC236}">
                    <a16:creationId xmlns:a16="http://schemas.microsoft.com/office/drawing/2014/main" id="{65450E8D-4A8F-47F5-9A99-0395E3E756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9904" y="149582"/>
                <a:ext cx="586945" cy="1093804"/>
              </a:xfrm>
              <a:prstGeom prst="rect">
                <a:avLst/>
              </a:prstGeom>
            </p:spPr>
          </p:pic>
          <p:pic>
            <p:nvPicPr>
              <p:cNvPr id="32" name="Imagen 31">
                <a:extLst>
                  <a:ext uri="{FF2B5EF4-FFF2-40B4-BE49-F238E27FC236}">
                    <a16:creationId xmlns:a16="http://schemas.microsoft.com/office/drawing/2014/main" id="{360757C7-0204-411C-BC27-46C0D1504D7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65190" y="135293"/>
                <a:ext cx="715353" cy="1122383"/>
              </a:xfrm>
              <a:prstGeom prst="rect">
                <a:avLst/>
              </a:prstGeom>
            </p:spPr>
          </p:pic>
          <p:pic>
            <p:nvPicPr>
              <p:cNvPr id="34" name="Imagen 33" descr="Imagen que contiene dibujo&#10;&#10;Descripción generada automáticamente">
                <a:extLst>
                  <a:ext uri="{FF2B5EF4-FFF2-40B4-BE49-F238E27FC236}">
                    <a16:creationId xmlns:a16="http://schemas.microsoft.com/office/drawing/2014/main" id="{69E61F90-5C76-46E5-9AB4-46A4DAD5FA7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98931" y="164446"/>
                <a:ext cx="559492" cy="1097186"/>
              </a:xfrm>
              <a:prstGeom prst="rect">
                <a:avLst/>
              </a:prstGeom>
            </p:spPr>
          </p:pic>
        </p:grpSp>
        <p:sp>
          <p:nvSpPr>
            <p:cNvPr id="38" name="CuadroTexto 37">
              <a:extLst>
                <a:ext uri="{FF2B5EF4-FFF2-40B4-BE49-F238E27FC236}">
                  <a16:creationId xmlns:a16="http://schemas.microsoft.com/office/drawing/2014/main" id="{C0070B9A-B372-4799-9461-A579B3A946DE}"/>
                </a:ext>
              </a:extLst>
            </p:cNvPr>
            <p:cNvSpPr txBox="1"/>
            <p:nvPr/>
          </p:nvSpPr>
          <p:spPr>
            <a:xfrm>
              <a:off x="38869" y="1108892"/>
              <a:ext cx="7777163" cy="369332"/>
            </a:xfrm>
            <a:prstGeom prst="rect">
              <a:avLst/>
            </a:prstGeom>
            <a:noFill/>
          </p:spPr>
          <p:txBody>
            <a:bodyPr wrap="square" rtlCol="0">
              <a:spAutoFit/>
            </a:bodyPr>
            <a:lstStyle/>
            <a:p>
              <a:r>
                <a:rPr lang="es-MX" dirty="0"/>
                <a:t>Situación de Aprendizaje: ___Palabras escondidas__________</a:t>
              </a:r>
            </a:p>
          </p:txBody>
        </p:sp>
        <p:sp>
          <p:nvSpPr>
            <p:cNvPr id="39" name="Rectángulo 38">
              <a:extLst>
                <a:ext uri="{FF2B5EF4-FFF2-40B4-BE49-F238E27FC236}">
                  <a16:creationId xmlns:a16="http://schemas.microsoft.com/office/drawing/2014/main" id="{1A3DE5BB-AF26-4C12-B49E-ABDE42CACE67}"/>
                </a:ext>
              </a:extLst>
            </p:cNvPr>
            <p:cNvSpPr/>
            <p:nvPr/>
          </p:nvSpPr>
          <p:spPr>
            <a:xfrm>
              <a:off x="21138" y="1905531"/>
              <a:ext cx="7777162" cy="3693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0" name="CuadroTexto 39">
              <a:extLst>
                <a:ext uri="{FF2B5EF4-FFF2-40B4-BE49-F238E27FC236}">
                  <a16:creationId xmlns:a16="http://schemas.microsoft.com/office/drawing/2014/main" id="{EBB85D41-574F-42BC-9018-63249043977A}"/>
                </a:ext>
              </a:extLst>
            </p:cNvPr>
            <p:cNvSpPr txBox="1"/>
            <p:nvPr/>
          </p:nvSpPr>
          <p:spPr>
            <a:xfrm>
              <a:off x="-60113" y="1913838"/>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Campos de formación y/o áreas de desarrollo personal y social a favorecer </a:t>
              </a:r>
            </a:p>
          </p:txBody>
        </p:sp>
        <p:grpSp>
          <p:nvGrpSpPr>
            <p:cNvPr id="72" name="Grupo 71">
              <a:extLst>
                <a:ext uri="{FF2B5EF4-FFF2-40B4-BE49-F238E27FC236}">
                  <a16:creationId xmlns:a16="http://schemas.microsoft.com/office/drawing/2014/main" id="{083CD8EE-5F7D-466F-B780-EFFFBFC05014}"/>
                </a:ext>
              </a:extLst>
            </p:cNvPr>
            <p:cNvGrpSpPr/>
            <p:nvPr/>
          </p:nvGrpSpPr>
          <p:grpSpPr>
            <a:xfrm>
              <a:off x="240392" y="2345731"/>
              <a:ext cx="7381107" cy="626460"/>
              <a:chOff x="-75901" y="2156819"/>
              <a:chExt cx="7381107" cy="626460"/>
            </a:xfrm>
          </p:grpSpPr>
          <p:grpSp>
            <p:nvGrpSpPr>
              <p:cNvPr id="44" name="Grupo 43">
                <a:extLst>
                  <a:ext uri="{FF2B5EF4-FFF2-40B4-BE49-F238E27FC236}">
                    <a16:creationId xmlns:a16="http://schemas.microsoft.com/office/drawing/2014/main" id="{12E0C998-9197-4DCB-81D4-DAD8211FDB84}"/>
                  </a:ext>
                </a:extLst>
              </p:cNvPr>
              <p:cNvGrpSpPr/>
              <p:nvPr/>
            </p:nvGrpSpPr>
            <p:grpSpPr>
              <a:xfrm>
                <a:off x="-75901" y="2156821"/>
                <a:ext cx="1443895" cy="562832"/>
                <a:chOff x="-169219" y="2121401"/>
                <a:chExt cx="1892685" cy="621799"/>
              </a:xfrm>
            </p:grpSpPr>
            <p:sp>
              <p:nvSpPr>
                <p:cNvPr id="42" name="Rectángulo 41">
                  <a:extLst>
                    <a:ext uri="{FF2B5EF4-FFF2-40B4-BE49-F238E27FC236}">
                      <a16:creationId xmlns:a16="http://schemas.microsoft.com/office/drawing/2014/main" id="{C56CE162-DF76-48EA-B669-0B397B284F1D}"/>
                    </a:ext>
                  </a:extLst>
                </p:cNvPr>
                <p:cNvSpPr/>
                <p:nvPr/>
              </p:nvSpPr>
              <p:spPr>
                <a:xfrm>
                  <a:off x="0" y="2121401"/>
                  <a:ext cx="1483360" cy="621799"/>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3" name="CuadroTexto 42">
                  <a:extLst>
                    <a:ext uri="{FF2B5EF4-FFF2-40B4-BE49-F238E27FC236}">
                      <a16:creationId xmlns:a16="http://schemas.microsoft.com/office/drawing/2014/main" id="{4D7A53C4-2AD3-46FF-A6B4-42DB355C7AEA}"/>
                    </a:ext>
                  </a:extLst>
                </p:cNvPr>
                <p:cNvSpPr txBox="1"/>
                <p:nvPr/>
              </p:nvSpPr>
              <p:spPr>
                <a:xfrm>
                  <a:off x="-169219" y="2139829"/>
                  <a:ext cx="1892685" cy="523220"/>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Lenguaje y</a:t>
                  </a:r>
                </a:p>
                <a:p>
                  <a:pPr algn="ctr"/>
                  <a:r>
                    <a:rPr lang="es-MX" sz="1400" b="1" dirty="0">
                      <a:solidFill>
                        <a:schemeClr val="bg1"/>
                      </a:solidFill>
                      <a:latin typeface="Comic Sans MS" panose="030F0702030302020204" pitchFamily="66" charset="0"/>
                    </a:rPr>
                    <a:t>comunicación</a:t>
                  </a:r>
                  <a:endParaRPr lang="es-MX" b="1" dirty="0">
                    <a:solidFill>
                      <a:schemeClr val="bg1"/>
                    </a:solidFill>
                    <a:latin typeface="Comic Sans MS" panose="030F0702030302020204" pitchFamily="66" charset="0"/>
                  </a:endParaRPr>
                </a:p>
              </p:txBody>
            </p:sp>
          </p:grpSp>
          <p:grpSp>
            <p:nvGrpSpPr>
              <p:cNvPr id="57" name="Grupo 56">
                <a:extLst>
                  <a:ext uri="{FF2B5EF4-FFF2-40B4-BE49-F238E27FC236}">
                    <a16:creationId xmlns:a16="http://schemas.microsoft.com/office/drawing/2014/main" id="{1E968DB6-DCB7-4FE7-A0A4-1B7F8505EC91}"/>
                  </a:ext>
                </a:extLst>
              </p:cNvPr>
              <p:cNvGrpSpPr/>
              <p:nvPr/>
            </p:nvGrpSpPr>
            <p:grpSpPr>
              <a:xfrm>
                <a:off x="1121597" y="2156821"/>
                <a:ext cx="1443895" cy="562832"/>
                <a:chOff x="-171552" y="2121401"/>
                <a:chExt cx="1892685" cy="621799"/>
              </a:xfrm>
            </p:grpSpPr>
            <p:sp>
              <p:nvSpPr>
                <p:cNvPr id="58" name="Rectángulo 57">
                  <a:extLst>
                    <a:ext uri="{FF2B5EF4-FFF2-40B4-BE49-F238E27FC236}">
                      <a16:creationId xmlns:a16="http://schemas.microsoft.com/office/drawing/2014/main" id="{056A7F68-4482-4BD8-A9D9-2C976EF8C389}"/>
                    </a:ext>
                  </a:extLst>
                </p:cNvPr>
                <p:cNvSpPr/>
                <p:nvPr/>
              </p:nvSpPr>
              <p:spPr>
                <a:xfrm>
                  <a:off x="0" y="2121401"/>
                  <a:ext cx="1483360" cy="62179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9" name="CuadroTexto 58">
                  <a:extLst>
                    <a:ext uri="{FF2B5EF4-FFF2-40B4-BE49-F238E27FC236}">
                      <a16:creationId xmlns:a16="http://schemas.microsoft.com/office/drawing/2014/main" id="{0E5E6861-0F13-4038-B433-32662CD9813E}"/>
                    </a:ext>
                  </a:extLst>
                </p:cNvPr>
                <p:cNvSpPr txBox="1"/>
                <p:nvPr/>
              </p:nvSpPr>
              <p:spPr>
                <a:xfrm>
                  <a:off x="-171552" y="2139829"/>
                  <a:ext cx="1892685" cy="578036"/>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Pensamiento </a:t>
                  </a:r>
                </a:p>
                <a:p>
                  <a:pPr algn="ctr"/>
                  <a:r>
                    <a:rPr lang="es-MX" sz="1400" b="1" dirty="0">
                      <a:solidFill>
                        <a:schemeClr val="bg1"/>
                      </a:solidFill>
                      <a:latin typeface="Comic Sans MS" panose="030F0702030302020204" pitchFamily="66" charset="0"/>
                    </a:rPr>
                    <a:t>matemático</a:t>
                  </a:r>
                  <a:endParaRPr lang="es-MX" b="1" dirty="0">
                    <a:solidFill>
                      <a:schemeClr val="bg1"/>
                    </a:solidFill>
                    <a:latin typeface="Comic Sans MS" panose="030F0702030302020204" pitchFamily="66" charset="0"/>
                  </a:endParaRPr>
                </a:p>
              </p:txBody>
            </p:sp>
          </p:grpSp>
          <p:grpSp>
            <p:nvGrpSpPr>
              <p:cNvPr id="60" name="Grupo 59">
                <a:extLst>
                  <a:ext uri="{FF2B5EF4-FFF2-40B4-BE49-F238E27FC236}">
                    <a16:creationId xmlns:a16="http://schemas.microsoft.com/office/drawing/2014/main" id="{DE412BE8-0BFB-42DA-A279-3E2C07EC4A7C}"/>
                  </a:ext>
                </a:extLst>
              </p:cNvPr>
              <p:cNvGrpSpPr/>
              <p:nvPr/>
            </p:nvGrpSpPr>
            <p:grpSpPr>
              <a:xfrm>
                <a:off x="2280098" y="2156826"/>
                <a:ext cx="1443895" cy="626453"/>
                <a:chOff x="-204663" y="2121401"/>
                <a:chExt cx="1892685" cy="692084"/>
              </a:xfrm>
            </p:grpSpPr>
            <p:sp>
              <p:nvSpPr>
                <p:cNvPr id="61" name="Rectángulo 60">
                  <a:extLst>
                    <a:ext uri="{FF2B5EF4-FFF2-40B4-BE49-F238E27FC236}">
                      <a16:creationId xmlns:a16="http://schemas.microsoft.com/office/drawing/2014/main" id="{E36C0324-4B51-4ECA-9891-55F658027BAB}"/>
                    </a:ext>
                  </a:extLst>
                </p:cNvPr>
                <p:cNvSpPr/>
                <p:nvPr/>
              </p:nvSpPr>
              <p:spPr>
                <a:xfrm>
                  <a:off x="0" y="2121401"/>
                  <a:ext cx="1483360" cy="621799"/>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2" name="CuadroTexto 61">
                  <a:extLst>
                    <a:ext uri="{FF2B5EF4-FFF2-40B4-BE49-F238E27FC236}">
                      <a16:creationId xmlns:a16="http://schemas.microsoft.com/office/drawing/2014/main" id="{8583341A-D28C-4BAF-AADF-7019A81EC3A9}"/>
                    </a:ext>
                  </a:extLst>
                </p:cNvPr>
                <p:cNvSpPr txBox="1"/>
                <p:nvPr/>
              </p:nvSpPr>
              <p:spPr>
                <a:xfrm>
                  <a:off x="-204663" y="2150444"/>
                  <a:ext cx="1892685" cy="663041"/>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Exploración del mundo natural y social</a:t>
                  </a:r>
                  <a:endParaRPr lang="es-MX" sz="1400" b="1" dirty="0">
                    <a:solidFill>
                      <a:schemeClr val="bg1"/>
                    </a:solidFill>
                    <a:latin typeface="Comic Sans MS" panose="030F0702030302020204" pitchFamily="66" charset="0"/>
                  </a:endParaRPr>
                </a:p>
              </p:txBody>
            </p:sp>
          </p:grpSp>
          <p:grpSp>
            <p:nvGrpSpPr>
              <p:cNvPr id="63" name="Grupo 62">
                <a:extLst>
                  <a:ext uri="{FF2B5EF4-FFF2-40B4-BE49-F238E27FC236}">
                    <a16:creationId xmlns:a16="http://schemas.microsoft.com/office/drawing/2014/main" id="{E8EB032D-ACCC-40F9-AC96-D4AD28491475}"/>
                  </a:ext>
                </a:extLst>
              </p:cNvPr>
              <p:cNvGrpSpPr/>
              <p:nvPr/>
            </p:nvGrpSpPr>
            <p:grpSpPr>
              <a:xfrm>
                <a:off x="3367730" y="2156821"/>
                <a:ext cx="1443895" cy="562832"/>
                <a:chOff x="-359582" y="2121401"/>
                <a:chExt cx="1892685" cy="621799"/>
              </a:xfrm>
            </p:grpSpPr>
            <p:sp>
              <p:nvSpPr>
                <p:cNvPr id="64" name="Rectángulo 63">
                  <a:extLst>
                    <a:ext uri="{FF2B5EF4-FFF2-40B4-BE49-F238E27FC236}">
                      <a16:creationId xmlns:a16="http://schemas.microsoft.com/office/drawing/2014/main" id="{D258DB9C-57AA-4856-BAE0-1F787B576215}"/>
                    </a:ext>
                  </a:extLst>
                </p:cNvPr>
                <p:cNvSpPr/>
                <p:nvPr/>
              </p:nvSpPr>
              <p:spPr>
                <a:xfrm>
                  <a:off x="0" y="2121401"/>
                  <a:ext cx="1483360" cy="621799"/>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5" name="CuadroTexto 64">
                  <a:extLst>
                    <a:ext uri="{FF2B5EF4-FFF2-40B4-BE49-F238E27FC236}">
                      <a16:creationId xmlns:a16="http://schemas.microsoft.com/office/drawing/2014/main" id="{80935E19-64EA-4D41-9A3C-8E6C14C1C24B}"/>
                    </a:ext>
                  </a:extLst>
                </p:cNvPr>
                <p:cNvSpPr txBox="1"/>
                <p:nvPr/>
              </p:nvSpPr>
              <p:spPr>
                <a:xfrm>
                  <a:off x="-359582" y="2259260"/>
                  <a:ext cx="1892685" cy="340022"/>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Artes</a:t>
                  </a:r>
                  <a:endParaRPr lang="es-MX" b="1" dirty="0">
                    <a:solidFill>
                      <a:schemeClr val="bg1"/>
                    </a:solidFill>
                    <a:latin typeface="Comic Sans MS" panose="030F0702030302020204" pitchFamily="66" charset="0"/>
                  </a:endParaRPr>
                </a:p>
              </p:txBody>
            </p:sp>
          </p:grpSp>
          <p:grpSp>
            <p:nvGrpSpPr>
              <p:cNvPr id="66" name="Grupo 65">
                <a:extLst>
                  <a:ext uri="{FF2B5EF4-FFF2-40B4-BE49-F238E27FC236}">
                    <a16:creationId xmlns:a16="http://schemas.microsoft.com/office/drawing/2014/main" id="{BFD2444E-F5BD-4D9A-B193-C16DC1378FBA}"/>
                  </a:ext>
                </a:extLst>
              </p:cNvPr>
              <p:cNvGrpSpPr/>
              <p:nvPr/>
            </p:nvGrpSpPr>
            <p:grpSpPr>
              <a:xfrm>
                <a:off x="4676184" y="2156819"/>
                <a:ext cx="1443895" cy="562832"/>
                <a:chOff x="-177539" y="2121399"/>
                <a:chExt cx="1892685" cy="621799"/>
              </a:xfrm>
            </p:grpSpPr>
            <p:sp>
              <p:nvSpPr>
                <p:cNvPr id="67" name="Rectángulo 66">
                  <a:extLst>
                    <a:ext uri="{FF2B5EF4-FFF2-40B4-BE49-F238E27FC236}">
                      <a16:creationId xmlns:a16="http://schemas.microsoft.com/office/drawing/2014/main" id="{7124B3F4-60CA-476B-BC85-C9A19C47FFA8}"/>
                    </a:ext>
                  </a:extLst>
                </p:cNvPr>
                <p:cNvSpPr/>
                <p:nvPr/>
              </p:nvSpPr>
              <p:spPr>
                <a:xfrm>
                  <a:off x="49096" y="2121399"/>
                  <a:ext cx="1483359" cy="621799"/>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8" name="CuadroTexto 67">
                  <a:extLst>
                    <a:ext uri="{FF2B5EF4-FFF2-40B4-BE49-F238E27FC236}">
                      <a16:creationId xmlns:a16="http://schemas.microsoft.com/office/drawing/2014/main" id="{A9F5438C-023C-4607-A434-6E5095D48236}"/>
                    </a:ext>
                  </a:extLst>
                </p:cNvPr>
                <p:cNvSpPr txBox="1"/>
                <p:nvPr/>
              </p:nvSpPr>
              <p:spPr>
                <a:xfrm>
                  <a:off x="-177539" y="2150449"/>
                  <a:ext cx="1892685" cy="578037"/>
                </a:xfrm>
                <a:prstGeom prst="rect">
                  <a:avLst/>
                </a:prstGeom>
                <a:noFill/>
              </p:spPr>
              <p:txBody>
                <a:bodyPr wrap="square" rtlCol="0">
                  <a:spAutoFit/>
                </a:bodyPr>
                <a:lstStyle/>
                <a:p>
                  <a:pPr algn="ctr"/>
                  <a:r>
                    <a:rPr lang="es-MX" sz="1400" b="1" dirty="0">
                      <a:solidFill>
                        <a:schemeClr val="bg1"/>
                      </a:solidFill>
                      <a:latin typeface="Comic Sans MS" panose="030F0702030302020204" pitchFamily="66" charset="0"/>
                    </a:rPr>
                    <a:t>Educación </a:t>
                  </a:r>
                </a:p>
                <a:p>
                  <a:pPr algn="ctr"/>
                  <a:r>
                    <a:rPr lang="es-MX" sz="1400" b="1" dirty="0">
                      <a:solidFill>
                        <a:schemeClr val="bg1"/>
                      </a:solidFill>
                      <a:latin typeface="Comic Sans MS" panose="030F0702030302020204" pitchFamily="66" charset="0"/>
                    </a:rPr>
                    <a:t>Física</a:t>
                  </a:r>
                  <a:endParaRPr lang="es-MX" b="1" dirty="0">
                    <a:solidFill>
                      <a:schemeClr val="bg1"/>
                    </a:solidFill>
                    <a:latin typeface="Comic Sans MS" panose="030F0702030302020204" pitchFamily="66" charset="0"/>
                  </a:endParaRPr>
                </a:p>
              </p:txBody>
            </p:sp>
          </p:grpSp>
          <p:grpSp>
            <p:nvGrpSpPr>
              <p:cNvPr id="69" name="Grupo 68">
                <a:extLst>
                  <a:ext uri="{FF2B5EF4-FFF2-40B4-BE49-F238E27FC236}">
                    <a16:creationId xmlns:a16="http://schemas.microsoft.com/office/drawing/2014/main" id="{17AF4C5C-C2C8-4DED-BAD5-5F76BDE17A81}"/>
                  </a:ext>
                </a:extLst>
              </p:cNvPr>
              <p:cNvGrpSpPr/>
              <p:nvPr/>
            </p:nvGrpSpPr>
            <p:grpSpPr>
              <a:xfrm>
                <a:off x="5861311" y="2164898"/>
                <a:ext cx="1443895" cy="562832"/>
                <a:chOff x="-204658" y="2121401"/>
                <a:chExt cx="1892685" cy="621799"/>
              </a:xfrm>
            </p:grpSpPr>
            <p:sp>
              <p:nvSpPr>
                <p:cNvPr id="70" name="Rectángulo 69">
                  <a:extLst>
                    <a:ext uri="{FF2B5EF4-FFF2-40B4-BE49-F238E27FC236}">
                      <a16:creationId xmlns:a16="http://schemas.microsoft.com/office/drawing/2014/main" id="{5D5778F5-4584-429E-A2A1-9F50E2EFC902}"/>
                    </a:ext>
                  </a:extLst>
                </p:cNvPr>
                <p:cNvSpPr/>
                <p:nvPr/>
              </p:nvSpPr>
              <p:spPr>
                <a:xfrm>
                  <a:off x="0" y="2121401"/>
                  <a:ext cx="1483360" cy="621799"/>
                </a:xfrm>
                <a:prstGeom prst="rect">
                  <a:avLst/>
                </a:prstGeom>
                <a:solidFill>
                  <a:srgbClr val="CC9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1" name="CuadroTexto 70">
                  <a:extLst>
                    <a:ext uri="{FF2B5EF4-FFF2-40B4-BE49-F238E27FC236}">
                      <a16:creationId xmlns:a16="http://schemas.microsoft.com/office/drawing/2014/main" id="{2A0E006F-6BFA-4E67-AD34-573EC50C0460}"/>
                    </a:ext>
                  </a:extLst>
                </p:cNvPr>
                <p:cNvSpPr txBox="1"/>
                <p:nvPr/>
              </p:nvSpPr>
              <p:spPr>
                <a:xfrm>
                  <a:off x="-204658" y="2154500"/>
                  <a:ext cx="1892685" cy="476030"/>
                </a:xfrm>
                <a:prstGeom prst="rect">
                  <a:avLst/>
                </a:prstGeom>
                <a:noFill/>
              </p:spPr>
              <p:txBody>
                <a:bodyPr wrap="square" rtlCol="0">
                  <a:spAutoFit/>
                </a:bodyPr>
                <a:lstStyle/>
                <a:p>
                  <a:pPr algn="ctr"/>
                  <a:r>
                    <a:rPr lang="es-MX" sz="1100" b="1" dirty="0">
                      <a:solidFill>
                        <a:schemeClr val="bg1"/>
                      </a:solidFill>
                      <a:latin typeface="Comic Sans MS" panose="030F0702030302020204" pitchFamily="66" charset="0"/>
                    </a:rPr>
                    <a:t>Educación Socioemocional</a:t>
                  </a:r>
                  <a:endParaRPr lang="es-MX" sz="1400" b="1" dirty="0">
                    <a:solidFill>
                      <a:schemeClr val="bg1"/>
                    </a:solidFill>
                    <a:latin typeface="Comic Sans MS" panose="030F0702030302020204" pitchFamily="66" charset="0"/>
                  </a:endParaRPr>
                </a:p>
              </p:txBody>
            </p:sp>
          </p:grpSp>
        </p:grpSp>
        <p:grpSp>
          <p:nvGrpSpPr>
            <p:cNvPr id="170" name="Grupo 169">
              <a:extLst>
                <a:ext uri="{FF2B5EF4-FFF2-40B4-BE49-F238E27FC236}">
                  <a16:creationId xmlns:a16="http://schemas.microsoft.com/office/drawing/2014/main" id="{5B59E4B5-6825-43CA-9212-E5117CC64809}"/>
                </a:ext>
              </a:extLst>
            </p:cNvPr>
            <p:cNvGrpSpPr/>
            <p:nvPr/>
          </p:nvGrpSpPr>
          <p:grpSpPr>
            <a:xfrm>
              <a:off x="166339" y="3077681"/>
              <a:ext cx="7777163" cy="454209"/>
              <a:chOff x="27396" y="2784923"/>
              <a:chExt cx="7777163" cy="454209"/>
            </a:xfrm>
          </p:grpSpPr>
          <p:sp>
            <p:nvSpPr>
              <p:cNvPr id="74" name="CuadroTexto 73">
                <a:extLst>
                  <a:ext uri="{FF2B5EF4-FFF2-40B4-BE49-F238E27FC236}">
                    <a16:creationId xmlns:a16="http://schemas.microsoft.com/office/drawing/2014/main" id="{7B12804B-9A35-41DE-B9A4-27DE69161C79}"/>
                  </a:ext>
                </a:extLst>
              </p:cNvPr>
              <p:cNvSpPr txBox="1"/>
              <p:nvPr/>
            </p:nvSpPr>
            <p:spPr>
              <a:xfrm>
                <a:off x="27396" y="2826030"/>
                <a:ext cx="7777163" cy="369332"/>
              </a:xfrm>
              <a:prstGeom prst="rect">
                <a:avLst/>
              </a:prstGeom>
              <a:noFill/>
            </p:spPr>
            <p:txBody>
              <a:bodyPr wrap="square" rtlCol="0">
                <a:spAutoFit/>
              </a:bodyPr>
              <a:lstStyle/>
              <a:p>
                <a:r>
                  <a:rPr lang="es-MX" sz="1600" dirty="0">
                    <a:latin typeface="Comic Sans MS" panose="030F0702030302020204" pitchFamily="66" charset="0"/>
                  </a:rPr>
                  <a:t>La jornada de trabajo fue</a:t>
                </a:r>
                <a:r>
                  <a:rPr lang="es-MX" dirty="0"/>
                  <a:t>:</a:t>
                </a:r>
              </a:p>
            </p:txBody>
          </p:sp>
          <p:sp>
            <p:nvSpPr>
              <p:cNvPr id="76" name="Paralelogramo 75">
                <a:extLst>
                  <a:ext uri="{FF2B5EF4-FFF2-40B4-BE49-F238E27FC236}">
                    <a16:creationId xmlns:a16="http://schemas.microsoft.com/office/drawing/2014/main" id="{60A599B8-BE07-4BBA-A281-EF28C0090E28}"/>
                  </a:ext>
                </a:extLst>
              </p:cNvPr>
              <p:cNvSpPr/>
              <p:nvPr/>
            </p:nvSpPr>
            <p:spPr>
              <a:xfrm>
                <a:off x="2727259" y="2784923"/>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8" name="Paralelogramo 77">
                <a:extLst>
                  <a:ext uri="{FF2B5EF4-FFF2-40B4-BE49-F238E27FC236}">
                    <a16:creationId xmlns:a16="http://schemas.microsoft.com/office/drawing/2014/main" id="{91849B54-4BCF-4048-99A2-AC8047873550}"/>
                  </a:ext>
                </a:extLst>
              </p:cNvPr>
              <p:cNvSpPr/>
              <p:nvPr/>
            </p:nvSpPr>
            <p:spPr>
              <a:xfrm>
                <a:off x="3783995"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0" name="Paralelogramo 79">
                <a:extLst>
                  <a:ext uri="{FF2B5EF4-FFF2-40B4-BE49-F238E27FC236}">
                    <a16:creationId xmlns:a16="http://schemas.microsoft.com/office/drawing/2014/main" id="{B064F40E-1706-4DE7-BFB7-44057684112C}"/>
                  </a:ext>
                </a:extLst>
              </p:cNvPr>
              <p:cNvSpPr/>
              <p:nvPr/>
            </p:nvSpPr>
            <p:spPr>
              <a:xfrm>
                <a:off x="4936360" y="2797336"/>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2" name="Paralelogramo 81">
                <a:extLst>
                  <a:ext uri="{FF2B5EF4-FFF2-40B4-BE49-F238E27FC236}">
                    <a16:creationId xmlns:a16="http://schemas.microsoft.com/office/drawing/2014/main" id="{9A495760-0A05-4BBF-A6A0-798DA9FF3403}"/>
                  </a:ext>
                </a:extLst>
              </p:cNvPr>
              <p:cNvSpPr/>
              <p:nvPr/>
            </p:nvSpPr>
            <p:spPr>
              <a:xfrm>
                <a:off x="6135240" y="2812412"/>
                <a:ext cx="914400" cy="426720"/>
              </a:xfrm>
              <a:prstGeom prst="parallelogram">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3" name="CuadroTexto 82">
                <a:extLst>
                  <a:ext uri="{FF2B5EF4-FFF2-40B4-BE49-F238E27FC236}">
                    <a16:creationId xmlns:a16="http://schemas.microsoft.com/office/drawing/2014/main" id="{967DD3A9-200C-4C55-8BC5-CCE26BA059E2}"/>
                  </a:ext>
                </a:extLst>
              </p:cNvPr>
              <p:cNvSpPr txBox="1"/>
              <p:nvPr/>
            </p:nvSpPr>
            <p:spPr>
              <a:xfrm>
                <a:off x="2788271" y="2881579"/>
                <a:ext cx="914591" cy="307777"/>
              </a:xfrm>
              <a:prstGeom prst="rect">
                <a:avLst/>
              </a:prstGeom>
              <a:noFill/>
            </p:spPr>
            <p:txBody>
              <a:bodyPr wrap="square" rtlCol="0">
                <a:spAutoFit/>
              </a:bodyPr>
              <a:lstStyle/>
              <a:p>
                <a:r>
                  <a:rPr lang="es-MX" sz="1400" dirty="0">
                    <a:latin typeface="Comic Sans MS" panose="030F0702030302020204" pitchFamily="66" charset="0"/>
                  </a:rPr>
                  <a:t>Exitosa</a:t>
                </a:r>
              </a:p>
            </p:txBody>
          </p:sp>
          <p:sp>
            <p:nvSpPr>
              <p:cNvPr id="85" name="CuadroTexto 84">
                <a:extLst>
                  <a:ext uri="{FF2B5EF4-FFF2-40B4-BE49-F238E27FC236}">
                    <a16:creationId xmlns:a16="http://schemas.microsoft.com/office/drawing/2014/main" id="{F09B523F-8A7C-480D-8661-5FA4C6F2E91D}"/>
                  </a:ext>
                </a:extLst>
              </p:cNvPr>
              <p:cNvSpPr txBox="1"/>
              <p:nvPr/>
            </p:nvSpPr>
            <p:spPr>
              <a:xfrm>
                <a:off x="3902327" y="2884214"/>
                <a:ext cx="914400" cy="307777"/>
              </a:xfrm>
              <a:prstGeom prst="rect">
                <a:avLst/>
              </a:prstGeom>
              <a:noFill/>
            </p:spPr>
            <p:txBody>
              <a:bodyPr wrap="square" rtlCol="0">
                <a:spAutoFit/>
              </a:bodyPr>
              <a:lstStyle/>
              <a:p>
                <a:r>
                  <a:rPr lang="es-MX" sz="1400" dirty="0">
                    <a:latin typeface="Comic Sans MS" panose="030F0702030302020204" pitchFamily="66" charset="0"/>
                  </a:rPr>
                  <a:t>Buena</a:t>
                </a:r>
              </a:p>
            </p:txBody>
          </p:sp>
          <p:sp>
            <p:nvSpPr>
              <p:cNvPr id="87" name="CuadroTexto 86">
                <a:extLst>
                  <a:ext uri="{FF2B5EF4-FFF2-40B4-BE49-F238E27FC236}">
                    <a16:creationId xmlns:a16="http://schemas.microsoft.com/office/drawing/2014/main" id="{738EC69C-9FF1-417C-B72A-2D7D20847ECA}"/>
                  </a:ext>
                </a:extLst>
              </p:cNvPr>
              <p:cNvSpPr txBox="1"/>
              <p:nvPr/>
            </p:nvSpPr>
            <p:spPr>
              <a:xfrm>
                <a:off x="4984176" y="2894967"/>
                <a:ext cx="914400" cy="307777"/>
              </a:xfrm>
              <a:prstGeom prst="rect">
                <a:avLst/>
              </a:prstGeom>
              <a:noFill/>
            </p:spPr>
            <p:txBody>
              <a:bodyPr wrap="square" rtlCol="0">
                <a:spAutoFit/>
              </a:bodyPr>
              <a:lstStyle/>
              <a:p>
                <a:r>
                  <a:rPr lang="es-MX" sz="1400" dirty="0">
                    <a:latin typeface="Comic Sans MS" panose="030F0702030302020204" pitchFamily="66" charset="0"/>
                  </a:rPr>
                  <a:t>Regular</a:t>
                </a:r>
                <a:endParaRPr lang="es-MX" sz="1100" dirty="0"/>
              </a:p>
            </p:txBody>
          </p:sp>
          <p:sp>
            <p:nvSpPr>
              <p:cNvPr id="89" name="CuadroTexto 88">
                <a:extLst>
                  <a:ext uri="{FF2B5EF4-FFF2-40B4-BE49-F238E27FC236}">
                    <a16:creationId xmlns:a16="http://schemas.microsoft.com/office/drawing/2014/main" id="{1D108D3C-EB07-407F-9F55-E69D4D110D55}"/>
                  </a:ext>
                </a:extLst>
              </p:cNvPr>
              <p:cNvSpPr txBox="1"/>
              <p:nvPr/>
            </p:nvSpPr>
            <p:spPr>
              <a:xfrm>
                <a:off x="6341522" y="2894967"/>
                <a:ext cx="914400" cy="307777"/>
              </a:xfrm>
              <a:prstGeom prst="rect">
                <a:avLst/>
              </a:prstGeom>
              <a:noFill/>
            </p:spPr>
            <p:txBody>
              <a:bodyPr wrap="square" rtlCol="0">
                <a:spAutoFit/>
              </a:bodyPr>
              <a:lstStyle/>
              <a:p>
                <a:r>
                  <a:rPr lang="es-MX" sz="1400" dirty="0">
                    <a:latin typeface="Comic Sans MS" panose="030F0702030302020204" pitchFamily="66" charset="0"/>
                  </a:rPr>
                  <a:t>Mala</a:t>
                </a:r>
                <a:endParaRPr lang="es-MX" sz="1400" dirty="0"/>
              </a:p>
            </p:txBody>
          </p:sp>
        </p:grpSp>
        <p:grpSp>
          <p:nvGrpSpPr>
            <p:cNvPr id="169" name="Grupo 168">
              <a:extLst>
                <a:ext uri="{FF2B5EF4-FFF2-40B4-BE49-F238E27FC236}">
                  <a16:creationId xmlns:a16="http://schemas.microsoft.com/office/drawing/2014/main" id="{F98882BD-1128-4333-AD3C-C99E090A88D9}"/>
                </a:ext>
              </a:extLst>
            </p:cNvPr>
            <p:cNvGrpSpPr/>
            <p:nvPr/>
          </p:nvGrpSpPr>
          <p:grpSpPr>
            <a:xfrm>
              <a:off x="-60113" y="3701185"/>
              <a:ext cx="7866108" cy="1837511"/>
              <a:chOff x="-104586" y="3258293"/>
              <a:chExt cx="7866108" cy="1837511"/>
            </a:xfrm>
          </p:grpSpPr>
          <p:grpSp>
            <p:nvGrpSpPr>
              <p:cNvPr id="90" name="Grupo 89">
                <a:extLst>
                  <a:ext uri="{FF2B5EF4-FFF2-40B4-BE49-F238E27FC236}">
                    <a16:creationId xmlns:a16="http://schemas.microsoft.com/office/drawing/2014/main" id="{F98E8578-A55C-4D5A-B67B-F07061ED95EB}"/>
                  </a:ext>
                </a:extLst>
              </p:cNvPr>
              <p:cNvGrpSpPr/>
              <p:nvPr/>
            </p:nvGrpSpPr>
            <p:grpSpPr>
              <a:xfrm>
                <a:off x="-104586" y="3258293"/>
                <a:ext cx="7866108" cy="369332"/>
                <a:chOff x="-88946" y="1730772"/>
                <a:chExt cx="7866108" cy="369332"/>
              </a:xfrm>
            </p:grpSpPr>
            <p:sp>
              <p:nvSpPr>
                <p:cNvPr id="92" name="Rectángulo 91">
                  <a:extLst>
                    <a:ext uri="{FF2B5EF4-FFF2-40B4-BE49-F238E27FC236}">
                      <a16:creationId xmlns:a16="http://schemas.microsoft.com/office/drawing/2014/main" id="{5D321D22-2312-4122-957D-75CC9CBC1D04}"/>
                    </a:ext>
                  </a:extLst>
                </p:cNvPr>
                <p:cNvSpPr/>
                <p:nvPr/>
              </p:nvSpPr>
              <p:spPr>
                <a:xfrm>
                  <a:off x="0" y="1730772"/>
                  <a:ext cx="7777162" cy="369332"/>
                </a:xfrm>
                <a:prstGeom prst="rect">
                  <a:avLst/>
                </a:prstGeom>
                <a:solidFill>
                  <a:srgbClr val="FF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3" name="CuadroTexto 92">
                  <a:extLst>
                    <a:ext uri="{FF2B5EF4-FFF2-40B4-BE49-F238E27FC236}">
                      <a16:creationId xmlns:a16="http://schemas.microsoft.com/office/drawing/2014/main" id="{CB4390D6-35FA-450B-A1D5-337BF7ED9267}"/>
                    </a:ext>
                  </a:extLst>
                </p:cNvPr>
                <p:cNvSpPr txBox="1"/>
                <p:nvPr/>
              </p:nvSpPr>
              <p:spPr>
                <a:xfrm>
                  <a:off x="-88946" y="1737642"/>
                  <a:ext cx="7777162"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Aspectos de la planeación didáctica </a:t>
                  </a:r>
                </a:p>
              </p:txBody>
            </p:sp>
          </p:grpSp>
          <p:sp>
            <p:nvSpPr>
              <p:cNvPr id="99" name="CuadroTexto 98">
                <a:extLst>
                  <a:ext uri="{FF2B5EF4-FFF2-40B4-BE49-F238E27FC236}">
                    <a16:creationId xmlns:a16="http://schemas.microsoft.com/office/drawing/2014/main" id="{2C45F712-0E0F-4056-B8C7-58165A752422}"/>
                  </a:ext>
                </a:extLst>
              </p:cNvPr>
              <p:cNvSpPr txBox="1"/>
              <p:nvPr/>
            </p:nvSpPr>
            <p:spPr>
              <a:xfrm>
                <a:off x="-44436" y="3618476"/>
                <a:ext cx="7777163" cy="1477328"/>
              </a:xfrm>
              <a:prstGeom prst="rect">
                <a:avLst/>
              </a:prstGeom>
              <a:noFill/>
            </p:spPr>
            <p:txBody>
              <a:bodyPr wrap="square" rtlCol="0">
                <a:spAutoFit/>
              </a:bodyPr>
              <a:lstStyle/>
              <a:p>
                <a:r>
                  <a:rPr lang="es-MX" sz="1400" dirty="0">
                    <a:latin typeface="Comic Sans MS" panose="030F0702030302020204" pitchFamily="66" charset="0"/>
                  </a:rPr>
                  <a:t>      </a:t>
                </a:r>
                <a:r>
                  <a:rPr lang="es-MX" sz="1200" dirty="0">
                    <a:latin typeface="Comic Sans MS" panose="030F0702030302020204" pitchFamily="66" charset="0"/>
                  </a:rPr>
                  <a:t>Logro de los aprendizajes esperados </a:t>
                </a:r>
                <a:endParaRPr lang="es-MX" sz="1400" dirty="0">
                  <a:latin typeface="Comic Sans MS" panose="030F0702030302020204" pitchFamily="66" charset="0"/>
                </a:endParaRPr>
              </a:p>
              <a:p>
                <a:r>
                  <a:rPr lang="es-MX" sz="1400" dirty="0">
                    <a:latin typeface="Comic Sans MS" panose="030F0702030302020204" pitchFamily="66" charset="0"/>
                  </a:rPr>
                  <a:t>      </a:t>
                </a:r>
                <a:r>
                  <a:rPr lang="es-MX" sz="1200" dirty="0">
                    <a:latin typeface="Comic Sans MS" panose="030F0702030302020204" pitchFamily="66" charset="0"/>
                  </a:rPr>
                  <a:t>Materiales educativos adecuados</a:t>
                </a:r>
              </a:p>
              <a:p>
                <a:r>
                  <a:rPr lang="es-MX" sz="1200" dirty="0">
                    <a:latin typeface="Comic Sans MS" panose="030F0702030302020204" pitchFamily="66" charset="0"/>
                  </a:rPr>
                  <a:t>       Nivel de complejidad adecuado </a:t>
                </a:r>
              </a:p>
              <a:p>
                <a:r>
                  <a:rPr lang="es-MX" sz="1200" dirty="0">
                    <a:latin typeface="Comic Sans MS" panose="030F0702030302020204" pitchFamily="66" charset="0"/>
                  </a:rPr>
                  <a:t>       Organización adecuada</a:t>
                </a:r>
              </a:p>
              <a:p>
                <a:r>
                  <a:rPr lang="es-MX" sz="1200" dirty="0">
                    <a:latin typeface="Comic Sans MS" panose="030F0702030302020204" pitchFamily="66" charset="0"/>
                  </a:rPr>
                  <a:t>       Tiempo planeado correctamente</a:t>
                </a:r>
              </a:p>
              <a:p>
                <a:r>
                  <a:rPr lang="es-MX" sz="1200" dirty="0">
                    <a:latin typeface="Comic Sans MS" panose="030F0702030302020204" pitchFamily="66" charset="0"/>
                  </a:rPr>
                  <a:t>       Actividades planeadas conforme a lo planeado </a:t>
                </a:r>
              </a:p>
              <a:p>
                <a:endParaRPr lang="es-MX" sz="1400" dirty="0"/>
              </a:p>
            </p:txBody>
          </p:sp>
          <p:sp>
            <p:nvSpPr>
              <p:cNvPr id="101" name="Elipse 100">
                <a:extLst>
                  <a:ext uri="{FF2B5EF4-FFF2-40B4-BE49-F238E27FC236}">
                    <a16:creationId xmlns:a16="http://schemas.microsoft.com/office/drawing/2014/main" id="{4A5C0622-884D-49F4-B550-4041500CA3C7}"/>
                  </a:ext>
                </a:extLst>
              </p:cNvPr>
              <p:cNvSpPr/>
              <p:nvPr/>
            </p:nvSpPr>
            <p:spPr>
              <a:xfrm>
                <a:off x="124089" y="367427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6" name="Elipse 105">
                <a:extLst>
                  <a:ext uri="{FF2B5EF4-FFF2-40B4-BE49-F238E27FC236}">
                    <a16:creationId xmlns:a16="http://schemas.microsoft.com/office/drawing/2014/main" id="{1506E085-6A92-4E7F-8A05-A323A3E5E11A}"/>
                  </a:ext>
                </a:extLst>
              </p:cNvPr>
              <p:cNvSpPr/>
              <p:nvPr/>
            </p:nvSpPr>
            <p:spPr>
              <a:xfrm>
                <a:off x="121868" y="390798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8" name="Elipse 107">
                <a:extLst>
                  <a:ext uri="{FF2B5EF4-FFF2-40B4-BE49-F238E27FC236}">
                    <a16:creationId xmlns:a16="http://schemas.microsoft.com/office/drawing/2014/main" id="{1212747E-7242-4965-9DA4-929E41C6D9E7}"/>
                  </a:ext>
                </a:extLst>
              </p:cNvPr>
              <p:cNvSpPr/>
              <p:nvPr/>
            </p:nvSpPr>
            <p:spPr>
              <a:xfrm>
                <a:off x="121867" y="410151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0" name="Elipse 109">
                <a:extLst>
                  <a:ext uri="{FF2B5EF4-FFF2-40B4-BE49-F238E27FC236}">
                    <a16:creationId xmlns:a16="http://schemas.microsoft.com/office/drawing/2014/main" id="{AEEE6733-B8DB-4A76-A1EF-35918716BFAE}"/>
                  </a:ext>
                </a:extLst>
              </p:cNvPr>
              <p:cNvSpPr/>
              <p:nvPr/>
            </p:nvSpPr>
            <p:spPr>
              <a:xfrm>
                <a:off x="121867" y="4295044"/>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2" name="Elipse 111">
                <a:extLst>
                  <a:ext uri="{FF2B5EF4-FFF2-40B4-BE49-F238E27FC236}">
                    <a16:creationId xmlns:a16="http://schemas.microsoft.com/office/drawing/2014/main" id="{049B3706-E439-4954-A6A5-40C7B2714B0B}"/>
                  </a:ext>
                </a:extLst>
              </p:cNvPr>
              <p:cNvSpPr/>
              <p:nvPr/>
            </p:nvSpPr>
            <p:spPr>
              <a:xfrm>
                <a:off x="121867" y="4468535"/>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4" name="Elipse 113">
                <a:extLst>
                  <a:ext uri="{FF2B5EF4-FFF2-40B4-BE49-F238E27FC236}">
                    <a16:creationId xmlns:a16="http://schemas.microsoft.com/office/drawing/2014/main" id="{6324721C-3F31-47D7-9E44-60A4C321DE28}"/>
                  </a:ext>
                </a:extLst>
              </p:cNvPr>
              <p:cNvSpPr/>
              <p:nvPr/>
            </p:nvSpPr>
            <p:spPr>
              <a:xfrm>
                <a:off x="121866" y="4655227"/>
                <a:ext cx="140071" cy="148881"/>
              </a:xfrm>
              <a:prstGeom prst="ellipse">
                <a:avLst/>
              </a:prstGeom>
              <a:noFill/>
              <a:ln w="25400">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5" name="CuadroTexto 114">
                <a:extLst>
                  <a:ext uri="{FF2B5EF4-FFF2-40B4-BE49-F238E27FC236}">
                    <a16:creationId xmlns:a16="http://schemas.microsoft.com/office/drawing/2014/main" id="{25E92943-3F55-46FD-819B-08C437F114C6}"/>
                  </a:ext>
                </a:extLst>
              </p:cNvPr>
              <p:cNvSpPr txBox="1"/>
              <p:nvPr/>
            </p:nvSpPr>
            <p:spPr>
              <a:xfrm>
                <a:off x="3639550" y="3590250"/>
                <a:ext cx="4114277" cy="1200329"/>
              </a:xfrm>
              <a:prstGeom prst="rect">
                <a:avLst/>
              </a:prstGeom>
              <a:noFill/>
            </p:spPr>
            <p:txBody>
              <a:bodyPr wrap="square" rtlCol="0">
                <a:spAutoFit/>
              </a:bodyPr>
              <a:lstStyle/>
              <a:p>
                <a:pPr algn="ctr"/>
                <a:r>
                  <a:rPr lang="es-MX" sz="1200" dirty="0">
                    <a:latin typeface="Comic Sans MS" panose="030F0702030302020204" pitchFamily="66" charset="0"/>
                  </a:rPr>
                  <a:t>Observaciones</a:t>
                </a:r>
              </a:p>
              <a:p>
                <a:pPr algn="ctr"/>
                <a:r>
                  <a:rPr lang="es-MX" sz="1200" dirty="0">
                    <a:solidFill>
                      <a:srgbClr val="FF9999"/>
                    </a:solidFill>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_____________________________________________________________________________________________________________________________________________________________________________________________________________</a:t>
                </a:r>
              </a:p>
            </p:txBody>
          </p:sp>
        </p:grpSp>
        <p:grpSp>
          <p:nvGrpSpPr>
            <p:cNvPr id="168" name="Grupo 167">
              <a:extLst>
                <a:ext uri="{FF2B5EF4-FFF2-40B4-BE49-F238E27FC236}">
                  <a16:creationId xmlns:a16="http://schemas.microsoft.com/office/drawing/2014/main" id="{BB09A73F-77AD-421C-9A12-1B07E4E28D91}"/>
                </a:ext>
              </a:extLst>
            </p:cNvPr>
            <p:cNvGrpSpPr/>
            <p:nvPr/>
          </p:nvGrpSpPr>
          <p:grpSpPr>
            <a:xfrm>
              <a:off x="0" y="5352851"/>
              <a:ext cx="8142075" cy="1392842"/>
              <a:chOff x="-106905" y="4811173"/>
              <a:chExt cx="8142075" cy="1392842"/>
            </a:xfrm>
          </p:grpSpPr>
          <p:grpSp>
            <p:nvGrpSpPr>
              <p:cNvPr id="116" name="Grupo 115">
                <a:extLst>
                  <a:ext uri="{FF2B5EF4-FFF2-40B4-BE49-F238E27FC236}">
                    <a16:creationId xmlns:a16="http://schemas.microsoft.com/office/drawing/2014/main" id="{86E20A7A-7587-4421-B56B-9A932A9F7109}"/>
                  </a:ext>
                </a:extLst>
              </p:cNvPr>
              <p:cNvGrpSpPr/>
              <p:nvPr/>
            </p:nvGrpSpPr>
            <p:grpSpPr>
              <a:xfrm>
                <a:off x="-106905" y="4811173"/>
                <a:ext cx="8142075" cy="414533"/>
                <a:chOff x="-91265" y="1649223"/>
                <a:chExt cx="8142075" cy="414533"/>
              </a:xfrm>
            </p:grpSpPr>
            <p:sp>
              <p:nvSpPr>
                <p:cNvPr id="117" name="Rectángulo 116">
                  <a:extLst>
                    <a:ext uri="{FF2B5EF4-FFF2-40B4-BE49-F238E27FC236}">
                      <a16:creationId xmlns:a16="http://schemas.microsoft.com/office/drawing/2014/main" id="{811F3B92-D7D1-4EAA-AF61-3E94D18C4AEE}"/>
                    </a:ext>
                  </a:extLst>
                </p:cNvPr>
                <p:cNvSpPr/>
                <p:nvPr/>
              </p:nvSpPr>
              <p:spPr>
                <a:xfrm>
                  <a:off x="-90086" y="1649223"/>
                  <a:ext cx="7777162" cy="369332"/>
                </a:xfrm>
                <a:prstGeom prst="rect">
                  <a:avLst/>
                </a:prstGeom>
                <a:solidFill>
                  <a:srgbClr val="99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8" name="CuadroTexto 117">
                  <a:extLst>
                    <a:ext uri="{FF2B5EF4-FFF2-40B4-BE49-F238E27FC236}">
                      <a16:creationId xmlns:a16="http://schemas.microsoft.com/office/drawing/2014/main" id="{1B9E0E7C-C94D-4D33-90C9-F83AE03AC5F1}"/>
                    </a:ext>
                  </a:extLst>
                </p:cNvPr>
                <p:cNvSpPr txBox="1"/>
                <p:nvPr/>
              </p:nvSpPr>
              <p:spPr>
                <a:xfrm>
                  <a:off x="-91265" y="1725202"/>
                  <a:ext cx="814207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Manifestaciones de los alumnos</a:t>
                  </a:r>
                </a:p>
              </p:txBody>
            </p:sp>
          </p:grpSp>
          <p:sp>
            <p:nvSpPr>
              <p:cNvPr id="122" name="CuadroTexto 121">
                <a:extLst>
                  <a:ext uri="{FF2B5EF4-FFF2-40B4-BE49-F238E27FC236}">
                    <a16:creationId xmlns:a16="http://schemas.microsoft.com/office/drawing/2014/main" id="{7C94A14D-3BCC-49E5-BA89-9E2AEF82C62C}"/>
                  </a:ext>
                </a:extLst>
              </p:cNvPr>
              <p:cNvSpPr txBox="1"/>
              <p:nvPr/>
            </p:nvSpPr>
            <p:spPr>
              <a:xfrm>
                <a:off x="-54750" y="5188352"/>
                <a:ext cx="3912051" cy="1015663"/>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Interés en las actividades</a:t>
                </a:r>
                <a:endParaRPr lang="es-MX" sz="1400" dirty="0">
                  <a:latin typeface="Comic Sans MS" panose="030F0702030302020204" pitchFamily="66" charset="0"/>
                </a:endParaRPr>
              </a:p>
              <a:p>
                <a:pPr algn="just"/>
                <a:r>
                  <a:rPr lang="es-MX" sz="1200" dirty="0">
                    <a:latin typeface="Comic Sans MS" panose="030F0702030302020204" pitchFamily="66" charset="0"/>
                  </a:rPr>
                  <a:t>Participación de la manera esperada</a:t>
                </a:r>
              </a:p>
              <a:p>
                <a:pPr algn="just"/>
                <a:r>
                  <a:rPr lang="es-MX" sz="1200" dirty="0">
                    <a:latin typeface="Comic Sans MS" panose="030F0702030302020204" pitchFamily="66" charset="0"/>
                  </a:rPr>
                  <a:t>Adaptación a la organización establecida</a:t>
                </a:r>
              </a:p>
              <a:p>
                <a:pPr algn="just"/>
                <a:r>
                  <a:rPr lang="es-MX" sz="1200" dirty="0">
                    <a:latin typeface="Comic Sans MS" panose="030F0702030302020204" pitchFamily="66" charset="0"/>
                  </a:rPr>
                  <a:t>Seguridad y cooperación al realizar las actividades</a:t>
                </a:r>
              </a:p>
            </p:txBody>
          </p:sp>
          <p:sp>
            <p:nvSpPr>
              <p:cNvPr id="126" name="CuadroTexto 125">
                <a:extLst>
                  <a:ext uri="{FF2B5EF4-FFF2-40B4-BE49-F238E27FC236}">
                    <a16:creationId xmlns:a16="http://schemas.microsoft.com/office/drawing/2014/main" id="{06161E3F-EC52-4DE5-966F-0CF0E691332C}"/>
                  </a:ext>
                </a:extLst>
              </p:cNvPr>
              <p:cNvSpPr txBox="1"/>
              <p:nvPr/>
            </p:nvSpPr>
            <p:spPr>
              <a:xfrm>
                <a:off x="3645357" y="5221690"/>
                <a:ext cx="3674654" cy="461665"/>
              </a:xfrm>
              <a:prstGeom prst="rect">
                <a:avLst/>
              </a:prstGeom>
              <a:noFill/>
            </p:spPr>
            <p:txBody>
              <a:bodyPr wrap="square" rtlCol="0">
                <a:spAutoFit/>
              </a:bodyPr>
              <a:lstStyle/>
              <a:p>
                <a:pPr algn="ctr"/>
                <a:r>
                  <a:rPr lang="es-MX" sz="1200" dirty="0">
                    <a:latin typeface="Comic Sans MS" panose="030F0702030302020204" pitchFamily="66" charset="0"/>
                  </a:rPr>
                  <a:t>Todos   Algunos  Pocos   Ninguno</a:t>
                </a:r>
              </a:p>
              <a:p>
                <a:pPr algn="ctr"/>
                <a:endParaRPr lang="es-MX" sz="1200" dirty="0">
                  <a:latin typeface="Comic Sans MS" panose="030F0702030302020204" pitchFamily="66" charset="0"/>
                </a:endParaRPr>
              </a:p>
            </p:txBody>
          </p:sp>
          <p:grpSp>
            <p:nvGrpSpPr>
              <p:cNvPr id="135" name="Grupo 134">
                <a:extLst>
                  <a:ext uri="{FF2B5EF4-FFF2-40B4-BE49-F238E27FC236}">
                    <a16:creationId xmlns:a16="http://schemas.microsoft.com/office/drawing/2014/main" id="{0B4F29DE-BDD1-4173-913A-6F69F59C290F}"/>
                  </a:ext>
                </a:extLst>
              </p:cNvPr>
              <p:cNvGrpSpPr/>
              <p:nvPr/>
            </p:nvGrpSpPr>
            <p:grpSpPr>
              <a:xfrm>
                <a:off x="4481792" y="5453154"/>
                <a:ext cx="1859730" cy="162160"/>
                <a:chOff x="4481792" y="5453154"/>
                <a:chExt cx="1859730" cy="162160"/>
              </a:xfrm>
            </p:grpSpPr>
            <p:sp>
              <p:nvSpPr>
                <p:cNvPr id="124" name="Elipse 123">
                  <a:extLst>
                    <a:ext uri="{FF2B5EF4-FFF2-40B4-BE49-F238E27FC236}">
                      <a16:creationId xmlns:a16="http://schemas.microsoft.com/office/drawing/2014/main" id="{B36A7C95-12EB-4981-AD16-F8766A33023B}"/>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8" name="Elipse 127">
                  <a:extLst>
                    <a:ext uri="{FF2B5EF4-FFF2-40B4-BE49-F238E27FC236}">
                      <a16:creationId xmlns:a16="http://schemas.microsoft.com/office/drawing/2014/main" id="{04898E7A-EFA5-4C5D-AA3E-E61854C86E67}"/>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0" name="Elipse 129">
                  <a:extLst>
                    <a:ext uri="{FF2B5EF4-FFF2-40B4-BE49-F238E27FC236}">
                      <a16:creationId xmlns:a16="http://schemas.microsoft.com/office/drawing/2014/main" id="{00F070BD-3F46-4F6C-A422-B589D0DB19D7}"/>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2" name="Elipse 131">
                  <a:extLst>
                    <a:ext uri="{FF2B5EF4-FFF2-40B4-BE49-F238E27FC236}">
                      <a16:creationId xmlns:a16="http://schemas.microsoft.com/office/drawing/2014/main" id="{1ADF766A-8C07-4C9C-954F-397B4C518373}"/>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36" name="Grupo 135">
                <a:extLst>
                  <a:ext uri="{FF2B5EF4-FFF2-40B4-BE49-F238E27FC236}">
                    <a16:creationId xmlns:a16="http://schemas.microsoft.com/office/drawing/2014/main" id="{0CAC7643-C6D9-4D4D-8809-A3E27B328AAE}"/>
                  </a:ext>
                </a:extLst>
              </p:cNvPr>
              <p:cNvGrpSpPr/>
              <p:nvPr/>
            </p:nvGrpSpPr>
            <p:grpSpPr>
              <a:xfrm>
                <a:off x="4481792" y="5644382"/>
                <a:ext cx="1859730" cy="162160"/>
                <a:chOff x="4481792" y="5453154"/>
                <a:chExt cx="1859730" cy="162160"/>
              </a:xfrm>
            </p:grpSpPr>
            <p:sp>
              <p:nvSpPr>
                <p:cNvPr id="137" name="Elipse 136">
                  <a:extLst>
                    <a:ext uri="{FF2B5EF4-FFF2-40B4-BE49-F238E27FC236}">
                      <a16:creationId xmlns:a16="http://schemas.microsoft.com/office/drawing/2014/main" id="{D15D9F78-4830-4046-8D9C-7475C18EEACF}"/>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8" name="Elipse 137">
                  <a:extLst>
                    <a:ext uri="{FF2B5EF4-FFF2-40B4-BE49-F238E27FC236}">
                      <a16:creationId xmlns:a16="http://schemas.microsoft.com/office/drawing/2014/main" id="{9106BBF0-3FDA-43EF-82D8-A91CE86F7BCC}"/>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9" name="Elipse 138">
                  <a:extLst>
                    <a:ext uri="{FF2B5EF4-FFF2-40B4-BE49-F238E27FC236}">
                      <a16:creationId xmlns:a16="http://schemas.microsoft.com/office/drawing/2014/main" id="{805C1B3D-B483-4E9A-BC43-3C3A34DCA29C}"/>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0" name="Elipse 139">
                  <a:extLst>
                    <a:ext uri="{FF2B5EF4-FFF2-40B4-BE49-F238E27FC236}">
                      <a16:creationId xmlns:a16="http://schemas.microsoft.com/office/drawing/2014/main" id="{5ACBF1CC-D4AC-4C8B-8889-428A29D11D7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1" name="Grupo 140">
                <a:extLst>
                  <a:ext uri="{FF2B5EF4-FFF2-40B4-BE49-F238E27FC236}">
                    <a16:creationId xmlns:a16="http://schemas.microsoft.com/office/drawing/2014/main" id="{7B87E0F1-93A8-4239-876A-2C91F55A3FB3}"/>
                  </a:ext>
                </a:extLst>
              </p:cNvPr>
              <p:cNvGrpSpPr/>
              <p:nvPr/>
            </p:nvGrpSpPr>
            <p:grpSpPr>
              <a:xfrm>
                <a:off x="4482433" y="5835610"/>
                <a:ext cx="1859730" cy="162160"/>
                <a:chOff x="4481792" y="5453154"/>
                <a:chExt cx="1859730" cy="162160"/>
              </a:xfrm>
            </p:grpSpPr>
            <p:sp>
              <p:nvSpPr>
                <p:cNvPr id="142" name="Elipse 141">
                  <a:extLst>
                    <a:ext uri="{FF2B5EF4-FFF2-40B4-BE49-F238E27FC236}">
                      <a16:creationId xmlns:a16="http://schemas.microsoft.com/office/drawing/2014/main" id="{A875E401-1E64-47E4-A54B-900C61A61677}"/>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3" name="Elipse 142">
                  <a:extLst>
                    <a:ext uri="{FF2B5EF4-FFF2-40B4-BE49-F238E27FC236}">
                      <a16:creationId xmlns:a16="http://schemas.microsoft.com/office/drawing/2014/main" id="{3DD59AD9-06DA-4644-919C-E7BC15F6BED6}"/>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4" name="Elipse 143">
                  <a:extLst>
                    <a:ext uri="{FF2B5EF4-FFF2-40B4-BE49-F238E27FC236}">
                      <a16:creationId xmlns:a16="http://schemas.microsoft.com/office/drawing/2014/main" id="{6DDE1CF7-489F-47CF-8241-BA4E200CF4FA}"/>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5" name="Elipse 144">
                  <a:extLst>
                    <a:ext uri="{FF2B5EF4-FFF2-40B4-BE49-F238E27FC236}">
                      <a16:creationId xmlns:a16="http://schemas.microsoft.com/office/drawing/2014/main" id="{5B84455B-4FC9-4372-B777-94DDE7FE150E}"/>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46" name="Grupo 145">
                <a:extLst>
                  <a:ext uri="{FF2B5EF4-FFF2-40B4-BE49-F238E27FC236}">
                    <a16:creationId xmlns:a16="http://schemas.microsoft.com/office/drawing/2014/main" id="{77951E04-423C-44AE-A9B2-24095C4C5B28}"/>
                  </a:ext>
                </a:extLst>
              </p:cNvPr>
              <p:cNvGrpSpPr/>
              <p:nvPr/>
            </p:nvGrpSpPr>
            <p:grpSpPr>
              <a:xfrm>
                <a:off x="4482817" y="6023918"/>
                <a:ext cx="1859730" cy="162160"/>
                <a:chOff x="4481792" y="5453154"/>
                <a:chExt cx="1859730" cy="162160"/>
              </a:xfrm>
            </p:grpSpPr>
            <p:sp>
              <p:nvSpPr>
                <p:cNvPr id="147" name="Elipse 146">
                  <a:extLst>
                    <a:ext uri="{FF2B5EF4-FFF2-40B4-BE49-F238E27FC236}">
                      <a16:creationId xmlns:a16="http://schemas.microsoft.com/office/drawing/2014/main" id="{EAE223AD-9981-454B-AC0F-D9BD55EC710C}"/>
                    </a:ext>
                  </a:extLst>
                </p:cNvPr>
                <p:cNvSpPr/>
                <p:nvPr/>
              </p:nvSpPr>
              <p:spPr>
                <a:xfrm>
                  <a:off x="4481792"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8" name="Elipse 147">
                  <a:extLst>
                    <a:ext uri="{FF2B5EF4-FFF2-40B4-BE49-F238E27FC236}">
                      <a16:creationId xmlns:a16="http://schemas.microsoft.com/office/drawing/2014/main" id="{A020B64C-03E0-4C7A-BBB0-B1EB17ACCB9A}"/>
                    </a:ext>
                  </a:extLst>
                </p:cNvPr>
                <p:cNvSpPr/>
                <p:nvPr/>
              </p:nvSpPr>
              <p:spPr>
                <a:xfrm>
                  <a:off x="5071405" y="5453154"/>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9" name="Elipse 148">
                  <a:extLst>
                    <a:ext uri="{FF2B5EF4-FFF2-40B4-BE49-F238E27FC236}">
                      <a16:creationId xmlns:a16="http://schemas.microsoft.com/office/drawing/2014/main" id="{CFEEB593-1C3D-4D7F-A633-27ED6ECE17BF}"/>
                    </a:ext>
                  </a:extLst>
                </p:cNvPr>
                <p:cNvSpPr/>
                <p:nvPr/>
              </p:nvSpPr>
              <p:spPr>
                <a:xfrm>
                  <a:off x="5590982"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0" name="Elipse 149">
                  <a:extLst>
                    <a:ext uri="{FF2B5EF4-FFF2-40B4-BE49-F238E27FC236}">
                      <a16:creationId xmlns:a16="http://schemas.microsoft.com/office/drawing/2014/main" id="{C42090CB-1504-4391-B330-728BEC78AAC5}"/>
                    </a:ext>
                  </a:extLst>
                </p:cNvPr>
                <p:cNvSpPr/>
                <p:nvPr/>
              </p:nvSpPr>
              <p:spPr>
                <a:xfrm>
                  <a:off x="6201451" y="5466433"/>
                  <a:ext cx="140071" cy="148881"/>
                </a:xfrm>
                <a:prstGeom prst="ellipse">
                  <a:avLst/>
                </a:prstGeom>
                <a:noFill/>
                <a:ln w="25400">
                  <a:solidFill>
                    <a:srgbClr val="99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nvGrpSpPr>
            <p:cNvPr id="151" name="Grupo 150">
              <a:extLst>
                <a:ext uri="{FF2B5EF4-FFF2-40B4-BE49-F238E27FC236}">
                  <a16:creationId xmlns:a16="http://schemas.microsoft.com/office/drawing/2014/main" id="{E3FB72F6-392F-40AB-A175-66BC4FD1180C}"/>
                </a:ext>
              </a:extLst>
            </p:cNvPr>
            <p:cNvGrpSpPr/>
            <p:nvPr/>
          </p:nvGrpSpPr>
          <p:grpSpPr>
            <a:xfrm>
              <a:off x="-40004" y="6773416"/>
              <a:ext cx="8066405" cy="358362"/>
              <a:chOff x="-128950" y="1710038"/>
              <a:chExt cx="8066405" cy="358362"/>
            </a:xfrm>
          </p:grpSpPr>
          <p:sp>
            <p:nvSpPr>
              <p:cNvPr id="152" name="Rectángulo 151">
                <a:extLst>
                  <a:ext uri="{FF2B5EF4-FFF2-40B4-BE49-F238E27FC236}">
                    <a16:creationId xmlns:a16="http://schemas.microsoft.com/office/drawing/2014/main" id="{8BFA794B-7B5C-4B21-A452-F05082E198A2}"/>
                  </a:ext>
                </a:extLst>
              </p:cNvPr>
              <p:cNvSpPr/>
              <p:nvPr/>
            </p:nvSpPr>
            <p:spPr>
              <a:xfrm>
                <a:off x="-117778" y="1710038"/>
                <a:ext cx="7844864" cy="358362"/>
              </a:xfrm>
              <a:prstGeom prst="rect">
                <a:avLst/>
              </a:prstGeom>
              <a:solidFill>
                <a:srgbClr val="79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53" name="CuadroTexto 152">
                <a:extLst>
                  <a:ext uri="{FF2B5EF4-FFF2-40B4-BE49-F238E27FC236}">
                    <a16:creationId xmlns:a16="http://schemas.microsoft.com/office/drawing/2014/main" id="{B6E65149-4C4C-4DA3-BBD4-37E7A7D3A7A0}"/>
                  </a:ext>
                </a:extLst>
              </p:cNvPr>
              <p:cNvSpPr txBox="1"/>
              <p:nvPr/>
            </p:nvSpPr>
            <p:spPr>
              <a:xfrm>
                <a:off x="-128950" y="1725138"/>
                <a:ext cx="8066405" cy="338554"/>
              </a:xfrm>
              <a:prstGeom prst="rect">
                <a:avLst/>
              </a:prstGeom>
              <a:noFill/>
            </p:spPr>
            <p:txBody>
              <a:bodyPr wrap="square" rtlCol="0">
                <a:spAutoFit/>
              </a:bodyPr>
              <a:lstStyle/>
              <a:p>
                <a:pPr algn="ctr"/>
                <a:r>
                  <a:rPr lang="es-MX" sz="1600" b="1" dirty="0">
                    <a:solidFill>
                      <a:schemeClr val="bg1"/>
                    </a:solidFill>
                    <a:latin typeface="Comic Sans MS" panose="030F0702030302020204" pitchFamily="66" charset="0"/>
                  </a:rPr>
                  <a:t>Autoevaluación</a:t>
                </a:r>
              </a:p>
            </p:txBody>
          </p:sp>
        </p:grpSp>
        <p:sp>
          <p:nvSpPr>
            <p:cNvPr id="155" name="CuadroTexto 154">
              <a:extLst>
                <a:ext uri="{FF2B5EF4-FFF2-40B4-BE49-F238E27FC236}">
                  <a16:creationId xmlns:a16="http://schemas.microsoft.com/office/drawing/2014/main" id="{6718D8D3-202C-4CDB-8F60-21504AA6438C}"/>
                </a:ext>
              </a:extLst>
            </p:cNvPr>
            <p:cNvSpPr txBox="1"/>
            <p:nvPr/>
          </p:nvSpPr>
          <p:spPr>
            <a:xfrm>
              <a:off x="28833" y="7032794"/>
              <a:ext cx="5831687" cy="1384995"/>
            </a:xfrm>
            <a:prstGeom prst="rect">
              <a:avLst/>
            </a:prstGeom>
            <a:noFill/>
          </p:spPr>
          <p:txBody>
            <a:bodyPr wrap="square" rtlCol="0">
              <a:spAutoFit/>
            </a:bodyPr>
            <a:lstStyle/>
            <a:p>
              <a:pPr algn="just"/>
              <a:endParaRPr lang="es-MX" sz="1200" dirty="0">
                <a:latin typeface="Comic Sans MS" panose="030F0702030302020204" pitchFamily="66" charset="0"/>
              </a:endParaRPr>
            </a:p>
            <a:p>
              <a:pPr algn="just"/>
              <a:r>
                <a:rPr lang="es-MX" sz="1200" dirty="0">
                  <a:latin typeface="Comic Sans MS" panose="030F0702030302020204" pitchFamily="66" charset="0"/>
                </a:rPr>
                <a:t>Rescato los conocimientos previos</a:t>
              </a:r>
              <a:endParaRPr lang="es-MX" sz="1400" dirty="0">
                <a:latin typeface="Comic Sans MS" panose="030F0702030302020204" pitchFamily="66" charset="0"/>
              </a:endParaRPr>
            </a:p>
            <a:p>
              <a:pPr algn="just"/>
              <a:r>
                <a:rPr lang="es-MX" sz="1200" dirty="0">
                  <a:latin typeface="Comic Sans MS" panose="030F0702030302020204" pitchFamily="66" charset="0"/>
                </a:rPr>
                <a:t>Identifico y actúa conforme a las necesidades e intereses de los alumnos  </a:t>
              </a:r>
            </a:p>
            <a:p>
              <a:pPr algn="just"/>
              <a:r>
                <a:rPr lang="es-MX" sz="1200" dirty="0">
                  <a:latin typeface="Comic Sans MS" panose="030F0702030302020204" pitchFamily="66" charset="0"/>
                </a:rPr>
                <a:t>Fomento la participación de todos los alumnos </a:t>
              </a:r>
            </a:p>
            <a:p>
              <a:pPr algn="just"/>
              <a:r>
                <a:rPr lang="es-MX" sz="1200" dirty="0">
                  <a:latin typeface="Comic Sans MS" panose="030F0702030302020204" pitchFamily="66" charset="0"/>
                </a:rPr>
                <a:t>Otorgo consignas claras</a:t>
              </a:r>
            </a:p>
            <a:p>
              <a:pPr algn="just"/>
              <a:r>
                <a:rPr lang="es-MX" sz="1200" dirty="0">
                  <a:latin typeface="Comic Sans MS" panose="030F0702030302020204" pitchFamily="66" charset="0"/>
                </a:rPr>
                <a:t>Intervengo adecuadamente</a:t>
              </a:r>
            </a:p>
            <a:p>
              <a:pPr algn="just"/>
              <a:r>
                <a:rPr lang="es-MX" sz="1200" dirty="0">
                  <a:latin typeface="Comic Sans MS" panose="030F0702030302020204" pitchFamily="66" charset="0"/>
                </a:rPr>
                <a:t>Fomento la autonomía de los alumnos </a:t>
              </a:r>
            </a:p>
          </p:txBody>
        </p:sp>
        <p:grpSp>
          <p:nvGrpSpPr>
            <p:cNvPr id="202" name="Grupo 201">
              <a:extLst>
                <a:ext uri="{FF2B5EF4-FFF2-40B4-BE49-F238E27FC236}">
                  <a16:creationId xmlns:a16="http://schemas.microsoft.com/office/drawing/2014/main" id="{F323BF70-7EB4-430E-8E9D-EF851C22D91D}"/>
                </a:ext>
              </a:extLst>
            </p:cNvPr>
            <p:cNvGrpSpPr/>
            <p:nvPr/>
          </p:nvGrpSpPr>
          <p:grpSpPr>
            <a:xfrm>
              <a:off x="5378995" y="7091750"/>
              <a:ext cx="2255371" cy="1332960"/>
              <a:chOff x="5319913" y="7568918"/>
              <a:chExt cx="2255371" cy="1332960"/>
            </a:xfrm>
          </p:grpSpPr>
          <p:sp>
            <p:nvSpPr>
              <p:cNvPr id="161" name="CuadroTexto 160">
                <a:extLst>
                  <a:ext uri="{FF2B5EF4-FFF2-40B4-BE49-F238E27FC236}">
                    <a16:creationId xmlns:a16="http://schemas.microsoft.com/office/drawing/2014/main" id="{101E8FF4-B621-48FA-A3D7-D90BB0502AC4}"/>
                  </a:ext>
                </a:extLst>
              </p:cNvPr>
              <p:cNvSpPr txBox="1"/>
              <p:nvPr/>
            </p:nvSpPr>
            <p:spPr>
              <a:xfrm>
                <a:off x="5319913" y="7568918"/>
                <a:ext cx="2255371" cy="461665"/>
              </a:xfrm>
              <a:prstGeom prst="rect">
                <a:avLst/>
              </a:prstGeom>
              <a:noFill/>
            </p:spPr>
            <p:txBody>
              <a:bodyPr wrap="square" rtlCol="0">
                <a:spAutoFit/>
              </a:bodyPr>
              <a:lstStyle/>
              <a:p>
                <a:pPr algn="ctr"/>
                <a:r>
                  <a:rPr lang="es-MX" sz="1200" dirty="0">
                    <a:latin typeface="Comic Sans MS" panose="030F0702030302020204" pitchFamily="66" charset="0"/>
                  </a:rPr>
                  <a:t>     Si            No   </a:t>
                </a:r>
              </a:p>
              <a:p>
                <a:pPr algn="ctr"/>
                <a:endParaRPr lang="es-MX" sz="1200" dirty="0">
                  <a:latin typeface="Comic Sans MS" panose="030F0702030302020204" pitchFamily="66" charset="0"/>
                </a:endParaRPr>
              </a:p>
            </p:txBody>
          </p:sp>
          <p:grpSp>
            <p:nvGrpSpPr>
              <p:cNvPr id="201" name="Grupo 200">
                <a:extLst>
                  <a:ext uri="{FF2B5EF4-FFF2-40B4-BE49-F238E27FC236}">
                    <a16:creationId xmlns:a16="http://schemas.microsoft.com/office/drawing/2014/main" id="{6C41977E-8F35-4BB6-9FB6-060C1D447201}"/>
                  </a:ext>
                </a:extLst>
              </p:cNvPr>
              <p:cNvGrpSpPr/>
              <p:nvPr/>
            </p:nvGrpSpPr>
            <p:grpSpPr>
              <a:xfrm>
                <a:off x="6120124" y="7772965"/>
                <a:ext cx="876598" cy="1128913"/>
                <a:chOff x="6128376" y="7763339"/>
                <a:chExt cx="876598" cy="1128913"/>
              </a:xfrm>
            </p:grpSpPr>
            <p:grpSp>
              <p:nvGrpSpPr>
                <p:cNvPr id="171" name="Grupo 170">
                  <a:extLst>
                    <a:ext uri="{FF2B5EF4-FFF2-40B4-BE49-F238E27FC236}">
                      <a16:creationId xmlns:a16="http://schemas.microsoft.com/office/drawing/2014/main" id="{B4DEC5E0-F6BB-4A34-A803-6D536089621A}"/>
                    </a:ext>
                  </a:extLst>
                </p:cNvPr>
                <p:cNvGrpSpPr/>
                <p:nvPr/>
              </p:nvGrpSpPr>
              <p:grpSpPr>
                <a:xfrm>
                  <a:off x="6135240" y="7763339"/>
                  <a:ext cx="860093" cy="166455"/>
                  <a:chOff x="6014569" y="7907624"/>
                  <a:chExt cx="860093" cy="166455"/>
                </a:xfrm>
              </p:grpSpPr>
              <p:sp>
                <p:nvSpPr>
                  <p:cNvPr id="165" name="Elipse 164">
                    <a:extLst>
                      <a:ext uri="{FF2B5EF4-FFF2-40B4-BE49-F238E27FC236}">
                        <a16:creationId xmlns:a16="http://schemas.microsoft.com/office/drawing/2014/main" id="{FE1FD20A-6ED7-4845-8B11-A1EC792790C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66" name="Elipse 165">
                    <a:extLst>
                      <a:ext uri="{FF2B5EF4-FFF2-40B4-BE49-F238E27FC236}">
                        <a16:creationId xmlns:a16="http://schemas.microsoft.com/office/drawing/2014/main" id="{5D71AD41-6D0E-4CDB-B05D-3B103104F30C}"/>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2" name="Grupo 171">
                  <a:extLst>
                    <a:ext uri="{FF2B5EF4-FFF2-40B4-BE49-F238E27FC236}">
                      <a16:creationId xmlns:a16="http://schemas.microsoft.com/office/drawing/2014/main" id="{6D934AB1-45F3-45B0-ADEB-632522282A96}"/>
                    </a:ext>
                  </a:extLst>
                </p:cNvPr>
                <p:cNvGrpSpPr/>
                <p:nvPr/>
              </p:nvGrpSpPr>
              <p:grpSpPr>
                <a:xfrm>
                  <a:off x="6144881" y="7952948"/>
                  <a:ext cx="860093" cy="166455"/>
                  <a:chOff x="6014569" y="7907624"/>
                  <a:chExt cx="860093" cy="166455"/>
                </a:xfrm>
              </p:grpSpPr>
              <p:sp>
                <p:nvSpPr>
                  <p:cNvPr id="173" name="Elipse 172">
                    <a:extLst>
                      <a:ext uri="{FF2B5EF4-FFF2-40B4-BE49-F238E27FC236}">
                        <a16:creationId xmlns:a16="http://schemas.microsoft.com/office/drawing/2014/main" id="{E5A1820A-225E-426C-BB18-42E8BAA0D93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4" name="Elipse 173">
                    <a:extLst>
                      <a:ext uri="{FF2B5EF4-FFF2-40B4-BE49-F238E27FC236}">
                        <a16:creationId xmlns:a16="http://schemas.microsoft.com/office/drawing/2014/main" id="{059BFFE8-E129-4AA5-883A-6A52AC975154}"/>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5" name="Grupo 174">
                  <a:extLst>
                    <a:ext uri="{FF2B5EF4-FFF2-40B4-BE49-F238E27FC236}">
                      <a16:creationId xmlns:a16="http://schemas.microsoft.com/office/drawing/2014/main" id="{903AAAAF-062F-4F3F-93D0-FB8734EFD06E}"/>
                    </a:ext>
                  </a:extLst>
                </p:cNvPr>
                <p:cNvGrpSpPr/>
                <p:nvPr/>
              </p:nvGrpSpPr>
              <p:grpSpPr>
                <a:xfrm>
                  <a:off x="6128376" y="8146749"/>
                  <a:ext cx="860093" cy="166455"/>
                  <a:chOff x="6014569" y="7907624"/>
                  <a:chExt cx="860093" cy="166455"/>
                </a:xfrm>
              </p:grpSpPr>
              <p:sp>
                <p:nvSpPr>
                  <p:cNvPr id="176" name="Elipse 175">
                    <a:extLst>
                      <a:ext uri="{FF2B5EF4-FFF2-40B4-BE49-F238E27FC236}">
                        <a16:creationId xmlns:a16="http://schemas.microsoft.com/office/drawing/2014/main" id="{5628CDCD-EA35-4E0D-A852-C8D40DB87C60}"/>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77" name="Elipse 176">
                    <a:extLst>
                      <a:ext uri="{FF2B5EF4-FFF2-40B4-BE49-F238E27FC236}">
                        <a16:creationId xmlns:a16="http://schemas.microsoft.com/office/drawing/2014/main" id="{95FD5684-4773-460F-A507-B282D920AB05}"/>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78" name="Grupo 177">
                  <a:extLst>
                    <a:ext uri="{FF2B5EF4-FFF2-40B4-BE49-F238E27FC236}">
                      <a16:creationId xmlns:a16="http://schemas.microsoft.com/office/drawing/2014/main" id="{68A79C76-CFC4-46B5-B524-B113AE261797}"/>
                    </a:ext>
                  </a:extLst>
                </p:cNvPr>
                <p:cNvGrpSpPr/>
                <p:nvPr/>
              </p:nvGrpSpPr>
              <p:grpSpPr>
                <a:xfrm>
                  <a:off x="6135240" y="8339765"/>
                  <a:ext cx="860093" cy="166455"/>
                  <a:chOff x="6014569" y="7907624"/>
                  <a:chExt cx="860093" cy="166455"/>
                </a:xfrm>
              </p:grpSpPr>
              <p:sp>
                <p:nvSpPr>
                  <p:cNvPr id="179" name="Elipse 178">
                    <a:extLst>
                      <a:ext uri="{FF2B5EF4-FFF2-40B4-BE49-F238E27FC236}">
                        <a16:creationId xmlns:a16="http://schemas.microsoft.com/office/drawing/2014/main" id="{2CBBDFBE-EB0C-41CC-A88B-D5A807205905}"/>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0" name="Elipse 179">
                    <a:extLst>
                      <a:ext uri="{FF2B5EF4-FFF2-40B4-BE49-F238E27FC236}">
                        <a16:creationId xmlns:a16="http://schemas.microsoft.com/office/drawing/2014/main" id="{7D157F79-D910-4D52-8F42-75F981207E22}"/>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1" name="Grupo 180">
                  <a:extLst>
                    <a:ext uri="{FF2B5EF4-FFF2-40B4-BE49-F238E27FC236}">
                      <a16:creationId xmlns:a16="http://schemas.microsoft.com/office/drawing/2014/main" id="{1A443DDB-ACFE-4675-ABFF-E3444529CF83}"/>
                    </a:ext>
                  </a:extLst>
                </p:cNvPr>
                <p:cNvGrpSpPr/>
                <p:nvPr/>
              </p:nvGrpSpPr>
              <p:grpSpPr>
                <a:xfrm>
                  <a:off x="6135240" y="8532781"/>
                  <a:ext cx="860093" cy="166455"/>
                  <a:chOff x="6014569" y="7907624"/>
                  <a:chExt cx="860093" cy="166455"/>
                </a:xfrm>
              </p:grpSpPr>
              <p:sp>
                <p:nvSpPr>
                  <p:cNvPr id="182" name="Elipse 181">
                    <a:extLst>
                      <a:ext uri="{FF2B5EF4-FFF2-40B4-BE49-F238E27FC236}">
                        <a16:creationId xmlns:a16="http://schemas.microsoft.com/office/drawing/2014/main" id="{E7A56ADF-EACC-40C7-9184-0E3F0740A45D}"/>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3" name="Elipse 182">
                    <a:extLst>
                      <a:ext uri="{FF2B5EF4-FFF2-40B4-BE49-F238E27FC236}">
                        <a16:creationId xmlns:a16="http://schemas.microsoft.com/office/drawing/2014/main" id="{1973D5AE-4FF3-41F8-A147-1A0EDB4CCABB}"/>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nvGrpSpPr>
                <p:cNvPr id="184" name="Grupo 183">
                  <a:extLst>
                    <a:ext uri="{FF2B5EF4-FFF2-40B4-BE49-F238E27FC236}">
                      <a16:creationId xmlns:a16="http://schemas.microsoft.com/office/drawing/2014/main" id="{A0DD16A7-4851-49C7-AD7E-6396DE84D217}"/>
                    </a:ext>
                  </a:extLst>
                </p:cNvPr>
                <p:cNvGrpSpPr/>
                <p:nvPr/>
              </p:nvGrpSpPr>
              <p:grpSpPr>
                <a:xfrm>
                  <a:off x="6135240" y="8725797"/>
                  <a:ext cx="860093" cy="166455"/>
                  <a:chOff x="6014569" y="7907624"/>
                  <a:chExt cx="860093" cy="166455"/>
                </a:xfrm>
              </p:grpSpPr>
              <p:sp>
                <p:nvSpPr>
                  <p:cNvPr id="185" name="Elipse 184">
                    <a:extLst>
                      <a:ext uri="{FF2B5EF4-FFF2-40B4-BE49-F238E27FC236}">
                        <a16:creationId xmlns:a16="http://schemas.microsoft.com/office/drawing/2014/main" id="{A25605AE-999C-4A5F-B9C0-9B6032B44867}"/>
                      </a:ext>
                    </a:extLst>
                  </p:cNvPr>
                  <p:cNvSpPr/>
                  <p:nvPr/>
                </p:nvSpPr>
                <p:spPr>
                  <a:xfrm>
                    <a:off x="6014569" y="7925198"/>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86" name="Elipse 185">
                    <a:extLst>
                      <a:ext uri="{FF2B5EF4-FFF2-40B4-BE49-F238E27FC236}">
                        <a16:creationId xmlns:a16="http://schemas.microsoft.com/office/drawing/2014/main" id="{FA69E7DF-4506-4800-9CFD-AB1AC1E70A37}"/>
                      </a:ext>
                    </a:extLst>
                  </p:cNvPr>
                  <p:cNvSpPr/>
                  <p:nvPr/>
                </p:nvSpPr>
                <p:spPr>
                  <a:xfrm>
                    <a:off x="6734591" y="7907624"/>
                    <a:ext cx="140071" cy="148881"/>
                  </a:xfrm>
                  <a:prstGeom prst="ellipse">
                    <a:avLst/>
                  </a:prstGeom>
                  <a:noFill/>
                  <a:ln w="25400">
                    <a:solidFill>
                      <a:srgbClr val="79D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grpSp>
          </p:grpSp>
        </p:grpSp>
        <p:sp>
          <p:nvSpPr>
            <p:cNvPr id="187" name="Rectángulo: esquinas redondeadas 186">
              <a:extLst>
                <a:ext uri="{FF2B5EF4-FFF2-40B4-BE49-F238E27FC236}">
                  <a16:creationId xmlns:a16="http://schemas.microsoft.com/office/drawing/2014/main" id="{2C0AD05E-6371-492F-9992-C11F91DAC77B}"/>
                </a:ext>
              </a:extLst>
            </p:cNvPr>
            <p:cNvSpPr/>
            <p:nvPr/>
          </p:nvSpPr>
          <p:spPr>
            <a:xfrm>
              <a:off x="31515" y="8404739"/>
              <a:ext cx="3829905" cy="1485112"/>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90" name="CuadroTexto 189">
              <a:extLst>
                <a:ext uri="{FF2B5EF4-FFF2-40B4-BE49-F238E27FC236}">
                  <a16:creationId xmlns:a16="http://schemas.microsoft.com/office/drawing/2014/main" id="{325B8F71-AFA8-4D1C-8817-B3B06A563118}"/>
                </a:ext>
              </a:extLst>
            </p:cNvPr>
            <p:cNvSpPr txBox="1"/>
            <p:nvPr/>
          </p:nvSpPr>
          <p:spPr>
            <a:xfrm>
              <a:off x="133839" y="8404739"/>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Logros</a:t>
              </a:r>
            </a:p>
          </p:txBody>
        </p:sp>
        <p:sp>
          <p:nvSpPr>
            <p:cNvPr id="192" name="CuadroTexto 191">
              <a:extLst>
                <a:ext uri="{FF2B5EF4-FFF2-40B4-BE49-F238E27FC236}">
                  <a16:creationId xmlns:a16="http://schemas.microsoft.com/office/drawing/2014/main" id="{85E2E26E-9342-4297-B7CB-788C1192AFE7}"/>
                </a:ext>
              </a:extLst>
            </p:cNvPr>
            <p:cNvSpPr txBox="1"/>
            <p:nvPr/>
          </p:nvSpPr>
          <p:spPr>
            <a:xfrm>
              <a:off x="-20858" y="8568372"/>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sp>
          <p:nvSpPr>
            <p:cNvPr id="194" name="Rectángulo: esquinas redondeadas 193">
              <a:extLst>
                <a:ext uri="{FF2B5EF4-FFF2-40B4-BE49-F238E27FC236}">
                  <a16:creationId xmlns:a16="http://schemas.microsoft.com/office/drawing/2014/main" id="{9AB7BEDB-7556-441A-9B5B-EEF117C2E971}"/>
                </a:ext>
              </a:extLst>
            </p:cNvPr>
            <p:cNvSpPr/>
            <p:nvPr/>
          </p:nvSpPr>
          <p:spPr>
            <a:xfrm>
              <a:off x="3896601" y="8451271"/>
              <a:ext cx="3829905" cy="1457700"/>
            </a:xfrm>
            <a:prstGeom prst="round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96" name="CuadroTexto 195">
              <a:extLst>
                <a:ext uri="{FF2B5EF4-FFF2-40B4-BE49-F238E27FC236}">
                  <a16:creationId xmlns:a16="http://schemas.microsoft.com/office/drawing/2014/main" id="{3E8B0A84-AA2E-44B9-9328-AF2D69544E7C}"/>
                </a:ext>
              </a:extLst>
            </p:cNvPr>
            <p:cNvSpPr txBox="1"/>
            <p:nvPr/>
          </p:nvSpPr>
          <p:spPr>
            <a:xfrm>
              <a:off x="4080631" y="8474478"/>
              <a:ext cx="3553735" cy="276999"/>
            </a:xfrm>
            <a:prstGeom prst="rect">
              <a:avLst/>
            </a:prstGeom>
            <a:noFill/>
          </p:spPr>
          <p:txBody>
            <a:bodyPr wrap="square" rtlCol="0">
              <a:spAutoFit/>
            </a:bodyPr>
            <a:lstStyle/>
            <a:p>
              <a:pPr algn="ctr"/>
              <a:r>
                <a:rPr lang="es-MX" sz="1200" dirty="0">
                  <a:solidFill>
                    <a:schemeClr val="bg1"/>
                  </a:solidFill>
                  <a:latin typeface="Comic Sans MS" panose="030F0702030302020204" pitchFamily="66" charset="0"/>
                </a:rPr>
                <a:t>Dificultades</a:t>
              </a:r>
            </a:p>
          </p:txBody>
        </p:sp>
        <p:sp>
          <p:nvSpPr>
            <p:cNvPr id="198" name="CuadroTexto 197">
              <a:extLst>
                <a:ext uri="{FF2B5EF4-FFF2-40B4-BE49-F238E27FC236}">
                  <a16:creationId xmlns:a16="http://schemas.microsoft.com/office/drawing/2014/main" id="{8EA301CD-1810-4DA1-96E7-490B3EEE9E43}"/>
                </a:ext>
              </a:extLst>
            </p:cNvPr>
            <p:cNvSpPr txBox="1"/>
            <p:nvPr/>
          </p:nvSpPr>
          <p:spPr>
            <a:xfrm>
              <a:off x="3825086" y="8591560"/>
              <a:ext cx="3901420" cy="1477328"/>
            </a:xfrm>
            <a:prstGeom prst="rect">
              <a:avLst/>
            </a:prstGeom>
            <a:noFill/>
          </p:spPr>
          <p:txBody>
            <a:bodyPr wrap="square">
              <a:spAutoFit/>
            </a:bodyPr>
            <a:lstStyle/>
            <a:p>
              <a:pPr algn="ctr"/>
              <a:r>
                <a:rPr lang="es-MX" sz="1800" dirty="0">
                  <a:solidFill>
                    <a:schemeClr val="bg1"/>
                  </a:solidFill>
                  <a:latin typeface="Comic Sans MS" panose="030F0702030302020204" pitchFamily="66" charset="0"/>
                </a:rPr>
                <a:t>_________________________________________________________________________________________________________________________________</a:t>
              </a:r>
            </a:p>
          </p:txBody>
        </p:sp>
      </p:grpSp>
      <p:pic>
        <p:nvPicPr>
          <p:cNvPr id="4" name="Imagen 3" descr="Imagen que contiene muñeca, juguete, dibujo&#10;&#10;Descripción generada automáticamente">
            <a:extLst>
              <a:ext uri="{FF2B5EF4-FFF2-40B4-BE49-F238E27FC236}">
                <a16:creationId xmlns:a16="http://schemas.microsoft.com/office/drawing/2014/main" id="{E22C5A1D-3DD3-4491-BA78-9B902ABAC3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5877" y="57424"/>
            <a:ext cx="637841" cy="1214826"/>
          </a:xfrm>
          <a:prstGeom prst="rect">
            <a:avLst/>
          </a:prstGeom>
        </p:spPr>
      </p:pic>
      <p:sp>
        <p:nvSpPr>
          <p:cNvPr id="3" name="CuadroTexto 2"/>
          <p:cNvSpPr txBox="1"/>
          <p:nvPr/>
        </p:nvSpPr>
        <p:spPr>
          <a:xfrm>
            <a:off x="615807" y="272079"/>
            <a:ext cx="417362" cy="369332"/>
          </a:xfrm>
          <a:prstGeom prst="rect">
            <a:avLst/>
          </a:prstGeom>
          <a:noFill/>
        </p:spPr>
        <p:txBody>
          <a:bodyPr wrap="square" rtlCol="0">
            <a:spAutoFit/>
          </a:bodyPr>
          <a:lstStyle/>
          <a:p>
            <a:r>
              <a:rPr lang="es-MX" dirty="0"/>
              <a:t>24</a:t>
            </a:r>
          </a:p>
        </p:txBody>
      </p:sp>
      <p:sp>
        <p:nvSpPr>
          <p:cNvPr id="7" name="CuadroTexto 6"/>
          <p:cNvSpPr txBox="1"/>
          <p:nvPr/>
        </p:nvSpPr>
        <p:spPr>
          <a:xfrm>
            <a:off x="1277161" y="271545"/>
            <a:ext cx="723744" cy="369332"/>
          </a:xfrm>
          <a:prstGeom prst="rect">
            <a:avLst/>
          </a:prstGeom>
          <a:noFill/>
        </p:spPr>
        <p:txBody>
          <a:bodyPr wrap="square" rtlCol="0">
            <a:spAutoFit/>
          </a:bodyPr>
          <a:lstStyle/>
          <a:p>
            <a:r>
              <a:rPr lang="es-MX" dirty="0"/>
              <a:t>Junio</a:t>
            </a:r>
          </a:p>
        </p:txBody>
      </p:sp>
      <p:sp>
        <p:nvSpPr>
          <p:cNvPr id="9" name="CuadroTexto 8"/>
          <p:cNvSpPr txBox="1"/>
          <p:nvPr/>
        </p:nvSpPr>
        <p:spPr>
          <a:xfrm>
            <a:off x="2113907" y="273493"/>
            <a:ext cx="1091571" cy="369332"/>
          </a:xfrm>
          <a:prstGeom prst="rect">
            <a:avLst/>
          </a:prstGeom>
          <a:noFill/>
        </p:spPr>
        <p:txBody>
          <a:bodyPr wrap="square" rtlCol="0">
            <a:spAutoFit/>
          </a:bodyPr>
          <a:lstStyle/>
          <a:p>
            <a:r>
              <a:rPr lang="es-MX" dirty="0"/>
              <a:t>2021</a:t>
            </a:r>
          </a:p>
        </p:txBody>
      </p:sp>
      <p:pic>
        <p:nvPicPr>
          <p:cNvPr id="131" name="Gráfico 130" descr="Marca de verificación">
            <a:extLst>
              <a:ext uri="{FF2B5EF4-FFF2-40B4-BE49-F238E27FC236}">
                <a16:creationId xmlns:a16="http://schemas.microsoft.com/office/drawing/2014/main" id="{FC6D521C-D7F3-42C7-82AF-F943AE0B14F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45416" y="643813"/>
            <a:ext cx="466985" cy="466985"/>
          </a:xfrm>
          <a:prstGeom prst="rect">
            <a:avLst/>
          </a:prstGeom>
        </p:spPr>
      </p:pic>
      <p:pic>
        <p:nvPicPr>
          <p:cNvPr id="154" name="Gráfico 153" descr="Marca de verificación">
            <a:extLst>
              <a:ext uri="{FF2B5EF4-FFF2-40B4-BE49-F238E27FC236}">
                <a16:creationId xmlns:a16="http://schemas.microsoft.com/office/drawing/2014/main" id="{38DFCCBD-848C-46CD-AF37-1B499A8EA31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8562" y="5920566"/>
            <a:ext cx="233048" cy="233048"/>
          </a:xfrm>
          <a:prstGeom prst="rect">
            <a:avLst/>
          </a:prstGeom>
        </p:spPr>
      </p:pic>
      <p:sp>
        <p:nvSpPr>
          <p:cNvPr id="20" name="CuadroTexto 19">
            <a:extLst>
              <a:ext uri="{FF2B5EF4-FFF2-40B4-BE49-F238E27FC236}">
                <a16:creationId xmlns:a16="http://schemas.microsoft.com/office/drawing/2014/main" id="{D370B546-EC02-4F4C-A8FA-139F9074F86A}"/>
              </a:ext>
            </a:extLst>
          </p:cNvPr>
          <p:cNvSpPr txBox="1"/>
          <p:nvPr/>
        </p:nvSpPr>
        <p:spPr>
          <a:xfrm>
            <a:off x="69280" y="8619014"/>
            <a:ext cx="3971006" cy="1323439"/>
          </a:xfrm>
          <a:prstGeom prst="rect">
            <a:avLst/>
          </a:prstGeom>
          <a:noFill/>
        </p:spPr>
        <p:txBody>
          <a:bodyPr wrap="square" rtlCol="0">
            <a:spAutoFit/>
          </a:bodyPr>
          <a:lstStyle/>
          <a:p>
            <a:r>
              <a:rPr lang="es-MX" sz="1600" dirty="0"/>
              <a:t>El aprendizaje esperado se favoreció de manera adecuada, la participación de los alumnos fue muy buena y el apoyo de los padres de familia siguió siendo positivo y son agradecidos.</a:t>
            </a:r>
          </a:p>
        </p:txBody>
      </p:sp>
      <p:sp>
        <p:nvSpPr>
          <p:cNvPr id="158" name="CuadroTexto 157">
            <a:extLst>
              <a:ext uri="{FF2B5EF4-FFF2-40B4-BE49-F238E27FC236}">
                <a16:creationId xmlns:a16="http://schemas.microsoft.com/office/drawing/2014/main" id="{7C6D1C6F-DBDF-4288-B55A-5BD3E0042F29}"/>
              </a:ext>
            </a:extLst>
          </p:cNvPr>
          <p:cNvSpPr txBox="1"/>
          <p:nvPr/>
        </p:nvSpPr>
        <p:spPr>
          <a:xfrm>
            <a:off x="3993834" y="8641512"/>
            <a:ext cx="3635438" cy="584775"/>
          </a:xfrm>
          <a:prstGeom prst="rect">
            <a:avLst/>
          </a:prstGeom>
          <a:noFill/>
        </p:spPr>
        <p:txBody>
          <a:bodyPr wrap="square" rtlCol="0">
            <a:spAutoFit/>
          </a:bodyPr>
          <a:lstStyle/>
          <a:p>
            <a:r>
              <a:rPr lang="es-MX" sz="1600" dirty="0"/>
              <a:t>No envían sus evidencias hasta en la noche cuando cerré el grupo.</a:t>
            </a:r>
          </a:p>
        </p:txBody>
      </p:sp>
      <p:pic>
        <p:nvPicPr>
          <p:cNvPr id="160" name="Gráfico 159" descr="Marca de verificación">
            <a:extLst>
              <a:ext uri="{FF2B5EF4-FFF2-40B4-BE49-F238E27FC236}">
                <a16:creationId xmlns:a16="http://schemas.microsoft.com/office/drawing/2014/main" id="{88C2868D-0D25-4EA5-A676-931A628FBEB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8" y="7406005"/>
            <a:ext cx="252943" cy="252943"/>
          </a:xfrm>
          <a:prstGeom prst="rect">
            <a:avLst/>
          </a:prstGeom>
        </p:spPr>
      </p:pic>
      <p:pic>
        <p:nvPicPr>
          <p:cNvPr id="162" name="Gráfico 161" descr="Marca de verificación">
            <a:extLst>
              <a:ext uri="{FF2B5EF4-FFF2-40B4-BE49-F238E27FC236}">
                <a16:creationId xmlns:a16="http://schemas.microsoft.com/office/drawing/2014/main" id="{F845E429-CB9E-418B-8D61-F33E082760B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0529" y="7614394"/>
            <a:ext cx="252943" cy="252943"/>
          </a:xfrm>
          <a:prstGeom prst="rect">
            <a:avLst/>
          </a:prstGeom>
        </p:spPr>
      </p:pic>
      <p:pic>
        <p:nvPicPr>
          <p:cNvPr id="163" name="Gráfico 162" descr="Marca de verificación">
            <a:extLst>
              <a:ext uri="{FF2B5EF4-FFF2-40B4-BE49-F238E27FC236}">
                <a16:creationId xmlns:a16="http://schemas.microsoft.com/office/drawing/2014/main" id="{DDAF6D6E-B308-45A3-81B8-6BF7DB4C208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53842" y="7814606"/>
            <a:ext cx="252943" cy="252943"/>
          </a:xfrm>
          <a:prstGeom prst="rect">
            <a:avLst/>
          </a:prstGeom>
        </p:spPr>
      </p:pic>
      <p:pic>
        <p:nvPicPr>
          <p:cNvPr id="164" name="Gráfico 163" descr="Marca de verificación">
            <a:extLst>
              <a:ext uri="{FF2B5EF4-FFF2-40B4-BE49-F238E27FC236}">
                <a16:creationId xmlns:a16="http://schemas.microsoft.com/office/drawing/2014/main" id="{46F3E4A8-EED9-41E2-AA65-71C971C1DC8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62185" y="7993410"/>
            <a:ext cx="252943" cy="252943"/>
          </a:xfrm>
          <a:prstGeom prst="rect">
            <a:avLst/>
          </a:prstGeom>
        </p:spPr>
      </p:pic>
      <p:pic>
        <p:nvPicPr>
          <p:cNvPr id="167" name="Gráfico 166" descr="Marca de verificación">
            <a:extLst>
              <a:ext uri="{FF2B5EF4-FFF2-40B4-BE49-F238E27FC236}">
                <a16:creationId xmlns:a16="http://schemas.microsoft.com/office/drawing/2014/main" id="{2C93F789-00E4-4DAA-913B-EEACC917B4D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74077" y="8176598"/>
            <a:ext cx="252943" cy="252943"/>
          </a:xfrm>
          <a:prstGeom prst="rect">
            <a:avLst/>
          </a:prstGeom>
        </p:spPr>
      </p:pic>
      <p:sp>
        <p:nvSpPr>
          <p:cNvPr id="188" name="CuadroTexto 187">
            <a:extLst>
              <a:ext uri="{FF2B5EF4-FFF2-40B4-BE49-F238E27FC236}">
                <a16:creationId xmlns:a16="http://schemas.microsoft.com/office/drawing/2014/main" id="{B831D29B-ED70-4EE9-977D-74E2AFEAE298}"/>
              </a:ext>
            </a:extLst>
          </p:cNvPr>
          <p:cNvSpPr txBox="1"/>
          <p:nvPr/>
        </p:nvSpPr>
        <p:spPr>
          <a:xfrm>
            <a:off x="3572533" y="4183360"/>
            <a:ext cx="4249007" cy="1015663"/>
          </a:xfrm>
          <a:prstGeom prst="rect">
            <a:avLst/>
          </a:prstGeom>
          <a:noFill/>
        </p:spPr>
        <p:txBody>
          <a:bodyPr wrap="square" rtlCol="0">
            <a:spAutoFit/>
          </a:bodyPr>
          <a:lstStyle/>
          <a:p>
            <a:r>
              <a:rPr lang="es-MX" sz="1200" dirty="0"/>
              <a:t>Cada una de las actividades favoreció el aprendizaje esperado de acuerdo a la programación de aprende en casa y los niños se interesaron mucho por la actividad de las aves, les gustó realizarla y algunos papás comenzaron muy pronto a enviarme evidencias.</a:t>
            </a:r>
          </a:p>
        </p:txBody>
      </p:sp>
      <p:pic>
        <p:nvPicPr>
          <p:cNvPr id="191" name="Gráfico 190" descr="Marca de verificación">
            <a:extLst>
              <a:ext uri="{FF2B5EF4-FFF2-40B4-BE49-F238E27FC236}">
                <a16:creationId xmlns:a16="http://schemas.microsoft.com/office/drawing/2014/main" id="{A630E55A-BE38-4D00-93D6-02059E42C1FB}"/>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091784" y="3029620"/>
            <a:ext cx="474781" cy="474781"/>
          </a:xfrm>
          <a:prstGeom prst="rect">
            <a:avLst/>
          </a:prstGeom>
        </p:spPr>
      </p:pic>
      <p:pic>
        <p:nvPicPr>
          <p:cNvPr id="193" name="Gráfico 192" descr="Marca de verificación">
            <a:extLst>
              <a:ext uri="{FF2B5EF4-FFF2-40B4-BE49-F238E27FC236}">
                <a16:creationId xmlns:a16="http://schemas.microsoft.com/office/drawing/2014/main" id="{D69711B8-7DA9-4321-9EAB-046B96E29A7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057670"/>
            <a:ext cx="227296" cy="227296"/>
          </a:xfrm>
          <a:prstGeom prst="rect">
            <a:avLst/>
          </a:prstGeom>
        </p:spPr>
      </p:pic>
      <p:pic>
        <p:nvPicPr>
          <p:cNvPr id="195" name="Gráfico 194" descr="Marca de verificación">
            <a:extLst>
              <a:ext uri="{FF2B5EF4-FFF2-40B4-BE49-F238E27FC236}">
                <a16:creationId xmlns:a16="http://schemas.microsoft.com/office/drawing/2014/main" id="{038AF57D-4451-453B-A177-9F8647B1BD6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66339" y="4286982"/>
            <a:ext cx="227296" cy="227296"/>
          </a:xfrm>
          <a:prstGeom prst="rect">
            <a:avLst/>
          </a:prstGeom>
        </p:spPr>
      </p:pic>
      <p:pic>
        <p:nvPicPr>
          <p:cNvPr id="199" name="Gráfico 198" descr="Marca de verificación">
            <a:extLst>
              <a:ext uri="{FF2B5EF4-FFF2-40B4-BE49-F238E27FC236}">
                <a16:creationId xmlns:a16="http://schemas.microsoft.com/office/drawing/2014/main" id="{6733EEEB-01C8-4E43-B641-4AD4EE0B62D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54862" y="5021094"/>
            <a:ext cx="227296" cy="227296"/>
          </a:xfrm>
          <a:prstGeom prst="rect">
            <a:avLst/>
          </a:prstGeom>
        </p:spPr>
      </p:pic>
      <p:pic>
        <p:nvPicPr>
          <p:cNvPr id="200" name="Gráfico 199" descr="Marca de verificación">
            <a:extLst>
              <a:ext uri="{FF2B5EF4-FFF2-40B4-BE49-F238E27FC236}">
                <a16:creationId xmlns:a16="http://schemas.microsoft.com/office/drawing/2014/main" id="{8C593104-E1DA-402D-970F-9437F681B9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71844" y="6117294"/>
            <a:ext cx="233048" cy="233048"/>
          </a:xfrm>
          <a:prstGeom prst="rect">
            <a:avLst/>
          </a:prstGeom>
        </p:spPr>
      </p:pic>
      <p:pic>
        <p:nvPicPr>
          <p:cNvPr id="203" name="Gráfico 202" descr="Marca de verificación">
            <a:extLst>
              <a:ext uri="{FF2B5EF4-FFF2-40B4-BE49-F238E27FC236}">
                <a16:creationId xmlns:a16="http://schemas.microsoft.com/office/drawing/2014/main" id="{B799592F-3C14-4963-9B56-C749E20AE41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76090" y="6281313"/>
            <a:ext cx="233048" cy="233048"/>
          </a:xfrm>
          <a:prstGeom prst="rect">
            <a:avLst/>
          </a:prstGeom>
        </p:spPr>
      </p:pic>
      <p:pic>
        <p:nvPicPr>
          <p:cNvPr id="204" name="Gráfico 203" descr="Marca de verificación">
            <a:extLst>
              <a:ext uri="{FF2B5EF4-FFF2-40B4-BE49-F238E27FC236}">
                <a16:creationId xmlns:a16="http://schemas.microsoft.com/office/drawing/2014/main" id="{596925DD-BCA6-46E2-BE42-1C4C6D89575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158562" y="6503515"/>
            <a:ext cx="233048" cy="233048"/>
          </a:xfrm>
          <a:prstGeom prst="rect">
            <a:avLst/>
          </a:prstGeom>
        </p:spPr>
      </p:pic>
      <p:pic>
        <p:nvPicPr>
          <p:cNvPr id="156" name="Gráfico 155" descr="Marca de verificación">
            <a:extLst>
              <a:ext uri="{FF2B5EF4-FFF2-40B4-BE49-F238E27FC236}">
                <a16:creationId xmlns:a16="http://schemas.microsoft.com/office/drawing/2014/main" id="{6CB598B8-309B-4AB3-926B-4345DDFFFBD3}"/>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4711" y="2379150"/>
            <a:ext cx="466985" cy="466985"/>
          </a:xfrm>
          <a:prstGeom prst="rect">
            <a:avLst/>
          </a:prstGeom>
        </p:spPr>
      </p:pic>
      <p:pic>
        <p:nvPicPr>
          <p:cNvPr id="159" name="Gráfico 158" descr="Marca de verificación">
            <a:extLst>
              <a:ext uri="{FF2B5EF4-FFF2-40B4-BE49-F238E27FC236}">
                <a16:creationId xmlns:a16="http://schemas.microsoft.com/office/drawing/2014/main" id="{5AEB74B7-F030-477B-BABE-52FC0454608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5339" y="7250057"/>
            <a:ext cx="252943" cy="252943"/>
          </a:xfrm>
          <a:prstGeom prst="rect">
            <a:avLst/>
          </a:prstGeom>
        </p:spPr>
      </p:pic>
      <p:pic>
        <p:nvPicPr>
          <p:cNvPr id="157" name="Gráfico 156" descr="Marca de verificación">
            <a:extLst>
              <a:ext uri="{FF2B5EF4-FFF2-40B4-BE49-F238E27FC236}">
                <a16:creationId xmlns:a16="http://schemas.microsoft.com/office/drawing/2014/main" id="{26D9EF98-872B-4C9A-A286-81BAB1550A8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45415" y="2376376"/>
            <a:ext cx="466985" cy="466985"/>
          </a:xfrm>
          <a:prstGeom prst="rect">
            <a:avLst/>
          </a:prstGeom>
        </p:spPr>
      </p:pic>
      <p:pic>
        <p:nvPicPr>
          <p:cNvPr id="189" name="Gráfico 188" descr="Marca de verificación">
            <a:extLst>
              <a:ext uri="{FF2B5EF4-FFF2-40B4-BE49-F238E27FC236}">
                <a16:creationId xmlns:a16="http://schemas.microsoft.com/office/drawing/2014/main" id="{167F816A-F1C0-41C2-9004-2D5B902820A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6889" y="4480744"/>
            <a:ext cx="227296" cy="227296"/>
          </a:xfrm>
          <a:prstGeom prst="rect">
            <a:avLst/>
          </a:prstGeom>
        </p:spPr>
      </p:pic>
      <p:pic>
        <p:nvPicPr>
          <p:cNvPr id="197" name="Gráfico 196" descr="Marca de verificación">
            <a:extLst>
              <a:ext uri="{FF2B5EF4-FFF2-40B4-BE49-F238E27FC236}">
                <a16:creationId xmlns:a16="http://schemas.microsoft.com/office/drawing/2014/main" id="{F0371497-4124-4089-9950-B3A06A9F0A41}"/>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70376" y="4661350"/>
            <a:ext cx="227296" cy="227296"/>
          </a:xfrm>
          <a:prstGeom prst="rect">
            <a:avLst/>
          </a:prstGeom>
        </p:spPr>
      </p:pic>
      <p:pic>
        <p:nvPicPr>
          <p:cNvPr id="205" name="Gráfico 204" descr="Marca de verificación">
            <a:extLst>
              <a:ext uri="{FF2B5EF4-FFF2-40B4-BE49-F238E27FC236}">
                <a16:creationId xmlns:a16="http://schemas.microsoft.com/office/drawing/2014/main" id="{D3A97B11-8133-41E6-8CE5-BF71A021C01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80926" y="4837210"/>
            <a:ext cx="227296" cy="227296"/>
          </a:xfrm>
          <a:prstGeom prst="rect">
            <a:avLst/>
          </a:prstGeom>
        </p:spPr>
      </p:pic>
    </p:spTree>
    <p:extLst>
      <p:ext uri="{BB962C8B-B14F-4D97-AF65-F5344CB8AC3E}">
        <p14:creationId xmlns:p14="http://schemas.microsoft.com/office/powerpoint/2010/main" val="287974565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3102</TotalTime>
  <Words>2554</Words>
  <Application>Microsoft Office PowerPoint</Application>
  <PresentationFormat>Personalizado</PresentationFormat>
  <Paragraphs>269</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Arial</vt:lpstr>
      <vt:lpstr>Calibri</vt:lpstr>
      <vt:lpstr>Calibri Light</vt:lpstr>
      <vt:lpstr>Comic Sans MS</vt:lpstr>
      <vt:lpstr>Tema de Office</vt:lpstr>
      <vt:lpstr>Escuela Normal de Educación Preescolar del Estado de Coahuila 2020 – 2021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CORINA BELTRAN GARCIA</dc:creator>
  <cp:lastModifiedBy>CORINA BELTRAN GARCIA</cp:lastModifiedBy>
  <cp:revision>114</cp:revision>
  <dcterms:created xsi:type="dcterms:W3CDTF">2020-11-09T23:20:30Z</dcterms:created>
  <dcterms:modified xsi:type="dcterms:W3CDTF">2021-06-25T00:22:32Z</dcterms:modified>
</cp:coreProperties>
</file>