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4" r:id="rId6"/>
    <p:sldId id="265" r:id="rId7"/>
    <p:sldId id="266" r:id="rId8"/>
    <p:sldId id="267" r:id="rId9"/>
    <p:sldId id="268" r:id="rId10"/>
    <p:sldId id="269" r:id="rId11"/>
    <p:sldId id="271" r:id="rId12"/>
    <p:sldId id="263" r:id="rId13"/>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7" indent="0" algn="ctr">
              <a:buNone/>
              <a:defRPr sz="1500"/>
            </a:lvl2pPr>
            <a:lvl3pPr marL="685773" indent="0" algn="ctr">
              <a:buNone/>
              <a:defRPr sz="1350"/>
            </a:lvl3pPr>
            <a:lvl4pPr marL="1028660" indent="0" algn="ctr">
              <a:buNone/>
              <a:defRPr sz="1200"/>
            </a:lvl4pPr>
            <a:lvl5pPr marL="1371546" indent="0" algn="ctr">
              <a:buNone/>
              <a:defRPr sz="1200"/>
            </a:lvl5pPr>
            <a:lvl6pPr marL="1714433" indent="0" algn="ctr">
              <a:buNone/>
              <a:defRPr sz="1200"/>
            </a:lvl6pPr>
            <a:lvl7pPr marL="2057321" indent="0" algn="ctr">
              <a:buNone/>
              <a:defRPr sz="1200"/>
            </a:lvl7pPr>
            <a:lvl8pPr marL="2400207" indent="0" algn="ctr">
              <a:buNone/>
              <a:defRPr sz="1200"/>
            </a:lvl8pPr>
            <a:lvl9pPr marL="2743094"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99770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241742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92677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3812355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887" indent="0">
              <a:buNone/>
              <a:defRPr sz="1500">
                <a:solidFill>
                  <a:schemeClr val="tx1">
                    <a:tint val="75000"/>
                  </a:schemeClr>
                </a:solidFill>
              </a:defRPr>
            </a:lvl2pPr>
            <a:lvl3pPr marL="685773" indent="0">
              <a:buNone/>
              <a:defRPr sz="1350">
                <a:solidFill>
                  <a:schemeClr val="tx1">
                    <a:tint val="75000"/>
                  </a:schemeClr>
                </a:solidFill>
              </a:defRPr>
            </a:lvl3pPr>
            <a:lvl4pPr marL="1028660" indent="0">
              <a:buNone/>
              <a:defRPr sz="1200">
                <a:solidFill>
                  <a:schemeClr val="tx1">
                    <a:tint val="75000"/>
                  </a:schemeClr>
                </a:solidFill>
              </a:defRPr>
            </a:lvl4pPr>
            <a:lvl5pPr marL="1371546" indent="0">
              <a:buNone/>
              <a:defRPr sz="1200">
                <a:solidFill>
                  <a:schemeClr val="tx1">
                    <a:tint val="75000"/>
                  </a:schemeClr>
                </a:solidFill>
              </a:defRPr>
            </a:lvl5pPr>
            <a:lvl6pPr marL="1714433" indent="0">
              <a:buNone/>
              <a:defRPr sz="1200">
                <a:solidFill>
                  <a:schemeClr val="tx1">
                    <a:tint val="75000"/>
                  </a:schemeClr>
                </a:solidFill>
              </a:defRPr>
            </a:lvl6pPr>
            <a:lvl7pPr marL="2057321" indent="0">
              <a:buNone/>
              <a:defRPr sz="1200">
                <a:solidFill>
                  <a:schemeClr val="tx1">
                    <a:tint val="75000"/>
                  </a:schemeClr>
                </a:solidFill>
              </a:defRPr>
            </a:lvl7pPr>
            <a:lvl8pPr marL="2400207" indent="0">
              <a:buNone/>
              <a:defRPr sz="1200">
                <a:solidFill>
                  <a:schemeClr val="tx1">
                    <a:tint val="75000"/>
                  </a:schemeClr>
                </a:solidFill>
              </a:defRPr>
            </a:lvl8pPr>
            <a:lvl9pPr marL="2743094"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pPr defTabSz="403159"/>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01424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54453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87" indent="0">
              <a:buNone/>
              <a:defRPr sz="1500" b="1"/>
            </a:lvl2pPr>
            <a:lvl3pPr marL="685773" indent="0">
              <a:buNone/>
              <a:defRPr sz="1350" b="1"/>
            </a:lvl3pPr>
            <a:lvl4pPr marL="1028660" indent="0">
              <a:buNone/>
              <a:defRPr sz="1200" b="1"/>
            </a:lvl4pPr>
            <a:lvl5pPr marL="1371546" indent="0">
              <a:buNone/>
              <a:defRPr sz="1200" b="1"/>
            </a:lvl5pPr>
            <a:lvl6pPr marL="1714433" indent="0">
              <a:buNone/>
              <a:defRPr sz="1200" b="1"/>
            </a:lvl6pPr>
            <a:lvl7pPr marL="2057321" indent="0">
              <a:buNone/>
              <a:defRPr sz="1200" b="1"/>
            </a:lvl7pPr>
            <a:lvl8pPr marL="2400207" indent="0">
              <a:buNone/>
              <a:defRPr sz="1200" b="1"/>
            </a:lvl8pPr>
            <a:lvl9pPr marL="2743094"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pPr defTabSz="403159"/>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26825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pPr defTabSz="403159"/>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1683366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pPr defTabSz="403159"/>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06905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02183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887" indent="0">
              <a:buNone/>
              <a:defRPr sz="2100"/>
            </a:lvl2pPr>
            <a:lvl3pPr marL="685773" indent="0">
              <a:buNone/>
              <a:defRPr sz="1800"/>
            </a:lvl3pPr>
            <a:lvl4pPr marL="1028660" indent="0">
              <a:buNone/>
              <a:defRPr sz="1500"/>
            </a:lvl4pPr>
            <a:lvl5pPr marL="1371546" indent="0">
              <a:buNone/>
              <a:defRPr sz="1500"/>
            </a:lvl5pPr>
            <a:lvl6pPr marL="1714433" indent="0">
              <a:buNone/>
              <a:defRPr sz="1500"/>
            </a:lvl6pPr>
            <a:lvl7pPr marL="2057321" indent="0">
              <a:buNone/>
              <a:defRPr sz="1500"/>
            </a:lvl7pPr>
            <a:lvl8pPr marL="2400207" indent="0">
              <a:buNone/>
              <a:defRPr sz="1500"/>
            </a:lvl8pPr>
            <a:lvl9pPr marL="2743094"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3" cy="5082118"/>
          </a:xfrm>
        </p:spPr>
        <p:txBody>
          <a:bodyPr/>
          <a:lstStyle>
            <a:lvl1pPr marL="0" indent="0">
              <a:buNone/>
              <a:defRPr sz="1200"/>
            </a:lvl1pPr>
            <a:lvl2pPr marL="342887" indent="0">
              <a:buNone/>
              <a:defRPr sz="1050"/>
            </a:lvl2pPr>
            <a:lvl3pPr marL="685773" indent="0">
              <a:buNone/>
              <a:defRPr sz="900"/>
            </a:lvl3pPr>
            <a:lvl4pPr marL="1028660" indent="0">
              <a:buNone/>
              <a:defRPr sz="750"/>
            </a:lvl4pPr>
            <a:lvl5pPr marL="1371546" indent="0">
              <a:buNone/>
              <a:defRPr sz="750"/>
            </a:lvl5pPr>
            <a:lvl6pPr marL="1714433" indent="0">
              <a:buNone/>
              <a:defRPr sz="750"/>
            </a:lvl6pPr>
            <a:lvl7pPr marL="2057321" indent="0">
              <a:buNone/>
              <a:defRPr sz="750"/>
            </a:lvl7pPr>
            <a:lvl8pPr marL="2400207" indent="0">
              <a:buNone/>
              <a:defRPr sz="750"/>
            </a:lvl8pPr>
            <a:lvl9pPr marL="2743094"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pPr defTabSz="403159"/>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4239816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03159"/>
            <a:fld id="{036E05AD-77F0-46F8-BB92-E0498C440A86}" type="datetimeFigureOut">
              <a:rPr lang="es-MX" smtClean="0">
                <a:solidFill>
                  <a:prstClr val="black">
                    <a:tint val="75000"/>
                  </a:prstClr>
                </a:solidFill>
              </a:rPr>
              <a:pPr defTabSz="403159"/>
              <a:t>25/06/2021</a:t>
            </a:fld>
            <a:endParaRPr lang="es-MX">
              <a:solidFill>
                <a:prstClr val="black">
                  <a:tint val="75000"/>
                </a:prstClr>
              </a:solidFill>
            </a:endParaRPr>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403159"/>
            <a:endParaRPr lang="es-MX">
              <a:solidFill>
                <a:prstClr val="black">
                  <a:tint val="75000"/>
                </a:prstClr>
              </a:solidFill>
            </a:endParaRPr>
          </a:p>
        </p:txBody>
      </p:sp>
      <p:sp>
        <p:nvSpPr>
          <p:cNvPr id="6" name="Slide Number Placeholder 5"/>
          <p:cNvSpPr>
            <a:spLocks noGrp="1"/>
          </p:cNvSpPr>
          <p:nvPr>
            <p:ph type="sldNum" sz="quarter" idx="4"/>
          </p:nvPr>
        </p:nvSpPr>
        <p:spPr>
          <a:xfrm>
            <a:off x="4843462" y="8475136"/>
            <a:ext cx="1543050" cy="48683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03159"/>
            <a:fld id="{56E56E53-024C-46EB-AC88-735A2590F808}" type="slidenum">
              <a:rPr lang="es-MX" smtClean="0">
                <a:solidFill>
                  <a:prstClr val="black">
                    <a:tint val="75000"/>
                  </a:prstClr>
                </a:solidFill>
              </a:rPr>
              <a:pPr defTabSz="403159"/>
              <a:t>‹Nº›</a:t>
            </a:fld>
            <a:endParaRPr lang="es-MX">
              <a:solidFill>
                <a:prstClr val="black">
                  <a:tint val="75000"/>
                </a:prstClr>
              </a:solidFill>
            </a:endParaRPr>
          </a:p>
        </p:txBody>
      </p:sp>
    </p:spTree>
    <p:extLst>
      <p:ext uri="{BB962C8B-B14F-4D97-AF65-F5344CB8AC3E}">
        <p14:creationId xmlns:p14="http://schemas.microsoft.com/office/powerpoint/2010/main" val="2445249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7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3" indent="-171443" algn="l" defTabSz="68577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0" indent="-171443" algn="l" defTabSz="68577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17" indent="-171443" algn="l" defTabSz="68577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03"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90"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7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64"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51"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37" indent="-171443" algn="l" defTabSz="68577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73" rtl="0" eaLnBrk="1" latinLnBrk="0" hangingPunct="1">
        <a:defRPr sz="1350" kern="1200">
          <a:solidFill>
            <a:schemeClr val="tx1"/>
          </a:solidFill>
          <a:latin typeface="+mn-lt"/>
          <a:ea typeface="+mn-ea"/>
          <a:cs typeface="+mn-cs"/>
        </a:defRPr>
      </a:lvl1pPr>
      <a:lvl2pPr marL="342887" algn="l" defTabSz="685773" rtl="0" eaLnBrk="1" latinLnBrk="0" hangingPunct="1">
        <a:defRPr sz="1350" kern="1200">
          <a:solidFill>
            <a:schemeClr val="tx1"/>
          </a:solidFill>
          <a:latin typeface="+mn-lt"/>
          <a:ea typeface="+mn-ea"/>
          <a:cs typeface="+mn-cs"/>
        </a:defRPr>
      </a:lvl2pPr>
      <a:lvl3pPr marL="685773" algn="l" defTabSz="685773" rtl="0" eaLnBrk="1" latinLnBrk="0" hangingPunct="1">
        <a:defRPr sz="1350" kern="1200">
          <a:solidFill>
            <a:schemeClr val="tx1"/>
          </a:solidFill>
          <a:latin typeface="+mn-lt"/>
          <a:ea typeface="+mn-ea"/>
          <a:cs typeface="+mn-cs"/>
        </a:defRPr>
      </a:lvl3pPr>
      <a:lvl4pPr marL="1028660" algn="l" defTabSz="685773" rtl="0" eaLnBrk="1" latinLnBrk="0" hangingPunct="1">
        <a:defRPr sz="1350" kern="1200">
          <a:solidFill>
            <a:schemeClr val="tx1"/>
          </a:solidFill>
          <a:latin typeface="+mn-lt"/>
          <a:ea typeface="+mn-ea"/>
          <a:cs typeface="+mn-cs"/>
        </a:defRPr>
      </a:lvl4pPr>
      <a:lvl5pPr marL="1371546" algn="l" defTabSz="685773" rtl="0" eaLnBrk="1" latinLnBrk="0" hangingPunct="1">
        <a:defRPr sz="1350" kern="1200">
          <a:solidFill>
            <a:schemeClr val="tx1"/>
          </a:solidFill>
          <a:latin typeface="+mn-lt"/>
          <a:ea typeface="+mn-ea"/>
          <a:cs typeface="+mn-cs"/>
        </a:defRPr>
      </a:lvl5pPr>
      <a:lvl6pPr marL="1714433" algn="l" defTabSz="685773" rtl="0" eaLnBrk="1" latinLnBrk="0" hangingPunct="1">
        <a:defRPr sz="1350" kern="1200">
          <a:solidFill>
            <a:schemeClr val="tx1"/>
          </a:solidFill>
          <a:latin typeface="+mn-lt"/>
          <a:ea typeface="+mn-ea"/>
          <a:cs typeface="+mn-cs"/>
        </a:defRPr>
      </a:lvl6pPr>
      <a:lvl7pPr marL="2057321" algn="l" defTabSz="685773" rtl="0" eaLnBrk="1" latinLnBrk="0" hangingPunct="1">
        <a:defRPr sz="1350" kern="1200">
          <a:solidFill>
            <a:schemeClr val="tx1"/>
          </a:solidFill>
          <a:latin typeface="+mn-lt"/>
          <a:ea typeface="+mn-ea"/>
          <a:cs typeface="+mn-cs"/>
        </a:defRPr>
      </a:lvl7pPr>
      <a:lvl8pPr marL="2400207" algn="l" defTabSz="685773" rtl="0" eaLnBrk="1" latinLnBrk="0" hangingPunct="1">
        <a:defRPr sz="1350" kern="1200">
          <a:solidFill>
            <a:schemeClr val="tx1"/>
          </a:solidFill>
          <a:latin typeface="+mn-lt"/>
          <a:ea typeface="+mn-ea"/>
          <a:cs typeface="+mn-cs"/>
        </a:defRPr>
      </a:lvl8pPr>
      <a:lvl9pPr marL="2743094" algn="l" defTabSz="68577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29076/issn.25287737vol12iss31.2019pp102-115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a:solidFill>
                  <a:prstClr val="black"/>
                </a:solidFill>
                <a:latin typeface="Arial" panose="020B0604020202020204" pitchFamily="34" charset="0"/>
                <a:cs typeface="Arial" panose="020B0604020202020204" pitchFamily="34" charset="0"/>
              </a:rPr>
              <a:t>Dolores Patricia Segovia Gómez. </a:t>
            </a: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a:solidFill>
                  <a:prstClr val="black"/>
                </a:solidFill>
                <a:latin typeface="Arial" panose="020B0604020202020204" pitchFamily="34" charset="0"/>
                <a:cs typeface="Arial" panose="020B0604020202020204" pitchFamily="34" charset="0"/>
              </a:rPr>
              <a:t>Trabajo docente y proyectos de mejora escolar.</a:t>
            </a: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Diario </a:t>
            </a: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#6. </a:t>
            </a: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3° “A”</a:t>
            </a: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                                                           Junio del 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13" y="1453992"/>
            <a:ext cx="1086169" cy="1332517"/>
          </a:xfrm>
          <a:prstGeom prst="rect">
            <a:avLst/>
          </a:prstGeom>
        </p:spPr>
      </p:pic>
    </p:spTree>
    <p:extLst>
      <p:ext uri="{BB962C8B-B14F-4D97-AF65-F5344CB8AC3E}">
        <p14:creationId xmlns:p14="http://schemas.microsoft.com/office/powerpoint/2010/main" val="331318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1"/>
            <a:ext cx="3377259" cy="655647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64933" y="527271"/>
            <a:ext cx="3133728" cy="5953168"/>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Debían comprar productos que completaran con 20 pesos.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Realizaron las operaciones necesarias para saber cuántos y cuáles productos completarían con la cifra dada, además de practicar el conteo.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Desarrollaron su pensamiento lógico matemático, siendo este el que construye el mismo niño al hacer relaciones entre los objetos a través de la manipulación, comparación u observación (Hurtado, L. et al. 2016)</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Relacionaron la actividad de la tiendita con experiencias de su vida cotidiana, como por ejemplo cuando acompañan a sus papás a realizar las compras en el súper.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En cuanto a la actividad de lenguaje y comunicación, lograron aprender algunas palabras en la lengua indígena náhuatl.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Realizaron una oración con la palabra que mas fue de su agrado, diciendo solo esa palabra en náhuatl, de acuerdo con el libro de Aprendizajes Clave (2017) es enriquecedor para los alumnos que se les presenten situaciones en donde tengan la oportunidad de conocer palabras o expresiones nuevas o de otros lugares, de esta manera podrán tener el conocimiento del significado de esas palabras en otro contexto diferente y conocerán las formas de emplear el lenguaje.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Lograron unir correctamente la palabra que estaba escrita en la lengua náhuatl con la palabra en español que le correspondía. </a:t>
            </a:r>
          </a:p>
          <a:p>
            <a:pPr marL="171450" indent="-171450" algn="just" defTabSz="403159">
              <a:buFont typeface="Arial" panose="020B0604020202020204" pitchFamily="34" charset="0"/>
              <a:buChar char="•"/>
              <a:defRPr/>
            </a:pPr>
            <a:endParaRPr lang="es-MX" sz="1058" dirty="0" smtClean="0">
              <a:solidFill>
                <a:prstClr val="black"/>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580736"/>
          </a:xfrm>
          <a:prstGeom prst="rect">
            <a:avLst/>
          </a:prstGeom>
          <a:noFill/>
        </p:spPr>
        <p:txBody>
          <a:bodyPr wrap="square">
            <a:spAutoFit/>
          </a:bodyPr>
          <a:lstStyle/>
          <a:p>
            <a:pPr marL="17145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 </a:t>
            </a:r>
            <a:r>
              <a:rPr lang="es-MX" sz="1058" dirty="0" smtClean="0">
                <a:solidFill>
                  <a:prstClr val="black"/>
                </a:solidFill>
                <a:latin typeface="Comic Sans MS" panose="030F0702030302020204" pitchFamily="66" charset="0"/>
              </a:rPr>
              <a:t>en dicha oración, la escribían y mencionaban en español, cuando realmente, el propósito era que practicaran palabras en otra lengua. </a:t>
            </a:r>
            <a:endParaRPr lang="es-MX" sz="1058"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2409869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59"/>
            <a:ext cx="6858000" cy="9131841"/>
          </a:xfrm>
          <a:prstGeom prst="rect">
            <a:avLst/>
          </a:prstGeom>
        </p:spPr>
      </p:pic>
      <p:sp>
        <p:nvSpPr>
          <p:cNvPr id="3" name="Marcador de contenido 2"/>
          <p:cNvSpPr>
            <a:spLocks noGrp="1"/>
          </p:cNvSpPr>
          <p:nvPr>
            <p:ph idx="1"/>
          </p:nvPr>
        </p:nvSpPr>
        <p:spPr>
          <a:xfrm>
            <a:off x="671942" y="1044592"/>
            <a:ext cx="5368665" cy="7054816"/>
          </a:xfrm>
        </p:spPr>
        <p:txBody>
          <a:bodyPr/>
          <a:lstStyle/>
          <a:p>
            <a:pPr marL="0" indent="0" algn="ctr" defTabSz="403159">
              <a:lnSpc>
                <a:spcPct val="100000"/>
              </a:lnSpc>
              <a:spcBef>
                <a:spcPts val="0"/>
              </a:spcBef>
              <a:buNone/>
            </a:pPr>
            <a:r>
              <a:rPr lang="es-MX" sz="1587" b="1" dirty="0">
                <a:solidFill>
                  <a:prstClr val="black"/>
                </a:solidFill>
                <a:latin typeface="Arial" panose="020B0604020202020204" pitchFamily="34" charset="0"/>
                <a:cs typeface="Arial" panose="020B0604020202020204" pitchFamily="34" charset="0"/>
              </a:rPr>
              <a:t>Día </a:t>
            </a:r>
            <a:r>
              <a:rPr lang="es-MX" sz="1587" b="1" dirty="0" smtClean="0">
                <a:solidFill>
                  <a:prstClr val="black"/>
                </a:solidFill>
                <a:latin typeface="Arial" panose="020B0604020202020204" pitchFamily="34" charset="0"/>
                <a:cs typeface="Arial" panose="020B0604020202020204" pitchFamily="34" charset="0"/>
              </a:rPr>
              <a:t>viernes </a:t>
            </a:r>
            <a:r>
              <a:rPr lang="es-MX" sz="1587" b="1" dirty="0" smtClean="0">
                <a:solidFill>
                  <a:prstClr val="black"/>
                </a:solidFill>
                <a:latin typeface="Arial" panose="020B0604020202020204" pitchFamily="34" charset="0"/>
                <a:cs typeface="Arial" panose="020B0604020202020204" pitchFamily="34" charset="0"/>
              </a:rPr>
              <a:t>25 </a:t>
            </a:r>
            <a:r>
              <a:rPr lang="es-MX" sz="1587" b="1" smtClean="0">
                <a:solidFill>
                  <a:prstClr val="black"/>
                </a:solidFill>
                <a:latin typeface="Arial" panose="020B0604020202020204" pitchFamily="34" charset="0"/>
                <a:cs typeface="Arial" panose="020B0604020202020204" pitchFamily="34" charset="0"/>
              </a:rPr>
              <a:t>de junio </a:t>
            </a:r>
            <a:r>
              <a:rPr lang="es-MX" sz="1587" b="1" dirty="0">
                <a:solidFill>
                  <a:prstClr val="black"/>
                </a:solidFill>
                <a:latin typeface="Arial" panose="020B0604020202020204" pitchFamily="34" charset="0"/>
                <a:cs typeface="Arial" panose="020B0604020202020204" pitchFamily="34" charset="0"/>
              </a:rPr>
              <a:t>del 2021</a:t>
            </a:r>
          </a:p>
          <a:p>
            <a:pPr marL="0" indent="0" algn="just">
              <a:buNone/>
            </a:pPr>
            <a:r>
              <a:rPr lang="es-MX" dirty="0" smtClean="0"/>
              <a:t>El día lunes 10 de mayo, no se aplicaron actividades de ningún área o campo de formación académica, debido a que se tomo el día para el Consejo Técnico Escolar. </a:t>
            </a:r>
          </a:p>
        </p:txBody>
      </p:sp>
    </p:spTree>
    <p:extLst>
      <p:ext uri="{BB962C8B-B14F-4D97-AF65-F5344CB8AC3E}">
        <p14:creationId xmlns:p14="http://schemas.microsoft.com/office/powerpoint/2010/main" val="138972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13211" y="600891"/>
            <a:ext cx="6479178" cy="7201972"/>
          </a:xfrm>
          <a:prstGeom prst="rect">
            <a:avLst/>
          </a:prstGeom>
          <a:noFill/>
        </p:spPr>
        <p:txBody>
          <a:bodyPr wrap="square" rtlCol="0">
            <a:spAutoFit/>
          </a:bodyPr>
          <a:lstStyle/>
          <a:p>
            <a:pPr algn="ctr"/>
            <a:r>
              <a:rPr lang="es-MX" sz="2000" b="1" dirty="0" smtClean="0">
                <a:latin typeface="Arial" panose="020B0604020202020204" pitchFamily="34" charset="0"/>
                <a:cs typeface="Arial" panose="020B0604020202020204" pitchFamily="34" charset="0"/>
              </a:rPr>
              <a:t>Bibliografía</a:t>
            </a:r>
          </a:p>
          <a:p>
            <a:endParaRPr lang="es-MX" dirty="0">
              <a:latin typeface="Arial" panose="020B0604020202020204" pitchFamily="34" charset="0"/>
              <a:cs typeface="Arial" panose="020B0604020202020204" pitchFamily="34" charset="0"/>
            </a:endParaRPr>
          </a:p>
          <a:p>
            <a:pPr indent="-612000"/>
            <a:r>
              <a:rPr lang="es-MX" sz="1600" b="0" i="0" dirty="0" err="1" smtClean="0">
                <a:solidFill>
                  <a:srgbClr val="222222"/>
                </a:solidFill>
                <a:effectLst/>
                <a:latin typeface="Arial" panose="020B0604020202020204" pitchFamily="34" charset="0"/>
                <a:cs typeface="Arial" panose="020B0604020202020204" pitchFamily="34" charset="0"/>
              </a:rPr>
              <a:t>Alcoser</a:t>
            </a:r>
            <a:r>
              <a:rPr lang="es-MX" sz="1600" b="0" i="0" dirty="0" smtClean="0">
                <a:solidFill>
                  <a:srgbClr val="222222"/>
                </a:solidFill>
                <a:effectLst/>
                <a:latin typeface="Arial" panose="020B0604020202020204" pitchFamily="34" charset="0"/>
                <a:cs typeface="Arial" panose="020B0604020202020204" pitchFamily="34" charset="0"/>
              </a:rPr>
              <a:t>-Grijalva, R., Moreno-Ronquillo, B., &amp; León-García, M. (2019). La educación emocional y su incidencia en el aprendizaje de la convivencia en inicial 2. </a:t>
            </a:r>
            <a:r>
              <a:rPr lang="es-MX" sz="1600" b="0" i="1" dirty="0" smtClean="0">
                <a:solidFill>
                  <a:srgbClr val="222222"/>
                </a:solidFill>
                <a:effectLst/>
                <a:latin typeface="Arial" panose="020B0604020202020204" pitchFamily="34" charset="0"/>
                <a:cs typeface="Arial" panose="020B0604020202020204" pitchFamily="34" charset="0"/>
              </a:rPr>
              <a:t>CIENCIA UNEMI</a:t>
            </a:r>
            <a:r>
              <a:rPr lang="es-MX" sz="1600" b="0" i="0" dirty="0" smtClean="0">
                <a:solidFill>
                  <a:srgbClr val="222222"/>
                </a:solidFill>
                <a:effectLst/>
                <a:latin typeface="Arial" panose="020B0604020202020204" pitchFamily="34" charset="0"/>
                <a:cs typeface="Arial" panose="020B0604020202020204" pitchFamily="34" charset="0"/>
              </a:rPr>
              <a:t>, </a:t>
            </a:r>
            <a:r>
              <a:rPr lang="es-MX" sz="1600" b="0" i="1" dirty="0" smtClean="0">
                <a:solidFill>
                  <a:srgbClr val="222222"/>
                </a:solidFill>
                <a:effectLst/>
                <a:latin typeface="Arial" panose="020B0604020202020204" pitchFamily="34" charset="0"/>
                <a:cs typeface="Arial" panose="020B0604020202020204" pitchFamily="34" charset="0"/>
              </a:rPr>
              <a:t>12</a:t>
            </a:r>
            <a:r>
              <a:rPr lang="es-MX" sz="1600" b="0" i="0" dirty="0" smtClean="0">
                <a:solidFill>
                  <a:srgbClr val="222222"/>
                </a:solidFill>
                <a:effectLst/>
                <a:latin typeface="Arial" panose="020B0604020202020204" pitchFamily="34" charset="0"/>
                <a:cs typeface="Arial" panose="020B0604020202020204" pitchFamily="34" charset="0"/>
              </a:rPr>
              <a:t>(31), 102-115. DOI: </a:t>
            </a:r>
            <a:r>
              <a:rPr lang="es-MX" sz="1600" b="0" i="0" dirty="0" smtClean="0">
                <a:solidFill>
                  <a:srgbClr val="222222"/>
                </a:solidFill>
                <a:effectLst/>
                <a:latin typeface="Arial" panose="020B0604020202020204" pitchFamily="34" charset="0"/>
                <a:cs typeface="Arial" panose="020B0604020202020204" pitchFamily="34" charset="0"/>
                <a:hlinkClick r:id="rId2"/>
              </a:rPr>
              <a:t>https://doi.org/10.29076/issn.25287737vol12iss31.2019pp102-115p</a:t>
            </a:r>
            <a:endParaRPr lang="es-MX" sz="1600" b="0" i="0" dirty="0" smtClean="0">
              <a:solidFill>
                <a:srgbClr val="222222"/>
              </a:solidFill>
              <a:effectLst/>
              <a:latin typeface="Arial" panose="020B0604020202020204" pitchFamily="34" charset="0"/>
              <a:cs typeface="Arial" panose="020B0604020202020204" pitchFamily="34" charset="0"/>
            </a:endParaRPr>
          </a:p>
          <a:p>
            <a:endParaRPr lang="es-MX" sz="1600" dirty="0">
              <a:solidFill>
                <a:srgbClr val="222222"/>
              </a:solidFill>
              <a:latin typeface="Arial" panose="020B0604020202020204" pitchFamily="34" charset="0"/>
              <a:cs typeface="Arial" panose="020B0604020202020204" pitchFamily="34" charset="0"/>
            </a:endParaRPr>
          </a:p>
          <a:p>
            <a:r>
              <a:rPr lang="es-MX" sz="1600" dirty="0">
                <a:solidFill>
                  <a:srgbClr val="222222"/>
                </a:solidFill>
                <a:latin typeface="Arial" panose="020B0604020202020204" pitchFamily="34" charset="0"/>
                <a:cs typeface="Arial" panose="020B0604020202020204" pitchFamily="34" charset="0"/>
              </a:rPr>
              <a:t>Cervera, J. (2006). Adquisición y desarrollo del lenguaje en Preescolar y Ciclo Inicial. </a:t>
            </a:r>
            <a:r>
              <a:rPr lang="es-MX" sz="1600" i="1" dirty="0">
                <a:solidFill>
                  <a:srgbClr val="222222"/>
                </a:solidFill>
                <a:latin typeface="Arial" panose="020B0604020202020204" pitchFamily="34" charset="0"/>
                <a:cs typeface="Arial" panose="020B0604020202020204" pitchFamily="34" charset="0"/>
              </a:rPr>
              <a:t>Editorial del Cardo, </a:t>
            </a:r>
            <a:r>
              <a:rPr lang="es-MX" sz="1600" i="1" dirty="0" err="1">
                <a:solidFill>
                  <a:srgbClr val="222222"/>
                </a:solidFill>
                <a:latin typeface="Arial" panose="020B0604020202020204" pitchFamily="34" charset="0"/>
                <a:cs typeface="Arial" panose="020B0604020202020204" pitchFamily="34" charset="0"/>
              </a:rPr>
              <a:t>Pág</a:t>
            </a:r>
            <a:r>
              <a:rPr lang="es-MX" sz="1600" dirty="0">
                <a:solidFill>
                  <a:srgbClr val="222222"/>
                </a:solidFill>
                <a:latin typeface="Arial" panose="020B0604020202020204" pitchFamily="34" charset="0"/>
                <a:cs typeface="Arial" panose="020B0604020202020204" pitchFamily="34" charset="0"/>
              </a:rPr>
              <a:t>, 231-232</a:t>
            </a:r>
            <a:r>
              <a:rPr lang="es-MX" sz="1600" dirty="0" smtClean="0">
                <a:solidFill>
                  <a:srgbClr val="222222"/>
                </a:solidFill>
                <a:latin typeface="Arial" panose="020B0604020202020204" pitchFamily="34" charset="0"/>
                <a:cs typeface="Arial" panose="020B0604020202020204" pitchFamily="34" charset="0"/>
              </a:rPr>
              <a:t>.</a:t>
            </a:r>
          </a:p>
          <a:p>
            <a:endParaRPr lang="es-MX" sz="1600" b="0" i="0" dirty="0" smtClean="0">
              <a:solidFill>
                <a:srgbClr val="222222"/>
              </a:solidFill>
              <a:effectLst/>
              <a:latin typeface="Arial" panose="020B0604020202020204" pitchFamily="34" charset="0"/>
              <a:cs typeface="Arial" panose="020B0604020202020204" pitchFamily="34" charset="0"/>
            </a:endParaRPr>
          </a:p>
          <a:p>
            <a:r>
              <a:rPr lang="es-MX" sz="1600" dirty="0">
                <a:solidFill>
                  <a:srgbClr val="222222"/>
                </a:solidFill>
                <a:latin typeface="Arial" panose="020B0604020202020204" pitchFamily="34" charset="0"/>
                <a:cs typeface="Arial" panose="020B0604020202020204" pitchFamily="34" charset="0"/>
              </a:rPr>
              <a:t>Hernández Torres, F. P. (2019). Favorecer el desarrollo de las habilidades científicas mediante la experimentación como estrategia didáctica en un grupo de tercer año de preescolar</a:t>
            </a:r>
            <a:r>
              <a:rPr lang="es-MX" sz="1600" dirty="0" smtClean="0">
                <a:solidFill>
                  <a:srgbClr val="222222"/>
                </a:solidFill>
                <a:latin typeface="Arial" panose="020B0604020202020204" pitchFamily="34" charset="0"/>
                <a:cs typeface="Arial" panose="020B0604020202020204" pitchFamily="34" charset="0"/>
              </a:rPr>
              <a:t>.</a:t>
            </a:r>
          </a:p>
          <a:p>
            <a:endParaRPr lang="es-MX" sz="1600" dirty="0">
              <a:solidFill>
                <a:srgbClr val="222222"/>
              </a:solidFill>
              <a:latin typeface="Arial" panose="020B0604020202020204" pitchFamily="34" charset="0"/>
              <a:cs typeface="Arial" panose="020B0604020202020204" pitchFamily="34" charset="0"/>
            </a:endParaRPr>
          </a:p>
          <a:p>
            <a:r>
              <a:rPr lang="es-MX" sz="1600" dirty="0">
                <a:solidFill>
                  <a:srgbClr val="222222"/>
                </a:solidFill>
                <a:latin typeface="Arial" panose="020B0604020202020204" pitchFamily="34" charset="0"/>
                <a:cs typeface="Arial" panose="020B0604020202020204" pitchFamily="34" charset="0"/>
              </a:rPr>
              <a:t>Hurtado Londoño, L. J., Cano Larrea, M. P., &amp; Moscoso Bermúdez, M. A. (2016). El conteo en preescolar: una propuesta didáctica a través del juego y materiales manipulativos.</a:t>
            </a:r>
            <a:endParaRPr lang="es-MX" sz="1600" dirty="0" smtClean="0">
              <a:solidFill>
                <a:srgbClr val="222222"/>
              </a:solidFill>
              <a:latin typeface="Arial" panose="020B0604020202020204" pitchFamily="34" charset="0"/>
              <a:cs typeface="Arial" panose="020B0604020202020204" pitchFamily="34" charset="0"/>
            </a:endParaRPr>
          </a:p>
          <a:p>
            <a:endParaRPr lang="es-MX" sz="1600" dirty="0">
              <a:solidFill>
                <a:srgbClr val="222222"/>
              </a:solidFill>
              <a:latin typeface="Arial" panose="020B0604020202020204" pitchFamily="34" charset="0"/>
              <a:cs typeface="Arial" panose="020B0604020202020204" pitchFamily="34" charset="0"/>
            </a:endParaRPr>
          </a:p>
          <a:p>
            <a:r>
              <a:rPr lang="es-MX" sz="1600" dirty="0">
                <a:solidFill>
                  <a:srgbClr val="222222"/>
                </a:solidFill>
                <a:latin typeface="Arial" panose="020B0604020202020204" pitchFamily="34" charset="0"/>
                <a:cs typeface="Arial" panose="020B0604020202020204" pitchFamily="34" charset="0"/>
              </a:rPr>
              <a:t>Ortiz, C. A. (2015). La educación emocional como facilitadora de procesos de paz en el contexto educativo. In Miradas diversas de la educación en Iberoamérica (pp. 495-500). Servicio de Publicaciones.</a:t>
            </a:r>
          </a:p>
          <a:p>
            <a:endParaRPr lang="es-MX" sz="1600" dirty="0">
              <a:solidFill>
                <a:srgbClr val="222222"/>
              </a:solidFill>
              <a:latin typeface="Arial" panose="020B0604020202020204" pitchFamily="34" charset="0"/>
              <a:cs typeface="Arial" panose="020B0604020202020204" pitchFamily="34" charset="0"/>
            </a:endParaRPr>
          </a:p>
          <a:p>
            <a:r>
              <a:rPr lang="es-MX" sz="1600" dirty="0" smtClean="0">
                <a:solidFill>
                  <a:srgbClr val="222222"/>
                </a:solidFill>
                <a:latin typeface="Arial" panose="020B0604020202020204" pitchFamily="34" charset="0"/>
                <a:cs typeface="Arial" panose="020B0604020202020204" pitchFamily="34" charset="0"/>
              </a:rPr>
              <a:t>Secretaría de Educación Pública. </a:t>
            </a:r>
            <a:r>
              <a:rPr lang="es-MX" sz="1600" dirty="0">
                <a:solidFill>
                  <a:srgbClr val="222222"/>
                </a:solidFill>
                <a:latin typeface="Arial" panose="020B0604020202020204" pitchFamily="34" charset="0"/>
                <a:cs typeface="Arial" panose="020B0604020202020204" pitchFamily="34" charset="0"/>
              </a:rPr>
              <a:t>(2017). Aprendizajes clave para la educación integral . México</a:t>
            </a:r>
            <a:r>
              <a:rPr lang="es-MX" sz="1600" dirty="0" smtClean="0">
                <a:solidFill>
                  <a:srgbClr val="222222"/>
                </a:solidFill>
                <a:latin typeface="Arial" panose="020B0604020202020204" pitchFamily="34" charset="0"/>
                <a:cs typeface="Arial" panose="020B0604020202020204" pitchFamily="34" charset="0"/>
              </a:rPr>
              <a:t>.</a:t>
            </a:r>
            <a:endParaRPr lang="es-MX" sz="1600" dirty="0">
              <a:solidFill>
                <a:srgbClr val="222222"/>
              </a:solidFill>
              <a:latin typeface="Arial" panose="020B0604020202020204" pitchFamily="34" charset="0"/>
              <a:cs typeface="Arial" panose="020B0604020202020204" pitchFamily="34" charset="0"/>
            </a:endParaRPr>
          </a:p>
          <a:p>
            <a:endParaRPr lang="es-MX" dirty="0">
              <a:solidFill>
                <a:srgbClr val="222222"/>
              </a:solidFill>
              <a:latin typeface="Arial" panose="020B0604020202020204" pitchFamily="34" charset="0"/>
              <a:cs typeface="Arial" panose="020B0604020202020204" pitchFamily="34" charset="0"/>
            </a:endParaRPr>
          </a:p>
          <a:p>
            <a:endParaRPr lang="es-MX" b="0" i="0" dirty="0" smtClean="0">
              <a:solidFill>
                <a:srgbClr val="222222"/>
              </a:solidFill>
              <a:effectLst/>
              <a:latin typeface="Arial" panose="020B0604020202020204" pitchFamily="34" charset="0"/>
            </a:endParaRPr>
          </a:p>
          <a:p>
            <a:endParaRPr lang="es-MX" b="0" i="0" dirty="0" smtClean="0">
              <a:solidFill>
                <a:srgbClr val="222222"/>
              </a:solidFill>
              <a:effectLst/>
              <a:latin typeface="Arial" panose="020B0604020202020204" pitchFamily="34" charset="0"/>
            </a:endParaRPr>
          </a:p>
          <a:p>
            <a:endParaRPr lang="es-MX" dirty="0"/>
          </a:p>
        </p:txBody>
      </p:sp>
    </p:spTree>
    <p:extLst>
      <p:ext uri="{BB962C8B-B14F-4D97-AF65-F5344CB8AC3E}">
        <p14:creationId xmlns:p14="http://schemas.microsoft.com/office/powerpoint/2010/main" val="587652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803" y="238274"/>
            <a:ext cx="6730685" cy="1712219"/>
          </a:xfrm>
        </p:spPr>
        <p:txBody>
          <a:bodyPr>
            <a:normAutofit/>
          </a:bodyPr>
          <a:lstStyle/>
          <a:p>
            <a:pPr algn="ctr"/>
            <a:r>
              <a:rPr lang="es-MX" sz="2116" b="1" dirty="0"/>
              <a:t>ESCUELA NORMAL DE EDUCACIÓN PREESCOLAR</a:t>
            </a:r>
            <a:r>
              <a:rPr lang="es-MX" sz="3880" dirty="0"/>
              <a:t/>
            </a:r>
            <a:br>
              <a:rPr lang="es-MX" sz="3880" dirty="0"/>
            </a:br>
            <a:endParaRPr lang="es-MX" sz="3880" dirty="0"/>
          </a:p>
        </p:txBody>
      </p:sp>
      <p:sp>
        <p:nvSpPr>
          <p:cNvPr id="3" name="Marcador de contenido 2"/>
          <p:cNvSpPr>
            <a:spLocks noGrp="1"/>
          </p:cNvSpPr>
          <p:nvPr>
            <p:ph idx="1"/>
          </p:nvPr>
        </p:nvSpPr>
        <p:spPr/>
        <p:txBody>
          <a:bodyPr/>
          <a:lstStyle/>
          <a:p>
            <a:pPr marL="0" indent="0">
              <a:buNone/>
            </a:pPr>
            <a:r>
              <a:rPr lang="es-MX" sz="1587" b="1" dirty="0">
                <a:latin typeface="Arial" panose="020B0604020202020204" pitchFamily="34" charset="0"/>
                <a:cs typeface="Arial" panose="020B0604020202020204" pitchFamily="34" charset="0"/>
              </a:rPr>
              <a:t>Nombre del estudiante normalista: </a:t>
            </a:r>
            <a:r>
              <a:rPr lang="es-MX" sz="1587" dirty="0">
                <a:latin typeface="Arial" panose="020B0604020202020204" pitchFamily="34" charset="0"/>
                <a:cs typeface="Arial" panose="020B0604020202020204" pitchFamily="34" charset="0"/>
              </a:rPr>
              <a:t>Mariana Guadalupe Gaona Montes. </a:t>
            </a:r>
          </a:p>
          <a:p>
            <a:pPr marL="0" indent="0">
              <a:buNone/>
            </a:pPr>
            <a:r>
              <a:rPr lang="es-MX" sz="1587" b="1" dirty="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3°       </a:t>
            </a:r>
            <a:r>
              <a:rPr lang="es-MX" sz="1587" b="1" dirty="0">
                <a:latin typeface="Arial" panose="020B0604020202020204" pitchFamily="34" charset="0"/>
                <a:cs typeface="Arial" panose="020B0604020202020204" pitchFamily="34" charset="0"/>
              </a:rPr>
              <a:t>Sección:</a:t>
            </a:r>
            <a:r>
              <a:rPr lang="es-MX" sz="1587" dirty="0">
                <a:latin typeface="Arial" panose="020B0604020202020204" pitchFamily="34" charset="0"/>
                <a:cs typeface="Arial" panose="020B0604020202020204" pitchFamily="34" charset="0"/>
              </a:rPr>
              <a:t> “A” </a:t>
            </a:r>
            <a:r>
              <a:rPr lang="es-MX" sz="1587" b="1" dirty="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6</a:t>
            </a:r>
          </a:p>
          <a:p>
            <a:pPr marL="0" indent="0">
              <a:buNone/>
            </a:pPr>
            <a:r>
              <a:rPr lang="es-MX" sz="1587" b="1" dirty="0">
                <a:latin typeface="Arial" panose="020B0604020202020204" pitchFamily="34" charset="0"/>
                <a:cs typeface="Arial" panose="020B0604020202020204" pitchFamily="34" charset="0"/>
              </a:rPr>
              <a:t>Institución de Práctica:</a:t>
            </a:r>
            <a:r>
              <a:rPr lang="es-MX" sz="1587" dirty="0">
                <a:latin typeface="Arial" panose="020B0604020202020204" pitchFamily="34" charset="0"/>
                <a:cs typeface="Arial" panose="020B0604020202020204" pitchFamily="34" charset="0"/>
              </a:rPr>
              <a:t> Jardín de niños Profa. Guadalupe González Ortiz TM</a:t>
            </a:r>
          </a:p>
          <a:p>
            <a:pPr marL="0" indent="0">
              <a:buNone/>
            </a:pPr>
            <a:r>
              <a:rPr lang="es-MX" sz="1587" b="1" dirty="0">
                <a:latin typeface="Arial" panose="020B0604020202020204" pitchFamily="34" charset="0"/>
                <a:cs typeface="Arial" panose="020B0604020202020204" pitchFamily="34" charset="0"/>
              </a:rPr>
              <a:t>Clave:</a:t>
            </a:r>
            <a:r>
              <a:rPr lang="es-MX" sz="1587" dirty="0">
                <a:latin typeface="Arial" panose="020B0604020202020204" pitchFamily="34" charset="0"/>
                <a:cs typeface="Arial" panose="020B0604020202020204" pitchFamily="34" charset="0"/>
              </a:rPr>
              <a:t>      </a:t>
            </a:r>
            <a:r>
              <a:rPr lang="es-MX" sz="1587" b="1" dirty="0">
                <a:latin typeface="Arial" panose="020B0604020202020204" pitchFamily="34" charset="0"/>
                <a:cs typeface="Arial" panose="020B0604020202020204" pitchFamily="34" charset="0"/>
              </a:rPr>
              <a:t>Zona Escolar: </a:t>
            </a:r>
            <a:r>
              <a:rPr lang="es-MX" sz="1587" dirty="0">
                <a:latin typeface="Arial" panose="020B0604020202020204" pitchFamily="34" charset="0"/>
                <a:cs typeface="Arial" panose="020B0604020202020204" pitchFamily="34" charset="0"/>
              </a:rPr>
              <a:t>103 de Región sur #10 </a:t>
            </a:r>
          </a:p>
          <a:p>
            <a:pPr marL="0" indent="0">
              <a:buNone/>
            </a:pPr>
            <a:r>
              <a:rPr lang="es-MX" sz="1587" b="1" dirty="0">
                <a:latin typeface="Arial" panose="020B0604020202020204" pitchFamily="34" charset="0"/>
                <a:cs typeface="Arial" panose="020B0604020202020204" pitchFamily="34" charset="0"/>
              </a:rPr>
              <a:t>Grado en el que realiza su práctica: </a:t>
            </a:r>
            <a:r>
              <a:rPr lang="es-MX" sz="1587" dirty="0">
                <a:latin typeface="Arial" panose="020B0604020202020204" pitchFamily="34" charset="0"/>
                <a:cs typeface="Arial" panose="020B0604020202020204" pitchFamily="34" charset="0"/>
              </a:rPr>
              <a:t>3° “C”</a:t>
            </a:r>
          </a:p>
          <a:p>
            <a:pPr marL="0" indent="0">
              <a:buNone/>
            </a:pPr>
            <a:r>
              <a:rPr lang="es-MX" sz="1587" b="1" dirty="0">
                <a:latin typeface="Arial" panose="020B0604020202020204" pitchFamily="34" charset="0"/>
                <a:cs typeface="Arial" panose="020B0604020202020204" pitchFamily="34" charset="0"/>
              </a:rPr>
              <a:t>Nombre del Profesor(a) Titular: </a:t>
            </a:r>
            <a:r>
              <a:rPr lang="es-MX" sz="1587" dirty="0">
                <a:latin typeface="Arial" panose="020B0604020202020204" pitchFamily="34" charset="0"/>
                <a:cs typeface="Arial" panose="020B0604020202020204" pitchFamily="34" charset="0"/>
              </a:rPr>
              <a:t>Norma Rosales Hernández.</a:t>
            </a:r>
          </a:p>
          <a:p>
            <a:pPr marL="0" indent="0">
              <a:buNone/>
            </a:pPr>
            <a:r>
              <a:rPr lang="es-MX" sz="1587" b="1" dirty="0">
                <a:latin typeface="Arial" panose="020B0604020202020204" pitchFamily="34" charset="0"/>
                <a:cs typeface="Arial" panose="020B0604020202020204" pitchFamily="34" charset="0"/>
              </a:rPr>
              <a:t>Total, de alumnos: </a:t>
            </a:r>
            <a:r>
              <a:rPr lang="es-MX" sz="1587" dirty="0">
                <a:latin typeface="Arial" panose="020B0604020202020204" pitchFamily="34" charset="0"/>
                <a:cs typeface="Arial" panose="020B0604020202020204" pitchFamily="34" charset="0"/>
              </a:rPr>
              <a:t>34     </a:t>
            </a:r>
            <a:r>
              <a:rPr lang="es-MX" sz="1587" b="1" dirty="0">
                <a:latin typeface="Arial" panose="020B0604020202020204" pitchFamily="34" charset="0"/>
                <a:cs typeface="Arial" panose="020B0604020202020204" pitchFamily="34" charset="0"/>
              </a:rPr>
              <a:t>Niños:</a:t>
            </a:r>
            <a:r>
              <a:rPr lang="es-MX" sz="1587" dirty="0">
                <a:latin typeface="Arial" panose="020B0604020202020204" pitchFamily="34" charset="0"/>
                <a:cs typeface="Arial" panose="020B0604020202020204" pitchFamily="34" charset="0"/>
              </a:rPr>
              <a:t> 16       </a:t>
            </a:r>
            <a:r>
              <a:rPr lang="es-MX" sz="1587" b="1" dirty="0">
                <a:latin typeface="Arial" panose="020B0604020202020204" pitchFamily="34" charset="0"/>
                <a:cs typeface="Arial" panose="020B0604020202020204" pitchFamily="34" charset="0"/>
              </a:rPr>
              <a:t>Niñas:</a:t>
            </a:r>
            <a:r>
              <a:rPr lang="es-MX" sz="1587" dirty="0">
                <a:latin typeface="Arial" panose="020B0604020202020204" pitchFamily="34" charset="0"/>
                <a:cs typeface="Arial" panose="020B0604020202020204" pitchFamily="34" charset="0"/>
              </a:rPr>
              <a:t> 18 </a:t>
            </a:r>
          </a:p>
          <a:p>
            <a:pPr marL="0" indent="0">
              <a:buNone/>
            </a:pPr>
            <a:r>
              <a:rPr lang="es-MX" sz="1587" b="1" dirty="0">
                <a:latin typeface="Arial" panose="020B0604020202020204" pitchFamily="34" charset="0"/>
                <a:cs typeface="Arial" panose="020B0604020202020204" pitchFamily="34" charset="0"/>
              </a:rPr>
              <a:t>Periodo de Práctica:</a:t>
            </a:r>
            <a:r>
              <a:rPr lang="es-MX" sz="1587" dirty="0">
                <a:latin typeface="Arial" panose="020B0604020202020204" pitchFamily="34" charset="0"/>
                <a:cs typeface="Arial" panose="020B0604020202020204" pitchFamily="34" charset="0"/>
              </a:rPr>
              <a:t> lunes </a:t>
            </a:r>
            <a:r>
              <a:rPr lang="es-MX" sz="1587" dirty="0" smtClean="0">
                <a:latin typeface="Arial" panose="020B0604020202020204" pitchFamily="34" charset="0"/>
                <a:cs typeface="Arial" panose="020B0604020202020204" pitchFamily="34" charset="0"/>
              </a:rPr>
              <a:t>21 </a:t>
            </a:r>
            <a:r>
              <a:rPr lang="es-MX" sz="1587" dirty="0">
                <a:latin typeface="Arial" panose="020B0604020202020204" pitchFamily="34" charset="0"/>
                <a:cs typeface="Arial" panose="020B0604020202020204" pitchFamily="34" charset="0"/>
              </a:rPr>
              <a:t>de mayo al </a:t>
            </a:r>
            <a:r>
              <a:rPr lang="es-MX" sz="1587" dirty="0" smtClean="0">
                <a:latin typeface="Arial" panose="020B0604020202020204" pitchFamily="34" charset="0"/>
                <a:cs typeface="Arial" panose="020B0604020202020204" pitchFamily="34" charset="0"/>
              </a:rPr>
              <a:t>24 </a:t>
            </a:r>
            <a:r>
              <a:rPr lang="es-MX" sz="1587" dirty="0">
                <a:latin typeface="Arial" panose="020B0604020202020204" pitchFamily="34" charset="0"/>
                <a:cs typeface="Arial" panose="020B0604020202020204" pitchFamily="34" charset="0"/>
              </a:rPr>
              <a:t>de junio del 2021</a:t>
            </a:r>
          </a:p>
          <a:p>
            <a:pPr marL="0" indent="0">
              <a:buNone/>
            </a:pPr>
            <a:endParaRPr lang="es-MX"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284711" y="998897"/>
            <a:ext cx="1906633" cy="1411077"/>
          </a:xfrm>
          <a:prstGeom prst="rect">
            <a:avLst/>
          </a:prstGeom>
          <a:noFill/>
          <a:ln>
            <a:noFill/>
          </a:ln>
        </p:spPr>
      </p:pic>
    </p:spTree>
    <p:extLst>
      <p:ext uri="{BB962C8B-B14F-4D97-AF65-F5344CB8AC3E}">
        <p14:creationId xmlns:p14="http://schemas.microsoft.com/office/powerpoint/2010/main" val="283422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792050"/>
            <a:chOff x="-60113" y="101667"/>
            <a:chExt cx="8202188" cy="997042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defRPr/>
              </a:pPr>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81676"/>
            </a:xfrm>
            <a:prstGeom prst="rect">
              <a:avLst/>
            </a:prstGeom>
            <a:noFill/>
          </p:spPr>
          <p:txBody>
            <a:bodyPr wrap="square" rtlCol="0">
              <a:spAutoFit/>
            </a:bodyPr>
            <a:lstStyle/>
            <a:p>
              <a:pPr defTabSz="403159">
                <a:defRPr/>
              </a:pPr>
              <a:r>
                <a:rPr lang="es-MX" sz="1587" dirty="0">
                  <a:solidFill>
                    <a:prstClr val="black"/>
                  </a:solidFill>
                  <a:latin typeface="Calibri" panose="020F0502020204030204"/>
                </a:rPr>
                <a:t>Situación de Aprendizaje:  </a:t>
              </a:r>
              <a:r>
                <a:rPr lang="es-MX" sz="1587" b="1" dirty="0">
                  <a:solidFill>
                    <a:prstClr val="black"/>
                  </a:solidFill>
                  <a:latin typeface="Calibri" panose="020F0502020204030204"/>
                </a:rPr>
                <a:t>APRENDE EN CASA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Lenguaje y</a:t>
                  </a:r>
                </a:p>
                <a:p>
                  <a:pPr algn="ctr" defTabSz="403159">
                    <a:defRPr/>
                  </a:pPr>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Pensamiento </a:t>
                  </a:r>
                </a:p>
                <a:p>
                  <a:pPr algn="ctr" defTabSz="403159">
                    <a:defRPr/>
                  </a:pPr>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Educación </a:t>
                  </a:r>
                </a:p>
                <a:p>
                  <a:pPr algn="ctr" defTabSz="403159">
                    <a:defRPr/>
                  </a:pPr>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defTabSz="403159">
                  <a:defRPr/>
                </a:pPr>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defRPr/>
                </a:pPr>
                <a:r>
                  <a:rPr lang="es-MX" sz="1058" dirty="0">
                    <a:solidFill>
                      <a:prstClr val="black"/>
                    </a:solidFill>
                    <a:latin typeface="Comic Sans MS" panose="030F0702030302020204" pitchFamily="66" charset="0"/>
                  </a:rPr>
                  <a:t>       Nivel de complejidad adecuado </a:t>
                </a:r>
              </a:p>
              <a:p>
                <a:pPr defTabSz="403159">
                  <a:defRPr/>
                </a:pPr>
                <a:r>
                  <a:rPr lang="es-MX" sz="1058" dirty="0">
                    <a:solidFill>
                      <a:prstClr val="black"/>
                    </a:solidFill>
                    <a:latin typeface="Comic Sans MS" panose="030F0702030302020204" pitchFamily="66" charset="0"/>
                  </a:rPr>
                  <a:t>       Organización adecuada</a:t>
                </a:r>
              </a:p>
              <a:p>
                <a:pPr defTabSz="403159">
                  <a:defRPr/>
                </a:pPr>
                <a:r>
                  <a:rPr lang="es-MX" sz="1058" dirty="0">
                    <a:solidFill>
                      <a:prstClr val="black"/>
                    </a:solidFill>
                    <a:latin typeface="Comic Sans MS" panose="030F0702030302020204" pitchFamily="66" charset="0"/>
                  </a:rPr>
                  <a:t>       Tiempo planeado correctamente</a:t>
                </a:r>
              </a:p>
              <a:p>
                <a:pPr defTabSz="403159">
                  <a:defRPr/>
                </a:pPr>
                <a:r>
                  <a:rPr lang="es-MX" sz="1058" dirty="0">
                    <a:solidFill>
                      <a:prstClr val="black"/>
                    </a:solidFill>
                    <a:latin typeface="Comic Sans MS" panose="030F0702030302020204" pitchFamily="66" charset="0"/>
                  </a:rPr>
                  <a:t>       Actividades planeadas conforme a lo planeado </a:t>
                </a:r>
              </a:p>
              <a:p>
                <a:pPr defTabSz="403159">
                  <a:defRPr/>
                </a:pPr>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351535"/>
              </a:xfrm>
              <a:prstGeom prst="rect">
                <a:avLst/>
              </a:prstGeom>
              <a:noFill/>
              <a:ln w="28575">
                <a:solidFill>
                  <a:srgbClr val="FF9999"/>
                </a:solidFill>
              </a:ln>
            </p:spPr>
            <p:txBody>
              <a:bodyPr wrap="square" rtlCol="0">
                <a:spAutoFit/>
              </a:bodyPr>
              <a:lstStyle/>
              <a:p>
                <a:pPr algn="ctr" defTabSz="403159">
                  <a:defRPr/>
                </a:pPr>
                <a:r>
                  <a:rPr lang="es-MX" sz="970" b="1" dirty="0">
                    <a:solidFill>
                      <a:prstClr val="black"/>
                    </a:solidFill>
                    <a:latin typeface="Comic Sans MS" panose="030F0702030302020204" pitchFamily="66" charset="0"/>
                  </a:rPr>
                  <a:t>Observaciones</a:t>
                </a:r>
              </a:p>
              <a:p>
                <a:pPr defTabSz="403159">
                  <a:defRPr/>
                </a:pPr>
                <a:r>
                  <a:rPr lang="es-MX" sz="882" dirty="0" smtClean="0">
                    <a:solidFill>
                      <a:prstClr val="black"/>
                    </a:solidFill>
                    <a:latin typeface="Comic Sans MS" panose="030F0702030302020204" pitchFamily="66" charset="0"/>
                  </a:rPr>
                  <a:t>En la mayoría de los casos se cumplió el aprendizaje esperado, sin embargo hubo casos en los que no se logró de la manera esperada, cuando esto sucedió, apliqué la intervención docente, en donde les hacia pequeñas reflexiones o les mencionaba lo que les faltaba en su tarea, para un aprendizaje mas enriquecedor. El nivel de complejidad, los materiales y el tiempo fueron adecuados. Las actividades se realizaron conforme a lo planeado</a:t>
                </a:r>
                <a:endParaRPr lang="es-MX" sz="1235"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Participación de la manera esperada</a:t>
                </a:r>
              </a:p>
              <a:p>
                <a:pPr algn="just" defTabSz="403159">
                  <a:defRPr/>
                </a:pPr>
                <a:r>
                  <a:rPr lang="es-MX" sz="1058" dirty="0">
                    <a:solidFill>
                      <a:prstClr val="black"/>
                    </a:solidFill>
                    <a:latin typeface="Comic Sans MS" panose="030F0702030302020204" pitchFamily="66" charset="0"/>
                  </a:rPr>
                  <a:t>Adaptación a la organización establecida</a:t>
                </a:r>
              </a:p>
              <a:p>
                <a:pPr algn="just" defTabSz="403159">
                  <a:defRPr/>
                </a:pPr>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Todos   Algunos  Pocos   Ninguno</a:t>
                </a:r>
              </a:p>
              <a:p>
                <a:pPr algn="ctr" defTabSz="403159">
                  <a:defRPr/>
                </a:pPr>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Identifico y actúa conforme a las necesidades e intereses de los alumnos  </a:t>
              </a:r>
            </a:p>
            <a:p>
              <a:pPr algn="just" defTabSz="403159">
                <a:defRPr/>
              </a:pPr>
              <a:r>
                <a:rPr lang="es-MX" sz="1058" dirty="0">
                  <a:solidFill>
                    <a:prstClr val="black"/>
                  </a:solidFill>
                  <a:latin typeface="Comic Sans MS" panose="030F0702030302020204" pitchFamily="66" charset="0"/>
                </a:rPr>
                <a:t>Fomento la participación de todos los alumnos </a:t>
              </a:r>
            </a:p>
            <a:p>
              <a:pPr algn="just" defTabSz="403159">
                <a:defRPr/>
              </a:pPr>
              <a:r>
                <a:rPr lang="es-MX" sz="1058" dirty="0">
                  <a:solidFill>
                    <a:prstClr val="black"/>
                  </a:solidFill>
                  <a:latin typeface="Comic Sans MS" panose="030F0702030302020204" pitchFamily="66" charset="0"/>
                </a:rPr>
                <a:t>Otorgo consignas claras</a:t>
              </a:r>
            </a:p>
            <a:p>
              <a:pPr algn="just" defTabSz="403159">
                <a:defRPr/>
              </a:pPr>
              <a:r>
                <a:rPr lang="es-MX" sz="1058" dirty="0">
                  <a:solidFill>
                    <a:prstClr val="black"/>
                  </a:solidFill>
                  <a:latin typeface="Comic Sans MS" panose="030F0702030302020204" pitchFamily="66" charset="0"/>
                </a:rPr>
                <a:t>Intervengo adecuadamente</a:t>
              </a:r>
            </a:p>
            <a:p>
              <a:pPr algn="just" defTabSz="403159">
                <a:defRPr/>
              </a:pPr>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     Si            No   </a:t>
                </a:r>
              </a:p>
              <a:p>
                <a:pPr algn="ctr" defTabSz="403159">
                  <a:defRPr/>
                </a:pPr>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7" y="8490421"/>
              <a:ext cx="3618424" cy="1581675"/>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Logros</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tuvo respuesta en el envío de tareas a una hora temprana. </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Los niños no tuvieron duda en cómo realizar las actividades, ni en el envío de su evidencia.</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logró que realizaran una reflexión acerca de las emociones, por medio de una serie de </a:t>
              </a:r>
            </a:p>
            <a:p>
              <a:pPr defTabSz="403159">
                <a:defRPr/>
              </a:pPr>
              <a:endParaRPr lang="es-MX" sz="1058"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581675"/>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Dificultades</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pudo observar que algunas de las palabras utilizadas en los cuestionamientos, no fueron comprendidas por los alumnos, ya que el enfoque que le daban a las respuestas no era el correcto, hubo algunas confusiones, sin embargo fueron contestadas todas las </a:t>
              </a:r>
              <a:endParaRPr lang="es-MX" sz="1058" dirty="0">
                <a:solidFill>
                  <a:prstClr val="black"/>
                </a:solidFill>
                <a:latin typeface="Comic Sans MS" panose="030F0702030302020204" pitchFamily="66" charset="0"/>
              </a:endParaRPr>
            </a:p>
            <a:p>
              <a:pPr marL="151185" indent="-151185" algn="ctr" defTabSz="403159">
                <a:buFont typeface="Arial" panose="020B0604020202020204" pitchFamily="34" charset="0"/>
                <a:buChar char="•"/>
                <a:defRPr/>
              </a:pPr>
              <a:endParaRPr lang="es-MX" sz="1058"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17" name="Imagen 16"/>
          <p:cNvPicPr>
            <a:picLocks noChangeAspect="1"/>
          </p:cNvPicPr>
          <p:nvPr/>
        </p:nvPicPr>
        <p:blipFill rotWithShape="1">
          <a:blip r:embed="rId8"/>
          <a:srcRect l="16434" t="11242" r="23154" b="31405"/>
          <a:stretch/>
        </p:blipFill>
        <p:spPr>
          <a:xfrm>
            <a:off x="5491637" y="1917547"/>
            <a:ext cx="973705" cy="973703"/>
          </a:xfrm>
          <a:prstGeom prst="rect">
            <a:avLst/>
          </a:prstGeom>
        </p:spPr>
      </p:pic>
      <p:pic>
        <p:nvPicPr>
          <p:cNvPr id="20" name="Imagen 19"/>
          <p:cNvPicPr>
            <a:picLocks noChangeAspect="1"/>
          </p:cNvPicPr>
          <p:nvPr/>
        </p:nvPicPr>
        <p:blipFill>
          <a:blip r:embed="rId8"/>
          <a:stretch>
            <a:fillRect/>
          </a:stretch>
        </p:blipFill>
        <p:spPr>
          <a:xfrm>
            <a:off x="122793" y="637070"/>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49466" y="585582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49466" y="5665006"/>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79959" y="5521092"/>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23961" y="7002398"/>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defTabSz="403159">
              <a:defRPr/>
            </a:pPr>
            <a:r>
              <a:rPr lang="es-MX" sz="2116" b="1" dirty="0" smtClean="0">
                <a:solidFill>
                  <a:prstClr val="black"/>
                </a:solidFill>
                <a:latin typeface="Calibri" panose="020F0502020204030204"/>
              </a:rPr>
              <a:t>21     </a:t>
            </a:r>
            <a:r>
              <a:rPr lang="es-MX" sz="2116" b="1" dirty="0">
                <a:solidFill>
                  <a:prstClr val="black"/>
                </a:solidFill>
                <a:latin typeface="Calibri" panose="020F0502020204030204"/>
              </a:rPr>
              <a:t>06       2021</a:t>
            </a:r>
          </a:p>
        </p:txBody>
      </p:sp>
      <p:pic>
        <p:nvPicPr>
          <p:cNvPr id="9" name="Imagen 8"/>
          <p:cNvPicPr>
            <a:picLocks noChangeAspect="1"/>
          </p:cNvPicPr>
          <p:nvPr/>
        </p:nvPicPr>
        <p:blipFill>
          <a:blip r:embed="rId9"/>
          <a:stretch>
            <a:fillRect/>
          </a:stretch>
        </p:blipFill>
        <p:spPr>
          <a:xfrm>
            <a:off x="3539299" y="2844609"/>
            <a:ext cx="482623" cy="482623"/>
          </a:xfrm>
          <a:prstGeom prst="rect">
            <a:avLst/>
          </a:prstGeom>
        </p:spPr>
      </p:pic>
      <p:pic>
        <p:nvPicPr>
          <p:cNvPr id="7" name="Imagen 6"/>
          <p:cNvPicPr>
            <a:picLocks noChangeAspect="1"/>
          </p:cNvPicPr>
          <p:nvPr/>
        </p:nvPicPr>
        <p:blipFill>
          <a:blip r:embed="rId10"/>
          <a:stretch>
            <a:fillRect/>
          </a:stretch>
        </p:blipFill>
        <p:spPr>
          <a:xfrm>
            <a:off x="43321" y="4553246"/>
            <a:ext cx="317184" cy="317184"/>
          </a:xfrm>
          <a:prstGeom prst="rect">
            <a:avLst/>
          </a:prstGeom>
        </p:spPr>
      </p:pic>
    </p:spTree>
    <p:extLst>
      <p:ext uri="{BB962C8B-B14F-4D97-AF65-F5344CB8AC3E}">
        <p14:creationId xmlns:p14="http://schemas.microsoft.com/office/powerpoint/2010/main" val="3194735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2"/>
            <a:ext cx="3377259" cy="538324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64933" y="527271"/>
            <a:ext cx="3133728" cy="4976362"/>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cuestionamientos, encaminados a la obtención de información acerca de las situaciones que los niños han experimentado y cuáles son las emociones que les producen esas situaciones. De acuerdo con Ortiz, C. (2015) la educación emocional es muy importante desde el preescolar, puesto que a esta edad se interioriza la necesidad e importancia de la convivencia sana y para que los niños tengan la capacidad de resolver retos de la vida con madurez emocional.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Por otro lado, los alumnos brindaban ejemplos de cómo las emociones se manifestaban en su cuerpo, por ejemplo: por medio de gestos en el rostro o al sentir “maripositas” en el estomago. De igual manera se logró que los niños dijeran algunas situaciones que </a:t>
            </a:r>
            <a:r>
              <a:rPr lang="es-MX" sz="1058" dirty="0">
                <a:solidFill>
                  <a:prstClr val="black"/>
                </a:solidFill>
                <a:latin typeface="Comic Sans MS" panose="030F0702030302020204" pitchFamily="66" charset="0"/>
              </a:rPr>
              <a:t>l</a:t>
            </a:r>
            <a:r>
              <a:rPr lang="es-MX" sz="1058" dirty="0" smtClean="0">
                <a:solidFill>
                  <a:prstClr val="black"/>
                </a:solidFill>
                <a:latin typeface="Comic Sans MS" panose="030F0702030302020204" pitchFamily="66" charset="0"/>
              </a:rPr>
              <a:t>es provocaban al sentir cada emoción, por ejemplo: cuando estaban alegres, abrazaban a sus padres; cuando estaban tristes, lloraban o cuando estaban enojados, no querían hablar con nadie.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les mencionó que las emociones como el enojo o la tristeza, eran buenas sentirlas, sin embargo, las tenían que aprende a controlar, para promover los cambios, la reflexión, responsabilidad, empatía, creatividad, solidaridad y convivencia (</a:t>
            </a:r>
            <a:r>
              <a:rPr lang="es-MX" sz="1058" dirty="0" err="1" smtClean="0">
                <a:solidFill>
                  <a:prstClr val="black"/>
                </a:solidFill>
                <a:latin typeface="Comic Sans MS" panose="030F0702030302020204" pitchFamily="66" charset="0"/>
              </a:rPr>
              <a:t>Alcoser</a:t>
            </a:r>
            <a:r>
              <a:rPr lang="es-MX" sz="1058" dirty="0" smtClean="0">
                <a:solidFill>
                  <a:prstClr val="black"/>
                </a:solidFill>
                <a:latin typeface="Comic Sans MS" panose="030F0702030302020204" pitchFamily="66" charset="0"/>
              </a:rPr>
              <a:t>-Grijalva, R. et al., 2019)</a:t>
            </a:r>
            <a:endParaRPr lang="es-MX" sz="1058" dirty="0">
              <a:solidFill>
                <a:prstClr val="black"/>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1557542"/>
          </a:xfrm>
          <a:prstGeom prst="rect">
            <a:avLst/>
          </a:prstGeom>
          <a:noFill/>
        </p:spPr>
        <p:txBody>
          <a:bodyPr wrap="square">
            <a:spAutoFit/>
          </a:bodyPr>
          <a:lstStyle/>
          <a:p>
            <a:pPr marL="17145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  </a:t>
            </a:r>
            <a:r>
              <a:rPr lang="es-MX" sz="1058" dirty="0" smtClean="0">
                <a:solidFill>
                  <a:prstClr val="black"/>
                </a:solidFill>
                <a:latin typeface="Comic Sans MS" panose="030F0702030302020204" pitchFamily="66" charset="0"/>
              </a:rPr>
              <a:t>Preguntas. </a:t>
            </a:r>
          </a:p>
          <a:p>
            <a:pPr marL="171450" indent="-171450" algn="just" defTabSz="403159">
              <a:buFont typeface="Arial" panose="020B0604020202020204" pitchFamily="34" charset="0"/>
              <a:buChar char="•"/>
            </a:pPr>
            <a:r>
              <a:rPr lang="es-MX" sz="1058" dirty="0" smtClean="0">
                <a:solidFill>
                  <a:prstClr val="black"/>
                </a:solidFill>
                <a:latin typeface="Comic Sans MS" panose="030F0702030302020204" pitchFamily="66" charset="0"/>
              </a:rPr>
              <a:t>Cuando se les pedía que mencionaran cuáles eran las manifestaciones que les provocaban las emociones como el enojo, la tristeza, alegría o miedo, daban respuesta mencionando el nombre de las mismas emociones anteriores y no lo que en realidad se quería conocer, como reír al sentir felicidad o llorar al sentir miedo. </a:t>
            </a:r>
            <a:endParaRPr lang="es-MX" sz="1058"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74485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defRPr/>
              </a:pPr>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81676"/>
            </a:xfrm>
            <a:prstGeom prst="rect">
              <a:avLst/>
            </a:prstGeom>
            <a:noFill/>
          </p:spPr>
          <p:txBody>
            <a:bodyPr wrap="square" rtlCol="0">
              <a:spAutoFit/>
            </a:bodyPr>
            <a:lstStyle/>
            <a:p>
              <a:pPr defTabSz="403159">
                <a:defRPr/>
              </a:pPr>
              <a:r>
                <a:rPr lang="es-MX" sz="1587" dirty="0">
                  <a:solidFill>
                    <a:prstClr val="black"/>
                  </a:solidFill>
                  <a:latin typeface="Calibri" panose="020F0502020204030204"/>
                </a:rPr>
                <a:t>Situación de Aprendizaje:  </a:t>
              </a:r>
              <a:r>
                <a:rPr lang="es-MX" sz="1587" b="1" dirty="0">
                  <a:solidFill>
                    <a:prstClr val="black"/>
                  </a:solidFill>
                  <a:latin typeface="Calibri" panose="020F0502020204030204"/>
                </a:rPr>
                <a:t>APRENDE EN CASA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Lenguaje y</a:t>
                  </a:r>
                </a:p>
                <a:p>
                  <a:pPr algn="ctr" defTabSz="403159">
                    <a:defRPr/>
                  </a:pPr>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Pensamiento </a:t>
                  </a:r>
                </a:p>
                <a:p>
                  <a:pPr algn="ctr" defTabSz="403159">
                    <a:defRPr/>
                  </a:pPr>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Educación </a:t>
                  </a:r>
                </a:p>
                <a:p>
                  <a:pPr algn="ctr" defTabSz="403159">
                    <a:defRPr/>
                  </a:pPr>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defTabSz="403159">
                  <a:defRPr/>
                </a:pPr>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defRPr/>
                </a:pPr>
                <a:r>
                  <a:rPr lang="es-MX" sz="1058" dirty="0">
                    <a:solidFill>
                      <a:prstClr val="black"/>
                    </a:solidFill>
                    <a:latin typeface="Comic Sans MS" panose="030F0702030302020204" pitchFamily="66" charset="0"/>
                  </a:rPr>
                  <a:t>       Nivel de complejidad adecuado </a:t>
                </a:r>
              </a:p>
              <a:p>
                <a:pPr defTabSz="403159">
                  <a:defRPr/>
                </a:pPr>
                <a:r>
                  <a:rPr lang="es-MX" sz="1058" dirty="0">
                    <a:solidFill>
                      <a:prstClr val="black"/>
                    </a:solidFill>
                    <a:latin typeface="Comic Sans MS" panose="030F0702030302020204" pitchFamily="66" charset="0"/>
                  </a:rPr>
                  <a:t>       Organización adecuada</a:t>
                </a:r>
              </a:p>
              <a:p>
                <a:pPr defTabSz="403159">
                  <a:defRPr/>
                </a:pPr>
                <a:r>
                  <a:rPr lang="es-MX" sz="1058" dirty="0">
                    <a:solidFill>
                      <a:prstClr val="black"/>
                    </a:solidFill>
                    <a:latin typeface="Comic Sans MS" panose="030F0702030302020204" pitchFamily="66" charset="0"/>
                  </a:rPr>
                  <a:t>       Tiempo planeado correctamente</a:t>
                </a:r>
              </a:p>
              <a:p>
                <a:pPr defTabSz="403159">
                  <a:defRPr/>
                </a:pPr>
                <a:r>
                  <a:rPr lang="es-MX" sz="1058" dirty="0">
                    <a:solidFill>
                      <a:prstClr val="black"/>
                    </a:solidFill>
                    <a:latin typeface="Comic Sans MS" panose="030F0702030302020204" pitchFamily="66" charset="0"/>
                  </a:rPr>
                  <a:t>       Actividades planeadas conforme a lo planeado </a:t>
                </a:r>
              </a:p>
              <a:p>
                <a:pPr defTabSz="403159">
                  <a:defRPr/>
                </a:pPr>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289655"/>
              </a:xfrm>
              <a:prstGeom prst="rect">
                <a:avLst/>
              </a:prstGeom>
              <a:noFill/>
              <a:ln w="28575">
                <a:solidFill>
                  <a:srgbClr val="FF9999"/>
                </a:solidFill>
              </a:ln>
            </p:spPr>
            <p:txBody>
              <a:bodyPr wrap="square" rtlCol="0">
                <a:spAutoFit/>
              </a:bodyPr>
              <a:lstStyle/>
              <a:p>
                <a:pPr algn="ctr" defTabSz="403159">
                  <a:defRPr/>
                </a:pPr>
                <a:r>
                  <a:rPr lang="es-MX" sz="970" b="1" dirty="0" smtClean="0">
                    <a:solidFill>
                      <a:prstClr val="black"/>
                    </a:solidFill>
                    <a:latin typeface="Comic Sans MS" panose="030F0702030302020204" pitchFamily="66" charset="0"/>
                  </a:rPr>
                  <a:t>Observaciones</a:t>
                </a:r>
              </a:p>
              <a:p>
                <a:pPr algn="just" defTabSz="403159">
                  <a:defRPr/>
                </a:pPr>
                <a:r>
                  <a:rPr lang="es-MX" sz="970" dirty="0" smtClean="0">
                    <a:solidFill>
                      <a:prstClr val="black"/>
                    </a:solidFill>
                    <a:latin typeface="Comic Sans MS" panose="030F0702030302020204" pitchFamily="66" charset="0"/>
                  </a:rPr>
                  <a:t>Se logró favorecer los dos aprendizajes esperados de los diferentes campos de formación académica.  El material solicitado fue fácil de conseguir y no fue necesario que compraran material para la realización del experimento. La organización fue la adecuada y de igual manera el tiempo. Se llevaron a cabo las actividades planeadas. </a:t>
                </a:r>
                <a:endParaRPr lang="es-MX" sz="970"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Participación de la manera esperada</a:t>
                </a:r>
              </a:p>
              <a:p>
                <a:pPr algn="just" defTabSz="403159">
                  <a:defRPr/>
                </a:pPr>
                <a:r>
                  <a:rPr lang="es-MX" sz="1058" dirty="0">
                    <a:solidFill>
                      <a:prstClr val="black"/>
                    </a:solidFill>
                    <a:latin typeface="Comic Sans MS" panose="030F0702030302020204" pitchFamily="66" charset="0"/>
                  </a:rPr>
                  <a:t>Adaptación a la organización establecida</a:t>
                </a:r>
              </a:p>
              <a:p>
                <a:pPr algn="just" defTabSz="403159">
                  <a:defRPr/>
                </a:pPr>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Todos   Algunos  Pocos   Ninguno</a:t>
                </a:r>
              </a:p>
              <a:p>
                <a:pPr algn="ctr" defTabSz="403159">
                  <a:defRPr/>
                </a:pPr>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Identifico y actúa conforme a las necesidades e intereses de los alumnos  </a:t>
              </a:r>
            </a:p>
            <a:p>
              <a:pPr algn="just" defTabSz="403159">
                <a:defRPr/>
              </a:pPr>
              <a:r>
                <a:rPr lang="es-MX" sz="1058" dirty="0">
                  <a:solidFill>
                    <a:prstClr val="black"/>
                  </a:solidFill>
                  <a:latin typeface="Comic Sans MS" panose="030F0702030302020204" pitchFamily="66" charset="0"/>
                </a:rPr>
                <a:t>Fomento la participación de todos los alumnos </a:t>
              </a:r>
            </a:p>
            <a:p>
              <a:pPr algn="just" defTabSz="403159">
                <a:defRPr/>
              </a:pPr>
              <a:r>
                <a:rPr lang="es-MX" sz="1058" dirty="0">
                  <a:solidFill>
                    <a:prstClr val="black"/>
                  </a:solidFill>
                  <a:latin typeface="Comic Sans MS" panose="030F0702030302020204" pitchFamily="66" charset="0"/>
                </a:rPr>
                <a:t>Otorgo consignas claras</a:t>
              </a:r>
            </a:p>
            <a:p>
              <a:pPr algn="just" defTabSz="403159">
                <a:defRPr/>
              </a:pPr>
              <a:r>
                <a:rPr lang="es-MX" sz="1058" dirty="0">
                  <a:solidFill>
                    <a:prstClr val="black"/>
                  </a:solidFill>
                  <a:latin typeface="Comic Sans MS" panose="030F0702030302020204" pitchFamily="66" charset="0"/>
                </a:rPr>
                <a:t>Intervengo adecuadamente</a:t>
              </a:r>
            </a:p>
            <a:p>
              <a:pPr algn="just" defTabSz="403159">
                <a:defRPr/>
              </a:pPr>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     Si            No   </a:t>
                </a:r>
              </a:p>
              <a:p>
                <a:pPr algn="ctr" defTabSz="403159">
                  <a:defRPr/>
                </a:pPr>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7" y="8490421"/>
              <a:ext cx="3618424"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Logros</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logró que muchos de los alumnos realizaran el experimento, y para esto recolectaron el material necesario para realizarlo. </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logro el interés en la actividad del experimento y en la realización de la tabla </a:t>
              </a:r>
              <a:endParaRPr lang="es-MX" sz="1058"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Dificultades</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Los alumnos registraban dos o mas respuestas por persona, esto podría dificultar el registro de la información en la tabla y en el pictograma. </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La totalidad de los alumnos no cumplió con mandar la tarea. </a:t>
              </a:r>
              <a:endParaRPr lang="es-MX" sz="1058"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17" name="Imagen 16"/>
          <p:cNvPicPr>
            <a:picLocks noChangeAspect="1"/>
          </p:cNvPicPr>
          <p:nvPr/>
        </p:nvPicPr>
        <p:blipFill rotWithShape="1">
          <a:blip r:embed="rId8"/>
          <a:srcRect l="16434" t="11242" r="23154" b="31405"/>
          <a:stretch/>
        </p:blipFill>
        <p:spPr>
          <a:xfrm>
            <a:off x="2481549" y="2005647"/>
            <a:ext cx="973705" cy="973703"/>
          </a:xfrm>
          <a:prstGeom prst="rect">
            <a:avLst/>
          </a:prstGeom>
        </p:spPr>
      </p:pic>
      <p:pic>
        <p:nvPicPr>
          <p:cNvPr id="20" name="Imagen 19"/>
          <p:cNvPicPr>
            <a:picLocks noChangeAspect="1"/>
          </p:cNvPicPr>
          <p:nvPr/>
        </p:nvPicPr>
        <p:blipFill>
          <a:blip r:embed="rId8"/>
          <a:stretch>
            <a:fillRect/>
          </a:stretch>
        </p:blipFill>
        <p:spPr>
          <a:xfrm>
            <a:off x="569777" y="637070"/>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49466" y="585582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49466" y="5665006"/>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79959" y="5521092"/>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23961" y="7002398"/>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defTabSz="403159">
              <a:defRPr/>
            </a:pPr>
            <a:r>
              <a:rPr lang="es-MX" sz="2116" b="1" dirty="0" smtClean="0">
                <a:solidFill>
                  <a:prstClr val="black"/>
                </a:solidFill>
                <a:latin typeface="Calibri" panose="020F0502020204030204"/>
              </a:rPr>
              <a:t>22     </a:t>
            </a:r>
            <a:r>
              <a:rPr lang="es-MX" sz="2116" b="1" dirty="0">
                <a:solidFill>
                  <a:prstClr val="black"/>
                </a:solidFill>
                <a:latin typeface="Calibri" panose="020F0502020204030204"/>
              </a:rPr>
              <a:t>06       2021</a:t>
            </a:r>
          </a:p>
        </p:txBody>
      </p:sp>
      <p:pic>
        <p:nvPicPr>
          <p:cNvPr id="9" name="Imagen 8"/>
          <p:cNvPicPr>
            <a:picLocks noChangeAspect="1"/>
          </p:cNvPicPr>
          <p:nvPr/>
        </p:nvPicPr>
        <p:blipFill>
          <a:blip r:embed="rId9"/>
          <a:stretch>
            <a:fillRect/>
          </a:stretch>
        </p:blipFill>
        <p:spPr>
          <a:xfrm>
            <a:off x="3539299" y="2844609"/>
            <a:ext cx="482623" cy="482623"/>
          </a:xfrm>
          <a:prstGeom prst="rect">
            <a:avLst/>
          </a:prstGeom>
        </p:spPr>
      </p:pic>
      <p:pic>
        <p:nvPicPr>
          <p:cNvPr id="7" name="Imagen 6"/>
          <p:cNvPicPr>
            <a:picLocks noChangeAspect="1"/>
          </p:cNvPicPr>
          <p:nvPr/>
        </p:nvPicPr>
        <p:blipFill>
          <a:blip r:embed="rId10"/>
          <a:stretch>
            <a:fillRect/>
          </a:stretch>
        </p:blipFill>
        <p:spPr>
          <a:xfrm>
            <a:off x="43321" y="4553246"/>
            <a:ext cx="317184" cy="317184"/>
          </a:xfrm>
          <a:prstGeom prst="rect">
            <a:avLst/>
          </a:prstGeom>
        </p:spPr>
      </p:pic>
      <p:pic>
        <p:nvPicPr>
          <p:cNvPr id="154" name="Imagen 153"/>
          <p:cNvPicPr>
            <a:picLocks noChangeAspect="1"/>
          </p:cNvPicPr>
          <p:nvPr/>
        </p:nvPicPr>
        <p:blipFill rotWithShape="1">
          <a:blip r:embed="rId8"/>
          <a:srcRect l="16434" t="11242" r="23154" b="31405"/>
          <a:stretch/>
        </p:blipFill>
        <p:spPr>
          <a:xfrm>
            <a:off x="1218944" y="1970710"/>
            <a:ext cx="973705" cy="973703"/>
          </a:xfrm>
          <a:prstGeom prst="rect">
            <a:avLst/>
          </a:prstGeom>
        </p:spPr>
      </p:pic>
    </p:spTree>
    <p:extLst>
      <p:ext uri="{BB962C8B-B14F-4D97-AF65-F5344CB8AC3E}">
        <p14:creationId xmlns:p14="http://schemas.microsoft.com/office/powerpoint/2010/main" val="173669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1"/>
            <a:ext cx="3377259" cy="655647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64933" y="527271"/>
            <a:ext cx="3133728" cy="6115970"/>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Para la recabación de datos.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Los alumnos tuvieron </a:t>
            </a:r>
            <a:r>
              <a:rPr lang="es-MX" sz="1058" dirty="0">
                <a:solidFill>
                  <a:prstClr val="black"/>
                </a:solidFill>
                <a:latin typeface="Comic Sans MS" panose="030F0702030302020204" pitchFamily="66" charset="0"/>
              </a:rPr>
              <a:t>la oportunidad de comprobar que objetos flotaban y cuales no, observaron, crearon </a:t>
            </a:r>
            <a:r>
              <a:rPr lang="es-MX" sz="1058" dirty="0" smtClean="0">
                <a:solidFill>
                  <a:prstClr val="black"/>
                </a:solidFill>
                <a:latin typeface="Comic Sans MS" panose="030F0702030302020204" pitchFamily="66" charset="0"/>
              </a:rPr>
              <a:t>hipostasis </a:t>
            </a:r>
            <a:r>
              <a:rPr lang="es-MX" sz="1058" dirty="0">
                <a:solidFill>
                  <a:prstClr val="black"/>
                </a:solidFill>
                <a:latin typeface="Comic Sans MS" panose="030F0702030302020204" pitchFamily="66" charset="0"/>
              </a:rPr>
              <a:t>es decir comunicaron lo que creían que iba a pasar con cada uno de los objetos y manipularon los materiales, con la finalidad de que generaran nuevos descubrimientos. </a:t>
            </a:r>
            <a:r>
              <a:rPr lang="es-MX" sz="1058" dirty="0" smtClean="0">
                <a:solidFill>
                  <a:prstClr val="black"/>
                </a:solidFill>
                <a:latin typeface="Comic Sans MS" panose="030F0702030302020204" pitchFamily="66" charset="0"/>
              </a:rPr>
              <a:t>Como ya se mencionó anteriormente, antes de hacer el experimento tuvieron que contestar una serie de preguntas para crear supuestos, de acuerdo a esto Hernández (2019) menciona que desde los primeros años de educación, los niños deben desarrollar la capacidad de pensar y entender los fenómenos que lo rodean y por eso es necesario introducirlos  a la experimentación en el aula, esto requiere que ellos clasifiquen, planeen y formulen hipótesis.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En cuanto a la actividad de pensamiento matemático se </a:t>
            </a:r>
            <a:r>
              <a:rPr lang="es-MX" sz="1058" dirty="0">
                <a:solidFill>
                  <a:prstClr val="black"/>
                </a:solidFill>
                <a:latin typeface="Comic Sans MS" panose="030F0702030302020204" pitchFamily="66" charset="0"/>
              </a:rPr>
              <a:t>logró que </a:t>
            </a:r>
            <a:r>
              <a:rPr lang="es-MX" sz="1058" dirty="0" smtClean="0">
                <a:solidFill>
                  <a:prstClr val="black"/>
                </a:solidFill>
                <a:latin typeface="Comic Sans MS" panose="030F0702030302020204" pitchFamily="66" charset="0"/>
              </a:rPr>
              <a:t>recabaran </a:t>
            </a:r>
            <a:r>
              <a:rPr lang="es-MX" sz="1058" dirty="0">
                <a:solidFill>
                  <a:prstClr val="black"/>
                </a:solidFill>
                <a:latin typeface="Comic Sans MS" panose="030F0702030302020204" pitchFamily="66" charset="0"/>
              </a:rPr>
              <a:t>datos obtenidos de una pequeña encuesta que hicieron a su familia sobre su fruta favorita. Aprendieron a analizar la información registrada en </a:t>
            </a:r>
            <a:r>
              <a:rPr lang="es-MX" sz="1058" dirty="0" smtClean="0">
                <a:solidFill>
                  <a:prstClr val="black"/>
                </a:solidFill>
                <a:latin typeface="Comic Sans MS" panose="030F0702030302020204" pitchFamily="66" charset="0"/>
              </a:rPr>
              <a:t>una tabla que se les brindó, para </a:t>
            </a:r>
            <a:r>
              <a:rPr lang="es-MX" sz="1058" dirty="0">
                <a:solidFill>
                  <a:prstClr val="black"/>
                </a:solidFill>
                <a:latin typeface="Comic Sans MS" panose="030F0702030302020204" pitchFamily="66" charset="0"/>
              </a:rPr>
              <a:t>que posteriormente la acomodaran en </a:t>
            </a:r>
            <a:r>
              <a:rPr lang="es-MX" sz="1058" dirty="0" smtClean="0">
                <a:solidFill>
                  <a:prstClr val="black"/>
                </a:solidFill>
                <a:latin typeface="Comic Sans MS" panose="030F0702030302020204" pitchFamily="66" charset="0"/>
              </a:rPr>
              <a:t>un </a:t>
            </a:r>
            <a:r>
              <a:rPr lang="es-MX" sz="1058" dirty="0">
                <a:solidFill>
                  <a:prstClr val="black"/>
                </a:solidFill>
                <a:latin typeface="Comic Sans MS" panose="030F0702030302020204" pitchFamily="66" charset="0"/>
              </a:rPr>
              <a:t>pictograma y </a:t>
            </a:r>
            <a:r>
              <a:rPr lang="es-MX" sz="1058" dirty="0" smtClean="0">
                <a:solidFill>
                  <a:prstClr val="black"/>
                </a:solidFill>
                <a:latin typeface="Comic Sans MS" panose="030F0702030302020204" pitchFamily="66" charset="0"/>
              </a:rPr>
              <a:t>así </a:t>
            </a:r>
            <a:r>
              <a:rPr lang="es-MX" sz="1058" dirty="0">
                <a:solidFill>
                  <a:prstClr val="black"/>
                </a:solidFill>
                <a:latin typeface="Comic Sans MS" panose="030F0702030302020204" pitchFamily="66" charset="0"/>
              </a:rPr>
              <a:t>obtener la fruta que mas les </a:t>
            </a:r>
            <a:r>
              <a:rPr lang="es-MX" sz="1058" dirty="0" smtClean="0">
                <a:solidFill>
                  <a:prstClr val="black"/>
                </a:solidFill>
                <a:latin typeface="Comic Sans MS" panose="030F0702030302020204" pitchFamily="66" charset="0"/>
              </a:rPr>
              <a:t>gustaba </a:t>
            </a:r>
            <a:r>
              <a:rPr lang="es-MX" sz="1058" dirty="0">
                <a:solidFill>
                  <a:prstClr val="black"/>
                </a:solidFill>
                <a:latin typeface="Comic Sans MS" panose="030F0702030302020204" pitchFamily="66" charset="0"/>
              </a:rPr>
              <a:t>a las personas </a:t>
            </a:r>
            <a:r>
              <a:rPr lang="es-MX" sz="1058" dirty="0" smtClean="0">
                <a:solidFill>
                  <a:prstClr val="black"/>
                </a:solidFill>
                <a:latin typeface="Comic Sans MS" panose="030F0702030302020204" pitchFamily="66" charset="0"/>
              </a:rPr>
              <a:t>encuestadas, siguiendo las orientaciones didácticas del libro de Aprendizajes clave (2017) los pictogramas y tablas son recursos necesarios para analizar la información recolectada, y de esta manera reconocen que cuando hay mucha información semejante puede organizarse para su interpretación. </a:t>
            </a: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743537"/>
          </a:xfrm>
          <a:prstGeom prst="rect">
            <a:avLst/>
          </a:prstGeom>
          <a:noFill/>
        </p:spPr>
        <p:txBody>
          <a:bodyPr wrap="square">
            <a:spAutoFit/>
          </a:bodyPr>
          <a:lstStyle/>
          <a:p>
            <a:pPr marL="17145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  </a:t>
            </a:r>
            <a:r>
              <a:rPr lang="es-MX" sz="1058" dirty="0" smtClean="0">
                <a:solidFill>
                  <a:prstClr val="black"/>
                </a:solidFill>
                <a:latin typeface="Comic Sans MS" panose="030F0702030302020204" pitchFamily="66" charset="0"/>
              </a:rPr>
              <a:t>Los objetos seleccionados para el experimento, tal vez eran muy fácil de reconocer si se hundían o flotaban en el agua. </a:t>
            </a:r>
            <a:endParaRPr lang="es-MX" sz="1058"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57781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defRPr/>
              </a:pPr>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81676"/>
            </a:xfrm>
            <a:prstGeom prst="rect">
              <a:avLst/>
            </a:prstGeom>
            <a:noFill/>
          </p:spPr>
          <p:txBody>
            <a:bodyPr wrap="square" rtlCol="0">
              <a:spAutoFit/>
            </a:bodyPr>
            <a:lstStyle/>
            <a:p>
              <a:pPr defTabSz="403159">
                <a:defRPr/>
              </a:pPr>
              <a:r>
                <a:rPr lang="es-MX" sz="1587" dirty="0">
                  <a:solidFill>
                    <a:prstClr val="black"/>
                  </a:solidFill>
                  <a:latin typeface="Calibri" panose="020F0502020204030204"/>
                </a:rPr>
                <a:t>Situación de Aprendizaje:  </a:t>
              </a:r>
              <a:r>
                <a:rPr lang="es-MX" sz="1587" b="1" dirty="0">
                  <a:solidFill>
                    <a:prstClr val="black"/>
                  </a:solidFill>
                  <a:latin typeface="Calibri" panose="020F0502020204030204"/>
                </a:rPr>
                <a:t>APRENDE EN CASA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Lenguaje y</a:t>
                  </a:r>
                </a:p>
                <a:p>
                  <a:pPr algn="ctr" defTabSz="403159">
                    <a:defRPr/>
                  </a:pPr>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Pensamiento </a:t>
                  </a:r>
                </a:p>
                <a:p>
                  <a:pPr algn="ctr" defTabSz="403159">
                    <a:defRPr/>
                  </a:pPr>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Educación </a:t>
                  </a:r>
                </a:p>
                <a:p>
                  <a:pPr algn="ctr" defTabSz="403159">
                    <a:defRPr/>
                  </a:pPr>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defTabSz="403159">
                  <a:defRPr/>
                </a:pPr>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defRPr/>
                </a:pPr>
                <a:r>
                  <a:rPr lang="es-MX" sz="1058" dirty="0">
                    <a:solidFill>
                      <a:prstClr val="black"/>
                    </a:solidFill>
                    <a:latin typeface="Comic Sans MS" panose="030F0702030302020204" pitchFamily="66" charset="0"/>
                  </a:rPr>
                  <a:t>       Nivel de complejidad adecuado </a:t>
                </a:r>
              </a:p>
              <a:p>
                <a:pPr defTabSz="403159">
                  <a:defRPr/>
                </a:pPr>
                <a:r>
                  <a:rPr lang="es-MX" sz="1058" dirty="0">
                    <a:solidFill>
                      <a:prstClr val="black"/>
                    </a:solidFill>
                    <a:latin typeface="Comic Sans MS" panose="030F0702030302020204" pitchFamily="66" charset="0"/>
                  </a:rPr>
                  <a:t>       Organización adecuada</a:t>
                </a:r>
              </a:p>
              <a:p>
                <a:pPr defTabSz="403159">
                  <a:defRPr/>
                </a:pPr>
                <a:r>
                  <a:rPr lang="es-MX" sz="1058" dirty="0">
                    <a:solidFill>
                      <a:prstClr val="black"/>
                    </a:solidFill>
                    <a:latin typeface="Comic Sans MS" panose="030F0702030302020204" pitchFamily="66" charset="0"/>
                  </a:rPr>
                  <a:t>       Tiempo planeado correctamente</a:t>
                </a:r>
              </a:p>
              <a:p>
                <a:pPr defTabSz="403159">
                  <a:defRPr/>
                </a:pPr>
                <a:r>
                  <a:rPr lang="es-MX" sz="1058" dirty="0">
                    <a:solidFill>
                      <a:prstClr val="black"/>
                    </a:solidFill>
                    <a:latin typeface="Comic Sans MS" panose="030F0702030302020204" pitchFamily="66" charset="0"/>
                  </a:rPr>
                  <a:t>       Actividades planeadas conforme a lo planeado </a:t>
                </a:r>
              </a:p>
              <a:p>
                <a:pPr defTabSz="403159">
                  <a:defRPr/>
                </a:pPr>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289655"/>
              </a:xfrm>
              <a:prstGeom prst="rect">
                <a:avLst/>
              </a:prstGeom>
              <a:noFill/>
              <a:ln w="28575">
                <a:solidFill>
                  <a:srgbClr val="FF9999"/>
                </a:solidFill>
              </a:ln>
            </p:spPr>
            <p:txBody>
              <a:bodyPr wrap="square" rtlCol="0">
                <a:spAutoFit/>
              </a:bodyPr>
              <a:lstStyle/>
              <a:p>
                <a:pPr algn="ctr" defTabSz="403159">
                  <a:defRPr/>
                </a:pPr>
                <a:r>
                  <a:rPr lang="es-MX" sz="970" b="1" dirty="0" smtClean="0">
                    <a:solidFill>
                      <a:prstClr val="black"/>
                    </a:solidFill>
                    <a:latin typeface="Comic Sans MS" panose="030F0702030302020204" pitchFamily="66" charset="0"/>
                  </a:rPr>
                  <a:t>Observaciones</a:t>
                </a:r>
              </a:p>
              <a:p>
                <a:pPr algn="just" defTabSz="403159">
                  <a:defRPr/>
                </a:pPr>
                <a:r>
                  <a:rPr lang="es-MX" sz="970" dirty="0" smtClean="0">
                    <a:solidFill>
                      <a:prstClr val="black"/>
                    </a:solidFill>
                    <a:latin typeface="Comic Sans MS" panose="030F0702030302020204" pitchFamily="66" charset="0"/>
                  </a:rPr>
                  <a:t>Los alumnos lograron el propósito del aprendizaje esperado  de lenguaje y comunicación. Se brindaron materiales educativos, adecuados para el aprendizaje en casa. La organización de las actividades fue buena, sin embargo siguieron mandando actividades después de que se cerrara el grupo. </a:t>
                </a:r>
                <a:endParaRPr lang="es-MX" sz="970"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Participación de la manera esperada</a:t>
                </a:r>
              </a:p>
              <a:p>
                <a:pPr algn="just" defTabSz="403159">
                  <a:defRPr/>
                </a:pPr>
                <a:r>
                  <a:rPr lang="es-MX" sz="1058" dirty="0">
                    <a:solidFill>
                      <a:prstClr val="black"/>
                    </a:solidFill>
                    <a:latin typeface="Comic Sans MS" panose="030F0702030302020204" pitchFamily="66" charset="0"/>
                  </a:rPr>
                  <a:t>Adaptación a la organización establecida</a:t>
                </a:r>
              </a:p>
              <a:p>
                <a:pPr algn="just" defTabSz="403159">
                  <a:defRPr/>
                </a:pPr>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Todos   Algunos  Pocos   Ninguno</a:t>
                </a:r>
              </a:p>
              <a:p>
                <a:pPr algn="ctr" defTabSz="403159">
                  <a:defRPr/>
                </a:pPr>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Identifico y actúa conforme a las necesidades e intereses de los alumnos  </a:t>
              </a:r>
            </a:p>
            <a:p>
              <a:pPr algn="just" defTabSz="403159">
                <a:defRPr/>
              </a:pPr>
              <a:r>
                <a:rPr lang="es-MX" sz="1058" dirty="0">
                  <a:solidFill>
                    <a:prstClr val="black"/>
                  </a:solidFill>
                  <a:latin typeface="Comic Sans MS" panose="030F0702030302020204" pitchFamily="66" charset="0"/>
                </a:rPr>
                <a:t>Fomento la participación de todos los alumnos </a:t>
              </a:r>
            </a:p>
            <a:p>
              <a:pPr algn="just" defTabSz="403159">
                <a:defRPr/>
              </a:pPr>
              <a:r>
                <a:rPr lang="es-MX" sz="1058" dirty="0">
                  <a:solidFill>
                    <a:prstClr val="black"/>
                  </a:solidFill>
                  <a:latin typeface="Comic Sans MS" panose="030F0702030302020204" pitchFamily="66" charset="0"/>
                </a:rPr>
                <a:t>Otorgo consignas claras</a:t>
              </a:r>
            </a:p>
            <a:p>
              <a:pPr algn="just" defTabSz="403159">
                <a:defRPr/>
              </a:pPr>
              <a:r>
                <a:rPr lang="es-MX" sz="1058" dirty="0">
                  <a:solidFill>
                    <a:prstClr val="black"/>
                  </a:solidFill>
                  <a:latin typeface="Comic Sans MS" panose="030F0702030302020204" pitchFamily="66" charset="0"/>
                </a:rPr>
                <a:t>Intervengo adecuadamente</a:t>
              </a:r>
            </a:p>
            <a:p>
              <a:pPr algn="just" defTabSz="403159">
                <a:defRPr/>
              </a:pPr>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     Si            No   </a:t>
                </a:r>
              </a:p>
              <a:p>
                <a:pPr algn="ctr" defTabSz="403159">
                  <a:defRPr/>
                </a:pPr>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7" y="8490421"/>
              <a:ext cx="3618424"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Logros</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logró que los alumnos identificaran el significado de lo que es una receta para después realizar la actividad solicitada, identificando las partes que la conforman y qué es lo que se debe plasmar primero. </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Los alumnos construyeron su propia receta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Dificultades</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Algunos de los carteles que utilizaron como apoyo para la exposición oral de su receta, no se distinguía completamente el contenido, esto se debía a la calidad del video o a que color de la hoja de papel y cartulina era muy oscuro, impidiendo la nitidez de la pluma,  </a:t>
              </a:r>
              <a:endParaRPr lang="es-MX" sz="1058"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20" name="Imagen 19"/>
          <p:cNvPicPr>
            <a:picLocks noChangeAspect="1"/>
          </p:cNvPicPr>
          <p:nvPr/>
        </p:nvPicPr>
        <p:blipFill>
          <a:blip r:embed="rId8"/>
          <a:stretch>
            <a:fillRect/>
          </a:stretch>
        </p:blipFill>
        <p:spPr>
          <a:xfrm>
            <a:off x="1061796" y="637070"/>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49466" y="585582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49466" y="5665006"/>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79959" y="5521092"/>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23961" y="7002398"/>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defTabSz="403159">
              <a:defRPr/>
            </a:pPr>
            <a:r>
              <a:rPr lang="es-MX" sz="2116" b="1" dirty="0" smtClean="0">
                <a:solidFill>
                  <a:prstClr val="black"/>
                </a:solidFill>
                <a:latin typeface="Calibri" panose="020F0502020204030204"/>
              </a:rPr>
              <a:t>23     </a:t>
            </a:r>
            <a:r>
              <a:rPr lang="es-MX" sz="2116" b="1" dirty="0">
                <a:solidFill>
                  <a:prstClr val="black"/>
                </a:solidFill>
                <a:latin typeface="Calibri" panose="020F0502020204030204"/>
              </a:rPr>
              <a:t>06       2021</a:t>
            </a:r>
          </a:p>
        </p:txBody>
      </p:sp>
      <p:pic>
        <p:nvPicPr>
          <p:cNvPr id="9" name="Imagen 8"/>
          <p:cNvPicPr>
            <a:picLocks noChangeAspect="1"/>
          </p:cNvPicPr>
          <p:nvPr/>
        </p:nvPicPr>
        <p:blipFill>
          <a:blip r:embed="rId9"/>
          <a:stretch>
            <a:fillRect/>
          </a:stretch>
        </p:blipFill>
        <p:spPr>
          <a:xfrm>
            <a:off x="3539299" y="2844609"/>
            <a:ext cx="482623" cy="482623"/>
          </a:xfrm>
          <a:prstGeom prst="rect">
            <a:avLst/>
          </a:prstGeom>
        </p:spPr>
      </p:pic>
      <p:pic>
        <p:nvPicPr>
          <p:cNvPr id="7" name="Imagen 6"/>
          <p:cNvPicPr>
            <a:picLocks noChangeAspect="1"/>
          </p:cNvPicPr>
          <p:nvPr/>
        </p:nvPicPr>
        <p:blipFill>
          <a:blip r:embed="rId10"/>
          <a:stretch>
            <a:fillRect/>
          </a:stretch>
        </p:blipFill>
        <p:spPr>
          <a:xfrm>
            <a:off x="43321" y="4553246"/>
            <a:ext cx="317184" cy="317184"/>
          </a:xfrm>
          <a:prstGeom prst="rect">
            <a:avLst/>
          </a:prstGeom>
        </p:spPr>
      </p:pic>
      <p:pic>
        <p:nvPicPr>
          <p:cNvPr id="154" name="Imagen 153"/>
          <p:cNvPicPr>
            <a:picLocks noChangeAspect="1"/>
          </p:cNvPicPr>
          <p:nvPr/>
        </p:nvPicPr>
        <p:blipFill rotWithShape="1">
          <a:blip r:embed="rId8"/>
          <a:srcRect l="16434" t="11242" r="23154" b="31405"/>
          <a:stretch/>
        </p:blipFill>
        <p:spPr>
          <a:xfrm>
            <a:off x="411078" y="1955553"/>
            <a:ext cx="973705" cy="973703"/>
          </a:xfrm>
          <a:prstGeom prst="rect">
            <a:avLst/>
          </a:prstGeom>
        </p:spPr>
      </p:pic>
    </p:spTree>
    <p:extLst>
      <p:ext uri="{BB962C8B-B14F-4D97-AF65-F5344CB8AC3E}">
        <p14:creationId xmlns:p14="http://schemas.microsoft.com/office/powerpoint/2010/main" val="173361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480742" y="312162"/>
            <a:ext cx="3377259" cy="3046229"/>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312161"/>
            <a:ext cx="3377259" cy="655647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64933" y="527271"/>
            <a:ext cx="3074656" cy="3673954"/>
          </a:xfrm>
          <a:prstGeom prst="rect">
            <a:avLst/>
          </a:prstGeom>
          <a:noFill/>
        </p:spPr>
        <p:txBody>
          <a:bodyPr wrap="square" rtlCol="0">
            <a:spAutoFit/>
          </a:bodyPr>
          <a:lstStyle/>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Eligiendo su platillo preferido, plasmaron los ingredientes y el modo de preparación.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Lograron exponer su receta, desarrollando su lenguaje oral, pues de acuerdo a lo que menciona Cervera, J. (2006) las exposiciones orales, son una estrategia que permite en los alumnos, desarrollar el nivel crítico, reflexivo y autocrítico; es un espacio en donde dan a conocer sus saberes, en este caso ante un video, aplicando habilidades y destrezas como la interpretación, retención y valoración.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 Se logró que captaran que entendieran que la receta es un portador de texto, que sirve para acomodar información y ser dada a conocer paso por paso.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Los alumnos se mostraron motivados e interesados en la actividad, algunos niños agregaron fotografías o dibujos a su receta para indicar los ingredientes y los pasos a seguir. </a:t>
            </a:r>
          </a:p>
          <a:p>
            <a:pPr marL="171450" indent="-171450" algn="just"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Favorecieron la escritura. </a:t>
            </a:r>
          </a:p>
        </p:txBody>
      </p:sp>
      <p:sp>
        <p:nvSpPr>
          <p:cNvPr id="8" name="CuadroTexto 7">
            <a:extLst>
              <a:ext uri="{FF2B5EF4-FFF2-40B4-BE49-F238E27FC236}">
                <a16:creationId xmlns:a16="http://schemas.microsoft.com/office/drawing/2014/main" id="{8EA301CD-1810-4DA1-96E7-490B3EEE9E43}"/>
              </a:ext>
            </a:extLst>
          </p:cNvPr>
          <p:cNvSpPr txBox="1"/>
          <p:nvPr/>
        </p:nvSpPr>
        <p:spPr>
          <a:xfrm>
            <a:off x="3596081" y="655875"/>
            <a:ext cx="3146579" cy="417935"/>
          </a:xfrm>
          <a:prstGeom prst="rect">
            <a:avLst/>
          </a:prstGeom>
          <a:noFill/>
        </p:spPr>
        <p:txBody>
          <a:bodyPr wrap="square">
            <a:spAutoFit/>
          </a:bodyPr>
          <a:lstStyle/>
          <a:p>
            <a:pPr marL="171450" indent="-171450" algn="just" defTabSz="403159">
              <a:buFont typeface="Arial" panose="020B0604020202020204" pitchFamily="34" charset="0"/>
              <a:buChar char="•"/>
            </a:pPr>
            <a:r>
              <a:rPr lang="es-MX" sz="1058" dirty="0">
                <a:solidFill>
                  <a:prstClr val="black"/>
                </a:solidFill>
                <a:latin typeface="Comic Sans MS" panose="030F0702030302020204" pitchFamily="66" charset="0"/>
              </a:rPr>
              <a:t>  </a:t>
            </a:r>
            <a:r>
              <a:rPr lang="es-MX" sz="1058" dirty="0" smtClean="0">
                <a:solidFill>
                  <a:prstClr val="black"/>
                </a:solidFill>
                <a:latin typeface="Comic Sans MS" panose="030F0702030302020204" pitchFamily="66" charset="0"/>
              </a:rPr>
              <a:t>lápiz o marcador utilizados para escribir la receta. </a:t>
            </a:r>
            <a:endParaRPr lang="es-MX" sz="1058"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443906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86482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r>
                <a:rPr lang="es-MX" sz="1587" dirty="0">
                  <a:solidFill>
                    <a:prstClr val="white"/>
                  </a:solidFill>
                  <a:latin typeface="Calibri" panose="020F0502020204030204"/>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pPr defTabSz="403159">
                <a:defRPr/>
              </a:pPr>
              <a:r>
                <a:rPr lang="es-MX" sz="2469" dirty="0">
                  <a:solidFill>
                    <a:prstClr val="black"/>
                  </a:solidFill>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pPr defTabSz="403159">
                <a:defRPr/>
              </a:pPr>
              <a:r>
                <a:rPr lang="es-MX" sz="2469" dirty="0">
                  <a:solidFill>
                    <a:prstClr val="black"/>
                  </a:solidFill>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81676"/>
            </a:xfrm>
            <a:prstGeom prst="rect">
              <a:avLst/>
            </a:prstGeom>
            <a:noFill/>
          </p:spPr>
          <p:txBody>
            <a:bodyPr wrap="square" rtlCol="0">
              <a:spAutoFit/>
            </a:bodyPr>
            <a:lstStyle/>
            <a:p>
              <a:pPr defTabSz="403159">
                <a:defRPr/>
              </a:pPr>
              <a:r>
                <a:rPr lang="es-MX" sz="1587" dirty="0">
                  <a:solidFill>
                    <a:prstClr val="black"/>
                  </a:solidFill>
                  <a:latin typeface="Calibri" panose="020F0502020204030204"/>
                </a:rPr>
                <a:t>Situación de Aprendizaje:  </a:t>
              </a:r>
              <a:r>
                <a:rPr lang="es-MX" sz="1587" b="1" dirty="0">
                  <a:solidFill>
                    <a:prstClr val="black"/>
                  </a:solidFill>
                  <a:latin typeface="Calibri" panose="020F0502020204030204"/>
                </a:rPr>
                <a:t>APRENDE EN CASA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Lenguaje y</a:t>
                  </a:r>
                </a:p>
                <a:p>
                  <a:pPr algn="ctr" defTabSz="403159">
                    <a:defRPr/>
                  </a:pPr>
                  <a:r>
                    <a:rPr lang="es-MX" sz="1235" b="1" dirty="0">
                      <a:solidFill>
                        <a:prstClr val="white"/>
                      </a:solidFill>
                      <a:latin typeface="Comic Sans MS" panose="030F0702030302020204" pitchFamily="66" charset="0"/>
                    </a:rPr>
                    <a:t>comunicación</a:t>
                  </a:r>
                  <a:endParaRPr lang="es-MX" sz="1587" b="1" dirty="0">
                    <a:solidFill>
                      <a:prstClr val="white"/>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Pensamiento </a:t>
                  </a:r>
                </a:p>
                <a:p>
                  <a:pPr algn="ctr" defTabSz="403159">
                    <a:defRPr/>
                  </a:pPr>
                  <a:r>
                    <a:rPr lang="es-MX" sz="1235" b="1" dirty="0">
                      <a:solidFill>
                        <a:prstClr val="white"/>
                      </a:solidFill>
                      <a:latin typeface="Comic Sans MS" panose="030F0702030302020204" pitchFamily="66" charset="0"/>
                    </a:rPr>
                    <a:t>matemático</a:t>
                  </a:r>
                  <a:endParaRPr lang="es-MX" sz="1587" b="1" dirty="0">
                    <a:solidFill>
                      <a:prstClr val="white"/>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Exploración del mundo natural y social</a:t>
                  </a:r>
                  <a:endParaRPr lang="es-MX" sz="1235" b="1" dirty="0">
                    <a:solidFill>
                      <a:prstClr val="white"/>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Artes</a:t>
                  </a:r>
                  <a:endParaRPr lang="es-MX" sz="1587" b="1" dirty="0">
                    <a:solidFill>
                      <a:prstClr val="white"/>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defTabSz="403159">
                    <a:defRPr/>
                  </a:pPr>
                  <a:r>
                    <a:rPr lang="es-MX" sz="1235" b="1" dirty="0">
                      <a:solidFill>
                        <a:prstClr val="white"/>
                      </a:solidFill>
                      <a:latin typeface="Comic Sans MS" panose="030F0702030302020204" pitchFamily="66" charset="0"/>
                    </a:rPr>
                    <a:t>Educación </a:t>
                  </a:r>
                </a:p>
                <a:p>
                  <a:pPr algn="ctr" defTabSz="403159">
                    <a:defRPr/>
                  </a:pPr>
                  <a:r>
                    <a:rPr lang="es-MX" sz="1235" b="1" dirty="0">
                      <a:solidFill>
                        <a:prstClr val="white"/>
                      </a:solidFill>
                      <a:latin typeface="Comic Sans MS" panose="030F0702030302020204" pitchFamily="66" charset="0"/>
                    </a:rPr>
                    <a:t>Física</a:t>
                  </a:r>
                  <a:endParaRPr lang="es-MX" sz="1587" b="1" dirty="0">
                    <a:solidFill>
                      <a:prstClr val="white"/>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defTabSz="403159">
                    <a:defRPr/>
                  </a:pPr>
                  <a:r>
                    <a:rPr lang="es-MX" sz="970" b="1" dirty="0">
                      <a:solidFill>
                        <a:prstClr val="white"/>
                      </a:solidFill>
                      <a:latin typeface="Comic Sans MS" panose="030F0702030302020204" pitchFamily="66" charset="0"/>
                    </a:rPr>
                    <a:t>Educación Socioemocional</a:t>
                  </a:r>
                  <a:endParaRPr lang="es-MX" sz="1235" b="1" dirty="0">
                    <a:solidFill>
                      <a:prstClr val="white"/>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81677"/>
              </a:xfrm>
              <a:prstGeom prst="rect">
                <a:avLst/>
              </a:prstGeom>
              <a:noFill/>
            </p:spPr>
            <p:txBody>
              <a:bodyPr wrap="square" rtlCol="0">
                <a:spAutoFit/>
              </a:bodyPr>
              <a:lstStyle/>
              <a:p>
                <a:pPr defTabSz="403159">
                  <a:defRPr/>
                </a:pPr>
                <a:r>
                  <a:rPr lang="es-MX" sz="1411" dirty="0">
                    <a:solidFill>
                      <a:prstClr val="black"/>
                    </a:solidFill>
                    <a:latin typeface="Comic Sans MS" panose="030F0702030302020204" pitchFamily="66" charset="0"/>
                  </a:rPr>
                  <a:t>La jornada de trabajo fue</a:t>
                </a:r>
                <a:r>
                  <a:rPr lang="es-MX" sz="1587" dirty="0">
                    <a:solidFill>
                      <a:prstClr val="black"/>
                    </a:solidFill>
                    <a:latin typeface="Calibri" panose="020F0502020204030204"/>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Regular</a:t>
                </a:r>
                <a:endParaRPr lang="es-MX" sz="970" dirty="0">
                  <a:solidFill>
                    <a:prstClr val="black"/>
                  </a:solidFill>
                  <a:latin typeface="Calibri" panose="020F0502020204030204"/>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Mala</a:t>
                </a:r>
                <a:endParaRPr lang="es-MX" sz="1235" dirty="0">
                  <a:solidFill>
                    <a:prstClr val="black"/>
                  </a:solidFill>
                  <a:latin typeface="Calibri" panose="020F0502020204030204"/>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Logro de los aprendizajes esperados </a:t>
                </a:r>
                <a:endParaRPr lang="es-MX" sz="1235" dirty="0">
                  <a:solidFill>
                    <a:prstClr val="black"/>
                  </a:solidFill>
                  <a:latin typeface="Comic Sans MS" panose="030F0702030302020204" pitchFamily="66" charset="0"/>
                </a:endParaRPr>
              </a:p>
              <a:p>
                <a:pPr defTabSz="403159">
                  <a:defRPr/>
                </a:pPr>
                <a:r>
                  <a:rPr lang="es-MX" sz="1235" dirty="0">
                    <a:solidFill>
                      <a:prstClr val="black"/>
                    </a:solidFill>
                    <a:latin typeface="Comic Sans MS" panose="030F0702030302020204" pitchFamily="66" charset="0"/>
                  </a:rPr>
                  <a:t>      </a:t>
                </a:r>
                <a:r>
                  <a:rPr lang="es-MX" sz="1058" dirty="0">
                    <a:solidFill>
                      <a:prstClr val="black"/>
                    </a:solidFill>
                    <a:latin typeface="Comic Sans MS" panose="030F0702030302020204" pitchFamily="66" charset="0"/>
                  </a:rPr>
                  <a:t>Materiales educativos adecuados</a:t>
                </a:r>
              </a:p>
              <a:p>
                <a:pPr defTabSz="403159">
                  <a:defRPr/>
                </a:pPr>
                <a:r>
                  <a:rPr lang="es-MX" sz="1058" dirty="0">
                    <a:solidFill>
                      <a:prstClr val="black"/>
                    </a:solidFill>
                    <a:latin typeface="Comic Sans MS" panose="030F0702030302020204" pitchFamily="66" charset="0"/>
                  </a:rPr>
                  <a:t>       Nivel de complejidad adecuado </a:t>
                </a:r>
              </a:p>
              <a:p>
                <a:pPr defTabSz="403159">
                  <a:defRPr/>
                </a:pPr>
                <a:r>
                  <a:rPr lang="es-MX" sz="1058" dirty="0">
                    <a:solidFill>
                      <a:prstClr val="black"/>
                    </a:solidFill>
                    <a:latin typeface="Comic Sans MS" panose="030F0702030302020204" pitchFamily="66" charset="0"/>
                  </a:rPr>
                  <a:t>       Organización adecuada</a:t>
                </a:r>
              </a:p>
              <a:p>
                <a:pPr defTabSz="403159">
                  <a:defRPr/>
                </a:pPr>
                <a:r>
                  <a:rPr lang="es-MX" sz="1058" dirty="0">
                    <a:solidFill>
                      <a:prstClr val="black"/>
                    </a:solidFill>
                    <a:latin typeface="Comic Sans MS" panose="030F0702030302020204" pitchFamily="66" charset="0"/>
                  </a:rPr>
                  <a:t>       Tiempo planeado correctamente</a:t>
                </a:r>
              </a:p>
              <a:p>
                <a:pPr defTabSz="403159">
                  <a:defRPr/>
                </a:pPr>
                <a:r>
                  <a:rPr lang="es-MX" sz="1058" dirty="0">
                    <a:solidFill>
                      <a:prstClr val="black"/>
                    </a:solidFill>
                    <a:latin typeface="Comic Sans MS" panose="030F0702030302020204" pitchFamily="66" charset="0"/>
                  </a:rPr>
                  <a:t>       Actividades planeadas conforme a lo planeado </a:t>
                </a:r>
              </a:p>
              <a:p>
                <a:pPr defTabSz="403159">
                  <a:defRPr/>
                </a:pPr>
                <a:endParaRPr lang="es-MX" sz="1235" dirty="0">
                  <a:solidFill>
                    <a:prstClr val="black"/>
                  </a:solidFill>
                  <a:latin typeface="Calibri" panose="020F0502020204030204"/>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736129" y="3558005"/>
                <a:ext cx="3992940" cy="1120377"/>
              </a:xfrm>
              <a:prstGeom prst="rect">
                <a:avLst/>
              </a:prstGeom>
              <a:noFill/>
              <a:ln w="28575">
                <a:solidFill>
                  <a:srgbClr val="FF9999"/>
                </a:solidFill>
              </a:ln>
            </p:spPr>
            <p:txBody>
              <a:bodyPr wrap="square" rtlCol="0">
                <a:spAutoFit/>
              </a:bodyPr>
              <a:lstStyle/>
              <a:p>
                <a:pPr algn="ctr" defTabSz="403159">
                  <a:defRPr/>
                </a:pPr>
                <a:r>
                  <a:rPr lang="es-MX" sz="970" b="1" dirty="0" smtClean="0">
                    <a:solidFill>
                      <a:prstClr val="black"/>
                    </a:solidFill>
                    <a:latin typeface="Comic Sans MS" panose="030F0702030302020204" pitchFamily="66" charset="0"/>
                  </a:rPr>
                  <a:t>Observaciones</a:t>
                </a:r>
              </a:p>
              <a:p>
                <a:pPr algn="just" defTabSz="403159">
                  <a:defRPr/>
                </a:pPr>
                <a:r>
                  <a:rPr lang="es-MX" sz="970" dirty="0" smtClean="0">
                    <a:solidFill>
                      <a:prstClr val="black"/>
                    </a:solidFill>
                    <a:latin typeface="Comic Sans MS" panose="030F0702030302020204" pitchFamily="66" charset="0"/>
                  </a:rPr>
                  <a:t>Se logró favorecer los dos aprendizajes esperados de los diferentes campos de formación académica.  El material solicitado fue el adecuado para el trabajo en casa. La organización fue buena y de igual manera el tiempo. Se llevaron a cabo las actividades planeadas. </a:t>
                </a:r>
                <a:endParaRPr lang="es-MX" sz="970" dirty="0">
                  <a:solidFill>
                    <a:prstClr val="black"/>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Interés en las actividades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Participación de la manera esperada</a:t>
                </a:r>
              </a:p>
              <a:p>
                <a:pPr algn="just" defTabSz="403159">
                  <a:defRPr/>
                </a:pPr>
                <a:r>
                  <a:rPr lang="es-MX" sz="1058" dirty="0">
                    <a:solidFill>
                      <a:prstClr val="black"/>
                    </a:solidFill>
                    <a:latin typeface="Comic Sans MS" panose="030F0702030302020204" pitchFamily="66" charset="0"/>
                  </a:rPr>
                  <a:t>Adaptación a la organización establecida</a:t>
                </a:r>
              </a:p>
              <a:p>
                <a:pPr algn="just" defTabSz="403159">
                  <a:defRPr/>
                </a:pPr>
                <a:r>
                  <a:rPr lang="es-MX" sz="1058" dirty="0">
                    <a:solidFill>
                      <a:prstClr val="black"/>
                    </a:solidFill>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Todos   Algunos  Pocos   Ninguno</a:t>
                </a:r>
              </a:p>
              <a:p>
                <a:pPr algn="ctr" defTabSz="403159">
                  <a:defRPr/>
                </a:pPr>
                <a:endParaRPr lang="es-MX" sz="1058" dirty="0">
                  <a:solidFill>
                    <a:prstClr val="black"/>
                  </a:solidFill>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defTabSz="403159">
                  <a:defRPr/>
                </a:pPr>
                <a:r>
                  <a:rPr lang="es-MX" sz="1411" b="1" dirty="0">
                    <a:solidFill>
                      <a:prstClr val="white"/>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defTabSz="403159">
                <a:defRPr/>
              </a:pPr>
              <a:endParaRPr lang="es-MX" sz="1058"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Rescato los conocimientos previos</a:t>
              </a:r>
              <a:endParaRPr lang="es-MX" sz="1235" dirty="0">
                <a:solidFill>
                  <a:prstClr val="black"/>
                </a:solidFill>
                <a:latin typeface="Comic Sans MS" panose="030F0702030302020204" pitchFamily="66" charset="0"/>
              </a:endParaRPr>
            </a:p>
            <a:p>
              <a:pPr algn="just" defTabSz="403159">
                <a:defRPr/>
              </a:pPr>
              <a:r>
                <a:rPr lang="es-MX" sz="1058" dirty="0">
                  <a:solidFill>
                    <a:prstClr val="black"/>
                  </a:solidFill>
                  <a:latin typeface="Comic Sans MS" panose="030F0702030302020204" pitchFamily="66" charset="0"/>
                </a:rPr>
                <a:t>Identifico y actúa conforme a las necesidades e intereses de los alumnos  </a:t>
              </a:r>
            </a:p>
            <a:p>
              <a:pPr algn="just" defTabSz="403159">
                <a:defRPr/>
              </a:pPr>
              <a:r>
                <a:rPr lang="es-MX" sz="1058" dirty="0">
                  <a:solidFill>
                    <a:prstClr val="black"/>
                  </a:solidFill>
                  <a:latin typeface="Comic Sans MS" panose="030F0702030302020204" pitchFamily="66" charset="0"/>
                </a:rPr>
                <a:t>Fomento la participación de todos los alumnos </a:t>
              </a:r>
            </a:p>
            <a:p>
              <a:pPr algn="just" defTabSz="403159">
                <a:defRPr/>
              </a:pPr>
              <a:r>
                <a:rPr lang="es-MX" sz="1058" dirty="0">
                  <a:solidFill>
                    <a:prstClr val="black"/>
                  </a:solidFill>
                  <a:latin typeface="Comic Sans MS" panose="030F0702030302020204" pitchFamily="66" charset="0"/>
                </a:rPr>
                <a:t>Otorgo consignas claras</a:t>
              </a:r>
            </a:p>
            <a:p>
              <a:pPr algn="just" defTabSz="403159">
                <a:defRPr/>
              </a:pPr>
              <a:r>
                <a:rPr lang="es-MX" sz="1058" dirty="0">
                  <a:solidFill>
                    <a:prstClr val="black"/>
                  </a:solidFill>
                  <a:latin typeface="Comic Sans MS" panose="030F0702030302020204" pitchFamily="66" charset="0"/>
                </a:rPr>
                <a:t>Intervengo adecuadamente</a:t>
              </a:r>
            </a:p>
            <a:p>
              <a:pPr algn="just" defTabSz="403159">
                <a:defRPr/>
              </a:pPr>
              <a:r>
                <a:rPr lang="es-MX" sz="1058" dirty="0">
                  <a:solidFill>
                    <a:prstClr val="black"/>
                  </a:solidFill>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defTabSz="403159">
                  <a:defRPr/>
                </a:pPr>
                <a:r>
                  <a:rPr lang="es-MX" sz="1058" dirty="0">
                    <a:solidFill>
                      <a:prstClr val="black"/>
                    </a:solidFill>
                    <a:latin typeface="Comic Sans MS" panose="030F0702030302020204" pitchFamily="66" charset="0"/>
                  </a:rPr>
                  <a:t>     Si            No   </a:t>
                </a:r>
              </a:p>
              <a:p>
                <a:pPr algn="ctr" defTabSz="403159">
                  <a:defRPr/>
                </a:pPr>
                <a:endParaRPr lang="es-MX" sz="1058" dirty="0">
                  <a:solidFill>
                    <a:prstClr val="black"/>
                  </a:solidFill>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a:solidFill>
                  <a:prstClr val="white"/>
                </a:solidFill>
                <a:latin typeface="Calibri" panose="020F0502020204030204"/>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7" y="8490421"/>
              <a:ext cx="3618424"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Logros</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logró el interés y compromiso por parte de los niños para realizar y enviar sus tareas. </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Se pudo dar cuenta de que a los niños les gustó la idea de jugar a la tiendita con la actividad de pensamiento matemático, </a:t>
              </a:r>
            </a:p>
            <a:p>
              <a:pPr marL="171450" indent="-171450"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Comprendieron la indicación de que solo </a:t>
              </a:r>
              <a:endParaRPr lang="es-MX" sz="1058" dirty="0">
                <a:solidFill>
                  <a:prstClr val="black"/>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3159">
                <a:defRPr/>
              </a:pPr>
              <a:endParaRPr lang="es-MX" sz="1587" dirty="0">
                <a:solidFill>
                  <a:prstClr val="white"/>
                </a:solidFill>
                <a:latin typeface="Calibri" panose="020F0502020204030204"/>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97054"/>
            </a:xfrm>
            <a:prstGeom prst="rect">
              <a:avLst/>
            </a:prstGeom>
            <a:noFill/>
          </p:spPr>
          <p:txBody>
            <a:bodyPr wrap="square" rtlCol="0">
              <a:spAutoFit/>
            </a:bodyPr>
            <a:lstStyle/>
            <a:p>
              <a:pPr algn="ctr" defTabSz="403159">
                <a:defRPr/>
              </a:pPr>
              <a:r>
                <a:rPr lang="es-MX" sz="1058" dirty="0">
                  <a:solidFill>
                    <a:prstClr val="white"/>
                  </a:solidFill>
                  <a:latin typeface="Comic Sans MS" panose="030F0702030302020204" pitchFamily="66" charset="0"/>
                </a:rPr>
                <a:t>Dificultades</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No se tuvo la certeza de que los alumnos hayan intentado por si solos elegir los alimentos o productos de la tiendita que completaran con 20 pesos. </a:t>
              </a:r>
            </a:p>
            <a:p>
              <a:pPr marL="151185" indent="-151185" defTabSz="403159">
                <a:buFont typeface="Arial" panose="020B0604020202020204" pitchFamily="34" charset="0"/>
                <a:buChar char="•"/>
                <a:defRPr/>
              </a:pPr>
              <a:r>
                <a:rPr lang="es-MX" sz="1058" dirty="0" smtClean="0">
                  <a:solidFill>
                    <a:prstClr val="black"/>
                  </a:solidFill>
                  <a:latin typeface="Comic Sans MS" panose="030F0702030302020204" pitchFamily="66" charset="0"/>
                </a:rPr>
                <a:t>Algunas de las oraciones que los niños formulaban, incluyendo la palabra en náhuatl </a:t>
              </a:r>
              <a:endParaRPr lang="es-MX" sz="1058" dirty="0">
                <a:solidFill>
                  <a:prstClr val="black"/>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pic>
        <p:nvPicPr>
          <p:cNvPr id="17" name="Imagen 16"/>
          <p:cNvPicPr>
            <a:picLocks noChangeAspect="1"/>
          </p:cNvPicPr>
          <p:nvPr/>
        </p:nvPicPr>
        <p:blipFill rotWithShape="1">
          <a:blip r:embed="rId8"/>
          <a:srcRect l="16434" t="11242" r="23154" b="31405"/>
          <a:stretch/>
        </p:blipFill>
        <p:spPr>
          <a:xfrm>
            <a:off x="1380087" y="2017036"/>
            <a:ext cx="973705" cy="973703"/>
          </a:xfrm>
          <a:prstGeom prst="rect">
            <a:avLst/>
          </a:prstGeom>
        </p:spPr>
      </p:pic>
      <p:pic>
        <p:nvPicPr>
          <p:cNvPr id="20" name="Imagen 19"/>
          <p:cNvPicPr>
            <a:picLocks noChangeAspect="1"/>
          </p:cNvPicPr>
          <p:nvPr/>
        </p:nvPicPr>
        <p:blipFill>
          <a:blip r:embed="rId8"/>
          <a:stretch>
            <a:fillRect/>
          </a:stretch>
        </p:blipFill>
        <p:spPr>
          <a:xfrm>
            <a:off x="1483858" y="597295"/>
            <a:ext cx="806399" cy="849407"/>
          </a:xfrm>
          <a:prstGeom prst="rect">
            <a:avLst/>
          </a:prstGeom>
        </p:spPr>
      </p:pic>
      <p:pic>
        <p:nvPicPr>
          <p:cNvPr id="157" name="Imagen 156"/>
          <p:cNvPicPr>
            <a:picLocks noChangeAspect="1"/>
          </p:cNvPicPr>
          <p:nvPr/>
        </p:nvPicPr>
        <p:blipFill rotWithShape="1">
          <a:blip r:embed="rId8"/>
          <a:srcRect l="16434" t="11242" r="23154" b="31405"/>
          <a:stretch/>
        </p:blipFill>
        <p:spPr>
          <a:xfrm>
            <a:off x="49849" y="3655982"/>
            <a:ext cx="317325" cy="317324"/>
          </a:xfrm>
          <a:prstGeom prst="rect">
            <a:avLst/>
          </a:prstGeom>
        </p:spPr>
      </p:pic>
      <p:pic>
        <p:nvPicPr>
          <p:cNvPr id="158" name="Imagen 157"/>
          <p:cNvPicPr>
            <a:picLocks noChangeAspect="1"/>
          </p:cNvPicPr>
          <p:nvPr/>
        </p:nvPicPr>
        <p:blipFill rotWithShape="1">
          <a:blip r:embed="rId8"/>
          <a:srcRect l="16434" t="11242" r="23154" b="31405"/>
          <a:stretch/>
        </p:blipFill>
        <p:spPr>
          <a:xfrm>
            <a:off x="49849" y="4025156"/>
            <a:ext cx="317325" cy="317324"/>
          </a:xfrm>
          <a:prstGeom prst="rect">
            <a:avLst/>
          </a:prstGeom>
        </p:spPr>
      </p:pic>
      <p:pic>
        <p:nvPicPr>
          <p:cNvPr id="159" name="Imagen 158"/>
          <p:cNvPicPr>
            <a:picLocks noChangeAspect="1"/>
          </p:cNvPicPr>
          <p:nvPr/>
        </p:nvPicPr>
        <p:blipFill rotWithShape="1">
          <a:blip r:embed="rId8"/>
          <a:srcRect l="16434" t="11242" r="23154" b="31405"/>
          <a:stretch/>
        </p:blipFill>
        <p:spPr>
          <a:xfrm>
            <a:off x="43180" y="4211265"/>
            <a:ext cx="317325" cy="317324"/>
          </a:xfrm>
          <a:prstGeom prst="rect">
            <a:avLst/>
          </a:prstGeom>
        </p:spPr>
      </p:pic>
      <p:pic>
        <p:nvPicPr>
          <p:cNvPr id="160" name="Imagen 159"/>
          <p:cNvPicPr>
            <a:picLocks noChangeAspect="1"/>
          </p:cNvPicPr>
          <p:nvPr/>
        </p:nvPicPr>
        <p:blipFill rotWithShape="1">
          <a:blip r:embed="rId8"/>
          <a:srcRect l="16434" t="11242" r="23154" b="31405"/>
          <a:stretch/>
        </p:blipFill>
        <p:spPr>
          <a:xfrm>
            <a:off x="49849" y="4374010"/>
            <a:ext cx="317325" cy="317324"/>
          </a:xfrm>
          <a:prstGeom prst="rect">
            <a:avLst/>
          </a:prstGeom>
        </p:spPr>
      </p:pic>
      <p:pic>
        <p:nvPicPr>
          <p:cNvPr id="162" name="Imagen 161"/>
          <p:cNvPicPr>
            <a:picLocks noChangeAspect="1"/>
          </p:cNvPicPr>
          <p:nvPr/>
        </p:nvPicPr>
        <p:blipFill rotWithShape="1">
          <a:blip r:embed="rId8"/>
          <a:srcRect l="16434" t="11242" r="23154" b="31405"/>
          <a:stretch/>
        </p:blipFill>
        <p:spPr>
          <a:xfrm>
            <a:off x="46913" y="3857762"/>
            <a:ext cx="317325" cy="317324"/>
          </a:xfrm>
          <a:prstGeom prst="rect">
            <a:avLst/>
          </a:prstGeom>
        </p:spPr>
      </p:pic>
      <p:pic>
        <p:nvPicPr>
          <p:cNvPr id="163" name="Imagen 162"/>
          <p:cNvPicPr>
            <a:picLocks noChangeAspect="1"/>
          </p:cNvPicPr>
          <p:nvPr/>
        </p:nvPicPr>
        <p:blipFill rotWithShape="1">
          <a:blip r:embed="rId8"/>
          <a:srcRect l="16434" t="11242" r="23154" b="31405"/>
          <a:stretch/>
        </p:blipFill>
        <p:spPr>
          <a:xfrm>
            <a:off x="3949466" y="5855825"/>
            <a:ext cx="317325" cy="317324"/>
          </a:xfrm>
          <a:prstGeom prst="rect">
            <a:avLst/>
          </a:prstGeom>
        </p:spPr>
      </p:pic>
      <p:pic>
        <p:nvPicPr>
          <p:cNvPr id="164" name="Imagen 163"/>
          <p:cNvPicPr>
            <a:picLocks noChangeAspect="1"/>
          </p:cNvPicPr>
          <p:nvPr/>
        </p:nvPicPr>
        <p:blipFill rotWithShape="1">
          <a:blip r:embed="rId8"/>
          <a:srcRect l="16434" t="11242" r="23154" b="31405"/>
          <a:stretch/>
        </p:blipFill>
        <p:spPr>
          <a:xfrm>
            <a:off x="3949466" y="5665006"/>
            <a:ext cx="317325" cy="317324"/>
          </a:xfrm>
          <a:prstGeom prst="rect">
            <a:avLst/>
          </a:prstGeom>
        </p:spPr>
      </p:pic>
      <p:pic>
        <p:nvPicPr>
          <p:cNvPr id="167" name="Imagen 166"/>
          <p:cNvPicPr>
            <a:picLocks noChangeAspect="1"/>
          </p:cNvPicPr>
          <p:nvPr/>
        </p:nvPicPr>
        <p:blipFill rotWithShape="1">
          <a:blip r:embed="rId8"/>
          <a:srcRect l="16434" t="11242" r="23154" b="31405"/>
          <a:stretch/>
        </p:blipFill>
        <p:spPr>
          <a:xfrm>
            <a:off x="4479959" y="5521092"/>
            <a:ext cx="317325" cy="317324"/>
          </a:xfrm>
          <a:prstGeom prst="rect">
            <a:avLst/>
          </a:prstGeom>
        </p:spPr>
      </p:pic>
      <p:pic>
        <p:nvPicPr>
          <p:cNvPr id="188" name="Imagen 187"/>
          <p:cNvPicPr>
            <a:picLocks noChangeAspect="1"/>
          </p:cNvPicPr>
          <p:nvPr/>
        </p:nvPicPr>
        <p:blipFill rotWithShape="1">
          <a:blip r:embed="rId8"/>
          <a:srcRect l="16434" t="11242" r="23154" b="31405"/>
          <a:stretch/>
        </p:blipFill>
        <p:spPr>
          <a:xfrm>
            <a:off x="3929275" y="5325314"/>
            <a:ext cx="317325" cy="317324"/>
          </a:xfrm>
          <a:prstGeom prst="rect">
            <a:avLst/>
          </a:prstGeom>
        </p:spPr>
      </p:pic>
      <p:pic>
        <p:nvPicPr>
          <p:cNvPr id="189" name="Imagen 188"/>
          <p:cNvPicPr>
            <a:picLocks noChangeAspect="1"/>
          </p:cNvPicPr>
          <p:nvPr/>
        </p:nvPicPr>
        <p:blipFill rotWithShape="1">
          <a:blip r:embed="rId8"/>
          <a:srcRect l="16434" t="11242" r="23154" b="31405"/>
          <a:stretch/>
        </p:blipFill>
        <p:spPr>
          <a:xfrm>
            <a:off x="5356896" y="7173124"/>
            <a:ext cx="317325" cy="317324"/>
          </a:xfrm>
          <a:prstGeom prst="rect">
            <a:avLst/>
          </a:prstGeom>
        </p:spPr>
      </p:pic>
      <p:pic>
        <p:nvPicPr>
          <p:cNvPr id="191" name="Imagen 190"/>
          <p:cNvPicPr>
            <a:picLocks noChangeAspect="1"/>
          </p:cNvPicPr>
          <p:nvPr/>
        </p:nvPicPr>
        <p:blipFill rotWithShape="1">
          <a:blip r:embed="rId8"/>
          <a:srcRect l="16434" t="11242" r="23154" b="31405"/>
          <a:stretch/>
        </p:blipFill>
        <p:spPr>
          <a:xfrm>
            <a:off x="5323961" y="7002398"/>
            <a:ext cx="317325" cy="317324"/>
          </a:xfrm>
          <a:prstGeom prst="rect">
            <a:avLst/>
          </a:prstGeom>
        </p:spPr>
      </p:pic>
      <p:pic>
        <p:nvPicPr>
          <p:cNvPr id="193" name="Imagen 192"/>
          <p:cNvPicPr>
            <a:picLocks noChangeAspect="1"/>
          </p:cNvPicPr>
          <p:nvPr/>
        </p:nvPicPr>
        <p:blipFill rotWithShape="1">
          <a:blip r:embed="rId8"/>
          <a:srcRect l="16434" t="11242" r="23154" b="31405"/>
          <a:stretch/>
        </p:blipFill>
        <p:spPr>
          <a:xfrm>
            <a:off x="5366552" y="6822686"/>
            <a:ext cx="317325" cy="317324"/>
          </a:xfrm>
          <a:prstGeom prst="rect">
            <a:avLst/>
          </a:prstGeom>
        </p:spPr>
      </p:pic>
      <p:pic>
        <p:nvPicPr>
          <p:cNvPr id="195" name="Imagen 194"/>
          <p:cNvPicPr>
            <a:picLocks noChangeAspect="1"/>
          </p:cNvPicPr>
          <p:nvPr/>
        </p:nvPicPr>
        <p:blipFill rotWithShape="1">
          <a:blip r:embed="rId8"/>
          <a:srcRect l="16434" t="11242" r="23154" b="31405"/>
          <a:stretch/>
        </p:blipFill>
        <p:spPr>
          <a:xfrm>
            <a:off x="5366552" y="6650493"/>
            <a:ext cx="317325" cy="317324"/>
          </a:xfrm>
          <a:prstGeom prst="rect">
            <a:avLst/>
          </a:prstGeom>
        </p:spPr>
      </p:pic>
      <p:pic>
        <p:nvPicPr>
          <p:cNvPr id="197" name="Imagen 196"/>
          <p:cNvPicPr>
            <a:picLocks noChangeAspect="1"/>
          </p:cNvPicPr>
          <p:nvPr/>
        </p:nvPicPr>
        <p:blipFill rotWithShape="1">
          <a:blip r:embed="rId8"/>
          <a:srcRect l="16434" t="11242" r="23154" b="31405"/>
          <a:stretch/>
        </p:blipFill>
        <p:spPr>
          <a:xfrm>
            <a:off x="5363387" y="6491666"/>
            <a:ext cx="317325" cy="317324"/>
          </a:xfrm>
          <a:prstGeom prst="rect">
            <a:avLst/>
          </a:prstGeom>
        </p:spPr>
      </p:pic>
      <p:pic>
        <p:nvPicPr>
          <p:cNvPr id="199" name="Imagen 198"/>
          <p:cNvPicPr>
            <a:picLocks noChangeAspect="1"/>
          </p:cNvPicPr>
          <p:nvPr/>
        </p:nvPicPr>
        <p:blipFill rotWithShape="1">
          <a:blip r:embed="rId8"/>
          <a:srcRect l="16434" t="11242" r="23154" b="31405"/>
          <a:stretch/>
        </p:blipFill>
        <p:spPr>
          <a:xfrm>
            <a:off x="5378132" y="7331786"/>
            <a:ext cx="317325" cy="317324"/>
          </a:xfrm>
          <a:prstGeom prst="rect">
            <a:avLst/>
          </a:prstGeom>
        </p:spPr>
      </p:pic>
      <p:sp>
        <p:nvSpPr>
          <p:cNvPr id="3" name="CuadroTexto 2"/>
          <p:cNvSpPr txBox="1"/>
          <p:nvPr/>
        </p:nvSpPr>
        <p:spPr>
          <a:xfrm>
            <a:off x="535550" y="312353"/>
            <a:ext cx="2169405" cy="417935"/>
          </a:xfrm>
          <a:prstGeom prst="rect">
            <a:avLst/>
          </a:prstGeom>
          <a:noFill/>
        </p:spPr>
        <p:txBody>
          <a:bodyPr wrap="square" rtlCol="0">
            <a:spAutoFit/>
          </a:bodyPr>
          <a:lstStyle/>
          <a:p>
            <a:pPr defTabSz="403159">
              <a:defRPr/>
            </a:pPr>
            <a:r>
              <a:rPr lang="es-MX" sz="2116" b="1" dirty="0" smtClean="0">
                <a:solidFill>
                  <a:prstClr val="black"/>
                </a:solidFill>
                <a:latin typeface="Calibri" panose="020F0502020204030204"/>
              </a:rPr>
              <a:t>24     </a:t>
            </a:r>
            <a:r>
              <a:rPr lang="es-MX" sz="2116" b="1" dirty="0">
                <a:solidFill>
                  <a:prstClr val="black"/>
                </a:solidFill>
                <a:latin typeface="Calibri" panose="020F0502020204030204"/>
              </a:rPr>
              <a:t>06       2021</a:t>
            </a:r>
          </a:p>
        </p:txBody>
      </p:sp>
      <p:pic>
        <p:nvPicPr>
          <p:cNvPr id="9" name="Imagen 8"/>
          <p:cNvPicPr>
            <a:picLocks noChangeAspect="1"/>
          </p:cNvPicPr>
          <p:nvPr/>
        </p:nvPicPr>
        <p:blipFill>
          <a:blip r:embed="rId9"/>
          <a:stretch>
            <a:fillRect/>
          </a:stretch>
        </p:blipFill>
        <p:spPr>
          <a:xfrm>
            <a:off x="3539299" y="2844609"/>
            <a:ext cx="482623" cy="482623"/>
          </a:xfrm>
          <a:prstGeom prst="rect">
            <a:avLst/>
          </a:prstGeom>
        </p:spPr>
      </p:pic>
      <p:pic>
        <p:nvPicPr>
          <p:cNvPr id="7" name="Imagen 6"/>
          <p:cNvPicPr>
            <a:picLocks noChangeAspect="1"/>
          </p:cNvPicPr>
          <p:nvPr/>
        </p:nvPicPr>
        <p:blipFill>
          <a:blip r:embed="rId10"/>
          <a:stretch>
            <a:fillRect/>
          </a:stretch>
        </p:blipFill>
        <p:spPr>
          <a:xfrm>
            <a:off x="43321" y="4553246"/>
            <a:ext cx="317184" cy="317184"/>
          </a:xfrm>
          <a:prstGeom prst="rect">
            <a:avLst/>
          </a:prstGeom>
        </p:spPr>
      </p:pic>
      <p:pic>
        <p:nvPicPr>
          <p:cNvPr id="154" name="Imagen 153"/>
          <p:cNvPicPr>
            <a:picLocks noChangeAspect="1"/>
          </p:cNvPicPr>
          <p:nvPr/>
        </p:nvPicPr>
        <p:blipFill rotWithShape="1">
          <a:blip r:embed="rId8"/>
          <a:srcRect l="16434" t="11242" r="23154" b="31405"/>
          <a:stretch/>
        </p:blipFill>
        <p:spPr>
          <a:xfrm>
            <a:off x="304631" y="2025096"/>
            <a:ext cx="973705" cy="973703"/>
          </a:xfrm>
          <a:prstGeom prst="rect">
            <a:avLst/>
          </a:prstGeom>
        </p:spPr>
      </p:pic>
    </p:spTree>
    <p:extLst>
      <p:ext uri="{BB962C8B-B14F-4D97-AF65-F5344CB8AC3E}">
        <p14:creationId xmlns:p14="http://schemas.microsoft.com/office/powerpoint/2010/main" val="1424293437"/>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TotalTime>
  <Words>2542</Words>
  <Application>Microsoft Office PowerPoint</Application>
  <PresentationFormat>Carta (216 x 279 mm)</PresentationFormat>
  <Paragraphs>285</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Comic Sans MS</vt:lpstr>
      <vt:lpstr>1_Tema de Office</vt:lpstr>
      <vt:lpstr>Escuela Normal de Educación Preescolar ciclo escolar 2020 – 2021  </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26</cp:revision>
  <dcterms:created xsi:type="dcterms:W3CDTF">2021-06-22T01:38:34Z</dcterms:created>
  <dcterms:modified xsi:type="dcterms:W3CDTF">2021-06-26T04:47:55Z</dcterms:modified>
</cp:coreProperties>
</file>