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9" r:id="rId4"/>
    <p:sldId id="259" r:id="rId5"/>
    <p:sldId id="265" r:id="rId6"/>
    <p:sldId id="260" r:id="rId7"/>
    <p:sldId id="266" r:id="rId8"/>
    <p:sldId id="261" r:id="rId9"/>
    <p:sldId id="267" r:id="rId10"/>
  </p:sldIdLst>
  <p:sldSz cx="6858000" cy="925195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14151"/>
            <a:ext cx="5829300" cy="3221049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59416"/>
            <a:ext cx="5143500" cy="223374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4670-8909-446B-819C-96E329EC14D5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F7D-E16C-416F-8C57-00C8B83A31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0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4670-8909-446B-819C-96E329EC14D5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F7D-E16C-416F-8C57-00C8B83A31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920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92581"/>
            <a:ext cx="1478756" cy="7840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92581"/>
            <a:ext cx="4350544" cy="78406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4670-8909-446B-819C-96E329EC14D5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F7D-E16C-416F-8C57-00C8B83A31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9273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4670-8909-446B-819C-96E329EC14D5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F7D-E16C-416F-8C57-00C8B83A31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0224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306565"/>
            <a:ext cx="5915025" cy="3848554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91528"/>
            <a:ext cx="5915025" cy="2023863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4670-8909-446B-819C-96E329EC14D5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F7D-E16C-416F-8C57-00C8B83A31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203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62903"/>
            <a:ext cx="2914650" cy="587027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62903"/>
            <a:ext cx="2914650" cy="587027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4670-8909-446B-819C-96E329EC14D5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F7D-E16C-416F-8C57-00C8B83A31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951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92583"/>
            <a:ext cx="5915025" cy="178828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68014"/>
            <a:ext cx="2901255" cy="111151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79532"/>
            <a:ext cx="2901255" cy="49707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68014"/>
            <a:ext cx="2915543" cy="111151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79532"/>
            <a:ext cx="2915543" cy="49707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4670-8909-446B-819C-96E329EC14D5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F7D-E16C-416F-8C57-00C8B83A31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003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4670-8909-446B-819C-96E329EC14D5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F7D-E16C-416F-8C57-00C8B83A31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172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4670-8909-446B-819C-96E329EC14D5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F7D-E16C-416F-8C57-00C8B83A31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3541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16797"/>
            <a:ext cx="2211884" cy="215878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32112"/>
            <a:ext cx="3471863" cy="65748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75585"/>
            <a:ext cx="2211884" cy="514211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4670-8909-446B-819C-96E329EC14D5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F7D-E16C-416F-8C57-00C8B83A31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4013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16797"/>
            <a:ext cx="2211884" cy="215878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32112"/>
            <a:ext cx="3471863" cy="65748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75585"/>
            <a:ext cx="2211884" cy="514211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4670-8909-446B-819C-96E329EC14D5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F7D-E16C-416F-8C57-00C8B83A31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711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92583"/>
            <a:ext cx="5915025" cy="17882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62903"/>
            <a:ext cx="5915025" cy="5870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575189"/>
            <a:ext cx="1543050" cy="492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14670-8909-446B-819C-96E329EC14D5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575189"/>
            <a:ext cx="2314575" cy="492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575189"/>
            <a:ext cx="1543050" cy="492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37F7D-E16C-416F-8C57-00C8B83A31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260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190869" y="300049"/>
            <a:ext cx="50204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scuela Normal de Educación Preescolar del Estado de Coahuila</a:t>
            </a:r>
            <a:b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2020 – 2021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dirty="0"/>
          </a:p>
        </p:txBody>
      </p:sp>
      <p:pic>
        <p:nvPicPr>
          <p:cNvPr id="5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395" y="1580977"/>
            <a:ext cx="1197252" cy="1468794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722029" y="3157907"/>
            <a:ext cx="550398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Docente: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Dolores Patricia Segovia Gómez. </a:t>
            </a:r>
          </a:p>
          <a:p>
            <a:pPr algn="ctr"/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Asignatura: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Trabajo docente y proyectos de mejora escolar.</a:t>
            </a:r>
          </a:p>
          <a:p>
            <a:pPr algn="ctr"/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Diario </a:t>
            </a:r>
          </a:p>
          <a:p>
            <a:pPr algn="ctr"/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Competencias: 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• Detecta los procesos de aprendizaje de sus alumnos para favorecer su desarrollo cognitivo y socioemocional.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• Aplica el plan y programa de estudio para alcanzar los propósitos educativos y contribuir al pleno desenvolvimiento de las capacidades de sus alumnos.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• Diseña planeaciones aplicando sus conocimientos curriculares, psicopedagógicos, disciplinares, didácticos y tecnológicos para propiciar espacios de aprendizaje incluyentes que respondan a las necesidades de todos los alumnos en el marco del plan y programas de estudio.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• Emplea la evaluación para intervenir en los diferentes ámbitos y momentos de la tarea educativa para mejorar los aprendizajes de sus alumnos.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• Integra recursos de la investigación educativa para enriquecer su práctica profesional, expresando su interés por el conocimiento, la ciencia y la mejora de la educación.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• Actúa de manera ética ante la diversidad de situaciones que se presentan en la práctica profesional.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Alumna: 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Karen Guadalupe Morales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Verastegui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#12. 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3° “A”</a:t>
            </a:r>
          </a:p>
          <a:p>
            <a:pPr algn="ctr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Saltillo Coahuila, a 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Junio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del 2021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8302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كل الشكر والتقدير للأستاذة فتحية عبدالحافظ على الجهد المتميز والملموس  لتلاميذ الصف الاول الابتدائي | School binder covers, School binder, School  fra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5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081454" y="1582615"/>
            <a:ext cx="46950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Lunes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Junio 2021</a:t>
            </a:r>
          </a:p>
          <a:p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El día 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hoy se registro la asistencia con una fotografía o audio que el niñ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o enviara sobre que hizo el día del padre, se registraron 13 asistencias. A las 9:15 se envió la actividad del día de hoy sobre educación socioemocional donde el alumno registraría que le da miedo y como se siente seguro al tener miedo. No se recibieron evidencias el da de hoy.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62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53008" y="286414"/>
            <a:ext cx="7232793" cy="86482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32126" cy="535611"/>
              <a:chOff x="325120" y="927110"/>
              <a:chExt cx="432126" cy="535611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407562" cy="5356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469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25722" cy="5356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69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25722" cy="5356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69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587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35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69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2" y="714322"/>
              <a:ext cx="442101" cy="5356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69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58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587" dirty="0"/>
                <a:t>Situación de Aprendizaje: _____________________________________________</a:t>
              </a:r>
            </a:p>
            <a:p>
              <a:r>
                <a:rPr lang="es-MX" sz="1587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50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11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38839"/>
              <a:chOff x="-75901" y="2156819"/>
              <a:chExt cx="7381107" cy="638839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91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235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235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sz="1587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91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235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235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sz="1587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38832"/>
                <a:chOff x="-204663" y="2121401"/>
                <a:chExt cx="1892685" cy="705760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767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97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235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5378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235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sz="1587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91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235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235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sz="1587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897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97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235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816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11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sz="1587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20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235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1" cy="320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235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5" y="2894967"/>
                <a:ext cx="914401" cy="320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235" dirty="0">
                    <a:latin typeface="Comic Sans MS" panose="030F0702030302020204" pitchFamily="66" charset="0"/>
                  </a:rPr>
                  <a:t>Regular</a:t>
                </a:r>
                <a:endParaRPr lang="es-MX" sz="97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1" cy="320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235" dirty="0">
                    <a:latin typeface="Comic Sans MS" panose="030F0702030302020204" pitchFamily="66" charset="0"/>
                  </a:rPr>
                  <a:t>Mala</a:t>
                </a:r>
                <a:endParaRPr lang="es-MX" sz="1235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49948"/>
              <a:chOff x="-104586" y="3258293"/>
              <a:chExt cx="7866108" cy="1849948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509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11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89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235" dirty="0">
                    <a:latin typeface="Comic Sans MS" panose="030F0702030302020204" pitchFamily="66" charset="0"/>
                  </a:rPr>
                  <a:t>      </a:t>
                </a:r>
                <a:r>
                  <a:rPr lang="es-MX" sz="1058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235" dirty="0">
                  <a:latin typeface="Comic Sans MS" panose="030F0702030302020204" pitchFamily="66" charset="0"/>
                </a:endParaRPr>
              </a:p>
              <a:p>
                <a:r>
                  <a:rPr lang="es-MX" sz="1235" dirty="0">
                    <a:latin typeface="Comic Sans MS" panose="030F0702030302020204" pitchFamily="66" charset="0"/>
                  </a:rPr>
                  <a:t>      </a:t>
                </a:r>
                <a:r>
                  <a:rPr lang="es-MX" sz="1058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058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058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058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058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235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8431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058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058" dirty="0" smtClean="0">
                    <a:latin typeface="Comic Sans MS" panose="030F0702030302020204" pitchFamily="66" charset="0"/>
                  </a:rPr>
                  <a:t> </a:t>
                </a:r>
              </a:p>
              <a:p>
                <a:pPr algn="ctr"/>
                <a:endParaRPr lang="es-MX" sz="1058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s-MX" sz="1058" dirty="0" smtClean="0">
                    <a:latin typeface="Comic Sans MS" panose="030F0702030302020204" pitchFamily="66" charset="0"/>
                  </a:rPr>
                  <a:t>No se obtuvo evidencias</a:t>
                </a:r>
                <a:endParaRPr lang="es-MX" sz="1058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404991"/>
              <a:chOff x="-106905" y="4811173"/>
              <a:chExt cx="8142075" cy="1404991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26897"/>
                <a:chOff x="-91265" y="1649223"/>
                <a:chExt cx="8142075" cy="426897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509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11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27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058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058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235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058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058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058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5" cy="4739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058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058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66018"/>
              <a:chOff x="-128950" y="1710038"/>
              <a:chExt cx="8066405" cy="366018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509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411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9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058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058" dirty="0">
                  <a:latin typeface="Comic Sans MS" panose="030F0702030302020204" pitchFamily="66" charset="0"/>
                </a:rPr>
                <a:t>Rescato los conocimientos previos</a:t>
              </a:r>
              <a:endParaRPr lang="es-MX" sz="1235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058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058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058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058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058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739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058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058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89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58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19" cy="3816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endParaRPr lang="es-MX" sz="1587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89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58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19" cy="93561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endParaRPr lang="es-MX" sz="1587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  <a:p>
              <a:pPr algn="ctr"/>
              <a:r>
                <a:rPr lang="es-MX" sz="1587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No todo el alumnado tuvo participación 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419" y="247400"/>
            <a:ext cx="562456" cy="1071249"/>
          </a:xfrm>
          <a:prstGeom prst="rect">
            <a:avLst/>
          </a:prstGeom>
        </p:spPr>
      </p:pic>
      <p:sp>
        <p:nvSpPr>
          <p:cNvPr id="125" name="CuadroTexto 124"/>
          <p:cNvSpPr txBox="1"/>
          <p:nvPr/>
        </p:nvSpPr>
        <p:spPr>
          <a:xfrm>
            <a:off x="618980" y="414357"/>
            <a:ext cx="2768772" cy="399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998" dirty="0" smtClean="0"/>
              <a:t>21 </a:t>
            </a:r>
            <a:r>
              <a:rPr lang="es-MX" sz="1998" dirty="0" smtClean="0"/>
              <a:t> </a:t>
            </a:r>
            <a:r>
              <a:rPr lang="es-MX" sz="1998" dirty="0" smtClean="0"/>
              <a:t>Junio   </a:t>
            </a:r>
            <a:r>
              <a:rPr lang="es-MX" sz="1998" dirty="0"/>
              <a:t>2021</a:t>
            </a:r>
          </a:p>
        </p:txBody>
      </p:sp>
      <p:sp>
        <p:nvSpPr>
          <p:cNvPr id="127" name="Elipse 126"/>
          <p:cNvSpPr/>
          <p:nvPr/>
        </p:nvSpPr>
        <p:spPr>
          <a:xfrm>
            <a:off x="342059" y="792002"/>
            <a:ext cx="304614" cy="362866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29" name="Rectángulo 128"/>
          <p:cNvSpPr/>
          <p:nvPr/>
        </p:nvSpPr>
        <p:spPr>
          <a:xfrm>
            <a:off x="5686305" y="2296107"/>
            <a:ext cx="956528" cy="462769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31" name="Rectángulo 130"/>
          <p:cNvSpPr/>
          <p:nvPr/>
        </p:nvSpPr>
        <p:spPr>
          <a:xfrm>
            <a:off x="5737673" y="2904396"/>
            <a:ext cx="662175" cy="345324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7" name="Elipse 6"/>
          <p:cNvSpPr/>
          <p:nvPr/>
        </p:nvSpPr>
        <p:spPr>
          <a:xfrm>
            <a:off x="154683" y="3819538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33" name="Elipse 132"/>
          <p:cNvSpPr/>
          <p:nvPr/>
        </p:nvSpPr>
        <p:spPr>
          <a:xfrm>
            <a:off x="134914" y="4507451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34" name="Elipse 133"/>
          <p:cNvSpPr/>
          <p:nvPr/>
        </p:nvSpPr>
        <p:spPr>
          <a:xfrm>
            <a:off x="151028" y="4684458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54" name="Elipse 153"/>
          <p:cNvSpPr/>
          <p:nvPr/>
        </p:nvSpPr>
        <p:spPr>
          <a:xfrm>
            <a:off x="129070" y="4178656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56" name="Elipse 155"/>
          <p:cNvSpPr/>
          <p:nvPr/>
        </p:nvSpPr>
        <p:spPr>
          <a:xfrm>
            <a:off x="5606937" y="5529955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57" name="Elipse 156"/>
          <p:cNvSpPr/>
          <p:nvPr/>
        </p:nvSpPr>
        <p:spPr>
          <a:xfrm>
            <a:off x="5539933" y="5727537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59" name="Elipse 158"/>
          <p:cNvSpPr/>
          <p:nvPr/>
        </p:nvSpPr>
        <p:spPr>
          <a:xfrm>
            <a:off x="5527569" y="5856037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60" name="Elipse 159"/>
          <p:cNvSpPr/>
          <p:nvPr/>
        </p:nvSpPr>
        <p:spPr>
          <a:xfrm>
            <a:off x="5523765" y="6004857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62" name="Elipse 161"/>
          <p:cNvSpPr/>
          <p:nvPr/>
        </p:nvSpPr>
        <p:spPr>
          <a:xfrm>
            <a:off x="6089879" y="6609364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63" name="Elipse 162"/>
          <p:cNvSpPr/>
          <p:nvPr/>
        </p:nvSpPr>
        <p:spPr>
          <a:xfrm>
            <a:off x="6117721" y="6757099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64" name="Elipse 163"/>
          <p:cNvSpPr/>
          <p:nvPr/>
        </p:nvSpPr>
        <p:spPr>
          <a:xfrm>
            <a:off x="6078763" y="6916880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67" name="Elipse 166"/>
          <p:cNvSpPr/>
          <p:nvPr/>
        </p:nvSpPr>
        <p:spPr>
          <a:xfrm>
            <a:off x="5444397" y="7105224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88" name="Elipse 187"/>
          <p:cNvSpPr/>
          <p:nvPr/>
        </p:nvSpPr>
        <p:spPr>
          <a:xfrm>
            <a:off x="5431292" y="7323597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89" name="Elipse 188"/>
          <p:cNvSpPr/>
          <p:nvPr/>
        </p:nvSpPr>
        <p:spPr>
          <a:xfrm>
            <a:off x="5430144" y="7488338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</p:spTree>
    <p:extLst>
      <p:ext uri="{BB962C8B-B14F-4D97-AF65-F5344CB8AC3E}">
        <p14:creationId xmlns:p14="http://schemas.microsoft.com/office/powerpoint/2010/main" val="1366328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كل الشكر والتقدير للأستاذة فتحية عبدالحافظ على الجهد المتميز والملموس  لتلاميذ الصف الاول الابتدائي | School binder covers, School binder, School  fra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5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1090246" y="1617785"/>
            <a:ext cx="467750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Martes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Junio 2021</a:t>
            </a:r>
          </a:p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Hoy se tomó asistencia mediante un audio donde el alumno mencionaba su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canción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favorita,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en total se registro la asistencia de 15 alumnos. El día de hoy se trabajo en el área de Exploración y comprensión del mundo natural y social donde el alumno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realizo un experimento con diversos materiales. También se favoreció el área de pensamiento matemático. Se recibieron mas evidencias que el día de ayer.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844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53008" y="286414"/>
            <a:ext cx="7232793" cy="86482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32126" cy="535611"/>
              <a:chOff x="325120" y="927110"/>
              <a:chExt cx="432126" cy="535611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407562" cy="5356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469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25722" cy="5356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69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25722" cy="5356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69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587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35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69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2" y="714322"/>
              <a:ext cx="442101" cy="5356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69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58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587" dirty="0"/>
                <a:t>Situación de Aprendizaje: _____________________________________________</a:t>
              </a:r>
            </a:p>
            <a:p>
              <a:r>
                <a:rPr lang="es-MX" sz="1587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50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11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38839"/>
              <a:chOff x="-75901" y="2156819"/>
              <a:chExt cx="7381107" cy="638839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91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235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235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sz="1587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91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235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235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sz="1587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38832"/>
                <a:chOff x="-204663" y="2121401"/>
                <a:chExt cx="1892685" cy="705760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767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97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235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5378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235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sz="1587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91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235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235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sz="1587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897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97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235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816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11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sz="1587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20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235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1" cy="320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235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5" y="2894967"/>
                <a:ext cx="914401" cy="320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235" dirty="0">
                    <a:latin typeface="Comic Sans MS" panose="030F0702030302020204" pitchFamily="66" charset="0"/>
                  </a:rPr>
                  <a:t>Regular</a:t>
                </a:r>
                <a:endParaRPr lang="es-MX" sz="97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1" cy="320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235" dirty="0">
                    <a:latin typeface="Comic Sans MS" panose="030F0702030302020204" pitchFamily="66" charset="0"/>
                  </a:rPr>
                  <a:t>Mala</a:t>
                </a:r>
                <a:endParaRPr lang="es-MX" sz="1235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49948"/>
              <a:chOff x="-104586" y="3258293"/>
              <a:chExt cx="7866108" cy="1849948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509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11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89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235" dirty="0">
                    <a:latin typeface="Comic Sans MS" panose="030F0702030302020204" pitchFamily="66" charset="0"/>
                  </a:rPr>
                  <a:t>      </a:t>
                </a:r>
                <a:r>
                  <a:rPr lang="es-MX" sz="1058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235" dirty="0">
                  <a:latin typeface="Comic Sans MS" panose="030F0702030302020204" pitchFamily="66" charset="0"/>
                </a:endParaRPr>
              </a:p>
              <a:p>
                <a:r>
                  <a:rPr lang="es-MX" sz="1235" dirty="0">
                    <a:latin typeface="Comic Sans MS" panose="030F0702030302020204" pitchFamily="66" charset="0"/>
                  </a:rPr>
                  <a:t>      </a:t>
                </a:r>
                <a:r>
                  <a:rPr lang="es-MX" sz="1058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058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058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058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058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235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027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058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endParaRPr lang="es-MX" sz="1058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s-MX" sz="1058" dirty="0">
                    <a:latin typeface="Comic Sans MS" panose="030F0702030302020204" pitchFamily="66" charset="0"/>
                  </a:rPr>
                  <a:t>No todos los alumnos cumplen con los trabajos, pero se mantiene una buena participación de un 40% del </a:t>
                </a:r>
                <a:r>
                  <a:rPr lang="es-MX" sz="1058" dirty="0" err="1">
                    <a:latin typeface="Comic Sans MS" panose="030F0702030302020204" pitchFamily="66" charset="0"/>
                  </a:rPr>
                  <a:t>aumnado</a:t>
                </a:r>
                <a:r>
                  <a:rPr lang="es-MX" sz="1058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404991"/>
              <a:chOff x="-106905" y="4811173"/>
              <a:chExt cx="8142075" cy="1404991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26897"/>
                <a:chOff x="-91265" y="1649223"/>
                <a:chExt cx="8142075" cy="426897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509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11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27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058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058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235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058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058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058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5" cy="4739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058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058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66018"/>
              <a:chOff x="-128950" y="1710038"/>
              <a:chExt cx="8066405" cy="366018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509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411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9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058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058" dirty="0">
                  <a:latin typeface="Comic Sans MS" panose="030F0702030302020204" pitchFamily="66" charset="0"/>
                </a:rPr>
                <a:t>Rescato los conocimientos previos</a:t>
              </a:r>
              <a:endParaRPr lang="es-MX" sz="1235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058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058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058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058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058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739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058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058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89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58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19" cy="93561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587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Considero que se logro que se participara de manera activa en las dos actividades empleadas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89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58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19" cy="93561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endParaRPr lang="es-MX" sz="1587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  <a:p>
              <a:pPr algn="ctr"/>
              <a:r>
                <a:rPr lang="es-MX" sz="1587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No todo el alumnado tuvo participación 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419" y="247400"/>
            <a:ext cx="562456" cy="1071249"/>
          </a:xfrm>
          <a:prstGeom prst="rect">
            <a:avLst/>
          </a:prstGeom>
        </p:spPr>
      </p:pic>
      <p:sp>
        <p:nvSpPr>
          <p:cNvPr id="125" name="CuadroTexto 124"/>
          <p:cNvSpPr txBox="1"/>
          <p:nvPr/>
        </p:nvSpPr>
        <p:spPr>
          <a:xfrm>
            <a:off x="618980" y="414357"/>
            <a:ext cx="2768772" cy="399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998" dirty="0" smtClean="0"/>
              <a:t>22</a:t>
            </a:r>
            <a:r>
              <a:rPr lang="es-MX" sz="1998" dirty="0" smtClean="0"/>
              <a:t>   </a:t>
            </a:r>
            <a:r>
              <a:rPr lang="es-MX" sz="1998" dirty="0" smtClean="0"/>
              <a:t>Junio   </a:t>
            </a:r>
            <a:r>
              <a:rPr lang="es-MX" sz="1998" dirty="0"/>
              <a:t>2021</a:t>
            </a:r>
          </a:p>
        </p:txBody>
      </p:sp>
      <p:sp>
        <p:nvSpPr>
          <p:cNvPr id="127" name="Elipse 126"/>
          <p:cNvSpPr/>
          <p:nvPr/>
        </p:nvSpPr>
        <p:spPr>
          <a:xfrm>
            <a:off x="854135" y="739180"/>
            <a:ext cx="304614" cy="362866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29" name="Rectángulo 128"/>
          <p:cNvSpPr/>
          <p:nvPr/>
        </p:nvSpPr>
        <p:spPr>
          <a:xfrm>
            <a:off x="2451054" y="2295122"/>
            <a:ext cx="956528" cy="462769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31" name="Rectángulo 130"/>
          <p:cNvSpPr/>
          <p:nvPr/>
        </p:nvSpPr>
        <p:spPr>
          <a:xfrm>
            <a:off x="3645616" y="2939828"/>
            <a:ext cx="662175" cy="345324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7" name="Elipse 6"/>
          <p:cNvSpPr/>
          <p:nvPr/>
        </p:nvSpPr>
        <p:spPr>
          <a:xfrm>
            <a:off x="154683" y="3819538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33" name="Elipse 132"/>
          <p:cNvSpPr/>
          <p:nvPr/>
        </p:nvSpPr>
        <p:spPr>
          <a:xfrm>
            <a:off x="134914" y="4507451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34" name="Elipse 133"/>
          <p:cNvSpPr/>
          <p:nvPr/>
        </p:nvSpPr>
        <p:spPr>
          <a:xfrm>
            <a:off x="151028" y="4684458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54" name="Elipse 153"/>
          <p:cNvSpPr/>
          <p:nvPr/>
        </p:nvSpPr>
        <p:spPr>
          <a:xfrm>
            <a:off x="129070" y="4178656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56" name="Elipse 155"/>
          <p:cNvSpPr/>
          <p:nvPr/>
        </p:nvSpPr>
        <p:spPr>
          <a:xfrm>
            <a:off x="4535240" y="5458304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57" name="Elipse 156"/>
          <p:cNvSpPr/>
          <p:nvPr/>
        </p:nvSpPr>
        <p:spPr>
          <a:xfrm>
            <a:off x="4555317" y="5657751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59" name="Elipse 158"/>
          <p:cNvSpPr/>
          <p:nvPr/>
        </p:nvSpPr>
        <p:spPr>
          <a:xfrm>
            <a:off x="4561836" y="5785681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60" name="Elipse 159"/>
          <p:cNvSpPr/>
          <p:nvPr/>
        </p:nvSpPr>
        <p:spPr>
          <a:xfrm>
            <a:off x="4573672" y="5951621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62" name="Elipse 161"/>
          <p:cNvSpPr/>
          <p:nvPr/>
        </p:nvSpPr>
        <p:spPr>
          <a:xfrm>
            <a:off x="6089879" y="6609364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63" name="Elipse 162"/>
          <p:cNvSpPr/>
          <p:nvPr/>
        </p:nvSpPr>
        <p:spPr>
          <a:xfrm>
            <a:off x="5453286" y="6774759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64" name="Elipse 163"/>
          <p:cNvSpPr/>
          <p:nvPr/>
        </p:nvSpPr>
        <p:spPr>
          <a:xfrm>
            <a:off x="6078763" y="6916880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67" name="Elipse 166"/>
          <p:cNvSpPr/>
          <p:nvPr/>
        </p:nvSpPr>
        <p:spPr>
          <a:xfrm>
            <a:off x="5444397" y="7105224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88" name="Elipse 187"/>
          <p:cNvSpPr/>
          <p:nvPr/>
        </p:nvSpPr>
        <p:spPr>
          <a:xfrm>
            <a:off x="5431292" y="7323597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89" name="Elipse 188"/>
          <p:cNvSpPr/>
          <p:nvPr/>
        </p:nvSpPr>
        <p:spPr>
          <a:xfrm>
            <a:off x="5430144" y="7488338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58" name="Rectángulo 157"/>
          <p:cNvSpPr/>
          <p:nvPr/>
        </p:nvSpPr>
        <p:spPr>
          <a:xfrm>
            <a:off x="1407893" y="2288964"/>
            <a:ext cx="956528" cy="462769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</p:spTree>
    <p:extLst>
      <p:ext uri="{BB962C8B-B14F-4D97-AF65-F5344CB8AC3E}">
        <p14:creationId xmlns:p14="http://schemas.microsoft.com/office/powerpoint/2010/main" val="4147759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كل الشكر والتقدير للأستاذة فتحية عبدالحافظ على الجهد المتميز والملموس  لتلاميذ الصف الاول الابتدائي | School binder covers, School binder, School  fra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5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1055077" y="1617785"/>
            <a:ext cx="47478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Miércoles </a:t>
            </a: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Junio 2021</a:t>
            </a:r>
          </a:p>
          <a:p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Hoy se registro la asistencia mediante un audio diciendo la fecha del día de hoy, se registro un total de 14 alumnos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 el transcurso de la mañana se envió la actividad relacionada al área de lenguaje y comunicación donde el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alumno identificando los portadores de texto, se siguen recibiendo pocas evidencias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29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53008" y="286414"/>
            <a:ext cx="7232793" cy="86482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32126" cy="535611"/>
              <a:chOff x="325120" y="927110"/>
              <a:chExt cx="432126" cy="535611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407562" cy="5356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469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25722" cy="5356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69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25722" cy="5356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69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587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35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69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2" y="714322"/>
              <a:ext cx="442101" cy="5356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69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58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587" dirty="0"/>
                <a:t>Situación de Aprendizaje: _____________________________________________</a:t>
              </a:r>
            </a:p>
            <a:p>
              <a:r>
                <a:rPr lang="es-MX" sz="1587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50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11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38839"/>
              <a:chOff x="-75901" y="2156819"/>
              <a:chExt cx="7381107" cy="638839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91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235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235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sz="1587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91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235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235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sz="1587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38832"/>
                <a:chOff x="-204663" y="2121401"/>
                <a:chExt cx="1892685" cy="705760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767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97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235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5378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235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sz="1587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91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235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235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sz="1587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897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97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235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816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11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sz="1587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20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235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1" cy="320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235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5" y="2894967"/>
                <a:ext cx="914401" cy="320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235" dirty="0">
                    <a:latin typeface="Comic Sans MS" panose="030F0702030302020204" pitchFamily="66" charset="0"/>
                  </a:rPr>
                  <a:t>Regular</a:t>
                </a:r>
                <a:endParaRPr lang="es-MX" sz="97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1" cy="320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235" dirty="0">
                    <a:latin typeface="Comic Sans MS" panose="030F0702030302020204" pitchFamily="66" charset="0"/>
                  </a:rPr>
                  <a:t>Mala</a:t>
                </a:r>
                <a:endParaRPr lang="es-MX" sz="1235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49948"/>
              <a:chOff x="-104586" y="3258293"/>
              <a:chExt cx="7866108" cy="1849948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509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11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89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235" dirty="0">
                    <a:latin typeface="Comic Sans MS" panose="030F0702030302020204" pitchFamily="66" charset="0"/>
                  </a:rPr>
                  <a:t>      </a:t>
                </a:r>
                <a:r>
                  <a:rPr lang="es-MX" sz="1058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235" dirty="0">
                  <a:latin typeface="Comic Sans MS" panose="030F0702030302020204" pitchFamily="66" charset="0"/>
                </a:endParaRPr>
              </a:p>
              <a:p>
                <a:r>
                  <a:rPr lang="es-MX" sz="1235" dirty="0">
                    <a:latin typeface="Comic Sans MS" panose="030F0702030302020204" pitchFamily="66" charset="0"/>
                  </a:rPr>
                  <a:t>      </a:t>
                </a:r>
                <a:r>
                  <a:rPr lang="es-MX" sz="1058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058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058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058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058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235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027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058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endParaRPr lang="es-MX" sz="1058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s-MX" sz="1058" dirty="0">
                    <a:latin typeface="Comic Sans MS" panose="030F0702030302020204" pitchFamily="66" charset="0"/>
                  </a:rPr>
                  <a:t>No todos los alumnos cumplen con los trabajos, pero se mantiene una buena participación de un 40% del </a:t>
                </a:r>
                <a:r>
                  <a:rPr lang="es-MX" sz="1058" dirty="0" err="1">
                    <a:latin typeface="Comic Sans MS" panose="030F0702030302020204" pitchFamily="66" charset="0"/>
                  </a:rPr>
                  <a:t>aumnado</a:t>
                </a:r>
                <a:r>
                  <a:rPr lang="es-MX" sz="1058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404991"/>
              <a:chOff x="-106905" y="4811173"/>
              <a:chExt cx="8142075" cy="1404991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26897"/>
                <a:chOff x="-91265" y="1649223"/>
                <a:chExt cx="8142075" cy="426897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509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11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27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058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058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235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058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058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058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5" cy="4739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058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058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66018"/>
              <a:chOff x="-128950" y="1710038"/>
              <a:chExt cx="8066405" cy="366018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509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411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9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058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058" dirty="0">
                  <a:latin typeface="Comic Sans MS" panose="030F0702030302020204" pitchFamily="66" charset="0"/>
                </a:rPr>
                <a:t>Rescato los conocimientos previos</a:t>
              </a:r>
              <a:endParaRPr lang="es-MX" sz="1235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058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058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058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058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058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739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058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058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89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58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19" cy="93561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587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Considero que se logro que se participara de manera activa en las dos actividades empleadas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89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58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19" cy="93561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endParaRPr lang="es-MX" sz="1587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  <a:p>
              <a:pPr algn="ctr"/>
              <a:r>
                <a:rPr lang="es-MX" sz="1587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No todo el alumnado tuvo participación 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419" y="247400"/>
            <a:ext cx="562456" cy="1071249"/>
          </a:xfrm>
          <a:prstGeom prst="rect">
            <a:avLst/>
          </a:prstGeom>
        </p:spPr>
      </p:pic>
      <p:sp>
        <p:nvSpPr>
          <p:cNvPr id="125" name="CuadroTexto 124"/>
          <p:cNvSpPr txBox="1"/>
          <p:nvPr/>
        </p:nvSpPr>
        <p:spPr>
          <a:xfrm>
            <a:off x="618980" y="414357"/>
            <a:ext cx="2768772" cy="399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998" dirty="0" smtClean="0"/>
              <a:t>23</a:t>
            </a:r>
            <a:r>
              <a:rPr lang="es-MX" sz="1998" dirty="0" smtClean="0"/>
              <a:t>   </a:t>
            </a:r>
            <a:r>
              <a:rPr lang="es-MX" sz="1998" dirty="0" smtClean="0"/>
              <a:t>Junio   2021</a:t>
            </a:r>
            <a:endParaRPr lang="es-MX" sz="1998" dirty="0"/>
          </a:p>
        </p:txBody>
      </p:sp>
      <p:sp>
        <p:nvSpPr>
          <p:cNvPr id="127" name="Elipse 126"/>
          <p:cNvSpPr/>
          <p:nvPr/>
        </p:nvSpPr>
        <p:spPr>
          <a:xfrm>
            <a:off x="1273997" y="826742"/>
            <a:ext cx="304614" cy="362866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3" name="Rectángulo 2"/>
          <p:cNvSpPr/>
          <p:nvPr/>
        </p:nvSpPr>
        <p:spPr>
          <a:xfrm>
            <a:off x="249264" y="2199974"/>
            <a:ext cx="956528" cy="462769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31" name="Rectángulo 130"/>
          <p:cNvSpPr/>
          <p:nvPr/>
        </p:nvSpPr>
        <p:spPr>
          <a:xfrm>
            <a:off x="2589574" y="2956854"/>
            <a:ext cx="662175" cy="345324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7" name="Elipse 6"/>
          <p:cNvSpPr/>
          <p:nvPr/>
        </p:nvSpPr>
        <p:spPr>
          <a:xfrm>
            <a:off x="154683" y="3819538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33" name="Elipse 132"/>
          <p:cNvSpPr/>
          <p:nvPr/>
        </p:nvSpPr>
        <p:spPr>
          <a:xfrm>
            <a:off x="134914" y="4507451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34" name="Elipse 133"/>
          <p:cNvSpPr/>
          <p:nvPr/>
        </p:nvSpPr>
        <p:spPr>
          <a:xfrm>
            <a:off x="151028" y="4684458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54" name="Elipse 153"/>
          <p:cNvSpPr/>
          <p:nvPr/>
        </p:nvSpPr>
        <p:spPr>
          <a:xfrm>
            <a:off x="129070" y="4178656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56" name="Elipse 155"/>
          <p:cNvSpPr/>
          <p:nvPr/>
        </p:nvSpPr>
        <p:spPr>
          <a:xfrm>
            <a:off x="4535240" y="5458304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57" name="Elipse 156"/>
          <p:cNvSpPr/>
          <p:nvPr/>
        </p:nvSpPr>
        <p:spPr>
          <a:xfrm>
            <a:off x="4555317" y="5657751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59" name="Elipse 158"/>
          <p:cNvSpPr/>
          <p:nvPr/>
        </p:nvSpPr>
        <p:spPr>
          <a:xfrm>
            <a:off x="4561836" y="5785681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60" name="Elipse 159"/>
          <p:cNvSpPr/>
          <p:nvPr/>
        </p:nvSpPr>
        <p:spPr>
          <a:xfrm>
            <a:off x="4573672" y="5951621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62" name="Elipse 161"/>
          <p:cNvSpPr/>
          <p:nvPr/>
        </p:nvSpPr>
        <p:spPr>
          <a:xfrm>
            <a:off x="6089879" y="6609364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63" name="Elipse 162"/>
          <p:cNvSpPr/>
          <p:nvPr/>
        </p:nvSpPr>
        <p:spPr>
          <a:xfrm>
            <a:off x="5453286" y="6774759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64" name="Elipse 163"/>
          <p:cNvSpPr/>
          <p:nvPr/>
        </p:nvSpPr>
        <p:spPr>
          <a:xfrm>
            <a:off x="6078763" y="6916880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67" name="Elipse 166"/>
          <p:cNvSpPr/>
          <p:nvPr/>
        </p:nvSpPr>
        <p:spPr>
          <a:xfrm>
            <a:off x="5444397" y="7105224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88" name="Elipse 187"/>
          <p:cNvSpPr/>
          <p:nvPr/>
        </p:nvSpPr>
        <p:spPr>
          <a:xfrm>
            <a:off x="5431292" y="7323597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89" name="Elipse 188"/>
          <p:cNvSpPr/>
          <p:nvPr/>
        </p:nvSpPr>
        <p:spPr>
          <a:xfrm>
            <a:off x="5430144" y="7488338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</p:spTree>
    <p:extLst>
      <p:ext uri="{BB962C8B-B14F-4D97-AF65-F5344CB8AC3E}">
        <p14:creationId xmlns:p14="http://schemas.microsoft.com/office/powerpoint/2010/main" val="2628729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كل الشكر والتقدير للأستاذة فتحية عبدالحافظ على الجهد المتميز والملموس  لتلاميذ الصف الاول الابتدائي | School binder covers, School binder, School  fra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5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1195753" y="1688123"/>
            <a:ext cx="448407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Jueves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Junio 2021</a:t>
            </a:r>
          </a:p>
          <a:p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Hoy Jueves inicio la mañana tomando asistencia con un audio mencionando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su dulce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favorito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del alumno. El día de hoy se registraron menos asistencias con un total de 13 alumnos. Se trabajaron dos Campos formativos que son lenguaje y comunicación y pensamiento matemático donde el alumno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recibieron picada evidencias el día de hoy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185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53008" y="286414"/>
            <a:ext cx="7232793" cy="86482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32126" cy="535611"/>
              <a:chOff x="325120" y="927110"/>
              <a:chExt cx="432126" cy="535611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407562" cy="5356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469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25722" cy="5356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69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25722" cy="5356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69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587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35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69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2" y="714322"/>
              <a:ext cx="442101" cy="5356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69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58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587" dirty="0"/>
                <a:t>Situación de Aprendizaje: _____________________________________________</a:t>
              </a:r>
            </a:p>
            <a:p>
              <a:r>
                <a:rPr lang="es-MX" sz="1587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50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11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38839"/>
              <a:chOff x="-75901" y="2156819"/>
              <a:chExt cx="7381107" cy="638839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91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235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235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sz="1587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91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235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235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sz="1587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38832"/>
                <a:chOff x="-204663" y="2121401"/>
                <a:chExt cx="1892685" cy="705760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767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97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235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5378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235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sz="1587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91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235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235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sz="1587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897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97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235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816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11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sz="1587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20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235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1" cy="320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235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5" y="2894967"/>
                <a:ext cx="914401" cy="320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235" dirty="0">
                    <a:latin typeface="Comic Sans MS" panose="030F0702030302020204" pitchFamily="66" charset="0"/>
                  </a:rPr>
                  <a:t>Regular</a:t>
                </a:r>
                <a:endParaRPr lang="es-MX" sz="97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1" cy="320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235" dirty="0">
                    <a:latin typeface="Comic Sans MS" panose="030F0702030302020204" pitchFamily="66" charset="0"/>
                  </a:rPr>
                  <a:t>Mala</a:t>
                </a:r>
                <a:endParaRPr lang="es-MX" sz="1235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49948"/>
              <a:chOff x="-104586" y="3258293"/>
              <a:chExt cx="7866108" cy="1849948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509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11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89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235" dirty="0">
                    <a:latin typeface="Comic Sans MS" panose="030F0702030302020204" pitchFamily="66" charset="0"/>
                  </a:rPr>
                  <a:t>      </a:t>
                </a:r>
                <a:r>
                  <a:rPr lang="es-MX" sz="1058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235" dirty="0">
                  <a:latin typeface="Comic Sans MS" panose="030F0702030302020204" pitchFamily="66" charset="0"/>
                </a:endParaRPr>
              </a:p>
              <a:p>
                <a:r>
                  <a:rPr lang="es-MX" sz="1235" dirty="0">
                    <a:latin typeface="Comic Sans MS" panose="030F0702030302020204" pitchFamily="66" charset="0"/>
                  </a:rPr>
                  <a:t>      </a:t>
                </a:r>
                <a:r>
                  <a:rPr lang="es-MX" sz="1058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058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058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058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058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235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027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058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endParaRPr lang="es-MX" sz="1058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s-MX" sz="1058" dirty="0">
                    <a:latin typeface="Comic Sans MS" panose="030F0702030302020204" pitchFamily="66" charset="0"/>
                  </a:rPr>
                  <a:t>No todos los alumnos cumplen con los trabajos, pero se mantiene una buena participación de un 40% del </a:t>
                </a:r>
                <a:r>
                  <a:rPr lang="es-MX" sz="1058" dirty="0" err="1">
                    <a:latin typeface="Comic Sans MS" panose="030F0702030302020204" pitchFamily="66" charset="0"/>
                  </a:rPr>
                  <a:t>aumnado</a:t>
                </a:r>
                <a:r>
                  <a:rPr lang="es-MX" sz="1058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404991"/>
              <a:chOff x="-106905" y="4811173"/>
              <a:chExt cx="8142075" cy="1404991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26897"/>
                <a:chOff x="-91265" y="1649223"/>
                <a:chExt cx="8142075" cy="426897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509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11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27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058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058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235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058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058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058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5" cy="4739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058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058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587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66018"/>
              <a:chOff x="-128950" y="1710038"/>
              <a:chExt cx="8066405" cy="366018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587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509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411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9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058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058" dirty="0">
                  <a:latin typeface="Comic Sans MS" panose="030F0702030302020204" pitchFamily="66" charset="0"/>
                </a:rPr>
                <a:t>Rescato los conocimientos previos</a:t>
              </a:r>
              <a:endParaRPr lang="es-MX" sz="1235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058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058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058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058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058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739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058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058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587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89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58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19" cy="93561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587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Considero que se logro que se participara de manera activa en las dos actividades empleadas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587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89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58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19" cy="93561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endParaRPr lang="es-MX" sz="1587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  <a:p>
              <a:pPr algn="ctr"/>
              <a:r>
                <a:rPr lang="es-MX" sz="1587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No todo el alumnado tuvo participación 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419" y="247400"/>
            <a:ext cx="562456" cy="1071249"/>
          </a:xfrm>
          <a:prstGeom prst="rect">
            <a:avLst/>
          </a:prstGeom>
        </p:spPr>
      </p:pic>
      <p:sp>
        <p:nvSpPr>
          <p:cNvPr id="125" name="CuadroTexto 124"/>
          <p:cNvSpPr txBox="1"/>
          <p:nvPr/>
        </p:nvSpPr>
        <p:spPr>
          <a:xfrm>
            <a:off x="618980" y="414357"/>
            <a:ext cx="2768772" cy="399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998" dirty="0" smtClean="0"/>
              <a:t>24</a:t>
            </a:r>
            <a:r>
              <a:rPr lang="es-MX" sz="1998" dirty="0" smtClean="0"/>
              <a:t>   </a:t>
            </a:r>
            <a:r>
              <a:rPr lang="es-MX" sz="1998" dirty="0" smtClean="0"/>
              <a:t>Junio   </a:t>
            </a:r>
            <a:r>
              <a:rPr lang="es-MX" sz="1998" dirty="0"/>
              <a:t>2021</a:t>
            </a:r>
          </a:p>
        </p:txBody>
      </p:sp>
      <p:sp>
        <p:nvSpPr>
          <p:cNvPr id="127" name="Elipse 126"/>
          <p:cNvSpPr/>
          <p:nvPr/>
        </p:nvSpPr>
        <p:spPr>
          <a:xfrm>
            <a:off x="1732762" y="792335"/>
            <a:ext cx="304614" cy="362866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3" name="Rectángulo 2"/>
          <p:cNvSpPr/>
          <p:nvPr/>
        </p:nvSpPr>
        <p:spPr>
          <a:xfrm>
            <a:off x="270297" y="2146751"/>
            <a:ext cx="956528" cy="462769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29" name="Rectángulo 128"/>
          <p:cNvSpPr/>
          <p:nvPr/>
        </p:nvSpPr>
        <p:spPr>
          <a:xfrm>
            <a:off x="1431084" y="2259137"/>
            <a:ext cx="956528" cy="462769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31" name="Rectángulo 130"/>
          <p:cNvSpPr/>
          <p:nvPr/>
        </p:nvSpPr>
        <p:spPr>
          <a:xfrm>
            <a:off x="3645616" y="2939828"/>
            <a:ext cx="662175" cy="345324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7" name="Elipse 6"/>
          <p:cNvSpPr/>
          <p:nvPr/>
        </p:nvSpPr>
        <p:spPr>
          <a:xfrm>
            <a:off x="154683" y="3819538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33" name="Elipse 132"/>
          <p:cNvSpPr/>
          <p:nvPr/>
        </p:nvSpPr>
        <p:spPr>
          <a:xfrm>
            <a:off x="134914" y="4507451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34" name="Elipse 133"/>
          <p:cNvSpPr/>
          <p:nvPr/>
        </p:nvSpPr>
        <p:spPr>
          <a:xfrm>
            <a:off x="151028" y="4684458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54" name="Elipse 153"/>
          <p:cNvSpPr/>
          <p:nvPr/>
        </p:nvSpPr>
        <p:spPr>
          <a:xfrm>
            <a:off x="129070" y="4178656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56" name="Elipse 155"/>
          <p:cNvSpPr/>
          <p:nvPr/>
        </p:nvSpPr>
        <p:spPr>
          <a:xfrm>
            <a:off x="4535240" y="5458304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57" name="Elipse 156"/>
          <p:cNvSpPr/>
          <p:nvPr/>
        </p:nvSpPr>
        <p:spPr>
          <a:xfrm>
            <a:off x="4555317" y="5657751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59" name="Elipse 158"/>
          <p:cNvSpPr/>
          <p:nvPr/>
        </p:nvSpPr>
        <p:spPr>
          <a:xfrm>
            <a:off x="4561836" y="5785681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60" name="Elipse 159"/>
          <p:cNvSpPr/>
          <p:nvPr/>
        </p:nvSpPr>
        <p:spPr>
          <a:xfrm>
            <a:off x="4573672" y="5951621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62" name="Elipse 161"/>
          <p:cNvSpPr/>
          <p:nvPr/>
        </p:nvSpPr>
        <p:spPr>
          <a:xfrm>
            <a:off x="6089879" y="6609364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63" name="Elipse 162"/>
          <p:cNvSpPr/>
          <p:nvPr/>
        </p:nvSpPr>
        <p:spPr>
          <a:xfrm>
            <a:off x="5453286" y="6774759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64" name="Elipse 163"/>
          <p:cNvSpPr/>
          <p:nvPr/>
        </p:nvSpPr>
        <p:spPr>
          <a:xfrm>
            <a:off x="6078763" y="6916880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67" name="Elipse 166"/>
          <p:cNvSpPr/>
          <p:nvPr/>
        </p:nvSpPr>
        <p:spPr>
          <a:xfrm>
            <a:off x="5444397" y="7105224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88" name="Elipse 187"/>
          <p:cNvSpPr/>
          <p:nvPr/>
        </p:nvSpPr>
        <p:spPr>
          <a:xfrm>
            <a:off x="5431292" y="7323597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  <p:sp>
        <p:nvSpPr>
          <p:cNvPr id="189" name="Elipse 188"/>
          <p:cNvSpPr/>
          <p:nvPr/>
        </p:nvSpPr>
        <p:spPr>
          <a:xfrm>
            <a:off x="5430144" y="7488338"/>
            <a:ext cx="158736" cy="172811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24"/>
          </a:p>
        </p:txBody>
      </p:sp>
    </p:spTree>
    <p:extLst>
      <p:ext uri="{BB962C8B-B14F-4D97-AF65-F5344CB8AC3E}">
        <p14:creationId xmlns:p14="http://schemas.microsoft.com/office/powerpoint/2010/main" val="33463094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</TotalTime>
  <Words>1244</Words>
  <Application>Microsoft Office PowerPoint</Application>
  <PresentationFormat>Personalizado</PresentationFormat>
  <Paragraphs>248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Acer</dc:creator>
  <cp:lastModifiedBy>Acer</cp:lastModifiedBy>
  <cp:revision>5</cp:revision>
  <dcterms:created xsi:type="dcterms:W3CDTF">2021-06-19T01:55:23Z</dcterms:created>
  <dcterms:modified xsi:type="dcterms:W3CDTF">2021-06-26T03:41:06Z</dcterms:modified>
</cp:coreProperties>
</file>