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8" r:id="rId3"/>
    <p:sldId id="269" r:id="rId4"/>
    <p:sldId id="259" r:id="rId5"/>
    <p:sldId id="265" r:id="rId6"/>
    <p:sldId id="260" r:id="rId7"/>
    <p:sldId id="266" r:id="rId8"/>
    <p:sldId id="261" r:id="rId9"/>
    <p:sldId id="267" r:id="rId10"/>
  </p:sldIdLst>
  <p:sldSz cx="6858000" cy="925195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55" d="100"/>
          <a:sy n="55" d="100"/>
        </p:scale>
        <p:origin x="225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514151"/>
            <a:ext cx="5829300" cy="3221049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59416"/>
            <a:ext cx="5143500" cy="223374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714670-8909-446B-819C-96E329EC14D5}" type="datetimeFigureOut">
              <a:rPr lang="es-MX" smtClean="0"/>
              <a:t>25/06/2021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37F7D-E16C-416F-8C57-00C8B83A31E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173002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714670-8909-446B-819C-96E329EC14D5}" type="datetimeFigureOut">
              <a:rPr lang="es-MX" smtClean="0"/>
              <a:t>25/06/2021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37F7D-E16C-416F-8C57-00C8B83A31E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519202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92581"/>
            <a:ext cx="1478756" cy="784060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92581"/>
            <a:ext cx="4350544" cy="7840600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714670-8909-446B-819C-96E329EC14D5}" type="datetimeFigureOut">
              <a:rPr lang="es-MX" smtClean="0"/>
              <a:t>25/06/2021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37F7D-E16C-416F-8C57-00C8B83A31E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592733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714670-8909-446B-819C-96E329EC14D5}" type="datetimeFigureOut">
              <a:rPr lang="es-MX" smtClean="0"/>
              <a:t>25/06/2021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37F7D-E16C-416F-8C57-00C8B83A31E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602242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306565"/>
            <a:ext cx="5915025" cy="3848554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91528"/>
            <a:ext cx="5915025" cy="2023863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714670-8909-446B-819C-96E329EC14D5}" type="datetimeFigureOut">
              <a:rPr lang="es-MX" smtClean="0"/>
              <a:t>25/06/2021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37F7D-E16C-416F-8C57-00C8B83A31E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720352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62903"/>
            <a:ext cx="2914650" cy="5870277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62903"/>
            <a:ext cx="2914650" cy="5870277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714670-8909-446B-819C-96E329EC14D5}" type="datetimeFigureOut">
              <a:rPr lang="es-MX" smtClean="0"/>
              <a:t>25/06/2021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37F7D-E16C-416F-8C57-00C8B83A31E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595146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92583"/>
            <a:ext cx="5915025" cy="178828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68014"/>
            <a:ext cx="2901255" cy="1111518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79532"/>
            <a:ext cx="2901255" cy="4970782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68014"/>
            <a:ext cx="2915543" cy="1111518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79532"/>
            <a:ext cx="2915543" cy="4970782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714670-8909-446B-819C-96E329EC14D5}" type="datetimeFigureOut">
              <a:rPr lang="es-MX" smtClean="0"/>
              <a:t>25/06/2021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37F7D-E16C-416F-8C57-00C8B83A31E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000367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714670-8909-446B-819C-96E329EC14D5}" type="datetimeFigureOut">
              <a:rPr lang="es-MX" smtClean="0"/>
              <a:t>25/06/2021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37F7D-E16C-416F-8C57-00C8B83A31E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817207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714670-8909-446B-819C-96E329EC14D5}" type="datetimeFigureOut">
              <a:rPr lang="es-MX" smtClean="0"/>
              <a:t>25/06/2021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37F7D-E16C-416F-8C57-00C8B83A31E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035418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16797"/>
            <a:ext cx="2211884" cy="2158788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32112"/>
            <a:ext cx="3471863" cy="65748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75585"/>
            <a:ext cx="2211884" cy="5142115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714670-8909-446B-819C-96E329EC14D5}" type="datetimeFigureOut">
              <a:rPr lang="es-MX" smtClean="0"/>
              <a:t>25/06/2021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37F7D-E16C-416F-8C57-00C8B83A31E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540134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16797"/>
            <a:ext cx="2211884" cy="2158788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32112"/>
            <a:ext cx="3471863" cy="65748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75585"/>
            <a:ext cx="2211884" cy="5142115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714670-8909-446B-819C-96E329EC14D5}" type="datetimeFigureOut">
              <a:rPr lang="es-MX" smtClean="0"/>
              <a:t>25/06/2021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37F7D-E16C-416F-8C57-00C8B83A31E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771118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92583"/>
            <a:ext cx="5915025" cy="17882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62903"/>
            <a:ext cx="5915025" cy="58702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575189"/>
            <a:ext cx="1543050" cy="4925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714670-8909-446B-819C-96E329EC14D5}" type="datetimeFigureOut">
              <a:rPr lang="es-MX" smtClean="0"/>
              <a:t>25/06/2021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575189"/>
            <a:ext cx="2314575" cy="4925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575189"/>
            <a:ext cx="1543050" cy="4925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E37F7D-E16C-416F-8C57-00C8B83A31E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926085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1190869" y="300049"/>
            <a:ext cx="502040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b="1" dirty="0" smtClean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es-MX" b="1" dirty="0">
                <a:latin typeface="Arial" panose="020B0604020202020204" pitchFamily="34" charset="0"/>
                <a:cs typeface="Arial" panose="020B0604020202020204" pitchFamily="34" charset="0"/>
              </a:rPr>
              <a:t>scuela Normal de Educación Preescolar del Estado de Coahuila</a:t>
            </a:r>
            <a:br>
              <a:rPr lang="es-MX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MX" b="1" dirty="0">
                <a:latin typeface="Arial" panose="020B0604020202020204" pitchFamily="34" charset="0"/>
                <a:cs typeface="Arial" panose="020B0604020202020204" pitchFamily="34" charset="0"/>
              </a:rPr>
              <a:t>2020 – 2021</a:t>
            </a:r>
            <a:r>
              <a:rPr lang="es-MX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s-MX" dirty="0"/>
          </a:p>
        </p:txBody>
      </p:sp>
      <p:pic>
        <p:nvPicPr>
          <p:cNvPr id="5" name="Marcador de contenido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75395" y="1580977"/>
            <a:ext cx="1197252" cy="1468794"/>
          </a:xfrm>
          <a:prstGeom prst="rect">
            <a:avLst/>
          </a:prstGeom>
        </p:spPr>
      </p:pic>
      <p:sp>
        <p:nvSpPr>
          <p:cNvPr id="6" name="Rectángulo 5"/>
          <p:cNvSpPr/>
          <p:nvPr/>
        </p:nvSpPr>
        <p:spPr>
          <a:xfrm>
            <a:off x="722029" y="3157907"/>
            <a:ext cx="5503984" cy="59708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1400" b="1" dirty="0">
                <a:latin typeface="Arial" panose="020B0604020202020204" pitchFamily="34" charset="0"/>
                <a:cs typeface="Arial" panose="020B0604020202020204" pitchFamily="34" charset="0"/>
              </a:rPr>
              <a:t>Docente: 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Dolores Patricia Segovia Gómez. </a:t>
            </a:r>
          </a:p>
          <a:p>
            <a:pPr algn="ctr"/>
            <a:r>
              <a:rPr lang="es-MX" sz="1400" b="1" dirty="0">
                <a:latin typeface="Arial" panose="020B0604020202020204" pitchFamily="34" charset="0"/>
                <a:cs typeface="Arial" panose="020B0604020202020204" pitchFamily="34" charset="0"/>
              </a:rPr>
              <a:t>Asignatura: 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Trabajo docente y proyectos de mejora escolar.</a:t>
            </a:r>
          </a:p>
          <a:p>
            <a:pPr algn="ctr"/>
            <a:r>
              <a:rPr lang="es-MX" sz="1400" b="1" dirty="0">
                <a:latin typeface="Arial" panose="020B0604020202020204" pitchFamily="34" charset="0"/>
                <a:cs typeface="Arial" panose="020B0604020202020204" pitchFamily="34" charset="0"/>
              </a:rPr>
              <a:t>Diario </a:t>
            </a:r>
          </a:p>
          <a:p>
            <a:pPr algn="ctr"/>
            <a:r>
              <a:rPr lang="es-MX" sz="1400" b="1" dirty="0">
                <a:latin typeface="Arial" panose="020B0604020202020204" pitchFamily="34" charset="0"/>
                <a:cs typeface="Arial" panose="020B0604020202020204" pitchFamily="34" charset="0"/>
              </a:rPr>
              <a:t>Competencias: </a:t>
            </a:r>
          </a:p>
          <a:p>
            <a:pPr algn="just"/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• Detecta los procesos de aprendizaje de sus alumnos para favorecer su desarrollo cognitivo y socioemocional.</a:t>
            </a:r>
          </a:p>
          <a:p>
            <a:pPr algn="just"/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• Aplica el plan y programa de estudio para alcanzar los propósitos educativos y contribuir al pleno desenvolvimiento de las capacidades de sus alumnos.</a:t>
            </a:r>
          </a:p>
          <a:p>
            <a:pPr algn="just"/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• Diseña planeaciones aplicando sus conocimientos curriculares, psicopedagógicos, disciplinares, didácticos y tecnológicos para propiciar espacios de aprendizaje incluyentes que respondan a las necesidades de todos los alumnos en el marco del plan y programas de estudio.</a:t>
            </a:r>
          </a:p>
          <a:p>
            <a:pPr algn="just"/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• Emplea la evaluación para intervenir en los diferentes ámbitos y momentos de la tarea educativa para mejorar los aprendizajes de sus alumnos.</a:t>
            </a:r>
          </a:p>
          <a:p>
            <a:pPr algn="just"/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• Integra recursos de la investigación educativa para enriquecer su práctica profesional, expresando su interés por el conocimiento, la ciencia y la mejora de la educación.</a:t>
            </a:r>
          </a:p>
          <a:p>
            <a:pPr algn="just"/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• Actúa de manera ética ante la diversidad de situaciones que se presentan en la práctica profesional.</a:t>
            </a:r>
          </a:p>
          <a:p>
            <a:endParaRPr lang="es-MX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Alumna: </a:t>
            </a:r>
            <a:r>
              <a:rPr lang="es-MX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Karen Guadalupe Morales </a:t>
            </a:r>
            <a:r>
              <a:rPr lang="es-MX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Verastegui</a:t>
            </a:r>
            <a:r>
              <a:rPr lang="es-MX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#12. </a:t>
            </a:r>
            <a:endParaRPr lang="es-MX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s-MX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3° “A”</a:t>
            </a:r>
          </a:p>
          <a:p>
            <a:pPr algn="ctr"/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Saltillo Coahuila, a </a:t>
            </a:r>
            <a:r>
              <a:rPr lang="es-MX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Junio 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del 2021 </a:t>
            </a: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                                                                                                                                              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9983025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كل الشكر والتقدير للأستاذة فتحية عبدالحافظ على الجهد المتميز والملموس  لتلاميذ الصف الاول الابتدائي | School binder covers, School binder, School  fram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858000" cy="9251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CuadroTexto 1"/>
          <p:cNvSpPr txBox="1"/>
          <p:nvPr/>
        </p:nvSpPr>
        <p:spPr>
          <a:xfrm>
            <a:off x="1081454" y="1582615"/>
            <a:ext cx="4695092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b="1" dirty="0" smtClean="0">
                <a:latin typeface="Arial" panose="020B0604020202020204" pitchFamily="34" charset="0"/>
                <a:cs typeface="Arial" panose="020B0604020202020204" pitchFamily="34" charset="0"/>
              </a:rPr>
              <a:t>Lunes </a:t>
            </a:r>
            <a:r>
              <a:rPr lang="es-MX" b="1" dirty="0" smtClean="0">
                <a:latin typeface="Arial" panose="020B0604020202020204" pitchFamily="34" charset="0"/>
                <a:cs typeface="Arial" panose="020B0604020202020204" pitchFamily="34" charset="0"/>
              </a:rPr>
              <a:t>21 </a:t>
            </a:r>
            <a:r>
              <a:rPr lang="es-MX" b="1" dirty="0" smtClean="0">
                <a:latin typeface="Arial" panose="020B0604020202020204" pitchFamily="34" charset="0"/>
                <a:cs typeface="Arial" panose="020B0604020202020204" pitchFamily="34" charset="0"/>
              </a:rPr>
              <a:t>de Junio 2021</a:t>
            </a:r>
          </a:p>
          <a:p>
            <a:endParaRPr lang="es-MX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s-MX" dirty="0" smtClean="0">
                <a:latin typeface="Arial" panose="020B0604020202020204" pitchFamily="34" charset="0"/>
                <a:cs typeface="Arial" panose="020B0604020202020204" pitchFamily="34" charset="0"/>
              </a:rPr>
              <a:t>El día de </a:t>
            </a:r>
            <a:r>
              <a:rPr lang="es-MX" dirty="0" smtClean="0">
                <a:latin typeface="Arial" panose="020B0604020202020204" pitchFamily="34" charset="0"/>
                <a:cs typeface="Arial" panose="020B0604020202020204" pitchFamily="34" charset="0"/>
              </a:rPr>
              <a:t>hoy se registro la asistencia con una fotografía o audio que el niñ</a:t>
            </a:r>
            <a:r>
              <a:rPr lang="es-MX" dirty="0" smtClean="0">
                <a:latin typeface="Arial" panose="020B0604020202020204" pitchFamily="34" charset="0"/>
                <a:cs typeface="Arial" panose="020B0604020202020204" pitchFamily="34" charset="0"/>
              </a:rPr>
              <a:t>o enviara sobre que hizo el día del padre, se registraron 13 asistencias. A las 9:15 se envió la actividad del día de hoy sobre educación socioemocional donde el alumno registraría que le da miedo y como se siente seguro al tener miedo. No se recibieron evidencias el da de hoy.</a:t>
            </a:r>
            <a:endParaRPr lang="es-MX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7628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o 1">
            <a:extLst>
              <a:ext uri="{FF2B5EF4-FFF2-40B4-BE49-F238E27FC236}">
                <a16:creationId xmlns:a16="http://schemas.microsoft.com/office/drawing/2014/main" id="{BA74D494-408A-4E9A-8CBA-796030CBE8BE}"/>
              </a:ext>
            </a:extLst>
          </p:cNvPr>
          <p:cNvGrpSpPr/>
          <p:nvPr/>
        </p:nvGrpSpPr>
        <p:grpSpPr>
          <a:xfrm>
            <a:off x="-53008" y="286414"/>
            <a:ext cx="7232793" cy="8648204"/>
            <a:chOff x="-60113" y="101667"/>
            <a:chExt cx="8202188" cy="9807304"/>
          </a:xfrm>
        </p:grpSpPr>
        <p:sp>
          <p:nvSpPr>
            <p:cNvPr id="6" name="Paralelogramo 5">
              <a:extLst>
                <a:ext uri="{FF2B5EF4-FFF2-40B4-BE49-F238E27FC236}">
                  <a16:creationId xmlns:a16="http://schemas.microsoft.com/office/drawing/2014/main" id="{47608943-0181-440C-B161-B8EF626947B5}"/>
                </a:ext>
              </a:extLst>
            </p:cNvPr>
            <p:cNvSpPr/>
            <p:nvPr/>
          </p:nvSpPr>
          <p:spPr>
            <a:xfrm>
              <a:off x="416385" y="210147"/>
              <a:ext cx="914400" cy="426720"/>
            </a:xfrm>
            <a:prstGeom prst="parallelogram">
              <a:avLst/>
            </a:prstGeom>
            <a:no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sz="1587"/>
            </a:p>
          </p:txBody>
        </p:sp>
        <p:sp>
          <p:nvSpPr>
            <p:cNvPr id="8" name="Paralelogramo 7">
              <a:extLst>
                <a:ext uri="{FF2B5EF4-FFF2-40B4-BE49-F238E27FC236}">
                  <a16:creationId xmlns:a16="http://schemas.microsoft.com/office/drawing/2014/main" id="{B33DFCE6-CAD3-4C51-BEC3-B49DE3E10F98}"/>
                </a:ext>
              </a:extLst>
            </p:cNvPr>
            <p:cNvSpPr/>
            <p:nvPr/>
          </p:nvSpPr>
          <p:spPr>
            <a:xfrm>
              <a:off x="1158065" y="210147"/>
              <a:ext cx="914400" cy="426720"/>
            </a:xfrm>
            <a:prstGeom prst="parallelogram">
              <a:avLst/>
            </a:prstGeom>
            <a:no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sz="1587"/>
            </a:p>
          </p:txBody>
        </p:sp>
        <p:sp>
          <p:nvSpPr>
            <p:cNvPr id="10" name="Paralelogramo 9">
              <a:extLst>
                <a:ext uri="{FF2B5EF4-FFF2-40B4-BE49-F238E27FC236}">
                  <a16:creationId xmlns:a16="http://schemas.microsoft.com/office/drawing/2014/main" id="{E9499F6D-0B37-4682-9B96-B4D34C2EF618}"/>
                </a:ext>
              </a:extLst>
            </p:cNvPr>
            <p:cNvSpPr/>
            <p:nvPr/>
          </p:nvSpPr>
          <p:spPr>
            <a:xfrm>
              <a:off x="1899745" y="210147"/>
              <a:ext cx="914400" cy="426720"/>
            </a:xfrm>
            <a:prstGeom prst="parallelogram">
              <a:avLst/>
            </a:prstGeom>
            <a:no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sz="1587"/>
            </a:p>
          </p:txBody>
        </p:sp>
        <p:grpSp>
          <p:nvGrpSpPr>
            <p:cNvPr id="13" name="Grupo 12">
              <a:extLst>
                <a:ext uri="{FF2B5EF4-FFF2-40B4-BE49-F238E27FC236}">
                  <a16:creationId xmlns:a16="http://schemas.microsoft.com/office/drawing/2014/main" id="{B9B108D8-2D8D-467D-B61E-DE552F2B74A5}"/>
                </a:ext>
              </a:extLst>
            </p:cNvPr>
            <p:cNvGrpSpPr/>
            <p:nvPr/>
          </p:nvGrpSpPr>
          <p:grpSpPr>
            <a:xfrm>
              <a:off x="355425" y="669897"/>
              <a:ext cx="432126" cy="535611"/>
              <a:chOff x="325120" y="927110"/>
              <a:chExt cx="432126" cy="535611"/>
            </a:xfrm>
          </p:grpSpPr>
          <p:sp>
            <p:nvSpPr>
              <p:cNvPr id="11" name="Elipse 10">
                <a:extLst>
                  <a:ext uri="{FF2B5EF4-FFF2-40B4-BE49-F238E27FC236}">
                    <a16:creationId xmlns:a16="http://schemas.microsoft.com/office/drawing/2014/main" id="{880D7D52-E52E-46A6-9AD5-0FE86D8981B4}"/>
                  </a:ext>
                </a:extLst>
              </p:cNvPr>
              <p:cNvSpPr/>
              <p:nvPr/>
            </p:nvSpPr>
            <p:spPr>
              <a:xfrm>
                <a:off x="325120" y="975360"/>
                <a:ext cx="406400" cy="426720"/>
              </a:xfrm>
              <a:prstGeom prst="ellipse">
                <a:avLst/>
              </a:prstGeom>
              <a:noFill/>
              <a:ln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 sz="1587"/>
              </a:p>
            </p:txBody>
          </p:sp>
          <p:sp>
            <p:nvSpPr>
              <p:cNvPr id="12" name="CuadroTexto 11">
                <a:extLst>
                  <a:ext uri="{FF2B5EF4-FFF2-40B4-BE49-F238E27FC236}">
                    <a16:creationId xmlns:a16="http://schemas.microsoft.com/office/drawing/2014/main" id="{2E00C428-416A-4D97-97D6-9A76941C2425}"/>
                  </a:ext>
                </a:extLst>
              </p:cNvPr>
              <p:cNvSpPr txBox="1"/>
              <p:nvPr/>
            </p:nvSpPr>
            <p:spPr>
              <a:xfrm>
                <a:off x="349684" y="927110"/>
                <a:ext cx="407562" cy="53561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s-MX" sz="2469" dirty="0">
                    <a:latin typeface="Comic Sans MS" panose="030F0702030302020204" pitchFamily="66" charset="0"/>
                  </a:rPr>
                  <a:t>L</a:t>
                </a:r>
              </a:p>
            </p:txBody>
          </p:sp>
        </p:grpSp>
        <p:sp>
          <p:nvSpPr>
            <p:cNvPr id="15" name="Elipse 14">
              <a:extLst>
                <a:ext uri="{FF2B5EF4-FFF2-40B4-BE49-F238E27FC236}">
                  <a16:creationId xmlns:a16="http://schemas.microsoft.com/office/drawing/2014/main" id="{1082DC44-6046-4DB4-9D18-B9DE01490DD4}"/>
                </a:ext>
              </a:extLst>
            </p:cNvPr>
            <p:cNvSpPr/>
            <p:nvPr/>
          </p:nvSpPr>
          <p:spPr>
            <a:xfrm>
              <a:off x="911740" y="699102"/>
              <a:ext cx="406400" cy="426720"/>
            </a:xfrm>
            <a:prstGeom prst="ellipse">
              <a:avLst/>
            </a:prstGeom>
            <a:noFill/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sz="1587"/>
            </a:p>
          </p:txBody>
        </p:sp>
        <p:sp>
          <p:nvSpPr>
            <p:cNvPr id="16" name="CuadroTexto 15">
              <a:extLst>
                <a:ext uri="{FF2B5EF4-FFF2-40B4-BE49-F238E27FC236}">
                  <a16:creationId xmlns:a16="http://schemas.microsoft.com/office/drawing/2014/main" id="{BE575634-FC98-441D-ACDC-E1C8A1435C25}"/>
                </a:ext>
              </a:extLst>
            </p:cNvPr>
            <p:cNvSpPr txBox="1"/>
            <p:nvPr/>
          </p:nvSpPr>
          <p:spPr>
            <a:xfrm>
              <a:off x="859216" y="664837"/>
              <a:ext cx="525722" cy="53561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469" dirty="0">
                  <a:latin typeface="Comic Sans MS" panose="030F0702030302020204" pitchFamily="66" charset="0"/>
                </a:rPr>
                <a:t>M</a:t>
              </a:r>
            </a:p>
          </p:txBody>
        </p:sp>
        <p:sp>
          <p:nvSpPr>
            <p:cNvPr id="18" name="Elipse 17">
              <a:extLst>
                <a:ext uri="{FF2B5EF4-FFF2-40B4-BE49-F238E27FC236}">
                  <a16:creationId xmlns:a16="http://schemas.microsoft.com/office/drawing/2014/main" id="{AB18F75A-0196-4C2E-8DAD-CD0713D15D0C}"/>
                </a:ext>
              </a:extLst>
            </p:cNvPr>
            <p:cNvSpPr/>
            <p:nvPr/>
          </p:nvSpPr>
          <p:spPr>
            <a:xfrm>
              <a:off x="1399789" y="699102"/>
              <a:ext cx="406400" cy="426720"/>
            </a:xfrm>
            <a:prstGeom prst="ellipse">
              <a:avLst/>
            </a:prstGeom>
            <a:noFill/>
            <a:ln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sz="1587"/>
            </a:p>
          </p:txBody>
        </p:sp>
        <p:sp>
          <p:nvSpPr>
            <p:cNvPr id="19" name="CuadroTexto 18">
              <a:extLst>
                <a:ext uri="{FF2B5EF4-FFF2-40B4-BE49-F238E27FC236}">
                  <a16:creationId xmlns:a16="http://schemas.microsoft.com/office/drawing/2014/main" id="{01D9B938-D65D-4623-994E-C181087BDD6E}"/>
                </a:ext>
              </a:extLst>
            </p:cNvPr>
            <p:cNvSpPr txBox="1"/>
            <p:nvPr/>
          </p:nvSpPr>
          <p:spPr>
            <a:xfrm>
              <a:off x="1353233" y="650852"/>
              <a:ext cx="525722" cy="53561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469" dirty="0">
                  <a:latin typeface="Comic Sans MS" panose="030F0702030302020204" pitchFamily="66" charset="0"/>
                </a:rPr>
                <a:t>M</a:t>
              </a:r>
            </a:p>
          </p:txBody>
        </p:sp>
        <p:sp>
          <p:nvSpPr>
            <p:cNvPr id="21" name="Elipse 20">
              <a:extLst>
                <a:ext uri="{FF2B5EF4-FFF2-40B4-BE49-F238E27FC236}">
                  <a16:creationId xmlns:a16="http://schemas.microsoft.com/office/drawing/2014/main" id="{85E30B17-2BF6-437C-83C0-21DA04B245F6}"/>
                </a:ext>
              </a:extLst>
            </p:cNvPr>
            <p:cNvSpPr/>
            <p:nvPr/>
          </p:nvSpPr>
          <p:spPr>
            <a:xfrm>
              <a:off x="1910707" y="682587"/>
              <a:ext cx="406400" cy="426720"/>
            </a:xfrm>
            <a:prstGeom prst="ellipse">
              <a:avLst/>
            </a:prstGeom>
            <a:noFill/>
            <a:ln>
              <a:solidFill>
                <a:srgbClr val="9966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MX" sz="1587" dirty="0"/>
                <a:t>  </a:t>
              </a:r>
            </a:p>
          </p:txBody>
        </p:sp>
        <p:sp>
          <p:nvSpPr>
            <p:cNvPr id="22" name="CuadroTexto 21">
              <a:extLst>
                <a:ext uri="{FF2B5EF4-FFF2-40B4-BE49-F238E27FC236}">
                  <a16:creationId xmlns:a16="http://schemas.microsoft.com/office/drawing/2014/main" id="{D10FE9A1-28D5-4310-BD57-3A5884781B43}"/>
                </a:ext>
              </a:extLst>
            </p:cNvPr>
            <p:cNvSpPr txBox="1"/>
            <p:nvPr/>
          </p:nvSpPr>
          <p:spPr>
            <a:xfrm>
              <a:off x="1921391" y="682587"/>
              <a:ext cx="310716" cy="53561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MX" sz="2469" dirty="0">
                  <a:latin typeface="Comic Sans MS" panose="030F0702030302020204" pitchFamily="66" charset="0"/>
                </a:rPr>
                <a:t>J</a:t>
              </a:r>
            </a:p>
          </p:txBody>
        </p:sp>
        <p:sp>
          <p:nvSpPr>
            <p:cNvPr id="24" name="Elipse 23">
              <a:extLst>
                <a:ext uri="{FF2B5EF4-FFF2-40B4-BE49-F238E27FC236}">
                  <a16:creationId xmlns:a16="http://schemas.microsoft.com/office/drawing/2014/main" id="{8A385A63-D308-45E3-A890-7B5BB1C03A3A}"/>
                </a:ext>
              </a:extLst>
            </p:cNvPr>
            <p:cNvSpPr/>
            <p:nvPr/>
          </p:nvSpPr>
          <p:spPr>
            <a:xfrm>
              <a:off x="2415408" y="714322"/>
              <a:ext cx="406400" cy="426720"/>
            </a:xfrm>
            <a:prstGeom prst="ellipse">
              <a:avLst/>
            </a:prstGeom>
            <a:noFill/>
            <a:ln>
              <a:solidFill>
                <a:srgbClr val="9966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sz="1587"/>
            </a:p>
          </p:txBody>
        </p:sp>
        <p:sp>
          <p:nvSpPr>
            <p:cNvPr id="25" name="CuadroTexto 24">
              <a:extLst>
                <a:ext uri="{FF2B5EF4-FFF2-40B4-BE49-F238E27FC236}">
                  <a16:creationId xmlns:a16="http://schemas.microsoft.com/office/drawing/2014/main" id="{675EA713-7166-4AA9-B421-958EB661CA25}"/>
                </a:ext>
              </a:extLst>
            </p:cNvPr>
            <p:cNvSpPr txBox="1"/>
            <p:nvPr/>
          </p:nvSpPr>
          <p:spPr>
            <a:xfrm>
              <a:off x="2395442" y="714322"/>
              <a:ext cx="442101" cy="53561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469" dirty="0">
                  <a:latin typeface="Comic Sans MS" panose="030F0702030302020204" pitchFamily="66" charset="0"/>
                </a:rPr>
                <a:t>V</a:t>
              </a:r>
            </a:p>
          </p:txBody>
        </p:sp>
        <p:grpSp>
          <p:nvGrpSpPr>
            <p:cNvPr id="37" name="Grupo 36">
              <a:extLst>
                <a:ext uri="{FF2B5EF4-FFF2-40B4-BE49-F238E27FC236}">
                  <a16:creationId xmlns:a16="http://schemas.microsoft.com/office/drawing/2014/main" id="{609E6B96-557A-4D3C-965B-8035DA291787}"/>
                </a:ext>
              </a:extLst>
            </p:cNvPr>
            <p:cNvGrpSpPr/>
            <p:nvPr/>
          </p:nvGrpSpPr>
          <p:grpSpPr>
            <a:xfrm>
              <a:off x="3129395" y="101667"/>
              <a:ext cx="3534242" cy="1126339"/>
              <a:chOff x="3024181" y="135293"/>
              <a:chExt cx="3534242" cy="1126339"/>
            </a:xfrm>
          </p:grpSpPr>
          <p:pic>
            <p:nvPicPr>
              <p:cNvPr id="5" name="Imagen 4" descr="Imagen que contiene cuarto, reloj&#10;&#10;Descripción generada automáticamente">
                <a:extLst>
                  <a:ext uri="{FF2B5EF4-FFF2-40B4-BE49-F238E27FC236}">
                    <a16:creationId xmlns:a16="http://schemas.microsoft.com/office/drawing/2014/main" id="{1F8B6B18-BBBC-4E3C-86D9-F00304A4797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024181" y="186307"/>
                <a:ext cx="833120" cy="1020354"/>
              </a:xfrm>
              <a:prstGeom prst="rect">
                <a:avLst/>
              </a:prstGeom>
            </p:spPr>
          </p:pic>
          <p:pic>
            <p:nvPicPr>
              <p:cNvPr id="28" name="Imagen 27" descr="Imagen que contiene camiseta&#10;&#10;Descripción generada automáticamente">
                <a:extLst>
                  <a:ext uri="{FF2B5EF4-FFF2-40B4-BE49-F238E27FC236}">
                    <a16:creationId xmlns:a16="http://schemas.microsoft.com/office/drawing/2014/main" id="{E80C588A-7E82-4001-94A5-DE90FC28F93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947723" y="135293"/>
                <a:ext cx="586945" cy="1085720"/>
              </a:xfrm>
              <a:prstGeom prst="rect">
                <a:avLst/>
              </a:prstGeom>
            </p:spPr>
          </p:pic>
          <p:pic>
            <p:nvPicPr>
              <p:cNvPr id="30" name="Imagen 29" descr="Imagen que contiene dibujo&#10;&#10;Descripción generada automáticamente">
                <a:extLst>
                  <a:ext uri="{FF2B5EF4-FFF2-40B4-BE49-F238E27FC236}">
                    <a16:creationId xmlns:a16="http://schemas.microsoft.com/office/drawing/2014/main" id="{65450E8D-4A8F-47F5-9A99-0395E3E7560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609904" y="149582"/>
                <a:ext cx="586945" cy="1093804"/>
              </a:xfrm>
              <a:prstGeom prst="rect">
                <a:avLst/>
              </a:prstGeom>
            </p:spPr>
          </p:pic>
          <p:pic>
            <p:nvPicPr>
              <p:cNvPr id="32" name="Imagen 31">
                <a:extLst>
                  <a:ext uri="{FF2B5EF4-FFF2-40B4-BE49-F238E27FC236}">
                    <a16:creationId xmlns:a16="http://schemas.microsoft.com/office/drawing/2014/main" id="{360757C7-0204-411C-BC27-46C0D1504D7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265190" y="135293"/>
                <a:ext cx="715353" cy="1122383"/>
              </a:xfrm>
              <a:prstGeom prst="rect">
                <a:avLst/>
              </a:prstGeom>
            </p:spPr>
          </p:pic>
          <p:pic>
            <p:nvPicPr>
              <p:cNvPr id="34" name="Imagen 33" descr="Imagen que contiene dibujo&#10;&#10;Descripción generada automáticamente">
                <a:extLst>
                  <a:ext uri="{FF2B5EF4-FFF2-40B4-BE49-F238E27FC236}">
                    <a16:creationId xmlns:a16="http://schemas.microsoft.com/office/drawing/2014/main" id="{69E61F90-5C76-46E5-9AB4-46A4DAD5FA7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998931" y="164446"/>
                <a:ext cx="559492" cy="1097186"/>
              </a:xfrm>
              <a:prstGeom prst="rect">
                <a:avLst/>
              </a:prstGeom>
            </p:spPr>
          </p:pic>
        </p:grpSp>
        <p:sp>
          <p:nvSpPr>
            <p:cNvPr id="38" name="CuadroTexto 37">
              <a:extLst>
                <a:ext uri="{FF2B5EF4-FFF2-40B4-BE49-F238E27FC236}">
                  <a16:creationId xmlns:a16="http://schemas.microsoft.com/office/drawing/2014/main" id="{C0070B9A-B372-4799-9461-A579B3A946DE}"/>
                </a:ext>
              </a:extLst>
            </p:cNvPr>
            <p:cNvSpPr txBox="1"/>
            <p:nvPr/>
          </p:nvSpPr>
          <p:spPr>
            <a:xfrm>
              <a:off x="38869" y="1108892"/>
              <a:ext cx="7777163" cy="6586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MX" sz="1587" dirty="0"/>
                <a:t>Situación de Aprendizaje: _____________________________________________</a:t>
              </a:r>
            </a:p>
            <a:p>
              <a:r>
                <a:rPr lang="es-MX" sz="1587" dirty="0"/>
                <a:t>__________________________________________________________________</a:t>
              </a:r>
            </a:p>
          </p:txBody>
        </p:sp>
        <p:sp>
          <p:nvSpPr>
            <p:cNvPr id="39" name="Rectángulo 38">
              <a:extLst>
                <a:ext uri="{FF2B5EF4-FFF2-40B4-BE49-F238E27FC236}">
                  <a16:creationId xmlns:a16="http://schemas.microsoft.com/office/drawing/2014/main" id="{1A3DE5BB-AF26-4C12-B49E-ABDE42CACE67}"/>
                </a:ext>
              </a:extLst>
            </p:cNvPr>
            <p:cNvSpPr/>
            <p:nvPr/>
          </p:nvSpPr>
          <p:spPr>
            <a:xfrm>
              <a:off x="21138" y="1905531"/>
              <a:ext cx="7777162" cy="369332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sz="1587"/>
            </a:p>
          </p:txBody>
        </p:sp>
        <p:sp>
          <p:nvSpPr>
            <p:cNvPr id="40" name="CuadroTexto 39">
              <a:extLst>
                <a:ext uri="{FF2B5EF4-FFF2-40B4-BE49-F238E27FC236}">
                  <a16:creationId xmlns:a16="http://schemas.microsoft.com/office/drawing/2014/main" id="{EBB85D41-574F-42BC-9018-63249043977A}"/>
                </a:ext>
              </a:extLst>
            </p:cNvPr>
            <p:cNvSpPr txBox="1"/>
            <p:nvPr/>
          </p:nvSpPr>
          <p:spPr>
            <a:xfrm>
              <a:off x="-60113" y="1913838"/>
              <a:ext cx="7777162" cy="3509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411" b="1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Campos de formación y/o áreas de desarrollo personal y social a favorecer </a:t>
              </a:r>
            </a:p>
          </p:txBody>
        </p:sp>
        <p:grpSp>
          <p:nvGrpSpPr>
            <p:cNvPr id="72" name="Grupo 71">
              <a:extLst>
                <a:ext uri="{FF2B5EF4-FFF2-40B4-BE49-F238E27FC236}">
                  <a16:creationId xmlns:a16="http://schemas.microsoft.com/office/drawing/2014/main" id="{083CD8EE-5F7D-466F-B780-EFFFBFC05014}"/>
                </a:ext>
              </a:extLst>
            </p:cNvPr>
            <p:cNvGrpSpPr/>
            <p:nvPr/>
          </p:nvGrpSpPr>
          <p:grpSpPr>
            <a:xfrm>
              <a:off x="240392" y="2345731"/>
              <a:ext cx="7381107" cy="638839"/>
              <a:chOff x="-75901" y="2156819"/>
              <a:chExt cx="7381107" cy="638839"/>
            </a:xfrm>
          </p:grpSpPr>
          <p:grpSp>
            <p:nvGrpSpPr>
              <p:cNvPr id="44" name="Grupo 43">
                <a:extLst>
                  <a:ext uri="{FF2B5EF4-FFF2-40B4-BE49-F238E27FC236}">
                    <a16:creationId xmlns:a16="http://schemas.microsoft.com/office/drawing/2014/main" id="{12E0C998-9197-4DCB-81D4-DAD8211FDB84}"/>
                  </a:ext>
                </a:extLst>
              </p:cNvPr>
              <p:cNvGrpSpPr/>
              <p:nvPr/>
            </p:nvGrpSpPr>
            <p:grpSpPr>
              <a:xfrm>
                <a:off x="-75901" y="2156821"/>
                <a:ext cx="1443895" cy="562832"/>
                <a:chOff x="-169219" y="2121401"/>
                <a:chExt cx="1892685" cy="621799"/>
              </a:xfrm>
            </p:grpSpPr>
            <p:sp>
              <p:nvSpPr>
                <p:cNvPr id="42" name="Rectángulo 41">
                  <a:extLst>
                    <a:ext uri="{FF2B5EF4-FFF2-40B4-BE49-F238E27FC236}">
                      <a16:creationId xmlns:a16="http://schemas.microsoft.com/office/drawing/2014/main" id="{C56CE162-DF76-48EA-B669-0B397B284F1D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FFC000"/>
                </a:solidFill>
                <a:ln>
                  <a:solidFill>
                    <a:srgbClr val="FFC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 sz="1587"/>
                </a:p>
              </p:txBody>
            </p:sp>
            <p:sp>
              <p:nvSpPr>
                <p:cNvPr id="43" name="CuadroTexto 42">
                  <a:extLst>
                    <a:ext uri="{FF2B5EF4-FFF2-40B4-BE49-F238E27FC236}">
                      <a16:creationId xmlns:a16="http://schemas.microsoft.com/office/drawing/2014/main" id="{4D7A53C4-2AD3-46FF-A6B4-42DB355C7AEA}"/>
                    </a:ext>
                  </a:extLst>
                </p:cNvPr>
                <p:cNvSpPr txBox="1"/>
                <p:nvPr/>
              </p:nvSpPr>
              <p:spPr>
                <a:xfrm>
                  <a:off x="-169219" y="2139829"/>
                  <a:ext cx="1892685" cy="59188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235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Lenguaje y</a:t>
                  </a:r>
                </a:p>
                <a:p>
                  <a:pPr algn="ctr"/>
                  <a:r>
                    <a:rPr lang="es-MX" sz="1235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comunicación</a:t>
                  </a:r>
                  <a:endParaRPr lang="es-MX" sz="1587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57" name="Grupo 56">
                <a:extLst>
                  <a:ext uri="{FF2B5EF4-FFF2-40B4-BE49-F238E27FC236}">
                    <a16:creationId xmlns:a16="http://schemas.microsoft.com/office/drawing/2014/main" id="{1E968DB6-DCB7-4FE7-A0A4-1B7F8505EC91}"/>
                  </a:ext>
                </a:extLst>
              </p:cNvPr>
              <p:cNvGrpSpPr/>
              <p:nvPr/>
            </p:nvGrpSpPr>
            <p:grpSpPr>
              <a:xfrm>
                <a:off x="1121597" y="2156821"/>
                <a:ext cx="1443895" cy="562832"/>
                <a:chOff x="-171552" y="2121401"/>
                <a:chExt cx="1892685" cy="621799"/>
              </a:xfrm>
            </p:grpSpPr>
            <p:sp>
              <p:nvSpPr>
                <p:cNvPr id="58" name="Rectángulo 57">
                  <a:extLst>
                    <a:ext uri="{FF2B5EF4-FFF2-40B4-BE49-F238E27FC236}">
                      <a16:creationId xmlns:a16="http://schemas.microsoft.com/office/drawing/2014/main" id="{056A7F68-4482-4BD8-A9D9-2C976EF8C389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92D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 sz="1587"/>
                </a:p>
              </p:txBody>
            </p:sp>
            <p:sp>
              <p:nvSpPr>
                <p:cNvPr id="59" name="CuadroTexto 58">
                  <a:extLst>
                    <a:ext uri="{FF2B5EF4-FFF2-40B4-BE49-F238E27FC236}">
                      <a16:creationId xmlns:a16="http://schemas.microsoft.com/office/drawing/2014/main" id="{0E5E6861-0F13-4038-B433-32662CD9813E}"/>
                    </a:ext>
                  </a:extLst>
                </p:cNvPr>
                <p:cNvSpPr txBox="1"/>
                <p:nvPr/>
              </p:nvSpPr>
              <p:spPr>
                <a:xfrm>
                  <a:off x="-171552" y="2139829"/>
                  <a:ext cx="1892685" cy="59188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235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Pensamiento </a:t>
                  </a:r>
                </a:p>
                <a:p>
                  <a:pPr algn="ctr"/>
                  <a:r>
                    <a:rPr lang="es-MX" sz="1235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matemático</a:t>
                  </a:r>
                  <a:endParaRPr lang="es-MX" sz="1587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60" name="Grupo 59">
                <a:extLst>
                  <a:ext uri="{FF2B5EF4-FFF2-40B4-BE49-F238E27FC236}">
                    <a16:creationId xmlns:a16="http://schemas.microsoft.com/office/drawing/2014/main" id="{DE412BE8-0BFB-42DA-A279-3E2C07EC4A7C}"/>
                  </a:ext>
                </a:extLst>
              </p:cNvPr>
              <p:cNvGrpSpPr/>
              <p:nvPr/>
            </p:nvGrpSpPr>
            <p:grpSpPr>
              <a:xfrm>
                <a:off x="2280098" y="2156826"/>
                <a:ext cx="1443895" cy="638832"/>
                <a:chOff x="-204663" y="2121401"/>
                <a:chExt cx="1892685" cy="705760"/>
              </a:xfrm>
            </p:grpSpPr>
            <p:sp>
              <p:nvSpPr>
                <p:cNvPr id="61" name="Rectángulo 60">
                  <a:extLst>
                    <a:ext uri="{FF2B5EF4-FFF2-40B4-BE49-F238E27FC236}">
                      <a16:creationId xmlns:a16="http://schemas.microsoft.com/office/drawing/2014/main" id="{E36C0324-4B51-4ECA-9891-55F658027BAB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9966F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 sz="1587"/>
                </a:p>
              </p:txBody>
            </p:sp>
            <p:sp>
              <p:nvSpPr>
                <p:cNvPr id="62" name="CuadroTexto 61">
                  <a:extLst>
                    <a:ext uri="{FF2B5EF4-FFF2-40B4-BE49-F238E27FC236}">
                      <a16:creationId xmlns:a16="http://schemas.microsoft.com/office/drawing/2014/main" id="{8583341A-D28C-4BAF-AADF-7019A81EC3A9}"/>
                    </a:ext>
                  </a:extLst>
                </p:cNvPr>
                <p:cNvSpPr txBox="1"/>
                <p:nvPr/>
              </p:nvSpPr>
              <p:spPr>
                <a:xfrm>
                  <a:off x="-204663" y="2150444"/>
                  <a:ext cx="1892685" cy="67671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97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Exploración del mundo natural y social</a:t>
                  </a:r>
                  <a:endParaRPr lang="es-MX" sz="1235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63" name="Grupo 62">
                <a:extLst>
                  <a:ext uri="{FF2B5EF4-FFF2-40B4-BE49-F238E27FC236}">
                    <a16:creationId xmlns:a16="http://schemas.microsoft.com/office/drawing/2014/main" id="{E8EB032D-ACCC-40F9-AC96-D4AD28491475}"/>
                  </a:ext>
                </a:extLst>
              </p:cNvPr>
              <p:cNvGrpSpPr/>
              <p:nvPr/>
            </p:nvGrpSpPr>
            <p:grpSpPr>
              <a:xfrm>
                <a:off x="3367730" y="2156821"/>
                <a:ext cx="1443895" cy="562832"/>
                <a:chOff x="-359582" y="2121401"/>
                <a:chExt cx="1892685" cy="621799"/>
              </a:xfrm>
            </p:grpSpPr>
            <p:sp>
              <p:nvSpPr>
                <p:cNvPr id="64" name="Rectángulo 63">
                  <a:extLst>
                    <a:ext uri="{FF2B5EF4-FFF2-40B4-BE49-F238E27FC236}">
                      <a16:creationId xmlns:a16="http://schemas.microsoft.com/office/drawing/2014/main" id="{D258DB9C-57AA-4856-BAE0-1F787B576215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FF9999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 sz="1587"/>
                </a:p>
              </p:txBody>
            </p:sp>
            <p:sp>
              <p:nvSpPr>
                <p:cNvPr id="65" name="CuadroTexto 64">
                  <a:extLst>
                    <a:ext uri="{FF2B5EF4-FFF2-40B4-BE49-F238E27FC236}">
                      <a16:creationId xmlns:a16="http://schemas.microsoft.com/office/drawing/2014/main" id="{80935E19-64EA-4D41-9A3C-8E6C14C1C24B}"/>
                    </a:ext>
                  </a:extLst>
                </p:cNvPr>
                <p:cNvSpPr txBox="1"/>
                <p:nvPr/>
              </p:nvSpPr>
              <p:spPr>
                <a:xfrm>
                  <a:off x="-359582" y="2259260"/>
                  <a:ext cx="1892685" cy="353783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235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Artes</a:t>
                  </a:r>
                  <a:endParaRPr lang="es-MX" sz="1587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66" name="Grupo 65">
                <a:extLst>
                  <a:ext uri="{FF2B5EF4-FFF2-40B4-BE49-F238E27FC236}">
                    <a16:creationId xmlns:a16="http://schemas.microsoft.com/office/drawing/2014/main" id="{BFD2444E-F5BD-4D9A-B193-C16DC1378FBA}"/>
                  </a:ext>
                </a:extLst>
              </p:cNvPr>
              <p:cNvGrpSpPr/>
              <p:nvPr/>
            </p:nvGrpSpPr>
            <p:grpSpPr>
              <a:xfrm>
                <a:off x="4676184" y="2156819"/>
                <a:ext cx="1443895" cy="562832"/>
                <a:chOff x="-177539" y="2121399"/>
                <a:chExt cx="1892685" cy="621799"/>
              </a:xfrm>
            </p:grpSpPr>
            <p:sp>
              <p:nvSpPr>
                <p:cNvPr id="67" name="Rectángulo 66">
                  <a:extLst>
                    <a:ext uri="{FF2B5EF4-FFF2-40B4-BE49-F238E27FC236}">
                      <a16:creationId xmlns:a16="http://schemas.microsoft.com/office/drawing/2014/main" id="{7124B3F4-60CA-476B-BC85-C9A19C47FFA8}"/>
                    </a:ext>
                  </a:extLst>
                </p:cNvPr>
                <p:cNvSpPr/>
                <p:nvPr/>
              </p:nvSpPr>
              <p:spPr>
                <a:xfrm>
                  <a:off x="49096" y="2121399"/>
                  <a:ext cx="1483359" cy="621799"/>
                </a:xfrm>
                <a:prstGeom prst="rect">
                  <a:avLst/>
                </a:prstGeom>
                <a:solidFill>
                  <a:srgbClr val="79DCF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 sz="1587"/>
                </a:p>
              </p:txBody>
            </p:sp>
            <p:sp>
              <p:nvSpPr>
                <p:cNvPr id="68" name="CuadroTexto 67">
                  <a:extLst>
                    <a:ext uri="{FF2B5EF4-FFF2-40B4-BE49-F238E27FC236}">
                      <a16:creationId xmlns:a16="http://schemas.microsoft.com/office/drawing/2014/main" id="{A9F5438C-023C-4607-A434-6E5095D48236}"/>
                    </a:ext>
                  </a:extLst>
                </p:cNvPr>
                <p:cNvSpPr txBox="1"/>
                <p:nvPr/>
              </p:nvSpPr>
              <p:spPr>
                <a:xfrm>
                  <a:off x="-177539" y="2150449"/>
                  <a:ext cx="1892685" cy="59188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235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Educación </a:t>
                  </a:r>
                </a:p>
                <a:p>
                  <a:pPr algn="ctr"/>
                  <a:r>
                    <a:rPr lang="es-MX" sz="1235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Física</a:t>
                  </a:r>
                  <a:endParaRPr lang="es-MX" sz="1587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69" name="Grupo 68">
                <a:extLst>
                  <a:ext uri="{FF2B5EF4-FFF2-40B4-BE49-F238E27FC236}">
                    <a16:creationId xmlns:a16="http://schemas.microsoft.com/office/drawing/2014/main" id="{17AF4C5C-C2C8-4DED-BAD5-5F76BDE17A81}"/>
                  </a:ext>
                </a:extLst>
              </p:cNvPr>
              <p:cNvGrpSpPr/>
              <p:nvPr/>
            </p:nvGrpSpPr>
            <p:grpSpPr>
              <a:xfrm>
                <a:off x="5861311" y="2164898"/>
                <a:ext cx="1443895" cy="562832"/>
                <a:chOff x="-204658" y="2121401"/>
                <a:chExt cx="1892685" cy="621799"/>
              </a:xfrm>
            </p:grpSpPr>
            <p:sp>
              <p:nvSpPr>
                <p:cNvPr id="70" name="Rectángulo 69">
                  <a:extLst>
                    <a:ext uri="{FF2B5EF4-FFF2-40B4-BE49-F238E27FC236}">
                      <a16:creationId xmlns:a16="http://schemas.microsoft.com/office/drawing/2014/main" id="{5D5778F5-4584-429E-A2A1-9F50E2EFC902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CC99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 sz="1587"/>
                </a:p>
              </p:txBody>
            </p:sp>
            <p:sp>
              <p:nvSpPr>
                <p:cNvPr id="71" name="CuadroTexto 70">
                  <a:extLst>
                    <a:ext uri="{FF2B5EF4-FFF2-40B4-BE49-F238E27FC236}">
                      <a16:creationId xmlns:a16="http://schemas.microsoft.com/office/drawing/2014/main" id="{2A0E006F-6BFA-4E67-AD34-573EC50C0460}"/>
                    </a:ext>
                  </a:extLst>
                </p:cNvPr>
                <p:cNvSpPr txBox="1"/>
                <p:nvPr/>
              </p:nvSpPr>
              <p:spPr>
                <a:xfrm>
                  <a:off x="-204658" y="2154500"/>
                  <a:ext cx="1892685" cy="48970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97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Educación Socioemocional</a:t>
                  </a:r>
                  <a:endParaRPr lang="es-MX" sz="1235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</p:grpSp>
        <p:grpSp>
          <p:nvGrpSpPr>
            <p:cNvPr id="170" name="Grupo 169">
              <a:extLst>
                <a:ext uri="{FF2B5EF4-FFF2-40B4-BE49-F238E27FC236}">
                  <a16:creationId xmlns:a16="http://schemas.microsoft.com/office/drawing/2014/main" id="{5B59E4B5-6825-43CA-9212-E5117CC64809}"/>
                </a:ext>
              </a:extLst>
            </p:cNvPr>
            <p:cNvGrpSpPr/>
            <p:nvPr/>
          </p:nvGrpSpPr>
          <p:grpSpPr>
            <a:xfrm>
              <a:off x="166339" y="3077681"/>
              <a:ext cx="7777163" cy="454209"/>
              <a:chOff x="27396" y="2784923"/>
              <a:chExt cx="7777163" cy="454209"/>
            </a:xfrm>
          </p:grpSpPr>
          <p:sp>
            <p:nvSpPr>
              <p:cNvPr id="74" name="CuadroTexto 73">
                <a:extLst>
                  <a:ext uri="{FF2B5EF4-FFF2-40B4-BE49-F238E27FC236}">
                    <a16:creationId xmlns:a16="http://schemas.microsoft.com/office/drawing/2014/main" id="{7B12804B-9A35-41DE-B9A4-27DE69161C79}"/>
                  </a:ext>
                </a:extLst>
              </p:cNvPr>
              <p:cNvSpPr txBox="1"/>
              <p:nvPr/>
            </p:nvSpPr>
            <p:spPr>
              <a:xfrm>
                <a:off x="27396" y="2826030"/>
                <a:ext cx="7777163" cy="3816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11" dirty="0">
                    <a:latin typeface="Comic Sans MS" panose="030F0702030302020204" pitchFamily="66" charset="0"/>
                  </a:rPr>
                  <a:t>La jornada de trabajo fue</a:t>
                </a:r>
                <a:r>
                  <a:rPr lang="es-MX" sz="1587" dirty="0"/>
                  <a:t>:</a:t>
                </a:r>
              </a:p>
            </p:txBody>
          </p:sp>
          <p:sp>
            <p:nvSpPr>
              <p:cNvPr id="76" name="Paralelogramo 75">
                <a:extLst>
                  <a:ext uri="{FF2B5EF4-FFF2-40B4-BE49-F238E27FC236}">
                    <a16:creationId xmlns:a16="http://schemas.microsoft.com/office/drawing/2014/main" id="{60A599B8-BE07-4BBA-A281-EF28C0090E28}"/>
                  </a:ext>
                </a:extLst>
              </p:cNvPr>
              <p:cNvSpPr/>
              <p:nvPr/>
            </p:nvSpPr>
            <p:spPr>
              <a:xfrm>
                <a:off x="2727259" y="2784923"/>
                <a:ext cx="914400" cy="426720"/>
              </a:xfrm>
              <a:prstGeom prst="parallelogram">
                <a:avLst/>
              </a:prstGeom>
              <a:noFill/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 sz="1587"/>
              </a:p>
            </p:txBody>
          </p:sp>
          <p:sp>
            <p:nvSpPr>
              <p:cNvPr id="78" name="Paralelogramo 77">
                <a:extLst>
                  <a:ext uri="{FF2B5EF4-FFF2-40B4-BE49-F238E27FC236}">
                    <a16:creationId xmlns:a16="http://schemas.microsoft.com/office/drawing/2014/main" id="{91849B54-4BCF-4048-99A2-AC8047873550}"/>
                  </a:ext>
                </a:extLst>
              </p:cNvPr>
              <p:cNvSpPr/>
              <p:nvPr/>
            </p:nvSpPr>
            <p:spPr>
              <a:xfrm>
                <a:off x="3783995" y="2797336"/>
                <a:ext cx="914400" cy="426720"/>
              </a:xfrm>
              <a:prstGeom prst="parallelogram">
                <a:avLst/>
              </a:prstGeom>
              <a:noFill/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 sz="1587"/>
              </a:p>
            </p:txBody>
          </p:sp>
          <p:sp>
            <p:nvSpPr>
              <p:cNvPr id="80" name="Paralelogramo 79">
                <a:extLst>
                  <a:ext uri="{FF2B5EF4-FFF2-40B4-BE49-F238E27FC236}">
                    <a16:creationId xmlns:a16="http://schemas.microsoft.com/office/drawing/2014/main" id="{B064F40E-1706-4DE7-BFB7-44057684112C}"/>
                  </a:ext>
                </a:extLst>
              </p:cNvPr>
              <p:cNvSpPr/>
              <p:nvPr/>
            </p:nvSpPr>
            <p:spPr>
              <a:xfrm>
                <a:off x="4936360" y="2797336"/>
                <a:ext cx="914400" cy="426720"/>
              </a:xfrm>
              <a:prstGeom prst="parallelogram">
                <a:avLst/>
              </a:prstGeom>
              <a:noFill/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 sz="1587"/>
              </a:p>
            </p:txBody>
          </p:sp>
          <p:sp>
            <p:nvSpPr>
              <p:cNvPr id="82" name="Paralelogramo 81">
                <a:extLst>
                  <a:ext uri="{FF2B5EF4-FFF2-40B4-BE49-F238E27FC236}">
                    <a16:creationId xmlns:a16="http://schemas.microsoft.com/office/drawing/2014/main" id="{9A495760-0A05-4BBF-A6A0-798DA9FF3403}"/>
                  </a:ext>
                </a:extLst>
              </p:cNvPr>
              <p:cNvSpPr/>
              <p:nvPr/>
            </p:nvSpPr>
            <p:spPr>
              <a:xfrm>
                <a:off x="6135240" y="2812412"/>
                <a:ext cx="914400" cy="426720"/>
              </a:xfrm>
              <a:prstGeom prst="parallelogram">
                <a:avLst/>
              </a:prstGeom>
              <a:noFill/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 sz="1587"/>
              </a:p>
            </p:txBody>
          </p:sp>
          <p:sp>
            <p:nvSpPr>
              <p:cNvPr id="83" name="CuadroTexto 82">
                <a:extLst>
                  <a:ext uri="{FF2B5EF4-FFF2-40B4-BE49-F238E27FC236}">
                    <a16:creationId xmlns:a16="http://schemas.microsoft.com/office/drawing/2014/main" id="{967DD3A9-200C-4C55-8BC5-CCE26BA059E2}"/>
                  </a:ext>
                </a:extLst>
              </p:cNvPr>
              <p:cNvSpPr txBox="1"/>
              <p:nvPr/>
            </p:nvSpPr>
            <p:spPr>
              <a:xfrm>
                <a:off x="2788271" y="2881579"/>
                <a:ext cx="914591" cy="32023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235" dirty="0">
                    <a:latin typeface="Comic Sans MS" panose="030F0702030302020204" pitchFamily="66" charset="0"/>
                  </a:rPr>
                  <a:t>Exitosa</a:t>
                </a:r>
              </a:p>
            </p:txBody>
          </p:sp>
          <p:sp>
            <p:nvSpPr>
              <p:cNvPr id="85" name="CuadroTexto 84">
                <a:extLst>
                  <a:ext uri="{FF2B5EF4-FFF2-40B4-BE49-F238E27FC236}">
                    <a16:creationId xmlns:a16="http://schemas.microsoft.com/office/drawing/2014/main" id="{F09B523F-8A7C-480D-8661-5FA4C6F2E91D}"/>
                  </a:ext>
                </a:extLst>
              </p:cNvPr>
              <p:cNvSpPr txBox="1"/>
              <p:nvPr/>
            </p:nvSpPr>
            <p:spPr>
              <a:xfrm>
                <a:off x="3902327" y="2884214"/>
                <a:ext cx="914401" cy="32023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235" dirty="0">
                    <a:latin typeface="Comic Sans MS" panose="030F0702030302020204" pitchFamily="66" charset="0"/>
                  </a:rPr>
                  <a:t>Buena</a:t>
                </a:r>
              </a:p>
            </p:txBody>
          </p:sp>
          <p:sp>
            <p:nvSpPr>
              <p:cNvPr id="87" name="CuadroTexto 86">
                <a:extLst>
                  <a:ext uri="{FF2B5EF4-FFF2-40B4-BE49-F238E27FC236}">
                    <a16:creationId xmlns:a16="http://schemas.microsoft.com/office/drawing/2014/main" id="{738EC69C-9FF1-417C-B72A-2D7D20847ECA}"/>
                  </a:ext>
                </a:extLst>
              </p:cNvPr>
              <p:cNvSpPr txBox="1"/>
              <p:nvPr/>
            </p:nvSpPr>
            <p:spPr>
              <a:xfrm>
                <a:off x="4984175" y="2894967"/>
                <a:ext cx="914401" cy="32023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235" dirty="0">
                    <a:latin typeface="Comic Sans MS" panose="030F0702030302020204" pitchFamily="66" charset="0"/>
                  </a:rPr>
                  <a:t>Regular</a:t>
                </a:r>
                <a:endParaRPr lang="es-MX" sz="970" dirty="0"/>
              </a:p>
            </p:txBody>
          </p:sp>
          <p:sp>
            <p:nvSpPr>
              <p:cNvPr id="89" name="CuadroTexto 88">
                <a:extLst>
                  <a:ext uri="{FF2B5EF4-FFF2-40B4-BE49-F238E27FC236}">
                    <a16:creationId xmlns:a16="http://schemas.microsoft.com/office/drawing/2014/main" id="{1D108D3C-EB07-407F-9F55-E69D4D110D55}"/>
                  </a:ext>
                </a:extLst>
              </p:cNvPr>
              <p:cNvSpPr txBox="1"/>
              <p:nvPr/>
            </p:nvSpPr>
            <p:spPr>
              <a:xfrm>
                <a:off x="6341522" y="2894967"/>
                <a:ext cx="914401" cy="32023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235" dirty="0">
                    <a:latin typeface="Comic Sans MS" panose="030F0702030302020204" pitchFamily="66" charset="0"/>
                  </a:rPr>
                  <a:t>Mala</a:t>
                </a:r>
                <a:endParaRPr lang="es-MX" sz="1235" dirty="0"/>
              </a:p>
            </p:txBody>
          </p:sp>
        </p:grpSp>
        <p:grpSp>
          <p:nvGrpSpPr>
            <p:cNvPr id="169" name="Grupo 168">
              <a:extLst>
                <a:ext uri="{FF2B5EF4-FFF2-40B4-BE49-F238E27FC236}">
                  <a16:creationId xmlns:a16="http://schemas.microsoft.com/office/drawing/2014/main" id="{F98882BD-1128-4333-AD3C-C99E090A88D9}"/>
                </a:ext>
              </a:extLst>
            </p:cNvPr>
            <p:cNvGrpSpPr/>
            <p:nvPr/>
          </p:nvGrpSpPr>
          <p:grpSpPr>
            <a:xfrm>
              <a:off x="-60113" y="3701185"/>
              <a:ext cx="7866108" cy="1849948"/>
              <a:chOff x="-104586" y="3258293"/>
              <a:chExt cx="7866108" cy="1849948"/>
            </a:xfrm>
          </p:grpSpPr>
          <p:grpSp>
            <p:nvGrpSpPr>
              <p:cNvPr id="90" name="Grupo 89">
                <a:extLst>
                  <a:ext uri="{FF2B5EF4-FFF2-40B4-BE49-F238E27FC236}">
                    <a16:creationId xmlns:a16="http://schemas.microsoft.com/office/drawing/2014/main" id="{F98E8578-A55C-4D5A-B67B-F07061ED95EB}"/>
                  </a:ext>
                </a:extLst>
              </p:cNvPr>
              <p:cNvGrpSpPr/>
              <p:nvPr/>
            </p:nvGrpSpPr>
            <p:grpSpPr>
              <a:xfrm>
                <a:off x="-104586" y="3258293"/>
                <a:ext cx="7866108" cy="369332"/>
                <a:chOff x="-88946" y="1730772"/>
                <a:chExt cx="7866108" cy="369332"/>
              </a:xfrm>
            </p:grpSpPr>
            <p:sp>
              <p:nvSpPr>
                <p:cNvPr id="92" name="Rectángulo 91">
                  <a:extLst>
                    <a:ext uri="{FF2B5EF4-FFF2-40B4-BE49-F238E27FC236}">
                      <a16:creationId xmlns:a16="http://schemas.microsoft.com/office/drawing/2014/main" id="{5D321D22-2312-4122-957D-75CC9CBC1D04}"/>
                    </a:ext>
                  </a:extLst>
                </p:cNvPr>
                <p:cNvSpPr/>
                <p:nvPr/>
              </p:nvSpPr>
              <p:spPr>
                <a:xfrm>
                  <a:off x="0" y="1730772"/>
                  <a:ext cx="7777162" cy="369332"/>
                </a:xfrm>
                <a:prstGeom prst="rect">
                  <a:avLst/>
                </a:prstGeom>
                <a:solidFill>
                  <a:srgbClr val="FF9999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 sz="1587"/>
                </a:p>
              </p:txBody>
            </p:sp>
            <p:sp>
              <p:nvSpPr>
                <p:cNvPr id="93" name="CuadroTexto 92">
                  <a:extLst>
                    <a:ext uri="{FF2B5EF4-FFF2-40B4-BE49-F238E27FC236}">
                      <a16:creationId xmlns:a16="http://schemas.microsoft.com/office/drawing/2014/main" id="{CB4390D6-35FA-450B-A1D5-337BF7ED9267}"/>
                    </a:ext>
                  </a:extLst>
                </p:cNvPr>
                <p:cNvSpPr txBox="1"/>
                <p:nvPr/>
              </p:nvSpPr>
              <p:spPr>
                <a:xfrm>
                  <a:off x="-88946" y="1737642"/>
                  <a:ext cx="7777162" cy="350918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411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Aspectos de la planeación didáctica </a:t>
                  </a:r>
                </a:p>
              </p:txBody>
            </p:sp>
          </p:grpSp>
          <p:sp>
            <p:nvSpPr>
              <p:cNvPr id="99" name="CuadroTexto 98">
                <a:extLst>
                  <a:ext uri="{FF2B5EF4-FFF2-40B4-BE49-F238E27FC236}">
                    <a16:creationId xmlns:a16="http://schemas.microsoft.com/office/drawing/2014/main" id="{2C45F712-0E0F-4056-B8C7-58165A752422}"/>
                  </a:ext>
                </a:extLst>
              </p:cNvPr>
              <p:cNvSpPr txBox="1"/>
              <p:nvPr/>
            </p:nvSpPr>
            <p:spPr>
              <a:xfrm>
                <a:off x="-44436" y="3618476"/>
                <a:ext cx="7777163" cy="14897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235" dirty="0">
                    <a:latin typeface="Comic Sans MS" panose="030F0702030302020204" pitchFamily="66" charset="0"/>
                  </a:rPr>
                  <a:t>      </a:t>
                </a:r>
                <a:r>
                  <a:rPr lang="es-MX" sz="1058" dirty="0">
                    <a:latin typeface="Comic Sans MS" panose="030F0702030302020204" pitchFamily="66" charset="0"/>
                  </a:rPr>
                  <a:t>Logro de los aprendizajes esperados </a:t>
                </a:r>
                <a:endParaRPr lang="es-MX" sz="1235" dirty="0">
                  <a:latin typeface="Comic Sans MS" panose="030F0702030302020204" pitchFamily="66" charset="0"/>
                </a:endParaRPr>
              </a:p>
              <a:p>
                <a:r>
                  <a:rPr lang="es-MX" sz="1235" dirty="0">
                    <a:latin typeface="Comic Sans MS" panose="030F0702030302020204" pitchFamily="66" charset="0"/>
                  </a:rPr>
                  <a:t>      </a:t>
                </a:r>
                <a:r>
                  <a:rPr lang="es-MX" sz="1058" dirty="0">
                    <a:latin typeface="Comic Sans MS" panose="030F0702030302020204" pitchFamily="66" charset="0"/>
                  </a:rPr>
                  <a:t>Materiales educativos adecuados</a:t>
                </a:r>
              </a:p>
              <a:p>
                <a:r>
                  <a:rPr lang="es-MX" sz="1058" dirty="0">
                    <a:latin typeface="Comic Sans MS" panose="030F0702030302020204" pitchFamily="66" charset="0"/>
                  </a:rPr>
                  <a:t>       Nivel de complejidad adecuado </a:t>
                </a:r>
              </a:p>
              <a:p>
                <a:r>
                  <a:rPr lang="es-MX" sz="1058" dirty="0">
                    <a:latin typeface="Comic Sans MS" panose="030F0702030302020204" pitchFamily="66" charset="0"/>
                  </a:rPr>
                  <a:t>       Organización adecuada</a:t>
                </a:r>
              </a:p>
              <a:p>
                <a:r>
                  <a:rPr lang="es-MX" sz="1058" dirty="0">
                    <a:latin typeface="Comic Sans MS" panose="030F0702030302020204" pitchFamily="66" charset="0"/>
                  </a:rPr>
                  <a:t>       Tiempo planeado correctamente</a:t>
                </a:r>
              </a:p>
              <a:p>
                <a:r>
                  <a:rPr lang="es-MX" sz="1058" dirty="0">
                    <a:latin typeface="Comic Sans MS" panose="030F0702030302020204" pitchFamily="66" charset="0"/>
                  </a:rPr>
                  <a:t>       Actividades planeadas conforme a lo planeado </a:t>
                </a:r>
              </a:p>
              <a:p>
                <a:endParaRPr lang="es-MX" sz="1235" dirty="0"/>
              </a:p>
            </p:txBody>
          </p:sp>
          <p:sp>
            <p:nvSpPr>
              <p:cNvPr id="101" name="Elipse 100">
                <a:extLst>
                  <a:ext uri="{FF2B5EF4-FFF2-40B4-BE49-F238E27FC236}">
                    <a16:creationId xmlns:a16="http://schemas.microsoft.com/office/drawing/2014/main" id="{4A5C0622-884D-49F4-B550-4041500CA3C7}"/>
                  </a:ext>
                </a:extLst>
              </p:cNvPr>
              <p:cNvSpPr/>
              <p:nvPr/>
            </p:nvSpPr>
            <p:spPr>
              <a:xfrm>
                <a:off x="124089" y="3674275"/>
                <a:ext cx="140071" cy="148881"/>
              </a:xfrm>
              <a:prstGeom prst="ellipse">
                <a:avLst/>
              </a:prstGeom>
              <a:noFill/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 sz="1587"/>
              </a:p>
            </p:txBody>
          </p:sp>
          <p:sp>
            <p:nvSpPr>
              <p:cNvPr id="106" name="Elipse 105">
                <a:extLst>
                  <a:ext uri="{FF2B5EF4-FFF2-40B4-BE49-F238E27FC236}">
                    <a16:creationId xmlns:a16="http://schemas.microsoft.com/office/drawing/2014/main" id="{1506E085-6A92-4E7F-8A05-A323A3E5E11A}"/>
                  </a:ext>
                </a:extLst>
              </p:cNvPr>
              <p:cNvSpPr/>
              <p:nvPr/>
            </p:nvSpPr>
            <p:spPr>
              <a:xfrm>
                <a:off x="121868" y="3907985"/>
                <a:ext cx="140071" cy="148881"/>
              </a:xfrm>
              <a:prstGeom prst="ellipse">
                <a:avLst/>
              </a:prstGeom>
              <a:noFill/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 sz="1587"/>
              </a:p>
            </p:txBody>
          </p:sp>
          <p:sp>
            <p:nvSpPr>
              <p:cNvPr id="108" name="Elipse 107">
                <a:extLst>
                  <a:ext uri="{FF2B5EF4-FFF2-40B4-BE49-F238E27FC236}">
                    <a16:creationId xmlns:a16="http://schemas.microsoft.com/office/drawing/2014/main" id="{1212747E-7242-4965-9DA4-929E41C6D9E7}"/>
                  </a:ext>
                </a:extLst>
              </p:cNvPr>
              <p:cNvSpPr/>
              <p:nvPr/>
            </p:nvSpPr>
            <p:spPr>
              <a:xfrm>
                <a:off x="121867" y="4101514"/>
                <a:ext cx="140071" cy="148881"/>
              </a:xfrm>
              <a:prstGeom prst="ellipse">
                <a:avLst/>
              </a:prstGeom>
              <a:noFill/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 sz="1587"/>
              </a:p>
            </p:txBody>
          </p:sp>
          <p:sp>
            <p:nvSpPr>
              <p:cNvPr id="110" name="Elipse 109">
                <a:extLst>
                  <a:ext uri="{FF2B5EF4-FFF2-40B4-BE49-F238E27FC236}">
                    <a16:creationId xmlns:a16="http://schemas.microsoft.com/office/drawing/2014/main" id="{AEEE6733-B8DB-4A76-A1EF-35918716BFAE}"/>
                  </a:ext>
                </a:extLst>
              </p:cNvPr>
              <p:cNvSpPr/>
              <p:nvPr/>
            </p:nvSpPr>
            <p:spPr>
              <a:xfrm>
                <a:off x="121867" y="4295044"/>
                <a:ext cx="140071" cy="148881"/>
              </a:xfrm>
              <a:prstGeom prst="ellipse">
                <a:avLst/>
              </a:prstGeom>
              <a:noFill/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 sz="1587"/>
              </a:p>
            </p:txBody>
          </p:sp>
          <p:sp>
            <p:nvSpPr>
              <p:cNvPr id="112" name="Elipse 111">
                <a:extLst>
                  <a:ext uri="{FF2B5EF4-FFF2-40B4-BE49-F238E27FC236}">
                    <a16:creationId xmlns:a16="http://schemas.microsoft.com/office/drawing/2014/main" id="{049B3706-E439-4954-A6A5-40C7B2714B0B}"/>
                  </a:ext>
                </a:extLst>
              </p:cNvPr>
              <p:cNvSpPr/>
              <p:nvPr/>
            </p:nvSpPr>
            <p:spPr>
              <a:xfrm>
                <a:off x="121867" y="4468535"/>
                <a:ext cx="140071" cy="148881"/>
              </a:xfrm>
              <a:prstGeom prst="ellipse">
                <a:avLst/>
              </a:prstGeom>
              <a:noFill/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 sz="1587"/>
              </a:p>
            </p:txBody>
          </p:sp>
          <p:sp>
            <p:nvSpPr>
              <p:cNvPr id="114" name="Elipse 113">
                <a:extLst>
                  <a:ext uri="{FF2B5EF4-FFF2-40B4-BE49-F238E27FC236}">
                    <a16:creationId xmlns:a16="http://schemas.microsoft.com/office/drawing/2014/main" id="{6324721C-3F31-47D7-9E44-60A4C321DE28}"/>
                  </a:ext>
                </a:extLst>
              </p:cNvPr>
              <p:cNvSpPr/>
              <p:nvPr/>
            </p:nvSpPr>
            <p:spPr>
              <a:xfrm>
                <a:off x="121866" y="4655227"/>
                <a:ext cx="140071" cy="148881"/>
              </a:xfrm>
              <a:prstGeom prst="ellipse">
                <a:avLst/>
              </a:prstGeom>
              <a:noFill/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 sz="1587"/>
              </a:p>
            </p:txBody>
          </p:sp>
          <p:sp>
            <p:nvSpPr>
              <p:cNvPr id="115" name="CuadroTexto 114">
                <a:extLst>
                  <a:ext uri="{FF2B5EF4-FFF2-40B4-BE49-F238E27FC236}">
                    <a16:creationId xmlns:a16="http://schemas.microsoft.com/office/drawing/2014/main" id="{25E92943-3F55-46FD-819B-08C437F114C6}"/>
                  </a:ext>
                </a:extLst>
              </p:cNvPr>
              <p:cNvSpPr txBox="1"/>
              <p:nvPr/>
            </p:nvSpPr>
            <p:spPr>
              <a:xfrm>
                <a:off x="3639550" y="3590250"/>
                <a:ext cx="4114277" cy="84319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058" dirty="0">
                    <a:latin typeface="Comic Sans MS" panose="030F0702030302020204" pitchFamily="66" charset="0"/>
                  </a:rPr>
                  <a:t>Observaciones</a:t>
                </a:r>
              </a:p>
              <a:p>
                <a:pPr algn="ctr"/>
                <a:r>
                  <a:rPr lang="es-MX" sz="1058" dirty="0" smtClean="0">
                    <a:latin typeface="Comic Sans MS" panose="030F0702030302020204" pitchFamily="66" charset="0"/>
                  </a:rPr>
                  <a:t> </a:t>
                </a:r>
              </a:p>
              <a:p>
                <a:pPr algn="ctr"/>
                <a:endParaRPr lang="es-MX" sz="1058" dirty="0">
                  <a:latin typeface="Comic Sans MS" panose="030F0702030302020204" pitchFamily="66" charset="0"/>
                </a:endParaRPr>
              </a:p>
              <a:p>
                <a:pPr algn="ctr"/>
                <a:r>
                  <a:rPr lang="es-MX" sz="1058" dirty="0" smtClean="0">
                    <a:latin typeface="Comic Sans MS" panose="030F0702030302020204" pitchFamily="66" charset="0"/>
                  </a:rPr>
                  <a:t>No se obtuvo evidencias</a:t>
                </a:r>
                <a:endParaRPr lang="es-MX" sz="1058" dirty="0">
                  <a:latin typeface="Comic Sans MS" panose="030F0702030302020204" pitchFamily="66" charset="0"/>
                </a:endParaRPr>
              </a:p>
            </p:txBody>
          </p:sp>
        </p:grpSp>
        <p:grpSp>
          <p:nvGrpSpPr>
            <p:cNvPr id="168" name="Grupo 167">
              <a:extLst>
                <a:ext uri="{FF2B5EF4-FFF2-40B4-BE49-F238E27FC236}">
                  <a16:creationId xmlns:a16="http://schemas.microsoft.com/office/drawing/2014/main" id="{BB09A73F-77AD-421C-9A12-1B07E4E28D91}"/>
                </a:ext>
              </a:extLst>
            </p:cNvPr>
            <p:cNvGrpSpPr/>
            <p:nvPr/>
          </p:nvGrpSpPr>
          <p:grpSpPr>
            <a:xfrm>
              <a:off x="0" y="5352851"/>
              <a:ext cx="8142075" cy="1404991"/>
              <a:chOff x="-106905" y="4811173"/>
              <a:chExt cx="8142075" cy="1404991"/>
            </a:xfrm>
          </p:grpSpPr>
          <p:grpSp>
            <p:nvGrpSpPr>
              <p:cNvPr id="116" name="Grupo 115">
                <a:extLst>
                  <a:ext uri="{FF2B5EF4-FFF2-40B4-BE49-F238E27FC236}">
                    <a16:creationId xmlns:a16="http://schemas.microsoft.com/office/drawing/2014/main" id="{86E20A7A-7587-4421-B56B-9A932A9F7109}"/>
                  </a:ext>
                </a:extLst>
              </p:cNvPr>
              <p:cNvGrpSpPr/>
              <p:nvPr/>
            </p:nvGrpSpPr>
            <p:grpSpPr>
              <a:xfrm>
                <a:off x="-106905" y="4811173"/>
                <a:ext cx="8142075" cy="426897"/>
                <a:chOff x="-91265" y="1649223"/>
                <a:chExt cx="8142075" cy="426897"/>
              </a:xfrm>
            </p:grpSpPr>
            <p:sp>
              <p:nvSpPr>
                <p:cNvPr id="117" name="Rectángulo 116">
                  <a:extLst>
                    <a:ext uri="{FF2B5EF4-FFF2-40B4-BE49-F238E27FC236}">
                      <a16:creationId xmlns:a16="http://schemas.microsoft.com/office/drawing/2014/main" id="{811F3B92-D7D1-4EAA-AF61-3E94D18C4AEE}"/>
                    </a:ext>
                  </a:extLst>
                </p:cNvPr>
                <p:cNvSpPr/>
                <p:nvPr/>
              </p:nvSpPr>
              <p:spPr>
                <a:xfrm>
                  <a:off x="-90086" y="1649223"/>
                  <a:ext cx="7777162" cy="369332"/>
                </a:xfrm>
                <a:prstGeom prst="rect">
                  <a:avLst/>
                </a:prstGeom>
                <a:solidFill>
                  <a:srgbClr val="9966F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 sz="1587"/>
                </a:p>
              </p:txBody>
            </p:sp>
            <p:sp>
              <p:nvSpPr>
                <p:cNvPr id="118" name="CuadroTexto 117">
                  <a:extLst>
                    <a:ext uri="{FF2B5EF4-FFF2-40B4-BE49-F238E27FC236}">
                      <a16:creationId xmlns:a16="http://schemas.microsoft.com/office/drawing/2014/main" id="{1B9E0E7C-C94D-4D33-90C9-F83AE03AC5F1}"/>
                    </a:ext>
                  </a:extLst>
                </p:cNvPr>
                <p:cNvSpPr txBox="1"/>
                <p:nvPr/>
              </p:nvSpPr>
              <p:spPr>
                <a:xfrm>
                  <a:off x="-91265" y="1725202"/>
                  <a:ext cx="8142075" cy="350918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411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Manifestaciones de los alumnos</a:t>
                  </a:r>
                </a:p>
              </p:txBody>
            </p:sp>
          </p:grpSp>
          <p:sp>
            <p:nvSpPr>
              <p:cNvPr id="122" name="CuadroTexto 121">
                <a:extLst>
                  <a:ext uri="{FF2B5EF4-FFF2-40B4-BE49-F238E27FC236}">
                    <a16:creationId xmlns:a16="http://schemas.microsoft.com/office/drawing/2014/main" id="{7C94A14D-3BCC-49E5-BA89-9E2AEF82C62C}"/>
                  </a:ext>
                </a:extLst>
              </p:cNvPr>
              <p:cNvSpPr txBox="1"/>
              <p:nvPr/>
            </p:nvSpPr>
            <p:spPr>
              <a:xfrm>
                <a:off x="-54750" y="5188352"/>
                <a:ext cx="3912051" cy="102781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:endParaRPr lang="es-MX" sz="1058" dirty="0">
                  <a:latin typeface="Comic Sans MS" panose="030F0702030302020204" pitchFamily="66" charset="0"/>
                </a:endParaRPr>
              </a:p>
              <a:p>
                <a:pPr algn="just"/>
                <a:r>
                  <a:rPr lang="es-MX" sz="1058" dirty="0">
                    <a:latin typeface="Comic Sans MS" panose="030F0702030302020204" pitchFamily="66" charset="0"/>
                  </a:rPr>
                  <a:t>Interés en las actividades</a:t>
                </a:r>
                <a:endParaRPr lang="es-MX" sz="1235" dirty="0">
                  <a:latin typeface="Comic Sans MS" panose="030F0702030302020204" pitchFamily="66" charset="0"/>
                </a:endParaRPr>
              </a:p>
              <a:p>
                <a:pPr algn="just"/>
                <a:r>
                  <a:rPr lang="es-MX" sz="1058" dirty="0">
                    <a:latin typeface="Comic Sans MS" panose="030F0702030302020204" pitchFamily="66" charset="0"/>
                  </a:rPr>
                  <a:t>Participación de la manera esperada</a:t>
                </a:r>
              </a:p>
              <a:p>
                <a:pPr algn="just"/>
                <a:r>
                  <a:rPr lang="es-MX" sz="1058" dirty="0">
                    <a:latin typeface="Comic Sans MS" panose="030F0702030302020204" pitchFamily="66" charset="0"/>
                  </a:rPr>
                  <a:t>Adaptación a la organización establecida</a:t>
                </a:r>
              </a:p>
              <a:p>
                <a:pPr algn="just"/>
                <a:r>
                  <a:rPr lang="es-MX" sz="1058" dirty="0">
                    <a:latin typeface="Comic Sans MS" panose="030F0702030302020204" pitchFamily="66" charset="0"/>
                  </a:rPr>
                  <a:t>Seguridad y cooperación al realizar las actividades</a:t>
                </a:r>
              </a:p>
            </p:txBody>
          </p:sp>
          <p:sp>
            <p:nvSpPr>
              <p:cNvPr id="126" name="CuadroTexto 125">
                <a:extLst>
                  <a:ext uri="{FF2B5EF4-FFF2-40B4-BE49-F238E27FC236}">
                    <a16:creationId xmlns:a16="http://schemas.microsoft.com/office/drawing/2014/main" id="{06161E3F-EC52-4DE5-966F-0CF0E691332C}"/>
                  </a:ext>
                </a:extLst>
              </p:cNvPr>
              <p:cNvSpPr txBox="1"/>
              <p:nvPr/>
            </p:nvSpPr>
            <p:spPr>
              <a:xfrm>
                <a:off x="3645357" y="5221690"/>
                <a:ext cx="3674655" cy="47395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058" dirty="0">
                    <a:latin typeface="Comic Sans MS" panose="030F0702030302020204" pitchFamily="66" charset="0"/>
                  </a:rPr>
                  <a:t>Todos   Algunos  Pocos   Ninguno</a:t>
                </a:r>
              </a:p>
              <a:p>
                <a:pPr algn="ctr"/>
                <a:endParaRPr lang="es-MX" sz="1058" dirty="0">
                  <a:latin typeface="Comic Sans MS" panose="030F0702030302020204" pitchFamily="66" charset="0"/>
                </a:endParaRPr>
              </a:p>
            </p:txBody>
          </p:sp>
          <p:grpSp>
            <p:nvGrpSpPr>
              <p:cNvPr id="135" name="Grupo 134">
                <a:extLst>
                  <a:ext uri="{FF2B5EF4-FFF2-40B4-BE49-F238E27FC236}">
                    <a16:creationId xmlns:a16="http://schemas.microsoft.com/office/drawing/2014/main" id="{0B4F29DE-BDD1-4173-913A-6F69F59C290F}"/>
                  </a:ext>
                </a:extLst>
              </p:cNvPr>
              <p:cNvGrpSpPr/>
              <p:nvPr/>
            </p:nvGrpSpPr>
            <p:grpSpPr>
              <a:xfrm>
                <a:off x="4481792" y="5453154"/>
                <a:ext cx="1859730" cy="162160"/>
                <a:chOff x="4481792" y="5453154"/>
                <a:chExt cx="1859730" cy="162160"/>
              </a:xfrm>
            </p:grpSpPr>
            <p:sp>
              <p:nvSpPr>
                <p:cNvPr id="124" name="Elipse 123">
                  <a:extLst>
                    <a:ext uri="{FF2B5EF4-FFF2-40B4-BE49-F238E27FC236}">
                      <a16:creationId xmlns:a16="http://schemas.microsoft.com/office/drawing/2014/main" id="{B36A7C95-12EB-4981-AD16-F8766A33023B}"/>
                    </a:ext>
                  </a:extLst>
                </p:cNvPr>
                <p:cNvSpPr/>
                <p:nvPr/>
              </p:nvSpPr>
              <p:spPr>
                <a:xfrm>
                  <a:off x="4481792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 sz="1587"/>
                </a:p>
              </p:txBody>
            </p:sp>
            <p:sp>
              <p:nvSpPr>
                <p:cNvPr id="128" name="Elipse 127">
                  <a:extLst>
                    <a:ext uri="{FF2B5EF4-FFF2-40B4-BE49-F238E27FC236}">
                      <a16:creationId xmlns:a16="http://schemas.microsoft.com/office/drawing/2014/main" id="{04898E7A-EFA5-4C5D-AA3E-E61854C86E67}"/>
                    </a:ext>
                  </a:extLst>
                </p:cNvPr>
                <p:cNvSpPr/>
                <p:nvPr/>
              </p:nvSpPr>
              <p:spPr>
                <a:xfrm>
                  <a:off x="5071405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 sz="1587"/>
                </a:p>
              </p:txBody>
            </p:sp>
            <p:sp>
              <p:nvSpPr>
                <p:cNvPr id="130" name="Elipse 129">
                  <a:extLst>
                    <a:ext uri="{FF2B5EF4-FFF2-40B4-BE49-F238E27FC236}">
                      <a16:creationId xmlns:a16="http://schemas.microsoft.com/office/drawing/2014/main" id="{00F070BD-3F46-4F6C-A422-B589D0DB19D7}"/>
                    </a:ext>
                  </a:extLst>
                </p:cNvPr>
                <p:cNvSpPr/>
                <p:nvPr/>
              </p:nvSpPr>
              <p:spPr>
                <a:xfrm>
                  <a:off x="5590982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 sz="1587"/>
                </a:p>
              </p:txBody>
            </p:sp>
            <p:sp>
              <p:nvSpPr>
                <p:cNvPr id="132" name="Elipse 131">
                  <a:extLst>
                    <a:ext uri="{FF2B5EF4-FFF2-40B4-BE49-F238E27FC236}">
                      <a16:creationId xmlns:a16="http://schemas.microsoft.com/office/drawing/2014/main" id="{1ADF766A-8C07-4C9C-954F-397B4C518373}"/>
                    </a:ext>
                  </a:extLst>
                </p:cNvPr>
                <p:cNvSpPr/>
                <p:nvPr/>
              </p:nvSpPr>
              <p:spPr>
                <a:xfrm>
                  <a:off x="6201451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 sz="1587"/>
                </a:p>
              </p:txBody>
            </p:sp>
          </p:grpSp>
          <p:grpSp>
            <p:nvGrpSpPr>
              <p:cNvPr id="136" name="Grupo 135">
                <a:extLst>
                  <a:ext uri="{FF2B5EF4-FFF2-40B4-BE49-F238E27FC236}">
                    <a16:creationId xmlns:a16="http://schemas.microsoft.com/office/drawing/2014/main" id="{0CAC7643-C6D9-4D4D-8809-A3E27B328AAE}"/>
                  </a:ext>
                </a:extLst>
              </p:cNvPr>
              <p:cNvGrpSpPr/>
              <p:nvPr/>
            </p:nvGrpSpPr>
            <p:grpSpPr>
              <a:xfrm>
                <a:off x="4481792" y="5644382"/>
                <a:ext cx="1859730" cy="162160"/>
                <a:chOff x="4481792" y="5453154"/>
                <a:chExt cx="1859730" cy="162160"/>
              </a:xfrm>
            </p:grpSpPr>
            <p:sp>
              <p:nvSpPr>
                <p:cNvPr id="137" name="Elipse 136">
                  <a:extLst>
                    <a:ext uri="{FF2B5EF4-FFF2-40B4-BE49-F238E27FC236}">
                      <a16:creationId xmlns:a16="http://schemas.microsoft.com/office/drawing/2014/main" id="{D15D9F78-4830-4046-8D9C-7475C18EEACF}"/>
                    </a:ext>
                  </a:extLst>
                </p:cNvPr>
                <p:cNvSpPr/>
                <p:nvPr/>
              </p:nvSpPr>
              <p:spPr>
                <a:xfrm>
                  <a:off x="4481792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 sz="1587"/>
                </a:p>
              </p:txBody>
            </p:sp>
            <p:sp>
              <p:nvSpPr>
                <p:cNvPr id="138" name="Elipse 137">
                  <a:extLst>
                    <a:ext uri="{FF2B5EF4-FFF2-40B4-BE49-F238E27FC236}">
                      <a16:creationId xmlns:a16="http://schemas.microsoft.com/office/drawing/2014/main" id="{9106BBF0-3FDA-43EF-82D8-A91CE86F7BCC}"/>
                    </a:ext>
                  </a:extLst>
                </p:cNvPr>
                <p:cNvSpPr/>
                <p:nvPr/>
              </p:nvSpPr>
              <p:spPr>
                <a:xfrm>
                  <a:off x="5071405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 sz="1587"/>
                </a:p>
              </p:txBody>
            </p:sp>
            <p:sp>
              <p:nvSpPr>
                <p:cNvPr id="139" name="Elipse 138">
                  <a:extLst>
                    <a:ext uri="{FF2B5EF4-FFF2-40B4-BE49-F238E27FC236}">
                      <a16:creationId xmlns:a16="http://schemas.microsoft.com/office/drawing/2014/main" id="{805C1B3D-B483-4E9A-BC43-3C3A34DCA29C}"/>
                    </a:ext>
                  </a:extLst>
                </p:cNvPr>
                <p:cNvSpPr/>
                <p:nvPr/>
              </p:nvSpPr>
              <p:spPr>
                <a:xfrm>
                  <a:off x="5590982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 sz="1587"/>
                </a:p>
              </p:txBody>
            </p:sp>
            <p:sp>
              <p:nvSpPr>
                <p:cNvPr id="140" name="Elipse 139">
                  <a:extLst>
                    <a:ext uri="{FF2B5EF4-FFF2-40B4-BE49-F238E27FC236}">
                      <a16:creationId xmlns:a16="http://schemas.microsoft.com/office/drawing/2014/main" id="{5ACBF1CC-D4AC-4C8B-8889-428A29D11D75}"/>
                    </a:ext>
                  </a:extLst>
                </p:cNvPr>
                <p:cNvSpPr/>
                <p:nvPr/>
              </p:nvSpPr>
              <p:spPr>
                <a:xfrm>
                  <a:off x="6201451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 sz="1587"/>
                </a:p>
              </p:txBody>
            </p:sp>
          </p:grpSp>
          <p:grpSp>
            <p:nvGrpSpPr>
              <p:cNvPr id="141" name="Grupo 140">
                <a:extLst>
                  <a:ext uri="{FF2B5EF4-FFF2-40B4-BE49-F238E27FC236}">
                    <a16:creationId xmlns:a16="http://schemas.microsoft.com/office/drawing/2014/main" id="{7B87E0F1-93A8-4239-876A-2C91F55A3FB3}"/>
                  </a:ext>
                </a:extLst>
              </p:cNvPr>
              <p:cNvGrpSpPr/>
              <p:nvPr/>
            </p:nvGrpSpPr>
            <p:grpSpPr>
              <a:xfrm>
                <a:off x="4482433" y="5835610"/>
                <a:ext cx="1859730" cy="162160"/>
                <a:chOff x="4481792" y="5453154"/>
                <a:chExt cx="1859730" cy="162160"/>
              </a:xfrm>
            </p:grpSpPr>
            <p:sp>
              <p:nvSpPr>
                <p:cNvPr id="142" name="Elipse 141">
                  <a:extLst>
                    <a:ext uri="{FF2B5EF4-FFF2-40B4-BE49-F238E27FC236}">
                      <a16:creationId xmlns:a16="http://schemas.microsoft.com/office/drawing/2014/main" id="{A875E401-1E64-47E4-A54B-900C61A61677}"/>
                    </a:ext>
                  </a:extLst>
                </p:cNvPr>
                <p:cNvSpPr/>
                <p:nvPr/>
              </p:nvSpPr>
              <p:spPr>
                <a:xfrm>
                  <a:off x="4481792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 sz="1587"/>
                </a:p>
              </p:txBody>
            </p:sp>
            <p:sp>
              <p:nvSpPr>
                <p:cNvPr id="143" name="Elipse 142">
                  <a:extLst>
                    <a:ext uri="{FF2B5EF4-FFF2-40B4-BE49-F238E27FC236}">
                      <a16:creationId xmlns:a16="http://schemas.microsoft.com/office/drawing/2014/main" id="{3DD59AD9-06DA-4644-919C-E7BC15F6BED6}"/>
                    </a:ext>
                  </a:extLst>
                </p:cNvPr>
                <p:cNvSpPr/>
                <p:nvPr/>
              </p:nvSpPr>
              <p:spPr>
                <a:xfrm>
                  <a:off x="5071405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 sz="1587"/>
                </a:p>
              </p:txBody>
            </p:sp>
            <p:sp>
              <p:nvSpPr>
                <p:cNvPr id="144" name="Elipse 143">
                  <a:extLst>
                    <a:ext uri="{FF2B5EF4-FFF2-40B4-BE49-F238E27FC236}">
                      <a16:creationId xmlns:a16="http://schemas.microsoft.com/office/drawing/2014/main" id="{6DDE1CF7-489F-47CF-8241-BA4E200CF4FA}"/>
                    </a:ext>
                  </a:extLst>
                </p:cNvPr>
                <p:cNvSpPr/>
                <p:nvPr/>
              </p:nvSpPr>
              <p:spPr>
                <a:xfrm>
                  <a:off x="5590982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 sz="1587"/>
                </a:p>
              </p:txBody>
            </p:sp>
            <p:sp>
              <p:nvSpPr>
                <p:cNvPr id="145" name="Elipse 144">
                  <a:extLst>
                    <a:ext uri="{FF2B5EF4-FFF2-40B4-BE49-F238E27FC236}">
                      <a16:creationId xmlns:a16="http://schemas.microsoft.com/office/drawing/2014/main" id="{5B84455B-4FC9-4372-B777-94DDE7FE150E}"/>
                    </a:ext>
                  </a:extLst>
                </p:cNvPr>
                <p:cNvSpPr/>
                <p:nvPr/>
              </p:nvSpPr>
              <p:spPr>
                <a:xfrm>
                  <a:off x="6201451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 sz="1587"/>
                </a:p>
              </p:txBody>
            </p:sp>
          </p:grpSp>
          <p:grpSp>
            <p:nvGrpSpPr>
              <p:cNvPr id="146" name="Grupo 145">
                <a:extLst>
                  <a:ext uri="{FF2B5EF4-FFF2-40B4-BE49-F238E27FC236}">
                    <a16:creationId xmlns:a16="http://schemas.microsoft.com/office/drawing/2014/main" id="{77951E04-423C-44AE-A9B2-24095C4C5B28}"/>
                  </a:ext>
                </a:extLst>
              </p:cNvPr>
              <p:cNvGrpSpPr/>
              <p:nvPr/>
            </p:nvGrpSpPr>
            <p:grpSpPr>
              <a:xfrm>
                <a:off x="4482817" y="6023918"/>
                <a:ext cx="1859730" cy="162160"/>
                <a:chOff x="4481792" y="5453154"/>
                <a:chExt cx="1859730" cy="162160"/>
              </a:xfrm>
            </p:grpSpPr>
            <p:sp>
              <p:nvSpPr>
                <p:cNvPr id="147" name="Elipse 146">
                  <a:extLst>
                    <a:ext uri="{FF2B5EF4-FFF2-40B4-BE49-F238E27FC236}">
                      <a16:creationId xmlns:a16="http://schemas.microsoft.com/office/drawing/2014/main" id="{EAE223AD-9981-454B-AC0F-D9BD55EC710C}"/>
                    </a:ext>
                  </a:extLst>
                </p:cNvPr>
                <p:cNvSpPr/>
                <p:nvPr/>
              </p:nvSpPr>
              <p:spPr>
                <a:xfrm>
                  <a:off x="4481792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 sz="1587"/>
                </a:p>
              </p:txBody>
            </p:sp>
            <p:sp>
              <p:nvSpPr>
                <p:cNvPr id="148" name="Elipse 147">
                  <a:extLst>
                    <a:ext uri="{FF2B5EF4-FFF2-40B4-BE49-F238E27FC236}">
                      <a16:creationId xmlns:a16="http://schemas.microsoft.com/office/drawing/2014/main" id="{A020B64C-03E0-4C7A-BBB0-B1EB17ACCB9A}"/>
                    </a:ext>
                  </a:extLst>
                </p:cNvPr>
                <p:cNvSpPr/>
                <p:nvPr/>
              </p:nvSpPr>
              <p:spPr>
                <a:xfrm>
                  <a:off x="5071405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 sz="1587"/>
                </a:p>
              </p:txBody>
            </p:sp>
            <p:sp>
              <p:nvSpPr>
                <p:cNvPr id="149" name="Elipse 148">
                  <a:extLst>
                    <a:ext uri="{FF2B5EF4-FFF2-40B4-BE49-F238E27FC236}">
                      <a16:creationId xmlns:a16="http://schemas.microsoft.com/office/drawing/2014/main" id="{CFEEB593-1C3D-4D7F-A633-27ED6ECE17BF}"/>
                    </a:ext>
                  </a:extLst>
                </p:cNvPr>
                <p:cNvSpPr/>
                <p:nvPr/>
              </p:nvSpPr>
              <p:spPr>
                <a:xfrm>
                  <a:off x="5590982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 sz="1587"/>
                </a:p>
              </p:txBody>
            </p:sp>
            <p:sp>
              <p:nvSpPr>
                <p:cNvPr id="150" name="Elipse 149">
                  <a:extLst>
                    <a:ext uri="{FF2B5EF4-FFF2-40B4-BE49-F238E27FC236}">
                      <a16:creationId xmlns:a16="http://schemas.microsoft.com/office/drawing/2014/main" id="{C42090CB-1504-4391-B330-728BEC78AAC5}"/>
                    </a:ext>
                  </a:extLst>
                </p:cNvPr>
                <p:cNvSpPr/>
                <p:nvPr/>
              </p:nvSpPr>
              <p:spPr>
                <a:xfrm>
                  <a:off x="6201451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 sz="1587"/>
                </a:p>
              </p:txBody>
            </p:sp>
          </p:grpSp>
        </p:grpSp>
        <p:grpSp>
          <p:nvGrpSpPr>
            <p:cNvPr id="151" name="Grupo 150">
              <a:extLst>
                <a:ext uri="{FF2B5EF4-FFF2-40B4-BE49-F238E27FC236}">
                  <a16:creationId xmlns:a16="http://schemas.microsoft.com/office/drawing/2014/main" id="{E3FB72F6-392F-40AB-A175-66BC4FD1180C}"/>
                </a:ext>
              </a:extLst>
            </p:cNvPr>
            <p:cNvGrpSpPr/>
            <p:nvPr/>
          </p:nvGrpSpPr>
          <p:grpSpPr>
            <a:xfrm>
              <a:off x="-40004" y="6773416"/>
              <a:ext cx="8066405" cy="366018"/>
              <a:chOff x="-128950" y="1710038"/>
              <a:chExt cx="8066405" cy="366018"/>
            </a:xfrm>
          </p:grpSpPr>
          <p:sp>
            <p:nvSpPr>
              <p:cNvPr id="152" name="Rectángulo 151">
                <a:extLst>
                  <a:ext uri="{FF2B5EF4-FFF2-40B4-BE49-F238E27FC236}">
                    <a16:creationId xmlns:a16="http://schemas.microsoft.com/office/drawing/2014/main" id="{8BFA794B-7B5C-4B21-A452-F05082E198A2}"/>
                  </a:ext>
                </a:extLst>
              </p:cNvPr>
              <p:cNvSpPr/>
              <p:nvPr/>
            </p:nvSpPr>
            <p:spPr>
              <a:xfrm>
                <a:off x="-117778" y="1710038"/>
                <a:ext cx="7844864" cy="358362"/>
              </a:xfrm>
              <a:prstGeom prst="rect">
                <a:avLst/>
              </a:prstGeom>
              <a:solidFill>
                <a:srgbClr val="79DC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 sz="1587"/>
              </a:p>
            </p:txBody>
          </p:sp>
          <p:sp>
            <p:nvSpPr>
              <p:cNvPr id="153" name="CuadroTexto 152">
                <a:extLst>
                  <a:ext uri="{FF2B5EF4-FFF2-40B4-BE49-F238E27FC236}">
                    <a16:creationId xmlns:a16="http://schemas.microsoft.com/office/drawing/2014/main" id="{B6E65149-4C4C-4DA3-BBD4-37E7A7D3A7A0}"/>
                  </a:ext>
                </a:extLst>
              </p:cNvPr>
              <p:cNvSpPr txBox="1"/>
              <p:nvPr/>
            </p:nvSpPr>
            <p:spPr>
              <a:xfrm>
                <a:off x="-128950" y="1725138"/>
                <a:ext cx="8066405" cy="3509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411" b="1" dirty="0">
                    <a:solidFill>
                      <a:schemeClr val="bg1"/>
                    </a:solidFill>
                    <a:latin typeface="Comic Sans MS" panose="030F0702030302020204" pitchFamily="66" charset="0"/>
                  </a:rPr>
                  <a:t>Autoevaluación</a:t>
                </a:r>
              </a:p>
            </p:txBody>
          </p:sp>
        </p:grpSp>
        <p:sp>
          <p:nvSpPr>
            <p:cNvPr id="155" name="CuadroTexto 154">
              <a:extLst>
                <a:ext uri="{FF2B5EF4-FFF2-40B4-BE49-F238E27FC236}">
                  <a16:creationId xmlns:a16="http://schemas.microsoft.com/office/drawing/2014/main" id="{6718D8D3-202C-4CDB-8F60-21504AA6438C}"/>
                </a:ext>
              </a:extLst>
            </p:cNvPr>
            <p:cNvSpPr txBox="1"/>
            <p:nvPr/>
          </p:nvSpPr>
          <p:spPr>
            <a:xfrm>
              <a:off x="28833" y="7032794"/>
              <a:ext cx="5831687" cy="13970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endParaRPr lang="es-MX" sz="1058" dirty="0">
                <a:latin typeface="Comic Sans MS" panose="030F0702030302020204" pitchFamily="66" charset="0"/>
              </a:endParaRPr>
            </a:p>
            <a:p>
              <a:pPr algn="just"/>
              <a:r>
                <a:rPr lang="es-MX" sz="1058" dirty="0">
                  <a:latin typeface="Comic Sans MS" panose="030F0702030302020204" pitchFamily="66" charset="0"/>
                </a:rPr>
                <a:t>Rescato los conocimientos previos</a:t>
              </a:r>
              <a:endParaRPr lang="es-MX" sz="1235" dirty="0">
                <a:latin typeface="Comic Sans MS" panose="030F0702030302020204" pitchFamily="66" charset="0"/>
              </a:endParaRPr>
            </a:p>
            <a:p>
              <a:pPr algn="just"/>
              <a:r>
                <a:rPr lang="es-MX" sz="1058" dirty="0">
                  <a:latin typeface="Comic Sans MS" panose="030F0702030302020204" pitchFamily="66" charset="0"/>
                </a:rPr>
                <a:t>Identifico y actúa conforme a las necesidades e intereses de los alumnos  </a:t>
              </a:r>
            </a:p>
            <a:p>
              <a:pPr algn="just"/>
              <a:r>
                <a:rPr lang="es-MX" sz="1058" dirty="0">
                  <a:latin typeface="Comic Sans MS" panose="030F0702030302020204" pitchFamily="66" charset="0"/>
                </a:rPr>
                <a:t>Fomento la participación de todos los alumnos </a:t>
              </a:r>
            </a:p>
            <a:p>
              <a:pPr algn="just"/>
              <a:r>
                <a:rPr lang="es-MX" sz="1058" dirty="0">
                  <a:latin typeface="Comic Sans MS" panose="030F0702030302020204" pitchFamily="66" charset="0"/>
                </a:rPr>
                <a:t>Otorgo consignas claras</a:t>
              </a:r>
            </a:p>
            <a:p>
              <a:pPr algn="just"/>
              <a:r>
                <a:rPr lang="es-MX" sz="1058" dirty="0">
                  <a:latin typeface="Comic Sans MS" panose="030F0702030302020204" pitchFamily="66" charset="0"/>
                </a:rPr>
                <a:t>Intervengo adecuadamente</a:t>
              </a:r>
            </a:p>
            <a:p>
              <a:pPr algn="just"/>
              <a:r>
                <a:rPr lang="es-MX" sz="1058" dirty="0">
                  <a:latin typeface="Comic Sans MS" panose="030F0702030302020204" pitchFamily="66" charset="0"/>
                </a:rPr>
                <a:t>Fomento la autonomía de los alumnos </a:t>
              </a:r>
            </a:p>
          </p:txBody>
        </p:sp>
        <p:grpSp>
          <p:nvGrpSpPr>
            <p:cNvPr id="202" name="Grupo 201">
              <a:extLst>
                <a:ext uri="{FF2B5EF4-FFF2-40B4-BE49-F238E27FC236}">
                  <a16:creationId xmlns:a16="http://schemas.microsoft.com/office/drawing/2014/main" id="{F323BF70-7EB4-430E-8E9D-EF851C22D91D}"/>
                </a:ext>
              </a:extLst>
            </p:cNvPr>
            <p:cNvGrpSpPr/>
            <p:nvPr/>
          </p:nvGrpSpPr>
          <p:grpSpPr>
            <a:xfrm>
              <a:off x="5378995" y="7091750"/>
              <a:ext cx="2255371" cy="1332960"/>
              <a:chOff x="5319913" y="7568918"/>
              <a:chExt cx="2255371" cy="1332960"/>
            </a:xfrm>
          </p:grpSpPr>
          <p:sp>
            <p:nvSpPr>
              <p:cNvPr id="161" name="CuadroTexto 160">
                <a:extLst>
                  <a:ext uri="{FF2B5EF4-FFF2-40B4-BE49-F238E27FC236}">
                    <a16:creationId xmlns:a16="http://schemas.microsoft.com/office/drawing/2014/main" id="{101E8FF4-B621-48FA-A3D7-D90BB0502AC4}"/>
                  </a:ext>
                </a:extLst>
              </p:cNvPr>
              <p:cNvSpPr txBox="1"/>
              <p:nvPr/>
            </p:nvSpPr>
            <p:spPr>
              <a:xfrm>
                <a:off x="5319913" y="7568918"/>
                <a:ext cx="2255371" cy="47395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058" dirty="0">
                    <a:latin typeface="Comic Sans MS" panose="030F0702030302020204" pitchFamily="66" charset="0"/>
                  </a:rPr>
                  <a:t>     Si            No   </a:t>
                </a:r>
              </a:p>
              <a:p>
                <a:pPr algn="ctr"/>
                <a:endParaRPr lang="es-MX" sz="1058" dirty="0">
                  <a:latin typeface="Comic Sans MS" panose="030F0702030302020204" pitchFamily="66" charset="0"/>
                </a:endParaRPr>
              </a:p>
            </p:txBody>
          </p:sp>
          <p:grpSp>
            <p:nvGrpSpPr>
              <p:cNvPr id="201" name="Grupo 200">
                <a:extLst>
                  <a:ext uri="{FF2B5EF4-FFF2-40B4-BE49-F238E27FC236}">
                    <a16:creationId xmlns:a16="http://schemas.microsoft.com/office/drawing/2014/main" id="{6C41977E-8F35-4BB6-9FB6-060C1D447201}"/>
                  </a:ext>
                </a:extLst>
              </p:cNvPr>
              <p:cNvGrpSpPr/>
              <p:nvPr/>
            </p:nvGrpSpPr>
            <p:grpSpPr>
              <a:xfrm>
                <a:off x="6120124" y="7772965"/>
                <a:ext cx="876598" cy="1128913"/>
                <a:chOff x="6128376" y="7763339"/>
                <a:chExt cx="876598" cy="1128913"/>
              </a:xfrm>
            </p:grpSpPr>
            <p:grpSp>
              <p:nvGrpSpPr>
                <p:cNvPr id="171" name="Grupo 170">
                  <a:extLst>
                    <a:ext uri="{FF2B5EF4-FFF2-40B4-BE49-F238E27FC236}">
                      <a16:creationId xmlns:a16="http://schemas.microsoft.com/office/drawing/2014/main" id="{B4DEC5E0-F6BB-4A34-A803-6D536089621A}"/>
                    </a:ext>
                  </a:extLst>
                </p:cNvPr>
                <p:cNvGrpSpPr/>
                <p:nvPr/>
              </p:nvGrpSpPr>
              <p:grpSpPr>
                <a:xfrm>
                  <a:off x="6135240" y="7763339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65" name="Elipse 164">
                    <a:extLst>
                      <a:ext uri="{FF2B5EF4-FFF2-40B4-BE49-F238E27FC236}">
                        <a16:creationId xmlns:a16="http://schemas.microsoft.com/office/drawing/2014/main" id="{FE1FD20A-6ED7-4845-8B11-A1EC792790C5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 sz="1587"/>
                  </a:p>
                </p:txBody>
              </p:sp>
              <p:sp>
                <p:nvSpPr>
                  <p:cNvPr id="166" name="Elipse 165">
                    <a:extLst>
                      <a:ext uri="{FF2B5EF4-FFF2-40B4-BE49-F238E27FC236}">
                        <a16:creationId xmlns:a16="http://schemas.microsoft.com/office/drawing/2014/main" id="{5D71AD41-6D0E-4CDB-B05D-3B103104F30C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 sz="1587"/>
                  </a:p>
                </p:txBody>
              </p:sp>
            </p:grpSp>
            <p:grpSp>
              <p:nvGrpSpPr>
                <p:cNvPr id="172" name="Grupo 171">
                  <a:extLst>
                    <a:ext uri="{FF2B5EF4-FFF2-40B4-BE49-F238E27FC236}">
                      <a16:creationId xmlns:a16="http://schemas.microsoft.com/office/drawing/2014/main" id="{6D934AB1-45F3-45B0-ADEB-632522282A96}"/>
                    </a:ext>
                  </a:extLst>
                </p:cNvPr>
                <p:cNvGrpSpPr/>
                <p:nvPr/>
              </p:nvGrpSpPr>
              <p:grpSpPr>
                <a:xfrm>
                  <a:off x="6144881" y="7952948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73" name="Elipse 172">
                    <a:extLst>
                      <a:ext uri="{FF2B5EF4-FFF2-40B4-BE49-F238E27FC236}">
                        <a16:creationId xmlns:a16="http://schemas.microsoft.com/office/drawing/2014/main" id="{E5A1820A-225E-426C-BB18-42E8BAA0D935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 sz="1587"/>
                  </a:p>
                </p:txBody>
              </p:sp>
              <p:sp>
                <p:nvSpPr>
                  <p:cNvPr id="174" name="Elipse 173">
                    <a:extLst>
                      <a:ext uri="{FF2B5EF4-FFF2-40B4-BE49-F238E27FC236}">
                        <a16:creationId xmlns:a16="http://schemas.microsoft.com/office/drawing/2014/main" id="{059BFFE8-E129-4AA5-883A-6A52AC975154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 sz="1587"/>
                  </a:p>
                </p:txBody>
              </p:sp>
            </p:grpSp>
            <p:grpSp>
              <p:nvGrpSpPr>
                <p:cNvPr id="175" name="Grupo 174">
                  <a:extLst>
                    <a:ext uri="{FF2B5EF4-FFF2-40B4-BE49-F238E27FC236}">
                      <a16:creationId xmlns:a16="http://schemas.microsoft.com/office/drawing/2014/main" id="{903AAAAF-062F-4F3F-93D0-FB8734EFD06E}"/>
                    </a:ext>
                  </a:extLst>
                </p:cNvPr>
                <p:cNvGrpSpPr/>
                <p:nvPr/>
              </p:nvGrpSpPr>
              <p:grpSpPr>
                <a:xfrm>
                  <a:off x="6128376" y="8146749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76" name="Elipse 175">
                    <a:extLst>
                      <a:ext uri="{FF2B5EF4-FFF2-40B4-BE49-F238E27FC236}">
                        <a16:creationId xmlns:a16="http://schemas.microsoft.com/office/drawing/2014/main" id="{5628CDCD-EA35-4E0D-A852-C8D40DB87C60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 sz="1587"/>
                  </a:p>
                </p:txBody>
              </p:sp>
              <p:sp>
                <p:nvSpPr>
                  <p:cNvPr id="177" name="Elipse 176">
                    <a:extLst>
                      <a:ext uri="{FF2B5EF4-FFF2-40B4-BE49-F238E27FC236}">
                        <a16:creationId xmlns:a16="http://schemas.microsoft.com/office/drawing/2014/main" id="{95FD5684-4773-460F-A507-B282D920AB05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 sz="1587"/>
                  </a:p>
                </p:txBody>
              </p:sp>
            </p:grpSp>
            <p:grpSp>
              <p:nvGrpSpPr>
                <p:cNvPr id="178" name="Grupo 177">
                  <a:extLst>
                    <a:ext uri="{FF2B5EF4-FFF2-40B4-BE49-F238E27FC236}">
                      <a16:creationId xmlns:a16="http://schemas.microsoft.com/office/drawing/2014/main" id="{68A79C76-CFC4-46B5-B524-B113AE261797}"/>
                    </a:ext>
                  </a:extLst>
                </p:cNvPr>
                <p:cNvGrpSpPr/>
                <p:nvPr/>
              </p:nvGrpSpPr>
              <p:grpSpPr>
                <a:xfrm>
                  <a:off x="6135240" y="8339765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79" name="Elipse 178">
                    <a:extLst>
                      <a:ext uri="{FF2B5EF4-FFF2-40B4-BE49-F238E27FC236}">
                        <a16:creationId xmlns:a16="http://schemas.microsoft.com/office/drawing/2014/main" id="{2CBBDFBE-EB0C-41CC-A88B-D5A807205905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 sz="1587"/>
                  </a:p>
                </p:txBody>
              </p:sp>
              <p:sp>
                <p:nvSpPr>
                  <p:cNvPr id="180" name="Elipse 179">
                    <a:extLst>
                      <a:ext uri="{FF2B5EF4-FFF2-40B4-BE49-F238E27FC236}">
                        <a16:creationId xmlns:a16="http://schemas.microsoft.com/office/drawing/2014/main" id="{7D157F79-D910-4D52-8F42-75F981207E22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 sz="1587"/>
                  </a:p>
                </p:txBody>
              </p:sp>
            </p:grpSp>
            <p:grpSp>
              <p:nvGrpSpPr>
                <p:cNvPr id="181" name="Grupo 180">
                  <a:extLst>
                    <a:ext uri="{FF2B5EF4-FFF2-40B4-BE49-F238E27FC236}">
                      <a16:creationId xmlns:a16="http://schemas.microsoft.com/office/drawing/2014/main" id="{1A443DDB-ACFE-4675-ABFF-E3444529CF83}"/>
                    </a:ext>
                  </a:extLst>
                </p:cNvPr>
                <p:cNvGrpSpPr/>
                <p:nvPr/>
              </p:nvGrpSpPr>
              <p:grpSpPr>
                <a:xfrm>
                  <a:off x="6135240" y="8532781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82" name="Elipse 181">
                    <a:extLst>
                      <a:ext uri="{FF2B5EF4-FFF2-40B4-BE49-F238E27FC236}">
                        <a16:creationId xmlns:a16="http://schemas.microsoft.com/office/drawing/2014/main" id="{E7A56ADF-EACC-40C7-9184-0E3F0740A45D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 sz="1587"/>
                  </a:p>
                </p:txBody>
              </p:sp>
              <p:sp>
                <p:nvSpPr>
                  <p:cNvPr id="183" name="Elipse 182">
                    <a:extLst>
                      <a:ext uri="{FF2B5EF4-FFF2-40B4-BE49-F238E27FC236}">
                        <a16:creationId xmlns:a16="http://schemas.microsoft.com/office/drawing/2014/main" id="{1973D5AE-4FF3-41F8-A147-1A0EDB4CCABB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 sz="1587"/>
                  </a:p>
                </p:txBody>
              </p:sp>
            </p:grpSp>
            <p:grpSp>
              <p:nvGrpSpPr>
                <p:cNvPr id="184" name="Grupo 183">
                  <a:extLst>
                    <a:ext uri="{FF2B5EF4-FFF2-40B4-BE49-F238E27FC236}">
                      <a16:creationId xmlns:a16="http://schemas.microsoft.com/office/drawing/2014/main" id="{A0DD16A7-4851-49C7-AD7E-6396DE84D217}"/>
                    </a:ext>
                  </a:extLst>
                </p:cNvPr>
                <p:cNvGrpSpPr/>
                <p:nvPr/>
              </p:nvGrpSpPr>
              <p:grpSpPr>
                <a:xfrm>
                  <a:off x="6135240" y="8725797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85" name="Elipse 184">
                    <a:extLst>
                      <a:ext uri="{FF2B5EF4-FFF2-40B4-BE49-F238E27FC236}">
                        <a16:creationId xmlns:a16="http://schemas.microsoft.com/office/drawing/2014/main" id="{A25605AE-999C-4A5F-B9C0-9B6032B44867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 sz="1587"/>
                  </a:p>
                </p:txBody>
              </p:sp>
              <p:sp>
                <p:nvSpPr>
                  <p:cNvPr id="186" name="Elipse 185">
                    <a:extLst>
                      <a:ext uri="{FF2B5EF4-FFF2-40B4-BE49-F238E27FC236}">
                        <a16:creationId xmlns:a16="http://schemas.microsoft.com/office/drawing/2014/main" id="{FA69E7DF-4506-4800-9CFD-AB1AC1E70A37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 sz="1587"/>
                  </a:p>
                </p:txBody>
              </p:sp>
            </p:grpSp>
          </p:grpSp>
        </p:grpSp>
        <p:sp>
          <p:nvSpPr>
            <p:cNvPr id="187" name="Rectángulo: esquinas redondeadas 186">
              <a:extLst>
                <a:ext uri="{FF2B5EF4-FFF2-40B4-BE49-F238E27FC236}">
                  <a16:creationId xmlns:a16="http://schemas.microsoft.com/office/drawing/2014/main" id="{2C0AD05E-6371-492F-9992-C11F91DAC77B}"/>
                </a:ext>
              </a:extLst>
            </p:cNvPr>
            <p:cNvSpPr/>
            <p:nvPr/>
          </p:nvSpPr>
          <p:spPr>
            <a:xfrm>
              <a:off x="31515" y="8404739"/>
              <a:ext cx="3829905" cy="1485112"/>
            </a:xfrm>
            <a:prstGeom prst="round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sz="1587"/>
            </a:p>
          </p:txBody>
        </p:sp>
        <p:sp>
          <p:nvSpPr>
            <p:cNvPr id="190" name="CuadroTexto 189">
              <a:extLst>
                <a:ext uri="{FF2B5EF4-FFF2-40B4-BE49-F238E27FC236}">
                  <a16:creationId xmlns:a16="http://schemas.microsoft.com/office/drawing/2014/main" id="{325B8F71-AFA8-4D1C-8817-B3B06A563118}"/>
                </a:ext>
              </a:extLst>
            </p:cNvPr>
            <p:cNvSpPr txBox="1"/>
            <p:nvPr/>
          </p:nvSpPr>
          <p:spPr>
            <a:xfrm>
              <a:off x="133839" y="8404739"/>
              <a:ext cx="3553735" cy="289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058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Logros</a:t>
              </a:r>
            </a:p>
          </p:txBody>
        </p:sp>
        <p:sp>
          <p:nvSpPr>
            <p:cNvPr id="192" name="CuadroTexto 191">
              <a:extLst>
                <a:ext uri="{FF2B5EF4-FFF2-40B4-BE49-F238E27FC236}">
                  <a16:creationId xmlns:a16="http://schemas.microsoft.com/office/drawing/2014/main" id="{85E2E26E-9342-4297-B7CB-788C1192AFE7}"/>
                </a:ext>
              </a:extLst>
            </p:cNvPr>
            <p:cNvSpPr txBox="1"/>
            <p:nvPr/>
          </p:nvSpPr>
          <p:spPr>
            <a:xfrm>
              <a:off x="-40004" y="8592963"/>
              <a:ext cx="3901419" cy="38167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endParaRPr lang="es-MX" sz="1587" dirty="0">
                <a:solidFill>
                  <a:schemeClr val="bg1"/>
                </a:solidFill>
                <a:latin typeface="Comic Sans MS" panose="030F0702030302020204" pitchFamily="66" charset="0"/>
              </a:endParaRPr>
            </a:p>
          </p:txBody>
        </p:sp>
        <p:sp>
          <p:nvSpPr>
            <p:cNvPr id="194" name="Rectángulo: esquinas redondeadas 193">
              <a:extLst>
                <a:ext uri="{FF2B5EF4-FFF2-40B4-BE49-F238E27FC236}">
                  <a16:creationId xmlns:a16="http://schemas.microsoft.com/office/drawing/2014/main" id="{9AB7BEDB-7556-441A-9B5B-EEF117C2E971}"/>
                </a:ext>
              </a:extLst>
            </p:cNvPr>
            <p:cNvSpPr/>
            <p:nvPr/>
          </p:nvSpPr>
          <p:spPr>
            <a:xfrm>
              <a:off x="3896601" y="8451271"/>
              <a:ext cx="3829905" cy="1457700"/>
            </a:xfrm>
            <a:prstGeom prst="round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sz="1587" dirty="0"/>
            </a:p>
          </p:txBody>
        </p:sp>
        <p:sp>
          <p:nvSpPr>
            <p:cNvPr id="196" name="CuadroTexto 195">
              <a:extLst>
                <a:ext uri="{FF2B5EF4-FFF2-40B4-BE49-F238E27FC236}">
                  <a16:creationId xmlns:a16="http://schemas.microsoft.com/office/drawing/2014/main" id="{3E8B0A84-AA2E-44B9-9328-AF2D69544E7C}"/>
                </a:ext>
              </a:extLst>
            </p:cNvPr>
            <p:cNvSpPr txBox="1"/>
            <p:nvPr/>
          </p:nvSpPr>
          <p:spPr>
            <a:xfrm>
              <a:off x="4080631" y="8474478"/>
              <a:ext cx="3553735" cy="289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058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Dificultades</a:t>
              </a:r>
            </a:p>
          </p:txBody>
        </p:sp>
        <p:sp>
          <p:nvSpPr>
            <p:cNvPr id="198" name="CuadroTexto 197">
              <a:extLst>
                <a:ext uri="{FF2B5EF4-FFF2-40B4-BE49-F238E27FC236}">
                  <a16:creationId xmlns:a16="http://schemas.microsoft.com/office/drawing/2014/main" id="{8EA301CD-1810-4DA1-96E7-490B3EEE9E43}"/>
                </a:ext>
              </a:extLst>
            </p:cNvPr>
            <p:cNvSpPr txBox="1"/>
            <p:nvPr/>
          </p:nvSpPr>
          <p:spPr>
            <a:xfrm>
              <a:off x="3825086" y="8591560"/>
              <a:ext cx="3901419" cy="93561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endParaRPr lang="es-MX" sz="1587" dirty="0">
                <a:solidFill>
                  <a:schemeClr val="bg1"/>
                </a:solidFill>
                <a:latin typeface="Comic Sans MS" panose="030F0702030302020204" pitchFamily="66" charset="0"/>
              </a:endParaRPr>
            </a:p>
            <a:p>
              <a:pPr algn="ctr"/>
              <a:r>
                <a:rPr lang="es-MX" sz="1587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No todo el alumnado tuvo participación </a:t>
              </a:r>
            </a:p>
          </p:txBody>
        </p:sp>
      </p:grpSp>
      <p:pic>
        <p:nvPicPr>
          <p:cNvPr id="4" name="Imagen 3" descr="Imagen que contiene muñeca, juguete, dibujo&#10;&#10;Descripción generada automáticamente">
            <a:extLst>
              <a:ext uri="{FF2B5EF4-FFF2-40B4-BE49-F238E27FC236}">
                <a16:creationId xmlns:a16="http://schemas.microsoft.com/office/drawing/2014/main" id="{E22C5A1D-3DD3-4491-BA78-9B902ABAC39F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57419" y="247400"/>
            <a:ext cx="562456" cy="1071249"/>
          </a:xfrm>
          <a:prstGeom prst="rect">
            <a:avLst/>
          </a:prstGeom>
        </p:spPr>
      </p:pic>
      <p:sp>
        <p:nvSpPr>
          <p:cNvPr id="125" name="CuadroTexto 124"/>
          <p:cNvSpPr txBox="1"/>
          <p:nvPr/>
        </p:nvSpPr>
        <p:spPr>
          <a:xfrm>
            <a:off x="618980" y="414357"/>
            <a:ext cx="2768772" cy="3997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998" dirty="0" smtClean="0"/>
              <a:t>21 </a:t>
            </a:r>
            <a:r>
              <a:rPr lang="es-MX" sz="1998" dirty="0" smtClean="0"/>
              <a:t> </a:t>
            </a:r>
            <a:r>
              <a:rPr lang="es-MX" sz="1998" dirty="0" smtClean="0"/>
              <a:t>Junio   </a:t>
            </a:r>
            <a:r>
              <a:rPr lang="es-MX" sz="1998" dirty="0"/>
              <a:t>2021</a:t>
            </a:r>
          </a:p>
        </p:txBody>
      </p:sp>
      <p:sp>
        <p:nvSpPr>
          <p:cNvPr id="127" name="Elipse 126"/>
          <p:cNvSpPr/>
          <p:nvPr/>
        </p:nvSpPr>
        <p:spPr>
          <a:xfrm>
            <a:off x="342059" y="792002"/>
            <a:ext cx="304614" cy="362866"/>
          </a:xfrm>
          <a:prstGeom prst="ellipse">
            <a:avLst/>
          </a:prstGeom>
          <a:solidFill>
            <a:srgbClr val="FFCC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124"/>
          </a:p>
        </p:txBody>
      </p:sp>
      <p:sp>
        <p:nvSpPr>
          <p:cNvPr id="129" name="Rectángulo 128"/>
          <p:cNvSpPr/>
          <p:nvPr/>
        </p:nvSpPr>
        <p:spPr>
          <a:xfrm>
            <a:off x="5686305" y="2296107"/>
            <a:ext cx="956528" cy="462769"/>
          </a:xfrm>
          <a:prstGeom prst="rect">
            <a:avLst/>
          </a:prstGeom>
          <a:solidFill>
            <a:srgbClr val="FFCC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124"/>
          </a:p>
        </p:txBody>
      </p:sp>
      <p:sp>
        <p:nvSpPr>
          <p:cNvPr id="131" name="Rectángulo 130"/>
          <p:cNvSpPr/>
          <p:nvPr/>
        </p:nvSpPr>
        <p:spPr>
          <a:xfrm>
            <a:off x="5737673" y="2904396"/>
            <a:ext cx="662175" cy="345324"/>
          </a:xfrm>
          <a:prstGeom prst="rect">
            <a:avLst/>
          </a:prstGeom>
          <a:solidFill>
            <a:srgbClr val="FFCC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124"/>
          </a:p>
        </p:txBody>
      </p:sp>
      <p:sp>
        <p:nvSpPr>
          <p:cNvPr id="7" name="Elipse 6"/>
          <p:cNvSpPr/>
          <p:nvPr/>
        </p:nvSpPr>
        <p:spPr>
          <a:xfrm>
            <a:off x="154683" y="3819538"/>
            <a:ext cx="158736" cy="172811"/>
          </a:xfrm>
          <a:prstGeom prst="ellipse">
            <a:avLst/>
          </a:prstGeom>
          <a:solidFill>
            <a:srgbClr val="FFCC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124"/>
          </a:p>
        </p:txBody>
      </p:sp>
      <p:sp>
        <p:nvSpPr>
          <p:cNvPr id="133" name="Elipse 132"/>
          <p:cNvSpPr/>
          <p:nvPr/>
        </p:nvSpPr>
        <p:spPr>
          <a:xfrm>
            <a:off x="134914" y="4507451"/>
            <a:ext cx="158736" cy="172811"/>
          </a:xfrm>
          <a:prstGeom prst="ellipse">
            <a:avLst/>
          </a:prstGeom>
          <a:solidFill>
            <a:srgbClr val="FFCC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124"/>
          </a:p>
        </p:txBody>
      </p:sp>
      <p:sp>
        <p:nvSpPr>
          <p:cNvPr id="134" name="Elipse 133"/>
          <p:cNvSpPr/>
          <p:nvPr/>
        </p:nvSpPr>
        <p:spPr>
          <a:xfrm>
            <a:off x="151028" y="4684458"/>
            <a:ext cx="158736" cy="172811"/>
          </a:xfrm>
          <a:prstGeom prst="ellipse">
            <a:avLst/>
          </a:prstGeom>
          <a:solidFill>
            <a:srgbClr val="FFCC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124"/>
          </a:p>
        </p:txBody>
      </p:sp>
      <p:sp>
        <p:nvSpPr>
          <p:cNvPr id="154" name="Elipse 153"/>
          <p:cNvSpPr/>
          <p:nvPr/>
        </p:nvSpPr>
        <p:spPr>
          <a:xfrm>
            <a:off x="129070" y="4178656"/>
            <a:ext cx="158736" cy="172811"/>
          </a:xfrm>
          <a:prstGeom prst="ellipse">
            <a:avLst/>
          </a:prstGeom>
          <a:solidFill>
            <a:srgbClr val="FFCC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124"/>
          </a:p>
        </p:txBody>
      </p:sp>
      <p:sp>
        <p:nvSpPr>
          <p:cNvPr id="156" name="Elipse 155"/>
          <p:cNvSpPr/>
          <p:nvPr/>
        </p:nvSpPr>
        <p:spPr>
          <a:xfrm>
            <a:off x="5606937" y="5529955"/>
            <a:ext cx="158736" cy="172811"/>
          </a:xfrm>
          <a:prstGeom prst="ellipse">
            <a:avLst/>
          </a:prstGeom>
          <a:solidFill>
            <a:srgbClr val="FFCC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124"/>
          </a:p>
        </p:txBody>
      </p:sp>
      <p:sp>
        <p:nvSpPr>
          <p:cNvPr id="157" name="Elipse 156"/>
          <p:cNvSpPr/>
          <p:nvPr/>
        </p:nvSpPr>
        <p:spPr>
          <a:xfrm>
            <a:off x="5539933" y="5727537"/>
            <a:ext cx="158736" cy="172811"/>
          </a:xfrm>
          <a:prstGeom prst="ellipse">
            <a:avLst/>
          </a:prstGeom>
          <a:solidFill>
            <a:srgbClr val="FFCC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124"/>
          </a:p>
        </p:txBody>
      </p:sp>
      <p:sp>
        <p:nvSpPr>
          <p:cNvPr id="159" name="Elipse 158"/>
          <p:cNvSpPr/>
          <p:nvPr/>
        </p:nvSpPr>
        <p:spPr>
          <a:xfrm>
            <a:off x="5527569" y="5856037"/>
            <a:ext cx="158736" cy="172811"/>
          </a:xfrm>
          <a:prstGeom prst="ellipse">
            <a:avLst/>
          </a:prstGeom>
          <a:solidFill>
            <a:srgbClr val="FFCC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124"/>
          </a:p>
        </p:txBody>
      </p:sp>
      <p:sp>
        <p:nvSpPr>
          <p:cNvPr id="160" name="Elipse 159"/>
          <p:cNvSpPr/>
          <p:nvPr/>
        </p:nvSpPr>
        <p:spPr>
          <a:xfrm>
            <a:off x="5523765" y="6004857"/>
            <a:ext cx="158736" cy="172811"/>
          </a:xfrm>
          <a:prstGeom prst="ellipse">
            <a:avLst/>
          </a:prstGeom>
          <a:solidFill>
            <a:srgbClr val="FFCC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124"/>
          </a:p>
        </p:txBody>
      </p:sp>
      <p:sp>
        <p:nvSpPr>
          <p:cNvPr id="162" name="Elipse 161"/>
          <p:cNvSpPr/>
          <p:nvPr/>
        </p:nvSpPr>
        <p:spPr>
          <a:xfrm>
            <a:off x="6089879" y="6609364"/>
            <a:ext cx="158736" cy="172811"/>
          </a:xfrm>
          <a:prstGeom prst="ellipse">
            <a:avLst/>
          </a:prstGeom>
          <a:solidFill>
            <a:srgbClr val="FFCC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124"/>
          </a:p>
        </p:txBody>
      </p:sp>
      <p:sp>
        <p:nvSpPr>
          <p:cNvPr id="163" name="Elipse 162"/>
          <p:cNvSpPr/>
          <p:nvPr/>
        </p:nvSpPr>
        <p:spPr>
          <a:xfrm>
            <a:off x="6117721" y="6757099"/>
            <a:ext cx="158736" cy="172811"/>
          </a:xfrm>
          <a:prstGeom prst="ellipse">
            <a:avLst/>
          </a:prstGeom>
          <a:solidFill>
            <a:srgbClr val="FFCC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124"/>
          </a:p>
        </p:txBody>
      </p:sp>
      <p:sp>
        <p:nvSpPr>
          <p:cNvPr id="164" name="Elipse 163"/>
          <p:cNvSpPr/>
          <p:nvPr/>
        </p:nvSpPr>
        <p:spPr>
          <a:xfrm>
            <a:off x="6078763" y="6916880"/>
            <a:ext cx="158736" cy="172811"/>
          </a:xfrm>
          <a:prstGeom prst="ellipse">
            <a:avLst/>
          </a:prstGeom>
          <a:solidFill>
            <a:srgbClr val="FFCC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124"/>
          </a:p>
        </p:txBody>
      </p:sp>
      <p:sp>
        <p:nvSpPr>
          <p:cNvPr id="167" name="Elipse 166"/>
          <p:cNvSpPr/>
          <p:nvPr/>
        </p:nvSpPr>
        <p:spPr>
          <a:xfrm>
            <a:off x="5444397" y="7105224"/>
            <a:ext cx="158736" cy="172811"/>
          </a:xfrm>
          <a:prstGeom prst="ellipse">
            <a:avLst/>
          </a:prstGeom>
          <a:solidFill>
            <a:srgbClr val="FFCC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124"/>
          </a:p>
        </p:txBody>
      </p:sp>
      <p:sp>
        <p:nvSpPr>
          <p:cNvPr id="188" name="Elipse 187"/>
          <p:cNvSpPr/>
          <p:nvPr/>
        </p:nvSpPr>
        <p:spPr>
          <a:xfrm>
            <a:off x="5431292" y="7323597"/>
            <a:ext cx="158736" cy="172811"/>
          </a:xfrm>
          <a:prstGeom prst="ellipse">
            <a:avLst/>
          </a:prstGeom>
          <a:solidFill>
            <a:srgbClr val="FFCC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124"/>
          </a:p>
        </p:txBody>
      </p:sp>
      <p:sp>
        <p:nvSpPr>
          <p:cNvPr id="189" name="Elipse 188"/>
          <p:cNvSpPr/>
          <p:nvPr/>
        </p:nvSpPr>
        <p:spPr>
          <a:xfrm>
            <a:off x="5430144" y="7488338"/>
            <a:ext cx="158736" cy="172811"/>
          </a:xfrm>
          <a:prstGeom prst="ellipse">
            <a:avLst/>
          </a:prstGeom>
          <a:solidFill>
            <a:srgbClr val="FFCC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124"/>
          </a:p>
        </p:txBody>
      </p:sp>
    </p:spTree>
    <p:extLst>
      <p:ext uri="{BB962C8B-B14F-4D97-AF65-F5344CB8AC3E}">
        <p14:creationId xmlns:p14="http://schemas.microsoft.com/office/powerpoint/2010/main" val="13663282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كل الشكر والتقدير للأستاذة فتحية عبدالحافظ على الجهد المتميز والملموس  لتلاميذ الصف الاول الابتدائي | School binder covers, School binder, School  fram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858000" cy="9251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uadroTexto 2"/>
          <p:cNvSpPr txBox="1"/>
          <p:nvPr/>
        </p:nvSpPr>
        <p:spPr>
          <a:xfrm>
            <a:off x="1090246" y="1617785"/>
            <a:ext cx="4677507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b="1" dirty="0" smtClean="0">
                <a:latin typeface="Arial" panose="020B0604020202020204" pitchFamily="34" charset="0"/>
                <a:cs typeface="Arial" panose="020B0604020202020204" pitchFamily="34" charset="0"/>
              </a:rPr>
              <a:t>Martes </a:t>
            </a:r>
            <a:r>
              <a:rPr lang="es-MX" b="1" dirty="0" smtClean="0">
                <a:latin typeface="Arial" panose="020B0604020202020204" pitchFamily="34" charset="0"/>
                <a:cs typeface="Arial" panose="020B0604020202020204" pitchFamily="34" charset="0"/>
              </a:rPr>
              <a:t>22</a:t>
            </a:r>
            <a:r>
              <a:rPr lang="es-MX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b="1" dirty="0" smtClean="0">
                <a:latin typeface="Arial" panose="020B0604020202020204" pitchFamily="34" charset="0"/>
                <a:cs typeface="Arial" panose="020B0604020202020204" pitchFamily="34" charset="0"/>
              </a:rPr>
              <a:t>de Junio 2021</a:t>
            </a:r>
          </a:p>
          <a:p>
            <a:endParaRPr lang="es-MX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s-MX" dirty="0" smtClean="0">
                <a:latin typeface="Arial" panose="020B0604020202020204" pitchFamily="34" charset="0"/>
                <a:cs typeface="Arial" panose="020B0604020202020204" pitchFamily="34" charset="0"/>
              </a:rPr>
              <a:t>Hoy se tomó asistencia mediante un audio donde el alumno mencionaba su </a:t>
            </a:r>
            <a:r>
              <a:rPr lang="es-MX" dirty="0" smtClean="0">
                <a:latin typeface="Arial" panose="020B0604020202020204" pitchFamily="34" charset="0"/>
                <a:cs typeface="Arial" panose="020B0604020202020204" pitchFamily="34" charset="0"/>
              </a:rPr>
              <a:t>canción</a:t>
            </a:r>
            <a:r>
              <a:rPr lang="es-MX" dirty="0" smtClean="0">
                <a:latin typeface="Arial" panose="020B0604020202020204" pitchFamily="34" charset="0"/>
                <a:cs typeface="Arial" panose="020B0604020202020204" pitchFamily="34" charset="0"/>
              </a:rPr>
              <a:t> favorita, </a:t>
            </a:r>
            <a:r>
              <a:rPr lang="es-MX" dirty="0" smtClean="0">
                <a:latin typeface="Arial" panose="020B0604020202020204" pitchFamily="34" charset="0"/>
                <a:cs typeface="Arial" panose="020B0604020202020204" pitchFamily="34" charset="0"/>
              </a:rPr>
              <a:t>en total se registro la asistencia de 15 alumnos. El día de hoy se trabajo en el área de Exploración y comprensión del mundo natural y social donde el alumno </a:t>
            </a:r>
            <a:r>
              <a:rPr lang="es-MX" dirty="0" smtClean="0">
                <a:latin typeface="Arial" panose="020B0604020202020204" pitchFamily="34" charset="0"/>
                <a:cs typeface="Arial" panose="020B0604020202020204" pitchFamily="34" charset="0"/>
              </a:rPr>
              <a:t>realizo un experimento con diversos materiales. También se favoreció el área de pensamiento matemático. Se recibieron mas evidencias que el día de ayer.</a:t>
            </a:r>
            <a:endParaRPr lang="es-MX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88442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o 1">
            <a:extLst>
              <a:ext uri="{FF2B5EF4-FFF2-40B4-BE49-F238E27FC236}">
                <a16:creationId xmlns:a16="http://schemas.microsoft.com/office/drawing/2014/main" id="{BA74D494-408A-4E9A-8CBA-796030CBE8BE}"/>
              </a:ext>
            </a:extLst>
          </p:cNvPr>
          <p:cNvGrpSpPr/>
          <p:nvPr/>
        </p:nvGrpSpPr>
        <p:grpSpPr>
          <a:xfrm>
            <a:off x="-53008" y="286414"/>
            <a:ext cx="7232793" cy="8648204"/>
            <a:chOff x="-60113" y="101667"/>
            <a:chExt cx="8202188" cy="9807304"/>
          </a:xfrm>
        </p:grpSpPr>
        <p:sp>
          <p:nvSpPr>
            <p:cNvPr id="6" name="Paralelogramo 5">
              <a:extLst>
                <a:ext uri="{FF2B5EF4-FFF2-40B4-BE49-F238E27FC236}">
                  <a16:creationId xmlns:a16="http://schemas.microsoft.com/office/drawing/2014/main" id="{47608943-0181-440C-B161-B8EF626947B5}"/>
                </a:ext>
              </a:extLst>
            </p:cNvPr>
            <p:cNvSpPr/>
            <p:nvPr/>
          </p:nvSpPr>
          <p:spPr>
            <a:xfrm>
              <a:off x="416385" y="210147"/>
              <a:ext cx="914400" cy="426720"/>
            </a:xfrm>
            <a:prstGeom prst="parallelogram">
              <a:avLst/>
            </a:prstGeom>
            <a:no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sz="1587"/>
            </a:p>
          </p:txBody>
        </p:sp>
        <p:sp>
          <p:nvSpPr>
            <p:cNvPr id="8" name="Paralelogramo 7">
              <a:extLst>
                <a:ext uri="{FF2B5EF4-FFF2-40B4-BE49-F238E27FC236}">
                  <a16:creationId xmlns:a16="http://schemas.microsoft.com/office/drawing/2014/main" id="{B33DFCE6-CAD3-4C51-BEC3-B49DE3E10F98}"/>
                </a:ext>
              </a:extLst>
            </p:cNvPr>
            <p:cNvSpPr/>
            <p:nvPr/>
          </p:nvSpPr>
          <p:spPr>
            <a:xfrm>
              <a:off x="1158065" y="210147"/>
              <a:ext cx="914400" cy="426720"/>
            </a:xfrm>
            <a:prstGeom prst="parallelogram">
              <a:avLst/>
            </a:prstGeom>
            <a:no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sz="1587"/>
            </a:p>
          </p:txBody>
        </p:sp>
        <p:sp>
          <p:nvSpPr>
            <p:cNvPr id="10" name="Paralelogramo 9">
              <a:extLst>
                <a:ext uri="{FF2B5EF4-FFF2-40B4-BE49-F238E27FC236}">
                  <a16:creationId xmlns:a16="http://schemas.microsoft.com/office/drawing/2014/main" id="{E9499F6D-0B37-4682-9B96-B4D34C2EF618}"/>
                </a:ext>
              </a:extLst>
            </p:cNvPr>
            <p:cNvSpPr/>
            <p:nvPr/>
          </p:nvSpPr>
          <p:spPr>
            <a:xfrm>
              <a:off x="1899745" y="210147"/>
              <a:ext cx="914400" cy="426720"/>
            </a:xfrm>
            <a:prstGeom prst="parallelogram">
              <a:avLst/>
            </a:prstGeom>
            <a:no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sz="1587"/>
            </a:p>
          </p:txBody>
        </p:sp>
        <p:grpSp>
          <p:nvGrpSpPr>
            <p:cNvPr id="13" name="Grupo 12">
              <a:extLst>
                <a:ext uri="{FF2B5EF4-FFF2-40B4-BE49-F238E27FC236}">
                  <a16:creationId xmlns:a16="http://schemas.microsoft.com/office/drawing/2014/main" id="{B9B108D8-2D8D-467D-B61E-DE552F2B74A5}"/>
                </a:ext>
              </a:extLst>
            </p:cNvPr>
            <p:cNvGrpSpPr/>
            <p:nvPr/>
          </p:nvGrpSpPr>
          <p:grpSpPr>
            <a:xfrm>
              <a:off x="355425" y="669897"/>
              <a:ext cx="432126" cy="535611"/>
              <a:chOff x="325120" y="927110"/>
              <a:chExt cx="432126" cy="535611"/>
            </a:xfrm>
          </p:grpSpPr>
          <p:sp>
            <p:nvSpPr>
              <p:cNvPr id="11" name="Elipse 10">
                <a:extLst>
                  <a:ext uri="{FF2B5EF4-FFF2-40B4-BE49-F238E27FC236}">
                    <a16:creationId xmlns:a16="http://schemas.microsoft.com/office/drawing/2014/main" id="{880D7D52-E52E-46A6-9AD5-0FE86D8981B4}"/>
                  </a:ext>
                </a:extLst>
              </p:cNvPr>
              <p:cNvSpPr/>
              <p:nvPr/>
            </p:nvSpPr>
            <p:spPr>
              <a:xfrm>
                <a:off x="325120" y="975360"/>
                <a:ext cx="406400" cy="426720"/>
              </a:xfrm>
              <a:prstGeom prst="ellipse">
                <a:avLst/>
              </a:prstGeom>
              <a:noFill/>
              <a:ln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 sz="1587"/>
              </a:p>
            </p:txBody>
          </p:sp>
          <p:sp>
            <p:nvSpPr>
              <p:cNvPr id="12" name="CuadroTexto 11">
                <a:extLst>
                  <a:ext uri="{FF2B5EF4-FFF2-40B4-BE49-F238E27FC236}">
                    <a16:creationId xmlns:a16="http://schemas.microsoft.com/office/drawing/2014/main" id="{2E00C428-416A-4D97-97D6-9A76941C2425}"/>
                  </a:ext>
                </a:extLst>
              </p:cNvPr>
              <p:cNvSpPr txBox="1"/>
              <p:nvPr/>
            </p:nvSpPr>
            <p:spPr>
              <a:xfrm>
                <a:off x="349684" y="927110"/>
                <a:ext cx="407562" cy="53561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s-MX" sz="2469" dirty="0">
                    <a:latin typeface="Comic Sans MS" panose="030F0702030302020204" pitchFamily="66" charset="0"/>
                  </a:rPr>
                  <a:t>L</a:t>
                </a:r>
              </a:p>
            </p:txBody>
          </p:sp>
        </p:grpSp>
        <p:sp>
          <p:nvSpPr>
            <p:cNvPr id="15" name="Elipse 14">
              <a:extLst>
                <a:ext uri="{FF2B5EF4-FFF2-40B4-BE49-F238E27FC236}">
                  <a16:creationId xmlns:a16="http://schemas.microsoft.com/office/drawing/2014/main" id="{1082DC44-6046-4DB4-9D18-B9DE01490DD4}"/>
                </a:ext>
              </a:extLst>
            </p:cNvPr>
            <p:cNvSpPr/>
            <p:nvPr/>
          </p:nvSpPr>
          <p:spPr>
            <a:xfrm>
              <a:off x="911740" y="699102"/>
              <a:ext cx="406400" cy="426720"/>
            </a:xfrm>
            <a:prstGeom prst="ellipse">
              <a:avLst/>
            </a:prstGeom>
            <a:noFill/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sz="1587"/>
            </a:p>
          </p:txBody>
        </p:sp>
        <p:sp>
          <p:nvSpPr>
            <p:cNvPr id="16" name="CuadroTexto 15">
              <a:extLst>
                <a:ext uri="{FF2B5EF4-FFF2-40B4-BE49-F238E27FC236}">
                  <a16:creationId xmlns:a16="http://schemas.microsoft.com/office/drawing/2014/main" id="{BE575634-FC98-441D-ACDC-E1C8A1435C25}"/>
                </a:ext>
              </a:extLst>
            </p:cNvPr>
            <p:cNvSpPr txBox="1"/>
            <p:nvPr/>
          </p:nvSpPr>
          <p:spPr>
            <a:xfrm>
              <a:off x="859216" y="664837"/>
              <a:ext cx="525722" cy="53561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469" dirty="0">
                  <a:latin typeface="Comic Sans MS" panose="030F0702030302020204" pitchFamily="66" charset="0"/>
                </a:rPr>
                <a:t>M</a:t>
              </a:r>
            </a:p>
          </p:txBody>
        </p:sp>
        <p:sp>
          <p:nvSpPr>
            <p:cNvPr id="18" name="Elipse 17">
              <a:extLst>
                <a:ext uri="{FF2B5EF4-FFF2-40B4-BE49-F238E27FC236}">
                  <a16:creationId xmlns:a16="http://schemas.microsoft.com/office/drawing/2014/main" id="{AB18F75A-0196-4C2E-8DAD-CD0713D15D0C}"/>
                </a:ext>
              </a:extLst>
            </p:cNvPr>
            <p:cNvSpPr/>
            <p:nvPr/>
          </p:nvSpPr>
          <p:spPr>
            <a:xfrm>
              <a:off x="1399789" y="699102"/>
              <a:ext cx="406400" cy="426720"/>
            </a:xfrm>
            <a:prstGeom prst="ellipse">
              <a:avLst/>
            </a:prstGeom>
            <a:noFill/>
            <a:ln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sz="1587"/>
            </a:p>
          </p:txBody>
        </p:sp>
        <p:sp>
          <p:nvSpPr>
            <p:cNvPr id="19" name="CuadroTexto 18">
              <a:extLst>
                <a:ext uri="{FF2B5EF4-FFF2-40B4-BE49-F238E27FC236}">
                  <a16:creationId xmlns:a16="http://schemas.microsoft.com/office/drawing/2014/main" id="{01D9B938-D65D-4623-994E-C181087BDD6E}"/>
                </a:ext>
              </a:extLst>
            </p:cNvPr>
            <p:cNvSpPr txBox="1"/>
            <p:nvPr/>
          </p:nvSpPr>
          <p:spPr>
            <a:xfrm>
              <a:off x="1353233" y="650852"/>
              <a:ext cx="525722" cy="53561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469" dirty="0">
                  <a:latin typeface="Comic Sans MS" panose="030F0702030302020204" pitchFamily="66" charset="0"/>
                </a:rPr>
                <a:t>M</a:t>
              </a:r>
            </a:p>
          </p:txBody>
        </p:sp>
        <p:sp>
          <p:nvSpPr>
            <p:cNvPr id="21" name="Elipse 20">
              <a:extLst>
                <a:ext uri="{FF2B5EF4-FFF2-40B4-BE49-F238E27FC236}">
                  <a16:creationId xmlns:a16="http://schemas.microsoft.com/office/drawing/2014/main" id="{85E30B17-2BF6-437C-83C0-21DA04B245F6}"/>
                </a:ext>
              </a:extLst>
            </p:cNvPr>
            <p:cNvSpPr/>
            <p:nvPr/>
          </p:nvSpPr>
          <p:spPr>
            <a:xfrm>
              <a:off x="1910707" y="682587"/>
              <a:ext cx="406400" cy="426720"/>
            </a:xfrm>
            <a:prstGeom prst="ellipse">
              <a:avLst/>
            </a:prstGeom>
            <a:noFill/>
            <a:ln>
              <a:solidFill>
                <a:srgbClr val="9966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MX" sz="1587" dirty="0"/>
                <a:t>  </a:t>
              </a:r>
            </a:p>
          </p:txBody>
        </p:sp>
        <p:sp>
          <p:nvSpPr>
            <p:cNvPr id="22" name="CuadroTexto 21">
              <a:extLst>
                <a:ext uri="{FF2B5EF4-FFF2-40B4-BE49-F238E27FC236}">
                  <a16:creationId xmlns:a16="http://schemas.microsoft.com/office/drawing/2014/main" id="{D10FE9A1-28D5-4310-BD57-3A5884781B43}"/>
                </a:ext>
              </a:extLst>
            </p:cNvPr>
            <p:cNvSpPr txBox="1"/>
            <p:nvPr/>
          </p:nvSpPr>
          <p:spPr>
            <a:xfrm>
              <a:off x="1921391" y="682587"/>
              <a:ext cx="310716" cy="53561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MX" sz="2469" dirty="0">
                  <a:latin typeface="Comic Sans MS" panose="030F0702030302020204" pitchFamily="66" charset="0"/>
                </a:rPr>
                <a:t>J</a:t>
              </a:r>
            </a:p>
          </p:txBody>
        </p:sp>
        <p:sp>
          <p:nvSpPr>
            <p:cNvPr id="24" name="Elipse 23">
              <a:extLst>
                <a:ext uri="{FF2B5EF4-FFF2-40B4-BE49-F238E27FC236}">
                  <a16:creationId xmlns:a16="http://schemas.microsoft.com/office/drawing/2014/main" id="{8A385A63-D308-45E3-A890-7B5BB1C03A3A}"/>
                </a:ext>
              </a:extLst>
            </p:cNvPr>
            <p:cNvSpPr/>
            <p:nvPr/>
          </p:nvSpPr>
          <p:spPr>
            <a:xfrm>
              <a:off x="2415408" y="714322"/>
              <a:ext cx="406400" cy="426720"/>
            </a:xfrm>
            <a:prstGeom prst="ellipse">
              <a:avLst/>
            </a:prstGeom>
            <a:noFill/>
            <a:ln>
              <a:solidFill>
                <a:srgbClr val="9966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sz="1587"/>
            </a:p>
          </p:txBody>
        </p:sp>
        <p:sp>
          <p:nvSpPr>
            <p:cNvPr id="25" name="CuadroTexto 24">
              <a:extLst>
                <a:ext uri="{FF2B5EF4-FFF2-40B4-BE49-F238E27FC236}">
                  <a16:creationId xmlns:a16="http://schemas.microsoft.com/office/drawing/2014/main" id="{675EA713-7166-4AA9-B421-958EB661CA25}"/>
                </a:ext>
              </a:extLst>
            </p:cNvPr>
            <p:cNvSpPr txBox="1"/>
            <p:nvPr/>
          </p:nvSpPr>
          <p:spPr>
            <a:xfrm>
              <a:off x="2395442" y="714322"/>
              <a:ext cx="442101" cy="53561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469" dirty="0">
                  <a:latin typeface="Comic Sans MS" panose="030F0702030302020204" pitchFamily="66" charset="0"/>
                </a:rPr>
                <a:t>V</a:t>
              </a:r>
            </a:p>
          </p:txBody>
        </p:sp>
        <p:grpSp>
          <p:nvGrpSpPr>
            <p:cNvPr id="37" name="Grupo 36">
              <a:extLst>
                <a:ext uri="{FF2B5EF4-FFF2-40B4-BE49-F238E27FC236}">
                  <a16:creationId xmlns:a16="http://schemas.microsoft.com/office/drawing/2014/main" id="{609E6B96-557A-4D3C-965B-8035DA291787}"/>
                </a:ext>
              </a:extLst>
            </p:cNvPr>
            <p:cNvGrpSpPr/>
            <p:nvPr/>
          </p:nvGrpSpPr>
          <p:grpSpPr>
            <a:xfrm>
              <a:off x="3129395" y="101667"/>
              <a:ext cx="3534242" cy="1126339"/>
              <a:chOff x="3024181" y="135293"/>
              <a:chExt cx="3534242" cy="1126339"/>
            </a:xfrm>
          </p:grpSpPr>
          <p:pic>
            <p:nvPicPr>
              <p:cNvPr id="5" name="Imagen 4" descr="Imagen que contiene cuarto, reloj&#10;&#10;Descripción generada automáticamente">
                <a:extLst>
                  <a:ext uri="{FF2B5EF4-FFF2-40B4-BE49-F238E27FC236}">
                    <a16:creationId xmlns:a16="http://schemas.microsoft.com/office/drawing/2014/main" id="{1F8B6B18-BBBC-4E3C-86D9-F00304A4797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024181" y="186307"/>
                <a:ext cx="833120" cy="1020354"/>
              </a:xfrm>
              <a:prstGeom prst="rect">
                <a:avLst/>
              </a:prstGeom>
            </p:spPr>
          </p:pic>
          <p:pic>
            <p:nvPicPr>
              <p:cNvPr id="28" name="Imagen 27" descr="Imagen que contiene camiseta&#10;&#10;Descripción generada automáticamente">
                <a:extLst>
                  <a:ext uri="{FF2B5EF4-FFF2-40B4-BE49-F238E27FC236}">
                    <a16:creationId xmlns:a16="http://schemas.microsoft.com/office/drawing/2014/main" id="{E80C588A-7E82-4001-94A5-DE90FC28F93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947723" y="135293"/>
                <a:ext cx="586945" cy="1085720"/>
              </a:xfrm>
              <a:prstGeom prst="rect">
                <a:avLst/>
              </a:prstGeom>
            </p:spPr>
          </p:pic>
          <p:pic>
            <p:nvPicPr>
              <p:cNvPr id="30" name="Imagen 29" descr="Imagen que contiene dibujo&#10;&#10;Descripción generada automáticamente">
                <a:extLst>
                  <a:ext uri="{FF2B5EF4-FFF2-40B4-BE49-F238E27FC236}">
                    <a16:creationId xmlns:a16="http://schemas.microsoft.com/office/drawing/2014/main" id="{65450E8D-4A8F-47F5-9A99-0395E3E7560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609904" y="149582"/>
                <a:ext cx="586945" cy="1093804"/>
              </a:xfrm>
              <a:prstGeom prst="rect">
                <a:avLst/>
              </a:prstGeom>
            </p:spPr>
          </p:pic>
          <p:pic>
            <p:nvPicPr>
              <p:cNvPr id="32" name="Imagen 31">
                <a:extLst>
                  <a:ext uri="{FF2B5EF4-FFF2-40B4-BE49-F238E27FC236}">
                    <a16:creationId xmlns:a16="http://schemas.microsoft.com/office/drawing/2014/main" id="{360757C7-0204-411C-BC27-46C0D1504D7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265190" y="135293"/>
                <a:ext cx="715353" cy="1122383"/>
              </a:xfrm>
              <a:prstGeom prst="rect">
                <a:avLst/>
              </a:prstGeom>
            </p:spPr>
          </p:pic>
          <p:pic>
            <p:nvPicPr>
              <p:cNvPr id="34" name="Imagen 33" descr="Imagen que contiene dibujo&#10;&#10;Descripción generada automáticamente">
                <a:extLst>
                  <a:ext uri="{FF2B5EF4-FFF2-40B4-BE49-F238E27FC236}">
                    <a16:creationId xmlns:a16="http://schemas.microsoft.com/office/drawing/2014/main" id="{69E61F90-5C76-46E5-9AB4-46A4DAD5FA7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998931" y="164446"/>
                <a:ext cx="559492" cy="1097186"/>
              </a:xfrm>
              <a:prstGeom prst="rect">
                <a:avLst/>
              </a:prstGeom>
            </p:spPr>
          </p:pic>
        </p:grpSp>
        <p:sp>
          <p:nvSpPr>
            <p:cNvPr id="38" name="CuadroTexto 37">
              <a:extLst>
                <a:ext uri="{FF2B5EF4-FFF2-40B4-BE49-F238E27FC236}">
                  <a16:creationId xmlns:a16="http://schemas.microsoft.com/office/drawing/2014/main" id="{C0070B9A-B372-4799-9461-A579B3A946DE}"/>
                </a:ext>
              </a:extLst>
            </p:cNvPr>
            <p:cNvSpPr txBox="1"/>
            <p:nvPr/>
          </p:nvSpPr>
          <p:spPr>
            <a:xfrm>
              <a:off x="38869" y="1108892"/>
              <a:ext cx="7777163" cy="6586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MX" sz="1587" dirty="0"/>
                <a:t>Situación de Aprendizaje: _____________________________________________</a:t>
              </a:r>
            </a:p>
            <a:p>
              <a:r>
                <a:rPr lang="es-MX" sz="1587" dirty="0"/>
                <a:t>__________________________________________________________________</a:t>
              </a:r>
            </a:p>
          </p:txBody>
        </p:sp>
        <p:sp>
          <p:nvSpPr>
            <p:cNvPr id="39" name="Rectángulo 38">
              <a:extLst>
                <a:ext uri="{FF2B5EF4-FFF2-40B4-BE49-F238E27FC236}">
                  <a16:creationId xmlns:a16="http://schemas.microsoft.com/office/drawing/2014/main" id="{1A3DE5BB-AF26-4C12-B49E-ABDE42CACE67}"/>
                </a:ext>
              </a:extLst>
            </p:cNvPr>
            <p:cNvSpPr/>
            <p:nvPr/>
          </p:nvSpPr>
          <p:spPr>
            <a:xfrm>
              <a:off x="21138" y="1905531"/>
              <a:ext cx="7777162" cy="369332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sz="1587"/>
            </a:p>
          </p:txBody>
        </p:sp>
        <p:sp>
          <p:nvSpPr>
            <p:cNvPr id="40" name="CuadroTexto 39">
              <a:extLst>
                <a:ext uri="{FF2B5EF4-FFF2-40B4-BE49-F238E27FC236}">
                  <a16:creationId xmlns:a16="http://schemas.microsoft.com/office/drawing/2014/main" id="{EBB85D41-574F-42BC-9018-63249043977A}"/>
                </a:ext>
              </a:extLst>
            </p:cNvPr>
            <p:cNvSpPr txBox="1"/>
            <p:nvPr/>
          </p:nvSpPr>
          <p:spPr>
            <a:xfrm>
              <a:off x="-60113" y="1913838"/>
              <a:ext cx="7777162" cy="3509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411" b="1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Campos de formación y/o áreas de desarrollo personal y social a favorecer </a:t>
              </a:r>
            </a:p>
          </p:txBody>
        </p:sp>
        <p:grpSp>
          <p:nvGrpSpPr>
            <p:cNvPr id="72" name="Grupo 71">
              <a:extLst>
                <a:ext uri="{FF2B5EF4-FFF2-40B4-BE49-F238E27FC236}">
                  <a16:creationId xmlns:a16="http://schemas.microsoft.com/office/drawing/2014/main" id="{083CD8EE-5F7D-466F-B780-EFFFBFC05014}"/>
                </a:ext>
              </a:extLst>
            </p:cNvPr>
            <p:cNvGrpSpPr/>
            <p:nvPr/>
          </p:nvGrpSpPr>
          <p:grpSpPr>
            <a:xfrm>
              <a:off x="240392" y="2345731"/>
              <a:ext cx="7381107" cy="638839"/>
              <a:chOff x="-75901" y="2156819"/>
              <a:chExt cx="7381107" cy="638839"/>
            </a:xfrm>
          </p:grpSpPr>
          <p:grpSp>
            <p:nvGrpSpPr>
              <p:cNvPr id="44" name="Grupo 43">
                <a:extLst>
                  <a:ext uri="{FF2B5EF4-FFF2-40B4-BE49-F238E27FC236}">
                    <a16:creationId xmlns:a16="http://schemas.microsoft.com/office/drawing/2014/main" id="{12E0C998-9197-4DCB-81D4-DAD8211FDB84}"/>
                  </a:ext>
                </a:extLst>
              </p:cNvPr>
              <p:cNvGrpSpPr/>
              <p:nvPr/>
            </p:nvGrpSpPr>
            <p:grpSpPr>
              <a:xfrm>
                <a:off x="-75901" y="2156821"/>
                <a:ext cx="1443895" cy="562832"/>
                <a:chOff x="-169219" y="2121401"/>
                <a:chExt cx="1892685" cy="621799"/>
              </a:xfrm>
            </p:grpSpPr>
            <p:sp>
              <p:nvSpPr>
                <p:cNvPr id="42" name="Rectángulo 41">
                  <a:extLst>
                    <a:ext uri="{FF2B5EF4-FFF2-40B4-BE49-F238E27FC236}">
                      <a16:creationId xmlns:a16="http://schemas.microsoft.com/office/drawing/2014/main" id="{C56CE162-DF76-48EA-B669-0B397B284F1D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FFC000"/>
                </a:solidFill>
                <a:ln>
                  <a:solidFill>
                    <a:srgbClr val="FFC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 sz="1587"/>
                </a:p>
              </p:txBody>
            </p:sp>
            <p:sp>
              <p:nvSpPr>
                <p:cNvPr id="43" name="CuadroTexto 42">
                  <a:extLst>
                    <a:ext uri="{FF2B5EF4-FFF2-40B4-BE49-F238E27FC236}">
                      <a16:creationId xmlns:a16="http://schemas.microsoft.com/office/drawing/2014/main" id="{4D7A53C4-2AD3-46FF-A6B4-42DB355C7AEA}"/>
                    </a:ext>
                  </a:extLst>
                </p:cNvPr>
                <p:cNvSpPr txBox="1"/>
                <p:nvPr/>
              </p:nvSpPr>
              <p:spPr>
                <a:xfrm>
                  <a:off x="-169219" y="2139829"/>
                  <a:ext cx="1892685" cy="59188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235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Lenguaje y</a:t>
                  </a:r>
                </a:p>
                <a:p>
                  <a:pPr algn="ctr"/>
                  <a:r>
                    <a:rPr lang="es-MX" sz="1235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comunicación</a:t>
                  </a:r>
                  <a:endParaRPr lang="es-MX" sz="1587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57" name="Grupo 56">
                <a:extLst>
                  <a:ext uri="{FF2B5EF4-FFF2-40B4-BE49-F238E27FC236}">
                    <a16:creationId xmlns:a16="http://schemas.microsoft.com/office/drawing/2014/main" id="{1E968DB6-DCB7-4FE7-A0A4-1B7F8505EC91}"/>
                  </a:ext>
                </a:extLst>
              </p:cNvPr>
              <p:cNvGrpSpPr/>
              <p:nvPr/>
            </p:nvGrpSpPr>
            <p:grpSpPr>
              <a:xfrm>
                <a:off x="1121597" y="2156821"/>
                <a:ext cx="1443895" cy="562832"/>
                <a:chOff x="-171552" y="2121401"/>
                <a:chExt cx="1892685" cy="621799"/>
              </a:xfrm>
            </p:grpSpPr>
            <p:sp>
              <p:nvSpPr>
                <p:cNvPr id="58" name="Rectángulo 57">
                  <a:extLst>
                    <a:ext uri="{FF2B5EF4-FFF2-40B4-BE49-F238E27FC236}">
                      <a16:creationId xmlns:a16="http://schemas.microsoft.com/office/drawing/2014/main" id="{056A7F68-4482-4BD8-A9D9-2C976EF8C389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92D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 sz="1587"/>
                </a:p>
              </p:txBody>
            </p:sp>
            <p:sp>
              <p:nvSpPr>
                <p:cNvPr id="59" name="CuadroTexto 58">
                  <a:extLst>
                    <a:ext uri="{FF2B5EF4-FFF2-40B4-BE49-F238E27FC236}">
                      <a16:creationId xmlns:a16="http://schemas.microsoft.com/office/drawing/2014/main" id="{0E5E6861-0F13-4038-B433-32662CD9813E}"/>
                    </a:ext>
                  </a:extLst>
                </p:cNvPr>
                <p:cNvSpPr txBox="1"/>
                <p:nvPr/>
              </p:nvSpPr>
              <p:spPr>
                <a:xfrm>
                  <a:off x="-171552" y="2139829"/>
                  <a:ext cx="1892685" cy="59188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235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Pensamiento </a:t>
                  </a:r>
                </a:p>
                <a:p>
                  <a:pPr algn="ctr"/>
                  <a:r>
                    <a:rPr lang="es-MX" sz="1235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matemático</a:t>
                  </a:r>
                  <a:endParaRPr lang="es-MX" sz="1587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60" name="Grupo 59">
                <a:extLst>
                  <a:ext uri="{FF2B5EF4-FFF2-40B4-BE49-F238E27FC236}">
                    <a16:creationId xmlns:a16="http://schemas.microsoft.com/office/drawing/2014/main" id="{DE412BE8-0BFB-42DA-A279-3E2C07EC4A7C}"/>
                  </a:ext>
                </a:extLst>
              </p:cNvPr>
              <p:cNvGrpSpPr/>
              <p:nvPr/>
            </p:nvGrpSpPr>
            <p:grpSpPr>
              <a:xfrm>
                <a:off x="2280098" y="2156826"/>
                <a:ext cx="1443895" cy="638832"/>
                <a:chOff x="-204663" y="2121401"/>
                <a:chExt cx="1892685" cy="705760"/>
              </a:xfrm>
            </p:grpSpPr>
            <p:sp>
              <p:nvSpPr>
                <p:cNvPr id="61" name="Rectángulo 60">
                  <a:extLst>
                    <a:ext uri="{FF2B5EF4-FFF2-40B4-BE49-F238E27FC236}">
                      <a16:creationId xmlns:a16="http://schemas.microsoft.com/office/drawing/2014/main" id="{E36C0324-4B51-4ECA-9891-55F658027BAB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9966F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 sz="1587"/>
                </a:p>
              </p:txBody>
            </p:sp>
            <p:sp>
              <p:nvSpPr>
                <p:cNvPr id="62" name="CuadroTexto 61">
                  <a:extLst>
                    <a:ext uri="{FF2B5EF4-FFF2-40B4-BE49-F238E27FC236}">
                      <a16:creationId xmlns:a16="http://schemas.microsoft.com/office/drawing/2014/main" id="{8583341A-D28C-4BAF-AADF-7019A81EC3A9}"/>
                    </a:ext>
                  </a:extLst>
                </p:cNvPr>
                <p:cNvSpPr txBox="1"/>
                <p:nvPr/>
              </p:nvSpPr>
              <p:spPr>
                <a:xfrm>
                  <a:off x="-204663" y="2150444"/>
                  <a:ext cx="1892685" cy="67671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97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Exploración del mundo natural y social</a:t>
                  </a:r>
                  <a:endParaRPr lang="es-MX" sz="1235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63" name="Grupo 62">
                <a:extLst>
                  <a:ext uri="{FF2B5EF4-FFF2-40B4-BE49-F238E27FC236}">
                    <a16:creationId xmlns:a16="http://schemas.microsoft.com/office/drawing/2014/main" id="{E8EB032D-ACCC-40F9-AC96-D4AD28491475}"/>
                  </a:ext>
                </a:extLst>
              </p:cNvPr>
              <p:cNvGrpSpPr/>
              <p:nvPr/>
            </p:nvGrpSpPr>
            <p:grpSpPr>
              <a:xfrm>
                <a:off x="3367730" y="2156821"/>
                <a:ext cx="1443895" cy="562832"/>
                <a:chOff x="-359582" y="2121401"/>
                <a:chExt cx="1892685" cy="621799"/>
              </a:xfrm>
            </p:grpSpPr>
            <p:sp>
              <p:nvSpPr>
                <p:cNvPr id="64" name="Rectángulo 63">
                  <a:extLst>
                    <a:ext uri="{FF2B5EF4-FFF2-40B4-BE49-F238E27FC236}">
                      <a16:creationId xmlns:a16="http://schemas.microsoft.com/office/drawing/2014/main" id="{D258DB9C-57AA-4856-BAE0-1F787B576215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FF9999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 sz="1587"/>
                </a:p>
              </p:txBody>
            </p:sp>
            <p:sp>
              <p:nvSpPr>
                <p:cNvPr id="65" name="CuadroTexto 64">
                  <a:extLst>
                    <a:ext uri="{FF2B5EF4-FFF2-40B4-BE49-F238E27FC236}">
                      <a16:creationId xmlns:a16="http://schemas.microsoft.com/office/drawing/2014/main" id="{80935E19-64EA-4D41-9A3C-8E6C14C1C24B}"/>
                    </a:ext>
                  </a:extLst>
                </p:cNvPr>
                <p:cNvSpPr txBox="1"/>
                <p:nvPr/>
              </p:nvSpPr>
              <p:spPr>
                <a:xfrm>
                  <a:off x="-359582" y="2259260"/>
                  <a:ext cx="1892685" cy="353783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235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Artes</a:t>
                  </a:r>
                  <a:endParaRPr lang="es-MX" sz="1587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66" name="Grupo 65">
                <a:extLst>
                  <a:ext uri="{FF2B5EF4-FFF2-40B4-BE49-F238E27FC236}">
                    <a16:creationId xmlns:a16="http://schemas.microsoft.com/office/drawing/2014/main" id="{BFD2444E-F5BD-4D9A-B193-C16DC1378FBA}"/>
                  </a:ext>
                </a:extLst>
              </p:cNvPr>
              <p:cNvGrpSpPr/>
              <p:nvPr/>
            </p:nvGrpSpPr>
            <p:grpSpPr>
              <a:xfrm>
                <a:off x="4676184" y="2156819"/>
                <a:ext cx="1443895" cy="562832"/>
                <a:chOff x="-177539" y="2121399"/>
                <a:chExt cx="1892685" cy="621799"/>
              </a:xfrm>
            </p:grpSpPr>
            <p:sp>
              <p:nvSpPr>
                <p:cNvPr id="67" name="Rectángulo 66">
                  <a:extLst>
                    <a:ext uri="{FF2B5EF4-FFF2-40B4-BE49-F238E27FC236}">
                      <a16:creationId xmlns:a16="http://schemas.microsoft.com/office/drawing/2014/main" id="{7124B3F4-60CA-476B-BC85-C9A19C47FFA8}"/>
                    </a:ext>
                  </a:extLst>
                </p:cNvPr>
                <p:cNvSpPr/>
                <p:nvPr/>
              </p:nvSpPr>
              <p:spPr>
                <a:xfrm>
                  <a:off x="49096" y="2121399"/>
                  <a:ext cx="1483359" cy="621799"/>
                </a:xfrm>
                <a:prstGeom prst="rect">
                  <a:avLst/>
                </a:prstGeom>
                <a:solidFill>
                  <a:srgbClr val="79DCF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 sz="1587"/>
                </a:p>
              </p:txBody>
            </p:sp>
            <p:sp>
              <p:nvSpPr>
                <p:cNvPr id="68" name="CuadroTexto 67">
                  <a:extLst>
                    <a:ext uri="{FF2B5EF4-FFF2-40B4-BE49-F238E27FC236}">
                      <a16:creationId xmlns:a16="http://schemas.microsoft.com/office/drawing/2014/main" id="{A9F5438C-023C-4607-A434-6E5095D48236}"/>
                    </a:ext>
                  </a:extLst>
                </p:cNvPr>
                <p:cNvSpPr txBox="1"/>
                <p:nvPr/>
              </p:nvSpPr>
              <p:spPr>
                <a:xfrm>
                  <a:off x="-177539" y="2150449"/>
                  <a:ext cx="1892685" cy="59188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235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Educación </a:t>
                  </a:r>
                </a:p>
                <a:p>
                  <a:pPr algn="ctr"/>
                  <a:r>
                    <a:rPr lang="es-MX" sz="1235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Física</a:t>
                  </a:r>
                  <a:endParaRPr lang="es-MX" sz="1587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69" name="Grupo 68">
                <a:extLst>
                  <a:ext uri="{FF2B5EF4-FFF2-40B4-BE49-F238E27FC236}">
                    <a16:creationId xmlns:a16="http://schemas.microsoft.com/office/drawing/2014/main" id="{17AF4C5C-C2C8-4DED-BAD5-5F76BDE17A81}"/>
                  </a:ext>
                </a:extLst>
              </p:cNvPr>
              <p:cNvGrpSpPr/>
              <p:nvPr/>
            </p:nvGrpSpPr>
            <p:grpSpPr>
              <a:xfrm>
                <a:off x="5861311" y="2164898"/>
                <a:ext cx="1443895" cy="562832"/>
                <a:chOff x="-204658" y="2121401"/>
                <a:chExt cx="1892685" cy="621799"/>
              </a:xfrm>
            </p:grpSpPr>
            <p:sp>
              <p:nvSpPr>
                <p:cNvPr id="70" name="Rectángulo 69">
                  <a:extLst>
                    <a:ext uri="{FF2B5EF4-FFF2-40B4-BE49-F238E27FC236}">
                      <a16:creationId xmlns:a16="http://schemas.microsoft.com/office/drawing/2014/main" id="{5D5778F5-4584-429E-A2A1-9F50E2EFC902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CC99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 sz="1587"/>
                </a:p>
              </p:txBody>
            </p:sp>
            <p:sp>
              <p:nvSpPr>
                <p:cNvPr id="71" name="CuadroTexto 70">
                  <a:extLst>
                    <a:ext uri="{FF2B5EF4-FFF2-40B4-BE49-F238E27FC236}">
                      <a16:creationId xmlns:a16="http://schemas.microsoft.com/office/drawing/2014/main" id="{2A0E006F-6BFA-4E67-AD34-573EC50C0460}"/>
                    </a:ext>
                  </a:extLst>
                </p:cNvPr>
                <p:cNvSpPr txBox="1"/>
                <p:nvPr/>
              </p:nvSpPr>
              <p:spPr>
                <a:xfrm>
                  <a:off x="-204658" y="2154500"/>
                  <a:ext cx="1892685" cy="48970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97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Educación Socioemocional</a:t>
                  </a:r>
                  <a:endParaRPr lang="es-MX" sz="1235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</p:grpSp>
        <p:grpSp>
          <p:nvGrpSpPr>
            <p:cNvPr id="170" name="Grupo 169">
              <a:extLst>
                <a:ext uri="{FF2B5EF4-FFF2-40B4-BE49-F238E27FC236}">
                  <a16:creationId xmlns:a16="http://schemas.microsoft.com/office/drawing/2014/main" id="{5B59E4B5-6825-43CA-9212-E5117CC64809}"/>
                </a:ext>
              </a:extLst>
            </p:cNvPr>
            <p:cNvGrpSpPr/>
            <p:nvPr/>
          </p:nvGrpSpPr>
          <p:grpSpPr>
            <a:xfrm>
              <a:off x="166339" y="3077681"/>
              <a:ext cx="7777163" cy="454209"/>
              <a:chOff x="27396" y="2784923"/>
              <a:chExt cx="7777163" cy="454209"/>
            </a:xfrm>
          </p:grpSpPr>
          <p:sp>
            <p:nvSpPr>
              <p:cNvPr id="74" name="CuadroTexto 73">
                <a:extLst>
                  <a:ext uri="{FF2B5EF4-FFF2-40B4-BE49-F238E27FC236}">
                    <a16:creationId xmlns:a16="http://schemas.microsoft.com/office/drawing/2014/main" id="{7B12804B-9A35-41DE-B9A4-27DE69161C79}"/>
                  </a:ext>
                </a:extLst>
              </p:cNvPr>
              <p:cNvSpPr txBox="1"/>
              <p:nvPr/>
            </p:nvSpPr>
            <p:spPr>
              <a:xfrm>
                <a:off x="27396" y="2826030"/>
                <a:ext cx="7777163" cy="3816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11" dirty="0">
                    <a:latin typeface="Comic Sans MS" panose="030F0702030302020204" pitchFamily="66" charset="0"/>
                  </a:rPr>
                  <a:t>La jornada de trabajo fue</a:t>
                </a:r>
                <a:r>
                  <a:rPr lang="es-MX" sz="1587" dirty="0"/>
                  <a:t>:</a:t>
                </a:r>
              </a:p>
            </p:txBody>
          </p:sp>
          <p:sp>
            <p:nvSpPr>
              <p:cNvPr id="76" name="Paralelogramo 75">
                <a:extLst>
                  <a:ext uri="{FF2B5EF4-FFF2-40B4-BE49-F238E27FC236}">
                    <a16:creationId xmlns:a16="http://schemas.microsoft.com/office/drawing/2014/main" id="{60A599B8-BE07-4BBA-A281-EF28C0090E28}"/>
                  </a:ext>
                </a:extLst>
              </p:cNvPr>
              <p:cNvSpPr/>
              <p:nvPr/>
            </p:nvSpPr>
            <p:spPr>
              <a:xfrm>
                <a:off x="2727259" y="2784923"/>
                <a:ext cx="914400" cy="426720"/>
              </a:xfrm>
              <a:prstGeom prst="parallelogram">
                <a:avLst/>
              </a:prstGeom>
              <a:noFill/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 sz="1587"/>
              </a:p>
            </p:txBody>
          </p:sp>
          <p:sp>
            <p:nvSpPr>
              <p:cNvPr id="78" name="Paralelogramo 77">
                <a:extLst>
                  <a:ext uri="{FF2B5EF4-FFF2-40B4-BE49-F238E27FC236}">
                    <a16:creationId xmlns:a16="http://schemas.microsoft.com/office/drawing/2014/main" id="{91849B54-4BCF-4048-99A2-AC8047873550}"/>
                  </a:ext>
                </a:extLst>
              </p:cNvPr>
              <p:cNvSpPr/>
              <p:nvPr/>
            </p:nvSpPr>
            <p:spPr>
              <a:xfrm>
                <a:off x="3783995" y="2797336"/>
                <a:ext cx="914400" cy="426720"/>
              </a:xfrm>
              <a:prstGeom prst="parallelogram">
                <a:avLst/>
              </a:prstGeom>
              <a:noFill/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 sz="1587"/>
              </a:p>
            </p:txBody>
          </p:sp>
          <p:sp>
            <p:nvSpPr>
              <p:cNvPr id="80" name="Paralelogramo 79">
                <a:extLst>
                  <a:ext uri="{FF2B5EF4-FFF2-40B4-BE49-F238E27FC236}">
                    <a16:creationId xmlns:a16="http://schemas.microsoft.com/office/drawing/2014/main" id="{B064F40E-1706-4DE7-BFB7-44057684112C}"/>
                  </a:ext>
                </a:extLst>
              </p:cNvPr>
              <p:cNvSpPr/>
              <p:nvPr/>
            </p:nvSpPr>
            <p:spPr>
              <a:xfrm>
                <a:off x="4936360" y="2797336"/>
                <a:ext cx="914400" cy="426720"/>
              </a:xfrm>
              <a:prstGeom prst="parallelogram">
                <a:avLst/>
              </a:prstGeom>
              <a:noFill/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 sz="1587"/>
              </a:p>
            </p:txBody>
          </p:sp>
          <p:sp>
            <p:nvSpPr>
              <p:cNvPr id="82" name="Paralelogramo 81">
                <a:extLst>
                  <a:ext uri="{FF2B5EF4-FFF2-40B4-BE49-F238E27FC236}">
                    <a16:creationId xmlns:a16="http://schemas.microsoft.com/office/drawing/2014/main" id="{9A495760-0A05-4BBF-A6A0-798DA9FF3403}"/>
                  </a:ext>
                </a:extLst>
              </p:cNvPr>
              <p:cNvSpPr/>
              <p:nvPr/>
            </p:nvSpPr>
            <p:spPr>
              <a:xfrm>
                <a:off x="6135240" y="2812412"/>
                <a:ext cx="914400" cy="426720"/>
              </a:xfrm>
              <a:prstGeom prst="parallelogram">
                <a:avLst/>
              </a:prstGeom>
              <a:noFill/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 sz="1587"/>
              </a:p>
            </p:txBody>
          </p:sp>
          <p:sp>
            <p:nvSpPr>
              <p:cNvPr id="83" name="CuadroTexto 82">
                <a:extLst>
                  <a:ext uri="{FF2B5EF4-FFF2-40B4-BE49-F238E27FC236}">
                    <a16:creationId xmlns:a16="http://schemas.microsoft.com/office/drawing/2014/main" id="{967DD3A9-200C-4C55-8BC5-CCE26BA059E2}"/>
                  </a:ext>
                </a:extLst>
              </p:cNvPr>
              <p:cNvSpPr txBox="1"/>
              <p:nvPr/>
            </p:nvSpPr>
            <p:spPr>
              <a:xfrm>
                <a:off x="2788271" y="2881579"/>
                <a:ext cx="914591" cy="32023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235" dirty="0">
                    <a:latin typeface="Comic Sans MS" panose="030F0702030302020204" pitchFamily="66" charset="0"/>
                  </a:rPr>
                  <a:t>Exitosa</a:t>
                </a:r>
              </a:p>
            </p:txBody>
          </p:sp>
          <p:sp>
            <p:nvSpPr>
              <p:cNvPr id="85" name="CuadroTexto 84">
                <a:extLst>
                  <a:ext uri="{FF2B5EF4-FFF2-40B4-BE49-F238E27FC236}">
                    <a16:creationId xmlns:a16="http://schemas.microsoft.com/office/drawing/2014/main" id="{F09B523F-8A7C-480D-8661-5FA4C6F2E91D}"/>
                  </a:ext>
                </a:extLst>
              </p:cNvPr>
              <p:cNvSpPr txBox="1"/>
              <p:nvPr/>
            </p:nvSpPr>
            <p:spPr>
              <a:xfrm>
                <a:off x="3902327" y="2884214"/>
                <a:ext cx="914401" cy="32023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235" dirty="0">
                    <a:latin typeface="Comic Sans MS" panose="030F0702030302020204" pitchFamily="66" charset="0"/>
                  </a:rPr>
                  <a:t>Buena</a:t>
                </a:r>
              </a:p>
            </p:txBody>
          </p:sp>
          <p:sp>
            <p:nvSpPr>
              <p:cNvPr id="87" name="CuadroTexto 86">
                <a:extLst>
                  <a:ext uri="{FF2B5EF4-FFF2-40B4-BE49-F238E27FC236}">
                    <a16:creationId xmlns:a16="http://schemas.microsoft.com/office/drawing/2014/main" id="{738EC69C-9FF1-417C-B72A-2D7D20847ECA}"/>
                  </a:ext>
                </a:extLst>
              </p:cNvPr>
              <p:cNvSpPr txBox="1"/>
              <p:nvPr/>
            </p:nvSpPr>
            <p:spPr>
              <a:xfrm>
                <a:off x="4984175" y="2894967"/>
                <a:ext cx="914401" cy="32023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235" dirty="0">
                    <a:latin typeface="Comic Sans MS" panose="030F0702030302020204" pitchFamily="66" charset="0"/>
                  </a:rPr>
                  <a:t>Regular</a:t>
                </a:r>
                <a:endParaRPr lang="es-MX" sz="970" dirty="0"/>
              </a:p>
            </p:txBody>
          </p:sp>
          <p:sp>
            <p:nvSpPr>
              <p:cNvPr id="89" name="CuadroTexto 88">
                <a:extLst>
                  <a:ext uri="{FF2B5EF4-FFF2-40B4-BE49-F238E27FC236}">
                    <a16:creationId xmlns:a16="http://schemas.microsoft.com/office/drawing/2014/main" id="{1D108D3C-EB07-407F-9F55-E69D4D110D55}"/>
                  </a:ext>
                </a:extLst>
              </p:cNvPr>
              <p:cNvSpPr txBox="1"/>
              <p:nvPr/>
            </p:nvSpPr>
            <p:spPr>
              <a:xfrm>
                <a:off x="6341522" y="2894967"/>
                <a:ext cx="914401" cy="32023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235" dirty="0">
                    <a:latin typeface="Comic Sans MS" panose="030F0702030302020204" pitchFamily="66" charset="0"/>
                  </a:rPr>
                  <a:t>Mala</a:t>
                </a:r>
                <a:endParaRPr lang="es-MX" sz="1235" dirty="0"/>
              </a:p>
            </p:txBody>
          </p:sp>
        </p:grpSp>
        <p:grpSp>
          <p:nvGrpSpPr>
            <p:cNvPr id="169" name="Grupo 168">
              <a:extLst>
                <a:ext uri="{FF2B5EF4-FFF2-40B4-BE49-F238E27FC236}">
                  <a16:creationId xmlns:a16="http://schemas.microsoft.com/office/drawing/2014/main" id="{F98882BD-1128-4333-AD3C-C99E090A88D9}"/>
                </a:ext>
              </a:extLst>
            </p:cNvPr>
            <p:cNvGrpSpPr/>
            <p:nvPr/>
          </p:nvGrpSpPr>
          <p:grpSpPr>
            <a:xfrm>
              <a:off x="-60113" y="3701185"/>
              <a:ext cx="7866108" cy="1849948"/>
              <a:chOff x="-104586" y="3258293"/>
              <a:chExt cx="7866108" cy="1849948"/>
            </a:xfrm>
          </p:grpSpPr>
          <p:grpSp>
            <p:nvGrpSpPr>
              <p:cNvPr id="90" name="Grupo 89">
                <a:extLst>
                  <a:ext uri="{FF2B5EF4-FFF2-40B4-BE49-F238E27FC236}">
                    <a16:creationId xmlns:a16="http://schemas.microsoft.com/office/drawing/2014/main" id="{F98E8578-A55C-4D5A-B67B-F07061ED95EB}"/>
                  </a:ext>
                </a:extLst>
              </p:cNvPr>
              <p:cNvGrpSpPr/>
              <p:nvPr/>
            </p:nvGrpSpPr>
            <p:grpSpPr>
              <a:xfrm>
                <a:off x="-104586" y="3258293"/>
                <a:ext cx="7866108" cy="369332"/>
                <a:chOff x="-88946" y="1730772"/>
                <a:chExt cx="7866108" cy="369332"/>
              </a:xfrm>
            </p:grpSpPr>
            <p:sp>
              <p:nvSpPr>
                <p:cNvPr id="92" name="Rectángulo 91">
                  <a:extLst>
                    <a:ext uri="{FF2B5EF4-FFF2-40B4-BE49-F238E27FC236}">
                      <a16:creationId xmlns:a16="http://schemas.microsoft.com/office/drawing/2014/main" id="{5D321D22-2312-4122-957D-75CC9CBC1D04}"/>
                    </a:ext>
                  </a:extLst>
                </p:cNvPr>
                <p:cNvSpPr/>
                <p:nvPr/>
              </p:nvSpPr>
              <p:spPr>
                <a:xfrm>
                  <a:off x="0" y="1730772"/>
                  <a:ext cx="7777162" cy="369332"/>
                </a:xfrm>
                <a:prstGeom prst="rect">
                  <a:avLst/>
                </a:prstGeom>
                <a:solidFill>
                  <a:srgbClr val="FF9999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 sz="1587"/>
                </a:p>
              </p:txBody>
            </p:sp>
            <p:sp>
              <p:nvSpPr>
                <p:cNvPr id="93" name="CuadroTexto 92">
                  <a:extLst>
                    <a:ext uri="{FF2B5EF4-FFF2-40B4-BE49-F238E27FC236}">
                      <a16:creationId xmlns:a16="http://schemas.microsoft.com/office/drawing/2014/main" id="{CB4390D6-35FA-450B-A1D5-337BF7ED9267}"/>
                    </a:ext>
                  </a:extLst>
                </p:cNvPr>
                <p:cNvSpPr txBox="1"/>
                <p:nvPr/>
              </p:nvSpPr>
              <p:spPr>
                <a:xfrm>
                  <a:off x="-88946" y="1737642"/>
                  <a:ext cx="7777162" cy="350918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411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Aspectos de la planeación didáctica </a:t>
                  </a:r>
                </a:p>
              </p:txBody>
            </p:sp>
          </p:grpSp>
          <p:sp>
            <p:nvSpPr>
              <p:cNvPr id="99" name="CuadroTexto 98">
                <a:extLst>
                  <a:ext uri="{FF2B5EF4-FFF2-40B4-BE49-F238E27FC236}">
                    <a16:creationId xmlns:a16="http://schemas.microsoft.com/office/drawing/2014/main" id="{2C45F712-0E0F-4056-B8C7-58165A752422}"/>
                  </a:ext>
                </a:extLst>
              </p:cNvPr>
              <p:cNvSpPr txBox="1"/>
              <p:nvPr/>
            </p:nvSpPr>
            <p:spPr>
              <a:xfrm>
                <a:off x="-44436" y="3618476"/>
                <a:ext cx="7777163" cy="14897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235" dirty="0">
                    <a:latin typeface="Comic Sans MS" panose="030F0702030302020204" pitchFamily="66" charset="0"/>
                  </a:rPr>
                  <a:t>      </a:t>
                </a:r>
                <a:r>
                  <a:rPr lang="es-MX" sz="1058" dirty="0">
                    <a:latin typeface="Comic Sans MS" panose="030F0702030302020204" pitchFamily="66" charset="0"/>
                  </a:rPr>
                  <a:t>Logro de los aprendizajes esperados </a:t>
                </a:r>
                <a:endParaRPr lang="es-MX" sz="1235" dirty="0">
                  <a:latin typeface="Comic Sans MS" panose="030F0702030302020204" pitchFamily="66" charset="0"/>
                </a:endParaRPr>
              </a:p>
              <a:p>
                <a:r>
                  <a:rPr lang="es-MX" sz="1235" dirty="0">
                    <a:latin typeface="Comic Sans MS" panose="030F0702030302020204" pitchFamily="66" charset="0"/>
                  </a:rPr>
                  <a:t>      </a:t>
                </a:r>
                <a:r>
                  <a:rPr lang="es-MX" sz="1058" dirty="0">
                    <a:latin typeface="Comic Sans MS" panose="030F0702030302020204" pitchFamily="66" charset="0"/>
                  </a:rPr>
                  <a:t>Materiales educativos adecuados</a:t>
                </a:r>
              </a:p>
              <a:p>
                <a:r>
                  <a:rPr lang="es-MX" sz="1058" dirty="0">
                    <a:latin typeface="Comic Sans MS" panose="030F0702030302020204" pitchFamily="66" charset="0"/>
                  </a:rPr>
                  <a:t>       Nivel de complejidad adecuado </a:t>
                </a:r>
              </a:p>
              <a:p>
                <a:r>
                  <a:rPr lang="es-MX" sz="1058" dirty="0">
                    <a:latin typeface="Comic Sans MS" panose="030F0702030302020204" pitchFamily="66" charset="0"/>
                  </a:rPr>
                  <a:t>       Organización adecuada</a:t>
                </a:r>
              </a:p>
              <a:p>
                <a:r>
                  <a:rPr lang="es-MX" sz="1058" dirty="0">
                    <a:latin typeface="Comic Sans MS" panose="030F0702030302020204" pitchFamily="66" charset="0"/>
                  </a:rPr>
                  <a:t>       Tiempo planeado correctamente</a:t>
                </a:r>
              </a:p>
              <a:p>
                <a:r>
                  <a:rPr lang="es-MX" sz="1058" dirty="0">
                    <a:latin typeface="Comic Sans MS" panose="030F0702030302020204" pitchFamily="66" charset="0"/>
                  </a:rPr>
                  <a:t>       Actividades planeadas conforme a lo planeado </a:t>
                </a:r>
              </a:p>
              <a:p>
                <a:endParaRPr lang="es-MX" sz="1235" dirty="0"/>
              </a:p>
            </p:txBody>
          </p:sp>
          <p:sp>
            <p:nvSpPr>
              <p:cNvPr id="101" name="Elipse 100">
                <a:extLst>
                  <a:ext uri="{FF2B5EF4-FFF2-40B4-BE49-F238E27FC236}">
                    <a16:creationId xmlns:a16="http://schemas.microsoft.com/office/drawing/2014/main" id="{4A5C0622-884D-49F4-B550-4041500CA3C7}"/>
                  </a:ext>
                </a:extLst>
              </p:cNvPr>
              <p:cNvSpPr/>
              <p:nvPr/>
            </p:nvSpPr>
            <p:spPr>
              <a:xfrm>
                <a:off x="124089" y="3674275"/>
                <a:ext cx="140071" cy="148881"/>
              </a:xfrm>
              <a:prstGeom prst="ellipse">
                <a:avLst/>
              </a:prstGeom>
              <a:noFill/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 sz="1587"/>
              </a:p>
            </p:txBody>
          </p:sp>
          <p:sp>
            <p:nvSpPr>
              <p:cNvPr id="106" name="Elipse 105">
                <a:extLst>
                  <a:ext uri="{FF2B5EF4-FFF2-40B4-BE49-F238E27FC236}">
                    <a16:creationId xmlns:a16="http://schemas.microsoft.com/office/drawing/2014/main" id="{1506E085-6A92-4E7F-8A05-A323A3E5E11A}"/>
                  </a:ext>
                </a:extLst>
              </p:cNvPr>
              <p:cNvSpPr/>
              <p:nvPr/>
            </p:nvSpPr>
            <p:spPr>
              <a:xfrm>
                <a:off x="121868" y="3907985"/>
                <a:ext cx="140071" cy="148881"/>
              </a:xfrm>
              <a:prstGeom prst="ellipse">
                <a:avLst/>
              </a:prstGeom>
              <a:noFill/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 sz="1587"/>
              </a:p>
            </p:txBody>
          </p:sp>
          <p:sp>
            <p:nvSpPr>
              <p:cNvPr id="108" name="Elipse 107">
                <a:extLst>
                  <a:ext uri="{FF2B5EF4-FFF2-40B4-BE49-F238E27FC236}">
                    <a16:creationId xmlns:a16="http://schemas.microsoft.com/office/drawing/2014/main" id="{1212747E-7242-4965-9DA4-929E41C6D9E7}"/>
                  </a:ext>
                </a:extLst>
              </p:cNvPr>
              <p:cNvSpPr/>
              <p:nvPr/>
            </p:nvSpPr>
            <p:spPr>
              <a:xfrm>
                <a:off x="121867" y="4101514"/>
                <a:ext cx="140071" cy="148881"/>
              </a:xfrm>
              <a:prstGeom prst="ellipse">
                <a:avLst/>
              </a:prstGeom>
              <a:noFill/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 sz="1587"/>
              </a:p>
            </p:txBody>
          </p:sp>
          <p:sp>
            <p:nvSpPr>
              <p:cNvPr id="110" name="Elipse 109">
                <a:extLst>
                  <a:ext uri="{FF2B5EF4-FFF2-40B4-BE49-F238E27FC236}">
                    <a16:creationId xmlns:a16="http://schemas.microsoft.com/office/drawing/2014/main" id="{AEEE6733-B8DB-4A76-A1EF-35918716BFAE}"/>
                  </a:ext>
                </a:extLst>
              </p:cNvPr>
              <p:cNvSpPr/>
              <p:nvPr/>
            </p:nvSpPr>
            <p:spPr>
              <a:xfrm>
                <a:off x="121867" y="4295044"/>
                <a:ext cx="140071" cy="148881"/>
              </a:xfrm>
              <a:prstGeom prst="ellipse">
                <a:avLst/>
              </a:prstGeom>
              <a:noFill/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 sz="1587"/>
              </a:p>
            </p:txBody>
          </p:sp>
          <p:sp>
            <p:nvSpPr>
              <p:cNvPr id="112" name="Elipse 111">
                <a:extLst>
                  <a:ext uri="{FF2B5EF4-FFF2-40B4-BE49-F238E27FC236}">
                    <a16:creationId xmlns:a16="http://schemas.microsoft.com/office/drawing/2014/main" id="{049B3706-E439-4954-A6A5-40C7B2714B0B}"/>
                  </a:ext>
                </a:extLst>
              </p:cNvPr>
              <p:cNvSpPr/>
              <p:nvPr/>
            </p:nvSpPr>
            <p:spPr>
              <a:xfrm>
                <a:off x="121867" y="4468535"/>
                <a:ext cx="140071" cy="148881"/>
              </a:xfrm>
              <a:prstGeom prst="ellipse">
                <a:avLst/>
              </a:prstGeom>
              <a:noFill/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 sz="1587"/>
              </a:p>
            </p:txBody>
          </p:sp>
          <p:sp>
            <p:nvSpPr>
              <p:cNvPr id="114" name="Elipse 113">
                <a:extLst>
                  <a:ext uri="{FF2B5EF4-FFF2-40B4-BE49-F238E27FC236}">
                    <a16:creationId xmlns:a16="http://schemas.microsoft.com/office/drawing/2014/main" id="{6324721C-3F31-47D7-9E44-60A4C321DE28}"/>
                  </a:ext>
                </a:extLst>
              </p:cNvPr>
              <p:cNvSpPr/>
              <p:nvPr/>
            </p:nvSpPr>
            <p:spPr>
              <a:xfrm>
                <a:off x="121866" y="4655227"/>
                <a:ext cx="140071" cy="148881"/>
              </a:xfrm>
              <a:prstGeom prst="ellipse">
                <a:avLst/>
              </a:prstGeom>
              <a:noFill/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 sz="1587"/>
              </a:p>
            </p:txBody>
          </p:sp>
          <p:sp>
            <p:nvSpPr>
              <p:cNvPr id="115" name="CuadroTexto 114">
                <a:extLst>
                  <a:ext uri="{FF2B5EF4-FFF2-40B4-BE49-F238E27FC236}">
                    <a16:creationId xmlns:a16="http://schemas.microsoft.com/office/drawing/2014/main" id="{25E92943-3F55-46FD-819B-08C437F114C6}"/>
                  </a:ext>
                </a:extLst>
              </p:cNvPr>
              <p:cNvSpPr txBox="1"/>
              <p:nvPr/>
            </p:nvSpPr>
            <p:spPr>
              <a:xfrm>
                <a:off x="3639550" y="3590250"/>
                <a:ext cx="4114277" cy="102781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058" dirty="0">
                    <a:latin typeface="Comic Sans MS" panose="030F0702030302020204" pitchFamily="66" charset="0"/>
                  </a:rPr>
                  <a:t>Observaciones</a:t>
                </a:r>
              </a:p>
              <a:p>
                <a:pPr algn="ctr"/>
                <a:endParaRPr lang="es-MX" sz="1058" dirty="0">
                  <a:latin typeface="Comic Sans MS" panose="030F0702030302020204" pitchFamily="66" charset="0"/>
                </a:endParaRPr>
              </a:p>
              <a:p>
                <a:pPr algn="ctr"/>
                <a:r>
                  <a:rPr lang="es-MX" sz="1058" dirty="0">
                    <a:latin typeface="Comic Sans MS" panose="030F0702030302020204" pitchFamily="66" charset="0"/>
                  </a:rPr>
                  <a:t>No todos los alumnos cumplen con los trabajos, pero se mantiene una buena participación de un 40% del </a:t>
                </a:r>
                <a:r>
                  <a:rPr lang="es-MX" sz="1058" dirty="0" err="1">
                    <a:latin typeface="Comic Sans MS" panose="030F0702030302020204" pitchFamily="66" charset="0"/>
                  </a:rPr>
                  <a:t>aumnado</a:t>
                </a:r>
                <a:r>
                  <a:rPr lang="es-MX" sz="1058" dirty="0">
                    <a:latin typeface="Comic Sans MS" panose="030F0702030302020204" pitchFamily="66" charset="0"/>
                  </a:rPr>
                  <a:t>.</a:t>
                </a:r>
              </a:p>
            </p:txBody>
          </p:sp>
        </p:grpSp>
        <p:grpSp>
          <p:nvGrpSpPr>
            <p:cNvPr id="168" name="Grupo 167">
              <a:extLst>
                <a:ext uri="{FF2B5EF4-FFF2-40B4-BE49-F238E27FC236}">
                  <a16:creationId xmlns:a16="http://schemas.microsoft.com/office/drawing/2014/main" id="{BB09A73F-77AD-421C-9A12-1B07E4E28D91}"/>
                </a:ext>
              </a:extLst>
            </p:cNvPr>
            <p:cNvGrpSpPr/>
            <p:nvPr/>
          </p:nvGrpSpPr>
          <p:grpSpPr>
            <a:xfrm>
              <a:off x="0" y="5352851"/>
              <a:ext cx="8142075" cy="1404991"/>
              <a:chOff x="-106905" y="4811173"/>
              <a:chExt cx="8142075" cy="1404991"/>
            </a:xfrm>
          </p:grpSpPr>
          <p:grpSp>
            <p:nvGrpSpPr>
              <p:cNvPr id="116" name="Grupo 115">
                <a:extLst>
                  <a:ext uri="{FF2B5EF4-FFF2-40B4-BE49-F238E27FC236}">
                    <a16:creationId xmlns:a16="http://schemas.microsoft.com/office/drawing/2014/main" id="{86E20A7A-7587-4421-B56B-9A932A9F7109}"/>
                  </a:ext>
                </a:extLst>
              </p:cNvPr>
              <p:cNvGrpSpPr/>
              <p:nvPr/>
            </p:nvGrpSpPr>
            <p:grpSpPr>
              <a:xfrm>
                <a:off x="-106905" y="4811173"/>
                <a:ext cx="8142075" cy="426897"/>
                <a:chOff x="-91265" y="1649223"/>
                <a:chExt cx="8142075" cy="426897"/>
              </a:xfrm>
            </p:grpSpPr>
            <p:sp>
              <p:nvSpPr>
                <p:cNvPr id="117" name="Rectángulo 116">
                  <a:extLst>
                    <a:ext uri="{FF2B5EF4-FFF2-40B4-BE49-F238E27FC236}">
                      <a16:creationId xmlns:a16="http://schemas.microsoft.com/office/drawing/2014/main" id="{811F3B92-D7D1-4EAA-AF61-3E94D18C4AEE}"/>
                    </a:ext>
                  </a:extLst>
                </p:cNvPr>
                <p:cNvSpPr/>
                <p:nvPr/>
              </p:nvSpPr>
              <p:spPr>
                <a:xfrm>
                  <a:off x="-90086" y="1649223"/>
                  <a:ext cx="7777162" cy="369332"/>
                </a:xfrm>
                <a:prstGeom prst="rect">
                  <a:avLst/>
                </a:prstGeom>
                <a:solidFill>
                  <a:srgbClr val="9966F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 sz="1587"/>
                </a:p>
              </p:txBody>
            </p:sp>
            <p:sp>
              <p:nvSpPr>
                <p:cNvPr id="118" name="CuadroTexto 117">
                  <a:extLst>
                    <a:ext uri="{FF2B5EF4-FFF2-40B4-BE49-F238E27FC236}">
                      <a16:creationId xmlns:a16="http://schemas.microsoft.com/office/drawing/2014/main" id="{1B9E0E7C-C94D-4D33-90C9-F83AE03AC5F1}"/>
                    </a:ext>
                  </a:extLst>
                </p:cNvPr>
                <p:cNvSpPr txBox="1"/>
                <p:nvPr/>
              </p:nvSpPr>
              <p:spPr>
                <a:xfrm>
                  <a:off x="-91265" y="1725202"/>
                  <a:ext cx="8142075" cy="350918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411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Manifestaciones de los alumnos</a:t>
                  </a:r>
                </a:p>
              </p:txBody>
            </p:sp>
          </p:grpSp>
          <p:sp>
            <p:nvSpPr>
              <p:cNvPr id="122" name="CuadroTexto 121">
                <a:extLst>
                  <a:ext uri="{FF2B5EF4-FFF2-40B4-BE49-F238E27FC236}">
                    <a16:creationId xmlns:a16="http://schemas.microsoft.com/office/drawing/2014/main" id="{7C94A14D-3BCC-49E5-BA89-9E2AEF82C62C}"/>
                  </a:ext>
                </a:extLst>
              </p:cNvPr>
              <p:cNvSpPr txBox="1"/>
              <p:nvPr/>
            </p:nvSpPr>
            <p:spPr>
              <a:xfrm>
                <a:off x="-54750" y="5188352"/>
                <a:ext cx="3912051" cy="102781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:endParaRPr lang="es-MX" sz="1058" dirty="0">
                  <a:latin typeface="Comic Sans MS" panose="030F0702030302020204" pitchFamily="66" charset="0"/>
                </a:endParaRPr>
              </a:p>
              <a:p>
                <a:pPr algn="just"/>
                <a:r>
                  <a:rPr lang="es-MX" sz="1058" dirty="0">
                    <a:latin typeface="Comic Sans MS" panose="030F0702030302020204" pitchFamily="66" charset="0"/>
                  </a:rPr>
                  <a:t>Interés en las actividades</a:t>
                </a:r>
                <a:endParaRPr lang="es-MX" sz="1235" dirty="0">
                  <a:latin typeface="Comic Sans MS" panose="030F0702030302020204" pitchFamily="66" charset="0"/>
                </a:endParaRPr>
              </a:p>
              <a:p>
                <a:pPr algn="just"/>
                <a:r>
                  <a:rPr lang="es-MX" sz="1058" dirty="0">
                    <a:latin typeface="Comic Sans MS" panose="030F0702030302020204" pitchFamily="66" charset="0"/>
                  </a:rPr>
                  <a:t>Participación de la manera esperada</a:t>
                </a:r>
              </a:p>
              <a:p>
                <a:pPr algn="just"/>
                <a:r>
                  <a:rPr lang="es-MX" sz="1058" dirty="0">
                    <a:latin typeface="Comic Sans MS" panose="030F0702030302020204" pitchFamily="66" charset="0"/>
                  </a:rPr>
                  <a:t>Adaptación a la organización establecida</a:t>
                </a:r>
              </a:p>
              <a:p>
                <a:pPr algn="just"/>
                <a:r>
                  <a:rPr lang="es-MX" sz="1058" dirty="0">
                    <a:latin typeface="Comic Sans MS" panose="030F0702030302020204" pitchFamily="66" charset="0"/>
                  </a:rPr>
                  <a:t>Seguridad y cooperación al realizar las actividades</a:t>
                </a:r>
              </a:p>
            </p:txBody>
          </p:sp>
          <p:sp>
            <p:nvSpPr>
              <p:cNvPr id="126" name="CuadroTexto 125">
                <a:extLst>
                  <a:ext uri="{FF2B5EF4-FFF2-40B4-BE49-F238E27FC236}">
                    <a16:creationId xmlns:a16="http://schemas.microsoft.com/office/drawing/2014/main" id="{06161E3F-EC52-4DE5-966F-0CF0E691332C}"/>
                  </a:ext>
                </a:extLst>
              </p:cNvPr>
              <p:cNvSpPr txBox="1"/>
              <p:nvPr/>
            </p:nvSpPr>
            <p:spPr>
              <a:xfrm>
                <a:off x="3645357" y="5221690"/>
                <a:ext cx="3674655" cy="47395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058" dirty="0">
                    <a:latin typeface="Comic Sans MS" panose="030F0702030302020204" pitchFamily="66" charset="0"/>
                  </a:rPr>
                  <a:t>Todos   Algunos  Pocos   Ninguno</a:t>
                </a:r>
              </a:p>
              <a:p>
                <a:pPr algn="ctr"/>
                <a:endParaRPr lang="es-MX" sz="1058" dirty="0">
                  <a:latin typeface="Comic Sans MS" panose="030F0702030302020204" pitchFamily="66" charset="0"/>
                </a:endParaRPr>
              </a:p>
            </p:txBody>
          </p:sp>
          <p:grpSp>
            <p:nvGrpSpPr>
              <p:cNvPr id="135" name="Grupo 134">
                <a:extLst>
                  <a:ext uri="{FF2B5EF4-FFF2-40B4-BE49-F238E27FC236}">
                    <a16:creationId xmlns:a16="http://schemas.microsoft.com/office/drawing/2014/main" id="{0B4F29DE-BDD1-4173-913A-6F69F59C290F}"/>
                  </a:ext>
                </a:extLst>
              </p:cNvPr>
              <p:cNvGrpSpPr/>
              <p:nvPr/>
            </p:nvGrpSpPr>
            <p:grpSpPr>
              <a:xfrm>
                <a:off x="4481792" y="5453154"/>
                <a:ext cx="1859730" cy="162160"/>
                <a:chOff x="4481792" y="5453154"/>
                <a:chExt cx="1859730" cy="162160"/>
              </a:xfrm>
            </p:grpSpPr>
            <p:sp>
              <p:nvSpPr>
                <p:cNvPr id="124" name="Elipse 123">
                  <a:extLst>
                    <a:ext uri="{FF2B5EF4-FFF2-40B4-BE49-F238E27FC236}">
                      <a16:creationId xmlns:a16="http://schemas.microsoft.com/office/drawing/2014/main" id="{B36A7C95-12EB-4981-AD16-F8766A33023B}"/>
                    </a:ext>
                  </a:extLst>
                </p:cNvPr>
                <p:cNvSpPr/>
                <p:nvPr/>
              </p:nvSpPr>
              <p:spPr>
                <a:xfrm>
                  <a:off x="4481792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 sz="1587"/>
                </a:p>
              </p:txBody>
            </p:sp>
            <p:sp>
              <p:nvSpPr>
                <p:cNvPr id="128" name="Elipse 127">
                  <a:extLst>
                    <a:ext uri="{FF2B5EF4-FFF2-40B4-BE49-F238E27FC236}">
                      <a16:creationId xmlns:a16="http://schemas.microsoft.com/office/drawing/2014/main" id="{04898E7A-EFA5-4C5D-AA3E-E61854C86E67}"/>
                    </a:ext>
                  </a:extLst>
                </p:cNvPr>
                <p:cNvSpPr/>
                <p:nvPr/>
              </p:nvSpPr>
              <p:spPr>
                <a:xfrm>
                  <a:off x="5071405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 sz="1587"/>
                </a:p>
              </p:txBody>
            </p:sp>
            <p:sp>
              <p:nvSpPr>
                <p:cNvPr id="130" name="Elipse 129">
                  <a:extLst>
                    <a:ext uri="{FF2B5EF4-FFF2-40B4-BE49-F238E27FC236}">
                      <a16:creationId xmlns:a16="http://schemas.microsoft.com/office/drawing/2014/main" id="{00F070BD-3F46-4F6C-A422-B589D0DB19D7}"/>
                    </a:ext>
                  </a:extLst>
                </p:cNvPr>
                <p:cNvSpPr/>
                <p:nvPr/>
              </p:nvSpPr>
              <p:spPr>
                <a:xfrm>
                  <a:off x="5590982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 sz="1587"/>
                </a:p>
              </p:txBody>
            </p:sp>
            <p:sp>
              <p:nvSpPr>
                <p:cNvPr id="132" name="Elipse 131">
                  <a:extLst>
                    <a:ext uri="{FF2B5EF4-FFF2-40B4-BE49-F238E27FC236}">
                      <a16:creationId xmlns:a16="http://schemas.microsoft.com/office/drawing/2014/main" id="{1ADF766A-8C07-4C9C-954F-397B4C518373}"/>
                    </a:ext>
                  </a:extLst>
                </p:cNvPr>
                <p:cNvSpPr/>
                <p:nvPr/>
              </p:nvSpPr>
              <p:spPr>
                <a:xfrm>
                  <a:off x="6201451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 sz="1587"/>
                </a:p>
              </p:txBody>
            </p:sp>
          </p:grpSp>
          <p:grpSp>
            <p:nvGrpSpPr>
              <p:cNvPr id="136" name="Grupo 135">
                <a:extLst>
                  <a:ext uri="{FF2B5EF4-FFF2-40B4-BE49-F238E27FC236}">
                    <a16:creationId xmlns:a16="http://schemas.microsoft.com/office/drawing/2014/main" id="{0CAC7643-C6D9-4D4D-8809-A3E27B328AAE}"/>
                  </a:ext>
                </a:extLst>
              </p:cNvPr>
              <p:cNvGrpSpPr/>
              <p:nvPr/>
            </p:nvGrpSpPr>
            <p:grpSpPr>
              <a:xfrm>
                <a:off x="4481792" y="5644382"/>
                <a:ext cx="1859730" cy="162160"/>
                <a:chOff x="4481792" y="5453154"/>
                <a:chExt cx="1859730" cy="162160"/>
              </a:xfrm>
            </p:grpSpPr>
            <p:sp>
              <p:nvSpPr>
                <p:cNvPr id="137" name="Elipse 136">
                  <a:extLst>
                    <a:ext uri="{FF2B5EF4-FFF2-40B4-BE49-F238E27FC236}">
                      <a16:creationId xmlns:a16="http://schemas.microsoft.com/office/drawing/2014/main" id="{D15D9F78-4830-4046-8D9C-7475C18EEACF}"/>
                    </a:ext>
                  </a:extLst>
                </p:cNvPr>
                <p:cNvSpPr/>
                <p:nvPr/>
              </p:nvSpPr>
              <p:spPr>
                <a:xfrm>
                  <a:off x="4481792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 sz="1587"/>
                </a:p>
              </p:txBody>
            </p:sp>
            <p:sp>
              <p:nvSpPr>
                <p:cNvPr id="138" name="Elipse 137">
                  <a:extLst>
                    <a:ext uri="{FF2B5EF4-FFF2-40B4-BE49-F238E27FC236}">
                      <a16:creationId xmlns:a16="http://schemas.microsoft.com/office/drawing/2014/main" id="{9106BBF0-3FDA-43EF-82D8-A91CE86F7BCC}"/>
                    </a:ext>
                  </a:extLst>
                </p:cNvPr>
                <p:cNvSpPr/>
                <p:nvPr/>
              </p:nvSpPr>
              <p:spPr>
                <a:xfrm>
                  <a:off x="5071405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 sz="1587"/>
                </a:p>
              </p:txBody>
            </p:sp>
            <p:sp>
              <p:nvSpPr>
                <p:cNvPr id="139" name="Elipse 138">
                  <a:extLst>
                    <a:ext uri="{FF2B5EF4-FFF2-40B4-BE49-F238E27FC236}">
                      <a16:creationId xmlns:a16="http://schemas.microsoft.com/office/drawing/2014/main" id="{805C1B3D-B483-4E9A-BC43-3C3A34DCA29C}"/>
                    </a:ext>
                  </a:extLst>
                </p:cNvPr>
                <p:cNvSpPr/>
                <p:nvPr/>
              </p:nvSpPr>
              <p:spPr>
                <a:xfrm>
                  <a:off x="5590982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 sz="1587"/>
                </a:p>
              </p:txBody>
            </p:sp>
            <p:sp>
              <p:nvSpPr>
                <p:cNvPr id="140" name="Elipse 139">
                  <a:extLst>
                    <a:ext uri="{FF2B5EF4-FFF2-40B4-BE49-F238E27FC236}">
                      <a16:creationId xmlns:a16="http://schemas.microsoft.com/office/drawing/2014/main" id="{5ACBF1CC-D4AC-4C8B-8889-428A29D11D75}"/>
                    </a:ext>
                  </a:extLst>
                </p:cNvPr>
                <p:cNvSpPr/>
                <p:nvPr/>
              </p:nvSpPr>
              <p:spPr>
                <a:xfrm>
                  <a:off x="6201451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 sz="1587"/>
                </a:p>
              </p:txBody>
            </p:sp>
          </p:grpSp>
          <p:grpSp>
            <p:nvGrpSpPr>
              <p:cNvPr id="141" name="Grupo 140">
                <a:extLst>
                  <a:ext uri="{FF2B5EF4-FFF2-40B4-BE49-F238E27FC236}">
                    <a16:creationId xmlns:a16="http://schemas.microsoft.com/office/drawing/2014/main" id="{7B87E0F1-93A8-4239-876A-2C91F55A3FB3}"/>
                  </a:ext>
                </a:extLst>
              </p:cNvPr>
              <p:cNvGrpSpPr/>
              <p:nvPr/>
            </p:nvGrpSpPr>
            <p:grpSpPr>
              <a:xfrm>
                <a:off x="4482433" y="5835610"/>
                <a:ext cx="1859730" cy="162160"/>
                <a:chOff x="4481792" y="5453154"/>
                <a:chExt cx="1859730" cy="162160"/>
              </a:xfrm>
            </p:grpSpPr>
            <p:sp>
              <p:nvSpPr>
                <p:cNvPr id="142" name="Elipse 141">
                  <a:extLst>
                    <a:ext uri="{FF2B5EF4-FFF2-40B4-BE49-F238E27FC236}">
                      <a16:creationId xmlns:a16="http://schemas.microsoft.com/office/drawing/2014/main" id="{A875E401-1E64-47E4-A54B-900C61A61677}"/>
                    </a:ext>
                  </a:extLst>
                </p:cNvPr>
                <p:cNvSpPr/>
                <p:nvPr/>
              </p:nvSpPr>
              <p:spPr>
                <a:xfrm>
                  <a:off x="4481792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 sz="1587"/>
                </a:p>
              </p:txBody>
            </p:sp>
            <p:sp>
              <p:nvSpPr>
                <p:cNvPr id="143" name="Elipse 142">
                  <a:extLst>
                    <a:ext uri="{FF2B5EF4-FFF2-40B4-BE49-F238E27FC236}">
                      <a16:creationId xmlns:a16="http://schemas.microsoft.com/office/drawing/2014/main" id="{3DD59AD9-06DA-4644-919C-E7BC15F6BED6}"/>
                    </a:ext>
                  </a:extLst>
                </p:cNvPr>
                <p:cNvSpPr/>
                <p:nvPr/>
              </p:nvSpPr>
              <p:spPr>
                <a:xfrm>
                  <a:off x="5071405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 sz="1587"/>
                </a:p>
              </p:txBody>
            </p:sp>
            <p:sp>
              <p:nvSpPr>
                <p:cNvPr id="144" name="Elipse 143">
                  <a:extLst>
                    <a:ext uri="{FF2B5EF4-FFF2-40B4-BE49-F238E27FC236}">
                      <a16:creationId xmlns:a16="http://schemas.microsoft.com/office/drawing/2014/main" id="{6DDE1CF7-489F-47CF-8241-BA4E200CF4FA}"/>
                    </a:ext>
                  </a:extLst>
                </p:cNvPr>
                <p:cNvSpPr/>
                <p:nvPr/>
              </p:nvSpPr>
              <p:spPr>
                <a:xfrm>
                  <a:off x="5590982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 sz="1587"/>
                </a:p>
              </p:txBody>
            </p:sp>
            <p:sp>
              <p:nvSpPr>
                <p:cNvPr id="145" name="Elipse 144">
                  <a:extLst>
                    <a:ext uri="{FF2B5EF4-FFF2-40B4-BE49-F238E27FC236}">
                      <a16:creationId xmlns:a16="http://schemas.microsoft.com/office/drawing/2014/main" id="{5B84455B-4FC9-4372-B777-94DDE7FE150E}"/>
                    </a:ext>
                  </a:extLst>
                </p:cNvPr>
                <p:cNvSpPr/>
                <p:nvPr/>
              </p:nvSpPr>
              <p:spPr>
                <a:xfrm>
                  <a:off x="6201451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 sz="1587"/>
                </a:p>
              </p:txBody>
            </p:sp>
          </p:grpSp>
          <p:grpSp>
            <p:nvGrpSpPr>
              <p:cNvPr id="146" name="Grupo 145">
                <a:extLst>
                  <a:ext uri="{FF2B5EF4-FFF2-40B4-BE49-F238E27FC236}">
                    <a16:creationId xmlns:a16="http://schemas.microsoft.com/office/drawing/2014/main" id="{77951E04-423C-44AE-A9B2-24095C4C5B28}"/>
                  </a:ext>
                </a:extLst>
              </p:cNvPr>
              <p:cNvGrpSpPr/>
              <p:nvPr/>
            </p:nvGrpSpPr>
            <p:grpSpPr>
              <a:xfrm>
                <a:off x="4482817" y="6023918"/>
                <a:ext cx="1859730" cy="162160"/>
                <a:chOff x="4481792" y="5453154"/>
                <a:chExt cx="1859730" cy="162160"/>
              </a:xfrm>
            </p:grpSpPr>
            <p:sp>
              <p:nvSpPr>
                <p:cNvPr id="147" name="Elipse 146">
                  <a:extLst>
                    <a:ext uri="{FF2B5EF4-FFF2-40B4-BE49-F238E27FC236}">
                      <a16:creationId xmlns:a16="http://schemas.microsoft.com/office/drawing/2014/main" id="{EAE223AD-9981-454B-AC0F-D9BD55EC710C}"/>
                    </a:ext>
                  </a:extLst>
                </p:cNvPr>
                <p:cNvSpPr/>
                <p:nvPr/>
              </p:nvSpPr>
              <p:spPr>
                <a:xfrm>
                  <a:off x="4481792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 sz="1587"/>
                </a:p>
              </p:txBody>
            </p:sp>
            <p:sp>
              <p:nvSpPr>
                <p:cNvPr id="148" name="Elipse 147">
                  <a:extLst>
                    <a:ext uri="{FF2B5EF4-FFF2-40B4-BE49-F238E27FC236}">
                      <a16:creationId xmlns:a16="http://schemas.microsoft.com/office/drawing/2014/main" id="{A020B64C-03E0-4C7A-BBB0-B1EB17ACCB9A}"/>
                    </a:ext>
                  </a:extLst>
                </p:cNvPr>
                <p:cNvSpPr/>
                <p:nvPr/>
              </p:nvSpPr>
              <p:spPr>
                <a:xfrm>
                  <a:off x="5071405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 sz="1587"/>
                </a:p>
              </p:txBody>
            </p:sp>
            <p:sp>
              <p:nvSpPr>
                <p:cNvPr id="149" name="Elipse 148">
                  <a:extLst>
                    <a:ext uri="{FF2B5EF4-FFF2-40B4-BE49-F238E27FC236}">
                      <a16:creationId xmlns:a16="http://schemas.microsoft.com/office/drawing/2014/main" id="{CFEEB593-1C3D-4D7F-A633-27ED6ECE17BF}"/>
                    </a:ext>
                  </a:extLst>
                </p:cNvPr>
                <p:cNvSpPr/>
                <p:nvPr/>
              </p:nvSpPr>
              <p:spPr>
                <a:xfrm>
                  <a:off x="5590982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 sz="1587"/>
                </a:p>
              </p:txBody>
            </p:sp>
            <p:sp>
              <p:nvSpPr>
                <p:cNvPr id="150" name="Elipse 149">
                  <a:extLst>
                    <a:ext uri="{FF2B5EF4-FFF2-40B4-BE49-F238E27FC236}">
                      <a16:creationId xmlns:a16="http://schemas.microsoft.com/office/drawing/2014/main" id="{C42090CB-1504-4391-B330-728BEC78AAC5}"/>
                    </a:ext>
                  </a:extLst>
                </p:cNvPr>
                <p:cNvSpPr/>
                <p:nvPr/>
              </p:nvSpPr>
              <p:spPr>
                <a:xfrm>
                  <a:off x="6201451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 sz="1587"/>
                </a:p>
              </p:txBody>
            </p:sp>
          </p:grpSp>
        </p:grpSp>
        <p:grpSp>
          <p:nvGrpSpPr>
            <p:cNvPr id="151" name="Grupo 150">
              <a:extLst>
                <a:ext uri="{FF2B5EF4-FFF2-40B4-BE49-F238E27FC236}">
                  <a16:creationId xmlns:a16="http://schemas.microsoft.com/office/drawing/2014/main" id="{E3FB72F6-392F-40AB-A175-66BC4FD1180C}"/>
                </a:ext>
              </a:extLst>
            </p:cNvPr>
            <p:cNvGrpSpPr/>
            <p:nvPr/>
          </p:nvGrpSpPr>
          <p:grpSpPr>
            <a:xfrm>
              <a:off x="-40004" y="6773416"/>
              <a:ext cx="8066405" cy="366018"/>
              <a:chOff x="-128950" y="1710038"/>
              <a:chExt cx="8066405" cy="366018"/>
            </a:xfrm>
          </p:grpSpPr>
          <p:sp>
            <p:nvSpPr>
              <p:cNvPr id="152" name="Rectángulo 151">
                <a:extLst>
                  <a:ext uri="{FF2B5EF4-FFF2-40B4-BE49-F238E27FC236}">
                    <a16:creationId xmlns:a16="http://schemas.microsoft.com/office/drawing/2014/main" id="{8BFA794B-7B5C-4B21-A452-F05082E198A2}"/>
                  </a:ext>
                </a:extLst>
              </p:cNvPr>
              <p:cNvSpPr/>
              <p:nvPr/>
            </p:nvSpPr>
            <p:spPr>
              <a:xfrm>
                <a:off x="-117778" y="1710038"/>
                <a:ext cx="7844864" cy="358362"/>
              </a:xfrm>
              <a:prstGeom prst="rect">
                <a:avLst/>
              </a:prstGeom>
              <a:solidFill>
                <a:srgbClr val="79DC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 sz="1587"/>
              </a:p>
            </p:txBody>
          </p:sp>
          <p:sp>
            <p:nvSpPr>
              <p:cNvPr id="153" name="CuadroTexto 152">
                <a:extLst>
                  <a:ext uri="{FF2B5EF4-FFF2-40B4-BE49-F238E27FC236}">
                    <a16:creationId xmlns:a16="http://schemas.microsoft.com/office/drawing/2014/main" id="{B6E65149-4C4C-4DA3-BBD4-37E7A7D3A7A0}"/>
                  </a:ext>
                </a:extLst>
              </p:cNvPr>
              <p:cNvSpPr txBox="1"/>
              <p:nvPr/>
            </p:nvSpPr>
            <p:spPr>
              <a:xfrm>
                <a:off x="-128950" y="1725138"/>
                <a:ext cx="8066405" cy="3509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411" b="1" dirty="0">
                    <a:solidFill>
                      <a:schemeClr val="bg1"/>
                    </a:solidFill>
                    <a:latin typeface="Comic Sans MS" panose="030F0702030302020204" pitchFamily="66" charset="0"/>
                  </a:rPr>
                  <a:t>Autoevaluación</a:t>
                </a:r>
              </a:p>
            </p:txBody>
          </p:sp>
        </p:grpSp>
        <p:sp>
          <p:nvSpPr>
            <p:cNvPr id="155" name="CuadroTexto 154">
              <a:extLst>
                <a:ext uri="{FF2B5EF4-FFF2-40B4-BE49-F238E27FC236}">
                  <a16:creationId xmlns:a16="http://schemas.microsoft.com/office/drawing/2014/main" id="{6718D8D3-202C-4CDB-8F60-21504AA6438C}"/>
                </a:ext>
              </a:extLst>
            </p:cNvPr>
            <p:cNvSpPr txBox="1"/>
            <p:nvPr/>
          </p:nvSpPr>
          <p:spPr>
            <a:xfrm>
              <a:off x="28833" y="7032794"/>
              <a:ext cx="5831687" cy="13970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endParaRPr lang="es-MX" sz="1058" dirty="0">
                <a:latin typeface="Comic Sans MS" panose="030F0702030302020204" pitchFamily="66" charset="0"/>
              </a:endParaRPr>
            </a:p>
            <a:p>
              <a:pPr algn="just"/>
              <a:r>
                <a:rPr lang="es-MX" sz="1058" dirty="0">
                  <a:latin typeface="Comic Sans MS" panose="030F0702030302020204" pitchFamily="66" charset="0"/>
                </a:rPr>
                <a:t>Rescato los conocimientos previos</a:t>
              </a:r>
              <a:endParaRPr lang="es-MX" sz="1235" dirty="0">
                <a:latin typeface="Comic Sans MS" panose="030F0702030302020204" pitchFamily="66" charset="0"/>
              </a:endParaRPr>
            </a:p>
            <a:p>
              <a:pPr algn="just"/>
              <a:r>
                <a:rPr lang="es-MX" sz="1058" dirty="0">
                  <a:latin typeface="Comic Sans MS" panose="030F0702030302020204" pitchFamily="66" charset="0"/>
                </a:rPr>
                <a:t>Identifico y actúa conforme a las necesidades e intereses de los alumnos  </a:t>
              </a:r>
            </a:p>
            <a:p>
              <a:pPr algn="just"/>
              <a:r>
                <a:rPr lang="es-MX" sz="1058" dirty="0">
                  <a:latin typeface="Comic Sans MS" panose="030F0702030302020204" pitchFamily="66" charset="0"/>
                </a:rPr>
                <a:t>Fomento la participación de todos los alumnos </a:t>
              </a:r>
            </a:p>
            <a:p>
              <a:pPr algn="just"/>
              <a:r>
                <a:rPr lang="es-MX" sz="1058" dirty="0">
                  <a:latin typeface="Comic Sans MS" panose="030F0702030302020204" pitchFamily="66" charset="0"/>
                </a:rPr>
                <a:t>Otorgo consignas claras</a:t>
              </a:r>
            </a:p>
            <a:p>
              <a:pPr algn="just"/>
              <a:r>
                <a:rPr lang="es-MX" sz="1058" dirty="0">
                  <a:latin typeface="Comic Sans MS" panose="030F0702030302020204" pitchFamily="66" charset="0"/>
                </a:rPr>
                <a:t>Intervengo adecuadamente</a:t>
              </a:r>
            </a:p>
            <a:p>
              <a:pPr algn="just"/>
              <a:r>
                <a:rPr lang="es-MX" sz="1058" dirty="0">
                  <a:latin typeface="Comic Sans MS" panose="030F0702030302020204" pitchFamily="66" charset="0"/>
                </a:rPr>
                <a:t>Fomento la autonomía de los alumnos </a:t>
              </a:r>
            </a:p>
          </p:txBody>
        </p:sp>
        <p:grpSp>
          <p:nvGrpSpPr>
            <p:cNvPr id="202" name="Grupo 201">
              <a:extLst>
                <a:ext uri="{FF2B5EF4-FFF2-40B4-BE49-F238E27FC236}">
                  <a16:creationId xmlns:a16="http://schemas.microsoft.com/office/drawing/2014/main" id="{F323BF70-7EB4-430E-8E9D-EF851C22D91D}"/>
                </a:ext>
              </a:extLst>
            </p:cNvPr>
            <p:cNvGrpSpPr/>
            <p:nvPr/>
          </p:nvGrpSpPr>
          <p:grpSpPr>
            <a:xfrm>
              <a:off x="5378995" y="7091750"/>
              <a:ext cx="2255371" cy="1332960"/>
              <a:chOff x="5319913" y="7568918"/>
              <a:chExt cx="2255371" cy="1332960"/>
            </a:xfrm>
          </p:grpSpPr>
          <p:sp>
            <p:nvSpPr>
              <p:cNvPr id="161" name="CuadroTexto 160">
                <a:extLst>
                  <a:ext uri="{FF2B5EF4-FFF2-40B4-BE49-F238E27FC236}">
                    <a16:creationId xmlns:a16="http://schemas.microsoft.com/office/drawing/2014/main" id="{101E8FF4-B621-48FA-A3D7-D90BB0502AC4}"/>
                  </a:ext>
                </a:extLst>
              </p:cNvPr>
              <p:cNvSpPr txBox="1"/>
              <p:nvPr/>
            </p:nvSpPr>
            <p:spPr>
              <a:xfrm>
                <a:off x="5319913" y="7568918"/>
                <a:ext cx="2255371" cy="47395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058" dirty="0">
                    <a:latin typeface="Comic Sans MS" panose="030F0702030302020204" pitchFamily="66" charset="0"/>
                  </a:rPr>
                  <a:t>     Si            No   </a:t>
                </a:r>
              </a:p>
              <a:p>
                <a:pPr algn="ctr"/>
                <a:endParaRPr lang="es-MX" sz="1058" dirty="0">
                  <a:latin typeface="Comic Sans MS" panose="030F0702030302020204" pitchFamily="66" charset="0"/>
                </a:endParaRPr>
              </a:p>
            </p:txBody>
          </p:sp>
          <p:grpSp>
            <p:nvGrpSpPr>
              <p:cNvPr id="201" name="Grupo 200">
                <a:extLst>
                  <a:ext uri="{FF2B5EF4-FFF2-40B4-BE49-F238E27FC236}">
                    <a16:creationId xmlns:a16="http://schemas.microsoft.com/office/drawing/2014/main" id="{6C41977E-8F35-4BB6-9FB6-060C1D447201}"/>
                  </a:ext>
                </a:extLst>
              </p:cNvPr>
              <p:cNvGrpSpPr/>
              <p:nvPr/>
            </p:nvGrpSpPr>
            <p:grpSpPr>
              <a:xfrm>
                <a:off x="6120124" y="7772965"/>
                <a:ext cx="876598" cy="1128913"/>
                <a:chOff x="6128376" y="7763339"/>
                <a:chExt cx="876598" cy="1128913"/>
              </a:xfrm>
            </p:grpSpPr>
            <p:grpSp>
              <p:nvGrpSpPr>
                <p:cNvPr id="171" name="Grupo 170">
                  <a:extLst>
                    <a:ext uri="{FF2B5EF4-FFF2-40B4-BE49-F238E27FC236}">
                      <a16:creationId xmlns:a16="http://schemas.microsoft.com/office/drawing/2014/main" id="{B4DEC5E0-F6BB-4A34-A803-6D536089621A}"/>
                    </a:ext>
                  </a:extLst>
                </p:cNvPr>
                <p:cNvGrpSpPr/>
                <p:nvPr/>
              </p:nvGrpSpPr>
              <p:grpSpPr>
                <a:xfrm>
                  <a:off x="6135240" y="7763339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65" name="Elipse 164">
                    <a:extLst>
                      <a:ext uri="{FF2B5EF4-FFF2-40B4-BE49-F238E27FC236}">
                        <a16:creationId xmlns:a16="http://schemas.microsoft.com/office/drawing/2014/main" id="{FE1FD20A-6ED7-4845-8B11-A1EC792790C5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 sz="1587"/>
                  </a:p>
                </p:txBody>
              </p:sp>
              <p:sp>
                <p:nvSpPr>
                  <p:cNvPr id="166" name="Elipse 165">
                    <a:extLst>
                      <a:ext uri="{FF2B5EF4-FFF2-40B4-BE49-F238E27FC236}">
                        <a16:creationId xmlns:a16="http://schemas.microsoft.com/office/drawing/2014/main" id="{5D71AD41-6D0E-4CDB-B05D-3B103104F30C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 sz="1587"/>
                  </a:p>
                </p:txBody>
              </p:sp>
            </p:grpSp>
            <p:grpSp>
              <p:nvGrpSpPr>
                <p:cNvPr id="172" name="Grupo 171">
                  <a:extLst>
                    <a:ext uri="{FF2B5EF4-FFF2-40B4-BE49-F238E27FC236}">
                      <a16:creationId xmlns:a16="http://schemas.microsoft.com/office/drawing/2014/main" id="{6D934AB1-45F3-45B0-ADEB-632522282A96}"/>
                    </a:ext>
                  </a:extLst>
                </p:cNvPr>
                <p:cNvGrpSpPr/>
                <p:nvPr/>
              </p:nvGrpSpPr>
              <p:grpSpPr>
                <a:xfrm>
                  <a:off x="6144881" y="7952948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73" name="Elipse 172">
                    <a:extLst>
                      <a:ext uri="{FF2B5EF4-FFF2-40B4-BE49-F238E27FC236}">
                        <a16:creationId xmlns:a16="http://schemas.microsoft.com/office/drawing/2014/main" id="{E5A1820A-225E-426C-BB18-42E8BAA0D935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 sz="1587"/>
                  </a:p>
                </p:txBody>
              </p:sp>
              <p:sp>
                <p:nvSpPr>
                  <p:cNvPr id="174" name="Elipse 173">
                    <a:extLst>
                      <a:ext uri="{FF2B5EF4-FFF2-40B4-BE49-F238E27FC236}">
                        <a16:creationId xmlns:a16="http://schemas.microsoft.com/office/drawing/2014/main" id="{059BFFE8-E129-4AA5-883A-6A52AC975154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 sz="1587"/>
                  </a:p>
                </p:txBody>
              </p:sp>
            </p:grpSp>
            <p:grpSp>
              <p:nvGrpSpPr>
                <p:cNvPr id="175" name="Grupo 174">
                  <a:extLst>
                    <a:ext uri="{FF2B5EF4-FFF2-40B4-BE49-F238E27FC236}">
                      <a16:creationId xmlns:a16="http://schemas.microsoft.com/office/drawing/2014/main" id="{903AAAAF-062F-4F3F-93D0-FB8734EFD06E}"/>
                    </a:ext>
                  </a:extLst>
                </p:cNvPr>
                <p:cNvGrpSpPr/>
                <p:nvPr/>
              </p:nvGrpSpPr>
              <p:grpSpPr>
                <a:xfrm>
                  <a:off x="6128376" y="8146749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76" name="Elipse 175">
                    <a:extLst>
                      <a:ext uri="{FF2B5EF4-FFF2-40B4-BE49-F238E27FC236}">
                        <a16:creationId xmlns:a16="http://schemas.microsoft.com/office/drawing/2014/main" id="{5628CDCD-EA35-4E0D-A852-C8D40DB87C60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 sz="1587"/>
                  </a:p>
                </p:txBody>
              </p:sp>
              <p:sp>
                <p:nvSpPr>
                  <p:cNvPr id="177" name="Elipse 176">
                    <a:extLst>
                      <a:ext uri="{FF2B5EF4-FFF2-40B4-BE49-F238E27FC236}">
                        <a16:creationId xmlns:a16="http://schemas.microsoft.com/office/drawing/2014/main" id="{95FD5684-4773-460F-A507-B282D920AB05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 sz="1587"/>
                  </a:p>
                </p:txBody>
              </p:sp>
            </p:grpSp>
            <p:grpSp>
              <p:nvGrpSpPr>
                <p:cNvPr id="178" name="Grupo 177">
                  <a:extLst>
                    <a:ext uri="{FF2B5EF4-FFF2-40B4-BE49-F238E27FC236}">
                      <a16:creationId xmlns:a16="http://schemas.microsoft.com/office/drawing/2014/main" id="{68A79C76-CFC4-46B5-B524-B113AE261797}"/>
                    </a:ext>
                  </a:extLst>
                </p:cNvPr>
                <p:cNvGrpSpPr/>
                <p:nvPr/>
              </p:nvGrpSpPr>
              <p:grpSpPr>
                <a:xfrm>
                  <a:off x="6135240" y="8339765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79" name="Elipse 178">
                    <a:extLst>
                      <a:ext uri="{FF2B5EF4-FFF2-40B4-BE49-F238E27FC236}">
                        <a16:creationId xmlns:a16="http://schemas.microsoft.com/office/drawing/2014/main" id="{2CBBDFBE-EB0C-41CC-A88B-D5A807205905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 sz="1587"/>
                  </a:p>
                </p:txBody>
              </p:sp>
              <p:sp>
                <p:nvSpPr>
                  <p:cNvPr id="180" name="Elipse 179">
                    <a:extLst>
                      <a:ext uri="{FF2B5EF4-FFF2-40B4-BE49-F238E27FC236}">
                        <a16:creationId xmlns:a16="http://schemas.microsoft.com/office/drawing/2014/main" id="{7D157F79-D910-4D52-8F42-75F981207E22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 sz="1587"/>
                  </a:p>
                </p:txBody>
              </p:sp>
            </p:grpSp>
            <p:grpSp>
              <p:nvGrpSpPr>
                <p:cNvPr id="181" name="Grupo 180">
                  <a:extLst>
                    <a:ext uri="{FF2B5EF4-FFF2-40B4-BE49-F238E27FC236}">
                      <a16:creationId xmlns:a16="http://schemas.microsoft.com/office/drawing/2014/main" id="{1A443DDB-ACFE-4675-ABFF-E3444529CF83}"/>
                    </a:ext>
                  </a:extLst>
                </p:cNvPr>
                <p:cNvGrpSpPr/>
                <p:nvPr/>
              </p:nvGrpSpPr>
              <p:grpSpPr>
                <a:xfrm>
                  <a:off x="6135240" y="8532781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82" name="Elipse 181">
                    <a:extLst>
                      <a:ext uri="{FF2B5EF4-FFF2-40B4-BE49-F238E27FC236}">
                        <a16:creationId xmlns:a16="http://schemas.microsoft.com/office/drawing/2014/main" id="{E7A56ADF-EACC-40C7-9184-0E3F0740A45D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 sz="1587"/>
                  </a:p>
                </p:txBody>
              </p:sp>
              <p:sp>
                <p:nvSpPr>
                  <p:cNvPr id="183" name="Elipse 182">
                    <a:extLst>
                      <a:ext uri="{FF2B5EF4-FFF2-40B4-BE49-F238E27FC236}">
                        <a16:creationId xmlns:a16="http://schemas.microsoft.com/office/drawing/2014/main" id="{1973D5AE-4FF3-41F8-A147-1A0EDB4CCABB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 sz="1587"/>
                  </a:p>
                </p:txBody>
              </p:sp>
            </p:grpSp>
            <p:grpSp>
              <p:nvGrpSpPr>
                <p:cNvPr id="184" name="Grupo 183">
                  <a:extLst>
                    <a:ext uri="{FF2B5EF4-FFF2-40B4-BE49-F238E27FC236}">
                      <a16:creationId xmlns:a16="http://schemas.microsoft.com/office/drawing/2014/main" id="{A0DD16A7-4851-49C7-AD7E-6396DE84D217}"/>
                    </a:ext>
                  </a:extLst>
                </p:cNvPr>
                <p:cNvGrpSpPr/>
                <p:nvPr/>
              </p:nvGrpSpPr>
              <p:grpSpPr>
                <a:xfrm>
                  <a:off x="6135240" y="8725797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85" name="Elipse 184">
                    <a:extLst>
                      <a:ext uri="{FF2B5EF4-FFF2-40B4-BE49-F238E27FC236}">
                        <a16:creationId xmlns:a16="http://schemas.microsoft.com/office/drawing/2014/main" id="{A25605AE-999C-4A5F-B9C0-9B6032B44867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 sz="1587"/>
                  </a:p>
                </p:txBody>
              </p:sp>
              <p:sp>
                <p:nvSpPr>
                  <p:cNvPr id="186" name="Elipse 185">
                    <a:extLst>
                      <a:ext uri="{FF2B5EF4-FFF2-40B4-BE49-F238E27FC236}">
                        <a16:creationId xmlns:a16="http://schemas.microsoft.com/office/drawing/2014/main" id="{FA69E7DF-4506-4800-9CFD-AB1AC1E70A37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 sz="1587"/>
                  </a:p>
                </p:txBody>
              </p:sp>
            </p:grpSp>
          </p:grpSp>
        </p:grpSp>
        <p:sp>
          <p:nvSpPr>
            <p:cNvPr id="187" name="Rectángulo: esquinas redondeadas 186">
              <a:extLst>
                <a:ext uri="{FF2B5EF4-FFF2-40B4-BE49-F238E27FC236}">
                  <a16:creationId xmlns:a16="http://schemas.microsoft.com/office/drawing/2014/main" id="{2C0AD05E-6371-492F-9992-C11F91DAC77B}"/>
                </a:ext>
              </a:extLst>
            </p:cNvPr>
            <p:cNvSpPr/>
            <p:nvPr/>
          </p:nvSpPr>
          <p:spPr>
            <a:xfrm>
              <a:off x="31515" y="8404739"/>
              <a:ext cx="3829905" cy="1485112"/>
            </a:xfrm>
            <a:prstGeom prst="round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sz="1587"/>
            </a:p>
          </p:txBody>
        </p:sp>
        <p:sp>
          <p:nvSpPr>
            <p:cNvPr id="190" name="CuadroTexto 189">
              <a:extLst>
                <a:ext uri="{FF2B5EF4-FFF2-40B4-BE49-F238E27FC236}">
                  <a16:creationId xmlns:a16="http://schemas.microsoft.com/office/drawing/2014/main" id="{325B8F71-AFA8-4D1C-8817-B3B06A563118}"/>
                </a:ext>
              </a:extLst>
            </p:cNvPr>
            <p:cNvSpPr txBox="1"/>
            <p:nvPr/>
          </p:nvSpPr>
          <p:spPr>
            <a:xfrm>
              <a:off x="133839" y="8404739"/>
              <a:ext cx="3553735" cy="289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058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Logros</a:t>
              </a:r>
            </a:p>
          </p:txBody>
        </p:sp>
        <p:sp>
          <p:nvSpPr>
            <p:cNvPr id="192" name="CuadroTexto 191">
              <a:extLst>
                <a:ext uri="{FF2B5EF4-FFF2-40B4-BE49-F238E27FC236}">
                  <a16:creationId xmlns:a16="http://schemas.microsoft.com/office/drawing/2014/main" id="{85E2E26E-9342-4297-B7CB-788C1192AFE7}"/>
                </a:ext>
              </a:extLst>
            </p:cNvPr>
            <p:cNvSpPr txBox="1"/>
            <p:nvPr/>
          </p:nvSpPr>
          <p:spPr>
            <a:xfrm>
              <a:off x="-40004" y="8592963"/>
              <a:ext cx="3901419" cy="93561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s-MX" sz="1587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Considero que se logro que se participara de manera activa en las dos actividades empleadas</a:t>
              </a:r>
            </a:p>
          </p:txBody>
        </p:sp>
        <p:sp>
          <p:nvSpPr>
            <p:cNvPr id="194" name="Rectángulo: esquinas redondeadas 193">
              <a:extLst>
                <a:ext uri="{FF2B5EF4-FFF2-40B4-BE49-F238E27FC236}">
                  <a16:creationId xmlns:a16="http://schemas.microsoft.com/office/drawing/2014/main" id="{9AB7BEDB-7556-441A-9B5B-EEF117C2E971}"/>
                </a:ext>
              </a:extLst>
            </p:cNvPr>
            <p:cNvSpPr/>
            <p:nvPr/>
          </p:nvSpPr>
          <p:spPr>
            <a:xfrm>
              <a:off x="3896601" y="8451271"/>
              <a:ext cx="3829905" cy="1457700"/>
            </a:xfrm>
            <a:prstGeom prst="round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sz="1587" dirty="0"/>
            </a:p>
          </p:txBody>
        </p:sp>
        <p:sp>
          <p:nvSpPr>
            <p:cNvPr id="196" name="CuadroTexto 195">
              <a:extLst>
                <a:ext uri="{FF2B5EF4-FFF2-40B4-BE49-F238E27FC236}">
                  <a16:creationId xmlns:a16="http://schemas.microsoft.com/office/drawing/2014/main" id="{3E8B0A84-AA2E-44B9-9328-AF2D69544E7C}"/>
                </a:ext>
              </a:extLst>
            </p:cNvPr>
            <p:cNvSpPr txBox="1"/>
            <p:nvPr/>
          </p:nvSpPr>
          <p:spPr>
            <a:xfrm>
              <a:off x="4080631" y="8474478"/>
              <a:ext cx="3553735" cy="289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058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Dificultades</a:t>
              </a:r>
            </a:p>
          </p:txBody>
        </p:sp>
        <p:sp>
          <p:nvSpPr>
            <p:cNvPr id="198" name="CuadroTexto 197">
              <a:extLst>
                <a:ext uri="{FF2B5EF4-FFF2-40B4-BE49-F238E27FC236}">
                  <a16:creationId xmlns:a16="http://schemas.microsoft.com/office/drawing/2014/main" id="{8EA301CD-1810-4DA1-96E7-490B3EEE9E43}"/>
                </a:ext>
              </a:extLst>
            </p:cNvPr>
            <p:cNvSpPr txBox="1"/>
            <p:nvPr/>
          </p:nvSpPr>
          <p:spPr>
            <a:xfrm>
              <a:off x="3825086" y="8591560"/>
              <a:ext cx="3901419" cy="93561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endParaRPr lang="es-MX" sz="1587" dirty="0">
                <a:solidFill>
                  <a:schemeClr val="bg1"/>
                </a:solidFill>
                <a:latin typeface="Comic Sans MS" panose="030F0702030302020204" pitchFamily="66" charset="0"/>
              </a:endParaRPr>
            </a:p>
            <a:p>
              <a:pPr algn="ctr"/>
              <a:r>
                <a:rPr lang="es-MX" sz="1587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No todo el alumnado tuvo participación </a:t>
              </a:r>
            </a:p>
          </p:txBody>
        </p:sp>
      </p:grpSp>
      <p:pic>
        <p:nvPicPr>
          <p:cNvPr id="4" name="Imagen 3" descr="Imagen que contiene muñeca, juguete, dibujo&#10;&#10;Descripción generada automáticamente">
            <a:extLst>
              <a:ext uri="{FF2B5EF4-FFF2-40B4-BE49-F238E27FC236}">
                <a16:creationId xmlns:a16="http://schemas.microsoft.com/office/drawing/2014/main" id="{E22C5A1D-3DD3-4491-BA78-9B902ABAC39F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57419" y="247400"/>
            <a:ext cx="562456" cy="1071249"/>
          </a:xfrm>
          <a:prstGeom prst="rect">
            <a:avLst/>
          </a:prstGeom>
        </p:spPr>
      </p:pic>
      <p:sp>
        <p:nvSpPr>
          <p:cNvPr id="125" name="CuadroTexto 124"/>
          <p:cNvSpPr txBox="1"/>
          <p:nvPr/>
        </p:nvSpPr>
        <p:spPr>
          <a:xfrm>
            <a:off x="618980" y="414357"/>
            <a:ext cx="2768772" cy="3997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998" dirty="0" smtClean="0"/>
              <a:t>22</a:t>
            </a:r>
            <a:r>
              <a:rPr lang="es-MX" sz="1998" dirty="0" smtClean="0"/>
              <a:t>   </a:t>
            </a:r>
            <a:r>
              <a:rPr lang="es-MX" sz="1998" dirty="0" smtClean="0"/>
              <a:t>Junio   </a:t>
            </a:r>
            <a:r>
              <a:rPr lang="es-MX" sz="1998" dirty="0"/>
              <a:t>2021</a:t>
            </a:r>
          </a:p>
        </p:txBody>
      </p:sp>
      <p:sp>
        <p:nvSpPr>
          <p:cNvPr id="127" name="Elipse 126"/>
          <p:cNvSpPr/>
          <p:nvPr/>
        </p:nvSpPr>
        <p:spPr>
          <a:xfrm>
            <a:off x="854135" y="739180"/>
            <a:ext cx="304614" cy="362866"/>
          </a:xfrm>
          <a:prstGeom prst="ellipse">
            <a:avLst/>
          </a:prstGeom>
          <a:solidFill>
            <a:srgbClr val="FFCC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124"/>
          </a:p>
        </p:txBody>
      </p:sp>
      <p:sp>
        <p:nvSpPr>
          <p:cNvPr id="129" name="Rectángulo 128"/>
          <p:cNvSpPr/>
          <p:nvPr/>
        </p:nvSpPr>
        <p:spPr>
          <a:xfrm>
            <a:off x="2451054" y="2295122"/>
            <a:ext cx="956528" cy="462769"/>
          </a:xfrm>
          <a:prstGeom prst="rect">
            <a:avLst/>
          </a:prstGeom>
          <a:solidFill>
            <a:srgbClr val="FFCC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124"/>
          </a:p>
        </p:txBody>
      </p:sp>
      <p:sp>
        <p:nvSpPr>
          <p:cNvPr id="131" name="Rectángulo 130"/>
          <p:cNvSpPr/>
          <p:nvPr/>
        </p:nvSpPr>
        <p:spPr>
          <a:xfrm>
            <a:off x="3645616" y="2939828"/>
            <a:ext cx="662175" cy="345324"/>
          </a:xfrm>
          <a:prstGeom prst="rect">
            <a:avLst/>
          </a:prstGeom>
          <a:solidFill>
            <a:srgbClr val="FFCC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124"/>
          </a:p>
        </p:txBody>
      </p:sp>
      <p:sp>
        <p:nvSpPr>
          <p:cNvPr id="7" name="Elipse 6"/>
          <p:cNvSpPr/>
          <p:nvPr/>
        </p:nvSpPr>
        <p:spPr>
          <a:xfrm>
            <a:off x="154683" y="3819538"/>
            <a:ext cx="158736" cy="172811"/>
          </a:xfrm>
          <a:prstGeom prst="ellipse">
            <a:avLst/>
          </a:prstGeom>
          <a:solidFill>
            <a:srgbClr val="FFCC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124"/>
          </a:p>
        </p:txBody>
      </p:sp>
      <p:sp>
        <p:nvSpPr>
          <p:cNvPr id="133" name="Elipse 132"/>
          <p:cNvSpPr/>
          <p:nvPr/>
        </p:nvSpPr>
        <p:spPr>
          <a:xfrm>
            <a:off x="134914" y="4507451"/>
            <a:ext cx="158736" cy="172811"/>
          </a:xfrm>
          <a:prstGeom prst="ellipse">
            <a:avLst/>
          </a:prstGeom>
          <a:solidFill>
            <a:srgbClr val="FFCC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124"/>
          </a:p>
        </p:txBody>
      </p:sp>
      <p:sp>
        <p:nvSpPr>
          <p:cNvPr id="134" name="Elipse 133"/>
          <p:cNvSpPr/>
          <p:nvPr/>
        </p:nvSpPr>
        <p:spPr>
          <a:xfrm>
            <a:off x="151028" y="4684458"/>
            <a:ext cx="158736" cy="172811"/>
          </a:xfrm>
          <a:prstGeom prst="ellipse">
            <a:avLst/>
          </a:prstGeom>
          <a:solidFill>
            <a:srgbClr val="FFCC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124"/>
          </a:p>
        </p:txBody>
      </p:sp>
      <p:sp>
        <p:nvSpPr>
          <p:cNvPr id="154" name="Elipse 153"/>
          <p:cNvSpPr/>
          <p:nvPr/>
        </p:nvSpPr>
        <p:spPr>
          <a:xfrm>
            <a:off x="129070" y="4178656"/>
            <a:ext cx="158736" cy="172811"/>
          </a:xfrm>
          <a:prstGeom prst="ellipse">
            <a:avLst/>
          </a:prstGeom>
          <a:solidFill>
            <a:srgbClr val="FFCC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124"/>
          </a:p>
        </p:txBody>
      </p:sp>
      <p:sp>
        <p:nvSpPr>
          <p:cNvPr id="156" name="Elipse 155"/>
          <p:cNvSpPr/>
          <p:nvPr/>
        </p:nvSpPr>
        <p:spPr>
          <a:xfrm>
            <a:off x="4535240" y="5458304"/>
            <a:ext cx="158736" cy="172811"/>
          </a:xfrm>
          <a:prstGeom prst="ellipse">
            <a:avLst/>
          </a:prstGeom>
          <a:solidFill>
            <a:srgbClr val="FFCC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124"/>
          </a:p>
        </p:txBody>
      </p:sp>
      <p:sp>
        <p:nvSpPr>
          <p:cNvPr id="157" name="Elipse 156"/>
          <p:cNvSpPr/>
          <p:nvPr/>
        </p:nvSpPr>
        <p:spPr>
          <a:xfrm>
            <a:off x="4555317" y="5657751"/>
            <a:ext cx="158736" cy="172811"/>
          </a:xfrm>
          <a:prstGeom prst="ellipse">
            <a:avLst/>
          </a:prstGeom>
          <a:solidFill>
            <a:srgbClr val="FFCC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124"/>
          </a:p>
        </p:txBody>
      </p:sp>
      <p:sp>
        <p:nvSpPr>
          <p:cNvPr id="159" name="Elipse 158"/>
          <p:cNvSpPr/>
          <p:nvPr/>
        </p:nvSpPr>
        <p:spPr>
          <a:xfrm>
            <a:off x="4561836" y="5785681"/>
            <a:ext cx="158736" cy="172811"/>
          </a:xfrm>
          <a:prstGeom prst="ellipse">
            <a:avLst/>
          </a:prstGeom>
          <a:solidFill>
            <a:srgbClr val="FFCC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124"/>
          </a:p>
        </p:txBody>
      </p:sp>
      <p:sp>
        <p:nvSpPr>
          <p:cNvPr id="160" name="Elipse 159"/>
          <p:cNvSpPr/>
          <p:nvPr/>
        </p:nvSpPr>
        <p:spPr>
          <a:xfrm>
            <a:off x="4573672" y="5951621"/>
            <a:ext cx="158736" cy="172811"/>
          </a:xfrm>
          <a:prstGeom prst="ellipse">
            <a:avLst/>
          </a:prstGeom>
          <a:solidFill>
            <a:srgbClr val="FFCC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124"/>
          </a:p>
        </p:txBody>
      </p:sp>
      <p:sp>
        <p:nvSpPr>
          <p:cNvPr id="162" name="Elipse 161"/>
          <p:cNvSpPr/>
          <p:nvPr/>
        </p:nvSpPr>
        <p:spPr>
          <a:xfrm>
            <a:off x="6089879" y="6609364"/>
            <a:ext cx="158736" cy="172811"/>
          </a:xfrm>
          <a:prstGeom prst="ellipse">
            <a:avLst/>
          </a:prstGeom>
          <a:solidFill>
            <a:srgbClr val="FFCC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124"/>
          </a:p>
        </p:txBody>
      </p:sp>
      <p:sp>
        <p:nvSpPr>
          <p:cNvPr id="163" name="Elipse 162"/>
          <p:cNvSpPr/>
          <p:nvPr/>
        </p:nvSpPr>
        <p:spPr>
          <a:xfrm>
            <a:off x="5453286" y="6774759"/>
            <a:ext cx="158736" cy="172811"/>
          </a:xfrm>
          <a:prstGeom prst="ellipse">
            <a:avLst/>
          </a:prstGeom>
          <a:solidFill>
            <a:srgbClr val="FFCC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124"/>
          </a:p>
        </p:txBody>
      </p:sp>
      <p:sp>
        <p:nvSpPr>
          <p:cNvPr id="164" name="Elipse 163"/>
          <p:cNvSpPr/>
          <p:nvPr/>
        </p:nvSpPr>
        <p:spPr>
          <a:xfrm>
            <a:off x="6078763" y="6916880"/>
            <a:ext cx="158736" cy="172811"/>
          </a:xfrm>
          <a:prstGeom prst="ellipse">
            <a:avLst/>
          </a:prstGeom>
          <a:solidFill>
            <a:srgbClr val="FFCC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124"/>
          </a:p>
        </p:txBody>
      </p:sp>
      <p:sp>
        <p:nvSpPr>
          <p:cNvPr id="167" name="Elipse 166"/>
          <p:cNvSpPr/>
          <p:nvPr/>
        </p:nvSpPr>
        <p:spPr>
          <a:xfrm>
            <a:off x="5444397" y="7105224"/>
            <a:ext cx="158736" cy="172811"/>
          </a:xfrm>
          <a:prstGeom prst="ellipse">
            <a:avLst/>
          </a:prstGeom>
          <a:solidFill>
            <a:srgbClr val="FFCC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124"/>
          </a:p>
        </p:txBody>
      </p:sp>
      <p:sp>
        <p:nvSpPr>
          <p:cNvPr id="188" name="Elipse 187"/>
          <p:cNvSpPr/>
          <p:nvPr/>
        </p:nvSpPr>
        <p:spPr>
          <a:xfrm>
            <a:off x="5431292" y="7323597"/>
            <a:ext cx="158736" cy="172811"/>
          </a:xfrm>
          <a:prstGeom prst="ellipse">
            <a:avLst/>
          </a:prstGeom>
          <a:solidFill>
            <a:srgbClr val="FFCC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124"/>
          </a:p>
        </p:txBody>
      </p:sp>
      <p:sp>
        <p:nvSpPr>
          <p:cNvPr id="189" name="Elipse 188"/>
          <p:cNvSpPr/>
          <p:nvPr/>
        </p:nvSpPr>
        <p:spPr>
          <a:xfrm>
            <a:off x="5430144" y="7488338"/>
            <a:ext cx="158736" cy="172811"/>
          </a:xfrm>
          <a:prstGeom prst="ellipse">
            <a:avLst/>
          </a:prstGeom>
          <a:solidFill>
            <a:srgbClr val="FFCC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124"/>
          </a:p>
        </p:txBody>
      </p:sp>
      <p:sp>
        <p:nvSpPr>
          <p:cNvPr id="158" name="Rectángulo 157"/>
          <p:cNvSpPr/>
          <p:nvPr/>
        </p:nvSpPr>
        <p:spPr>
          <a:xfrm>
            <a:off x="1407893" y="2288964"/>
            <a:ext cx="956528" cy="462769"/>
          </a:xfrm>
          <a:prstGeom prst="rect">
            <a:avLst/>
          </a:prstGeom>
          <a:solidFill>
            <a:srgbClr val="FFCC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124"/>
          </a:p>
        </p:txBody>
      </p:sp>
    </p:spTree>
    <p:extLst>
      <p:ext uri="{BB962C8B-B14F-4D97-AF65-F5344CB8AC3E}">
        <p14:creationId xmlns:p14="http://schemas.microsoft.com/office/powerpoint/2010/main" val="41477599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كل الشكر والتقدير للأستاذة فتحية عبدالحافظ على الجهد المتميز والملموس  لتلاميذ الصف الاول الابتدائي | School binder covers, School binder, School  fram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858000" cy="9251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uadroTexto 2"/>
          <p:cNvSpPr txBox="1"/>
          <p:nvPr/>
        </p:nvSpPr>
        <p:spPr>
          <a:xfrm>
            <a:off x="1055077" y="1617785"/>
            <a:ext cx="4747845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Miércoles </a:t>
            </a:r>
            <a:r>
              <a:rPr lang="es-MX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23</a:t>
            </a:r>
            <a:r>
              <a:rPr lang="es-MX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de Junio 2021</a:t>
            </a:r>
          </a:p>
          <a:p>
            <a:endParaRPr lang="es-MX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s-MX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Hoy se registro la asistencia mediante un audio diciendo la fecha del día de hoy, se registro un total de 14 alumnos</a:t>
            </a:r>
            <a:r>
              <a:rPr lang="es-MX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s-MX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En el transcurso de la mañana se envió la actividad relacionada al área de lenguaje y comunicación donde el </a:t>
            </a:r>
            <a:r>
              <a:rPr lang="es-MX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alumno identificando los portadores de texto, se siguen recibiendo pocas evidencias</a:t>
            </a:r>
            <a:endParaRPr lang="es-MX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9294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o 1">
            <a:extLst>
              <a:ext uri="{FF2B5EF4-FFF2-40B4-BE49-F238E27FC236}">
                <a16:creationId xmlns:a16="http://schemas.microsoft.com/office/drawing/2014/main" id="{BA74D494-408A-4E9A-8CBA-796030CBE8BE}"/>
              </a:ext>
            </a:extLst>
          </p:cNvPr>
          <p:cNvGrpSpPr/>
          <p:nvPr/>
        </p:nvGrpSpPr>
        <p:grpSpPr>
          <a:xfrm>
            <a:off x="-53008" y="286414"/>
            <a:ext cx="7232793" cy="8648204"/>
            <a:chOff x="-60113" y="101667"/>
            <a:chExt cx="8202188" cy="9807304"/>
          </a:xfrm>
        </p:grpSpPr>
        <p:sp>
          <p:nvSpPr>
            <p:cNvPr id="6" name="Paralelogramo 5">
              <a:extLst>
                <a:ext uri="{FF2B5EF4-FFF2-40B4-BE49-F238E27FC236}">
                  <a16:creationId xmlns:a16="http://schemas.microsoft.com/office/drawing/2014/main" id="{47608943-0181-440C-B161-B8EF626947B5}"/>
                </a:ext>
              </a:extLst>
            </p:cNvPr>
            <p:cNvSpPr/>
            <p:nvPr/>
          </p:nvSpPr>
          <p:spPr>
            <a:xfrm>
              <a:off x="416385" y="210147"/>
              <a:ext cx="914400" cy="426720"/>
            </a:xfrm>
            <a:prstGeom prst="parallelogram">
              <a:avLst/>
            </a:prstGeom>
            <a:no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sz="1587"/>
            </a:p>
          </p:txBody>
        </p:sp>
        <p:sp>
          <p:nvSpPr>
            <p:cNvPr id="8" name="Paralelogramo 7">
              <a:extLst>
                <a:ext uri="{FF2B5EF4-FFF2-40B4-BE49-F238E27FC236}">
                  <a16:creationId xmlns:a16="http://schemas.microsoft.com/office/drawing/2014/main" id="{B33DFCE6-CAD3-4C51-BEC3-B49DE3E10F98}"/>
                </a:ext>
              </a:extLst>
            </p:cNvPr>
            <p:cNvSpPr/>
            <p:nvPr/>
          </p:nvSpPr>
          <p:spPr>
            <a:xfrm>
              <a:off x="1158065" y="210147"/>
              <a:ext cx="914400" cy="426720"/>
            </a:xfrm>
            <a:prstGeom prst="parallelogram">
              <a:avLst/>
            </a:prstGeom>
            <a:no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sz="1587"/>
            </a:p>
          </p:txBody>
        </p:sp>
        <p:sp>
          <p:nvSpPr>
            <p:cNvPr id="10" name="Paralelogramo 9">
              <a:extLst>
                <a:ext uri="{FF2B5EF4-FFF2-40B4-BE49-F238E27FC236}">
                  <a16:creationId xmlns:a16="http://schemas.microsoft.com/office/drawing/2014/main" id="{E9499F6D-0B37-4682-9B96-B4D34C2EF618}"/>
                </a:ext>
              </a:extLst>
            </p:cNvPr>
            <p:cNvSpPr/>
            <p:nvPr/>
          </p:nvSpPr>
          <p:spPr>
            <a:xfrm>
              <a:off x="1899745" y="210147"/>
              <a:ext cx="914400" cy="426720"/>
            </a:xfrm>
            <a:prstGeom prst="parallelogram">
              <a:avLst/>
            </a:prstGeom>
            <a:no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sz="1587"/>
            </a:p>
          </p:txBody>
        </p:sp>
        <p:grpSp>
          <p:nvGrpSpPr>
            <p:cNvPr id="13" name="Grupo 12">
              <a:extLst>
                <a:ext uri="{FF2B5EF4-FFF2-40B4-BE49-F238E27FC236}">
                  <a16:creationId xmlns:a16="http://schemas.microsoft.com/office/drawing/2014/main" id="{B9B108D8-2D8D-467D-B61E-DE552F2B74A5}"/>
                </a:ext>
              </a:extLst>
            </p:cNvPr>
            <p:cNvGrpSpPr/>
            <p:nvPr/>
          </p:nvGrpSpPr>
          <p:grpSpPr>
            <a:xfrm>
              <a:off x="355425" y="669897"/>
              <a:ext cx="432126" cy="535611"/>
              <a:chOff x="325120" y="927110"/>
              <a:chExt cx="432126" cy="535611"/>
            </a:xfrm>
          </p:grpSpPr>
          <p:sp>
            <p:nvSpPr>
              <p:cNvPr id="11" name="Elipse 10">
                <a:extLst>
                  <a:ext uri="{FF2B5EF4-FFF2-40B4-BE49-F238E27FC236}">
                    <a16:creationId xmlns:a16="http://schemas.microsoft.com/office/drawing/2014/main" id="{880D7D52-E52E-46A6-9AD5-0FE86D8981B4}"/>
                  </a:ext>
                </a:extLst>
              </p:cNvPr>
              <p:cNvSpPr/>
              <p:nvPr/>
            </p:nvSpPr>
            <p:spPr>
              <a:xfrm>
                <a:off x="325120" y="975360"/>
                <a:ext cx="406400" cy="426720"/>
              </a:xfrm>
              <a:prstGeom prst="ellipse">
                <a:avLst/>
              </a:prstGeom>
              <a:noFill/>
              <a:ln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 sz="1587"/>
              </a:p>
            </p:txBody>
          </p:sp>
          <p:sp>
            <p:nvSpPr>
              <p:cNvPr id="12" name="CuadroTexto 11">
                <a:extLst>
                  <a:ext uri="{FF2B5EF4-FFF2-40B4-BE49-F238E27FC236}">
                    <a16:creationId xmlns:a16="http://schemas.microsoft.com/office/drawing/2014/main" id="{2E00C428-416A-4D97-97D6-9A76941C2425}"/>
                  </a:ext>
                </a:extLst>
              </p:cNvPr>
              <p:cNvSpPr txBox="1"/>
              <p:nvPr/>
            </p:nvSpPr>
            <p:spPr>
              <a:xfrm>
                <a:off x="349684" y="927110"/>
                <a:ext cx="407562" cy="53561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s-MX" sz="2469" dirty="0">
                    <a:latin typeface="Comic Sans MS" panose="030F0702030302020204" pitchFamily="66" charset="0"/>
                  </a:rPr>
                  <a:t>L</a:t>
                </a:r>
              </a:p>
            </p:txBody>
          </p:sp>
        </p:grpSp>
        <p:sp>
          <p:nvSpPr>
            <p:cNvPr id="15" name="Elipse 14">
              <a:extLst>
                <a:ext uri="{FF2B5EF4-FFF2-40B4-BE49-F238E27FC236}">
                  <a16:creationId xmlns:a16="http://schemas.microsoft.com/office/drawing/2014/main" id="{1082DC44-6046-4DB4-9D18-B9DE01490DD4}"/>
                </a:ext>
              </a:extLst>
            </p:cNvPr>
            <p:cNvSpPr/>
            <p:nvPr/>
          </p:nvSpPr>
          <p:spPr>
            <a:xfrm>
              <a:off x="911740" y="699102"/>
              <a:ext cx="406400" cy="426720"/>
            </a:xfrm>
            <a:prstGeom prst="ellipse">
              <a:avLst/>
            </a:prstGeom>
            <a:noFill/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sz="1587"/>
            </a:p>
          </p:txBody>
        </p:sp>
        <p:sp>
          <p:nvSpPr>
            <p:cNvPr id="16" name="CuadroTexto 15">
              <a:extLst>
                <a:ext uri="{FF2B5EF4-FFF2-40B4-BE49-F238E27FC236}">
                  <a16:creationId xmlns:a16="http://schemas.microsoft.com/office/drawing/2014/main" id="{BE575634-FC98-441D-ACDC-E1C8A1435C25}"/>
                </a:ext>
              </a:extLst>
            </p:cNvPr>
            <p:cNvSpPr txBox="1"/>
            <p:nvPr/>
          </p:nvSpPr>
          <p:spPr>
            <a:xfrm>
              <a:off x="859216" y="664837"/>
              <a:ext cx="525722" cy="53561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469" dirty="0">
                  <a:latin typeface="Comic Sans MS" panose="030F0702030302020204" pitchFamily="66" charset="0"/>
                </a:rPr>
                <a:t>M</a:t>
              </a:r>
            </a:p>
          </p:txBody>
        </p:sp>
        <p:sp>
          <p:nvSpPr>
            <p:cNvPr id="18" name="Elipse 17">
              <a:extLst>
                <a:ext uri="{FF2B5EF4-FFF2-40B4-BE49-F238E27FC236}">
                  <a16:creationId xmlns:a16="http://schemas.microsoft.com/office/drawing/2014/main" id="{AB18F75A-0196-4C2E-8DAD-CD0713D15D0C}"/>
                </a:ext>
              </a:extLst>
            </p:cNvPr>
            <p:cNvSpPr/>
            <p:nvPr/>
          </p:nvSpPr>
          <p:spPr>
            <a:xfrm>
              <a:off x="1399789" y="699102"/>
              <a:ext cx="406400" cy="426720"/>
            </a:xfrm>
            <a:prstGeom prst="ellipse">
              <a:avLst/>
            </a:prstGeom>
            <a:noFill/>
            <a:ln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sz="1587"/>
            </a:p>
          </p:txBody>
        </p:sp>
        <p:sp>
          <p:nvSpPr>
            <p:cNvPr id="19" name="CuadroTexto 18">
              <a:extLst>
                <a:ext uri="{FF2B5EF4-FFF2-40B4-BE49-F238E27FC236}">
                  <a16:creationId xmlns:a16="http://schemas.microsoft.com/office/drawing/2014/main" id="{01D9B938-D65D-4623-994E-C181087BDD6E}"/>
                </a:ext>
              </a:extLst>
            </p:cNvPr>
            <p:cNvSpPr txBox="1"/>
            <p:nvPr/>
          </p:nvSpPr>
          <p:spPr>
            <a:xfrm>
              <a:off x="1353233" y="650852"/>
              <a:ext cx="525722" cy="53561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469" dirty="0">
                  <a:latin typeface="Comic Sans MS" panose="030F0702030302020204" pitchFamily="66" charset="0"/>
                </a:rPr>
                <a:t>M</a:t>
              </a:r>
            </a:p>
          </p:txBody>
        </p:sp>
        <p:sp>
          <p:nvSpPr>
            <p:cNvPr id="21" name="Elipse 20">
              <a:extLst>
                <a:ext uri="{FF2B5EF4-FFF2-40B4-BE49-F238E27FC236}">
                  <a16:creationId xmlns:a16="http://schemas.microsoft.com/office/drawing/2014/main" id="{85E30B17-2BF6-437C-83C0-21DA04B245F6}"/>
                </a:ext>
              </a:extLst>
            </p:cNvPr>
            <p:cNvSpPr/>
            <p:nvPr/>
          </p:nvSpPr>
          <p:spPr>
            <a:xfrm>
              <a:off x="1910707" y="682587"/>
              <a:ext cx="406400" cy="426720"/>
            </a:xfrm>
            <a:prstGeom prst="ellipse">
              <a:avLst/>
            </a:prstGeom>
            <a:noFill/>
            <a:ln>
              <a:solidFill>
                <a:srgbClr val="9966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MX" sz="1587" dirty="0"/>
                <a:t>  </a:t>
              </a:r>
            </a:p>
          </p:txBody>
        </p:sp>
        <p:sp>
          <p:nvSpPr>
            <p:cNvPr id="22" name="CuadroTexto 21">
              <a:extLst>
                <a:ext uri="{FF2B5EF4-FFF2-40B4-BE49-F238E27FC236}">
                  <a16:creationId xmlns:a16="http://schemas.microsoft.com/office/drawing/2014/main" id="{D10FE9A1-28D5-4310-BD57-3A5884781B43}"/>
                </a:ext>
              </a:extLst>
            </p:cNvPr>
            <p:cNvSpPr txBox="1"/>
            <p:nvPr/>
          </p:nvSpPr>
          <p:spPr>
            <a:xfrm>
              <a:off x="1921391" y="682587"/>
              <a:ext cx="310716" cy="53561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MX" sz="2469" dirty="0">
                  <a:latin typeface="Comic Sans MS" panose="030F0702030302020204" pitchFamily="66" charset="0"/>
                </a:rPr>
                <a:t>J</a:t>
              </a:r>
            </a:p>
          </p:txBody>
        </p:sp>
        <p:sp>
          <p:nvSpPr>
            <p:cNvPr id="24" name="Elipse 23">
              <a:extLst>
                <a:ext uri="{FF2B5EF4-FFF2-40B4-BE49-F238E27FC236}">
                  <a16:creationId xmlns:a16="http://schemas.microsoft.com/office/drawing/2014/main" id="{8A385A63-D308-45E3-A890-7B5BB1C03A3A}"/>
                </a:ext>
              </a:extLst>
            </p:cNvPr>
            <p:cNvSpPr/>
            <p:nvPr/>
          </p:nvSpPr>
          <p:spPr>
            <a:xfrm>
              <a:off x="2415408" y="714322"/>
              <a:ext cx="406400" cy="426720"/>
            </a:xfrm>
            <a:prstGeom prst="ellipse">
              <a:avLst/>
            </a:prstGeom>
            <a:noFill/>
            <a:ln>
              <a:solidFill>
                <a:srgbClr val="9966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sz="1587"/>
            </a:p>
          </p:txBody>
        </p:sp>
        <p:sp>
          <p:nvSpPr>
            <p:cNvPr id="25" name="CuadroTexto 24">
              <a:extLst>
                <a:ext uri="{FF2B5EF4-FFF2-40B4-BE49-F238E27FC236}">
                  <a16:creationId xmlns:a16="http://schemas.microsoft.com/office/drawing/2014/main" id="{675EA713-7166-4AA9-B421-958EB661CA25}"/>
                </a:ext>
              </a:extLst>
            </p:cNvPr>
            <p:cNvSpPr txBox="1"/>
            <p:nvPr/>
          </p:nvSpPr>
          <p:spPr>
            <a:xfrm>
              <a:off x="2395442" y="714322"/>
              <a:ext cx="442101" cy="53561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469" dirty="0">
                  <a:latin typeface="Comic Sans MS" panose="030F0702030302020204" pitchFamily="66" charset="0"/>
                </a:rPr>
                <a:t>V</a:t>
              </a:r>
            </a:p>
          </p:txBody>
        </p:sp>
        <p:grpSp>
          <p:nvGrpSpPr>
            <p:cNvPr id="37" name="Grupo 36">
              <a:extLst>
                <a:ext uri="{FF2B5EF4-FFF2-40B4-BE49-F238E27FC236}">
                  <a16:creationId xmlns:a16="http://schemas.microsoft.com/office/drawing/2014/main" id="{609E6B96-557A-4D3C-965B-8035DA291787}"/>
                </a:ext>
              </a:extLst>
            </p:cNvPr>
            <p:cNvGrpSpPr/>
            <p:nvPr/>
          </p:nvGrpSpPr>
          <p:grpSpPr>
            <a:xfrm>
              <a:off x="3129395" y="101667"/>
              <a:ext cx="3534242" cy="1126339"/>
              <a:chOff x="3024181" y="135293"/>
              <a:chExt cx="3534242" cy="1126339"/>
            </a:xfrm>
          </p:grpSpPr>
          <p:pic>
            <p:nvPicPr>
              <p:cNvPr id="5" name="Imagen 4" descr="Imagen que contiene cuarto, reloj&#10;&#10;Descripción generada automáticamente">
                <a:extLst>
                  <a:ext uri="{FF2B5EF4-FFF2-40B4-BE49-F238E27FC236}">
                    <a16:creationId xmlns:a16="http://schemas.microsoft.com/office/drawing/2014/main" id="{1F8B6B18-BBBC-4E3C-86D9-F00304A4797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024181" y="186307"/>
                <a:ext cx="833120" cy="1020354"/>
              </a:xfrm>
              <a:prstGeom prst="rect">
                <a:avLst/>
              </a:prstGeom>
            </p:spPr>
          </p:pic>
          <p:pic>
            <p:nvPicPr>
              <p:cNvPr id="28" name="Imagen 27" descr="Imagen que contiene camiseta&#10;&#10;Descripción generada automáticamente">
                <a:extLst>
                  <a:ext uri="{FF2B5EF4-FFF2-40B4-BE49-F238E27FC236}">
                    <a16:creationId xmlns:a16="http://schemas.microsoft.com/office/drawing/2014/main" id="{E80C588A-7E82-4001-94A5-DE90FC28F93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947723" y="135293"/>
                <a:ext cx="586945" cy="1085720"/>
              </a:xfrm>
              <a:prstGeom prst="rect">
                <a:avLst/>
              </a:prstGeom>
            </p:spPr>
          </p:pic>
          <p:pic>
            <p:nvPicPr>
              <p:cNvPr id="30" name="Imagen 29" descr="Imagen que contiene dibujo&#10;&#10;Descripción generada automáticamente">
                <a:extLst>
                  <a:ext uri="{FF2B5EF4-FFF2-40B4-BE49-F238E27FC236}">
                    <a16:creationId xmlns:a16="http://schemas.microsoft.com/office/drawing/2014/main" id="{65450E8D-4A8F-47F5-9A99-0395E3E7560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609904" y="149582"/>
                <a:ext cx="586945" cy="1093804"/>
              </a:xfrm>
              <a:prstGeom prst="rect">
                <a:avLst/>
              </a:prstGeom>
            </p:spPr>
          </p:pic>
          <p:pic>
            <p:nvPicPr>
              <p:cNvPr id="32" name="Imagen 31">
                <a:extLst>
                  <a:ext uri="{FF2B5EF4-FFF2-40B4-BE49-F238E27FC236}">
                    <a16:creationId xmlns:a16="http://schemas.microsoft.com/office/drawing/2014/main" id="{360757C7-0204-411C-BC27-46C0D1504D7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265190" y="135293"/>
                <a:ext cx="715353" cy="1122383"/>
              </a:xfrm>
              <a:prstGeom prst="rect">
                <a:avLst/>
              </a:prstGeom>
            </p:spPr>
          </p:pic>
          <p:pic>
            <p:nvPicPr>
              <p:cNvPr id="34" name="Imagen 33" descr="Imagen que contiene dibujo&#10;&#10;Descripción generada automáticamente">
                <a:extLst>
                  <a:ext uri="{FF2B5EF4-FFF2-40B4-BE49-F238E27FC236}">
                    <a16:creationId xmlns:a16="http://schemas.microsoft.com/office/drawing/2014/main" id="{69E61F90-5C76-46E5-9AB4-46A4DAD5FA7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998931" y="164446"/>
                <a:ext cx="559492" cy="1097186"/>
              </a:xfrm>
              <a:prstGeom prst="rect">
                <a:avLst/>
              </a:prstGeom>
            </p:spPr>
          </p:pic>
        </p:grpSp>
        <p:sp>
          <p:nvSpPr>
            <p:cNvPr id="38" name="CuadroTexto 37">
              <a:extLst>
                <a:ext uri="{FF2B5EF4-FFF2-40B4-BE49-F238E27FC236}">
                  <a16:creationId xmlns:a16="http://schemas.microsoft.com/office/drawing/2014/main" id="{C0070B9A-B372-4799-9461-A579B3A946DE}"/>
                </a:ext>
              </a:extLst>
            </p:cNvPr>
            <p:cNvSpPr txBox="1"/>
            <p:nvPr/>
          </p:nvSpPr>
          <p:spPr>
            <a:xfrm>
              <a:off x="38869" y="1108892"/>
              <a:ext cx="7777163" cy="6586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MX" sz="1587" dirty="0"/>
                <a:t>Situación de Aprendizaje: _____________________________________________</a:t>
              </a:r>
            </a:p>
            <a:p>
              <a:r>
                <a:rPr lang="es-MX" sz="1587" dirty="0"/>
                <a:t>__________________________________________________________________</a:t>
              </a:r>
            </a:p>
          </p:txBody>
        </p:sp>
        <p:sp>
          <p:nvSpPr>
            <p:cNvPr id="39" name="Rectángulo 38">
              <a:extLst>
                <a:ext uri="{FF2B5EF4-FFF2-40B4-BE49-F238E27FC236}">
                  <a16:creationId xmlns:a16="http://schemas.microsoft.com/office/drawing/2014/main" id="{1A3DE5BB-AF26-4C12-B49E-ABDE42CACE67}"/>
                </a:ext>
              </a:extLst>
            </p:cNvPr>
            <p:cNvSpPr/>
            <p:nvPr/>
          </p:nvSpPr>
          <p:spPr>
            <a:xfrm>
              <a:off x="21138" y="1905531"/>
              <a:ext cx="7777162" cy="369332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sz="1587"/>
            </a:p>
          </p:txBody>
        </p:sp>
        <p:sp>
          <p:nvSpPr>
            <p:cNvPr id="40" name="CuadroTexto 39">
              <a:extLst>
                <a:ext uri="{FF2B5EF4-FFF2-40B4-BE49-F238E27FC236}">
                  <a16:creationId xmlns:a16="http://schemas.microsoft.com/office/drawing/2014/main" id="{EBB85D41-574F-42BC-9018-63249043977A}"/>
                </a:ext>
              </a:extLst>
            </p:cNvPr>
            <p:cNvSpPr txBox="1"/>
            <p:nvPr/>
          </p:nvSpPr>
          <p:spPr>
            <a:xfrm>
              <a:off x="-60113" y="1913838"/>
              <a:ext cx="7777162" cy="3509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411" b="1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Campos de formación y/o áreas de desarrollo personal y social a favorecer </a:t>
              </a:r>
            </a:p>
          </p:txBody>
        </p:sp>
        <p:grpSp>
          <p:nvGrpSpPr>
            <p:cNvPr id="72" name="Grupo 71">
              <a:extLst>
                <a:ext uri="{FF2B5EF4-FFF2-40B4-BE49-F238E27FC236}">
                  <a16:creationId xmlns:a16="http://schemas.microsoft.com/office/drawing/2014/main" id="{083CD8EE-5F7D-466F-B780-EFFFBFC05014}"/>
                </a:ext>
              </a:extLst>
            </p:cNvPr>
            <p:cNvGrpSpPr/>
            <p:nvPr/>
          </p:nvGrpSpPr>
          <p:grpSpPr>
            <a:xfrm>
              <a:off x="240392" y="2345731"/>
              <a:ext cx="7381107" cy="638839"/>
              <a:chOff x="-75901" y="2156819"/>
              <a:chExt cx="7381107" cy="638839"/>
            </a:xfrm>
          </p:grpSpPr>
          <p:grpSp>
            <p:nvGrpSpPr>
              <p:cNvPr id="44" name="Grupo 43">
                <a:extLst>
                  <a:ext uri="{FF2B5EF4-FFF2-40B4-BE49-F238E27FC236}">
                    <a16:creationId xmlns:a16="http://schemas.microsoft.com/office/drawing/2014/main" id="{12E0C998-9197-4DCB-81D4-DAD8211FDB84}"/>
                  </a:ext>
                </a:extLst>
              </p:cNvPr>
              <p:cNvGrpSpPr/>
              <p:nvPr/>
            </p:nvGrpSpPr>
            <p:grpSpPr>
              <a:xfrm>
                <a:off x="-75901" y="2156821"/>
                <a:ext cx="1443895" cy="562832"/>
                <a:chOff x="-169219" y="2121401"/>
                <a:chExt cx="1892685" cy="621799"/>
              </a:xfrm>
            </p:grpSpPr>
            <p:sp>
              <p:nvSpPr>
                <p:cNvPr id="42" name="Rectángulo 41">
                  <a:extLst>
                    <a:ext uri="{FF2B5EF4-FFF2-40B4-BE49-F238E27FC236}">
                      <a16:creationId xmlns:a16="http://schemas.microsoft.com/office/drawing/2014/main" id="{C56CE162-DF76-48EA-B669-0B397B284F1D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FFC000"/>
                </a:solidFill>
                <a:ln>
                  <a:solidFill>
                    <a:srgbClr val="FFC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 sz="1587"/>
                </a:p>
              </p:txBody>
            </p:sp>
            <p:sp>
              <p:nvSpPr>
                <p:cNvPr id="43" name="CuadroTexto 42">
                  <a:extLst>
                    <a:ext uri="{FF2B5EF4-FFF2-40B4-BE49-F238E27FC236}">
                      <a16:creationId xmlns:a16="http://schemas.microsoft.com/office/drawing/2014/main" id="{4D7A53C4-2AD3-46FF-A6B4-42DB355C7AEA}"/>
                    </a:ext>
                  </a:extLst>
                </p:cNvPr>
                <p:cNvSpPr txBox="1"/>
                <p:nvPr/>
              </p:nvSpPr>
              <p:spPr>
                <a:xfrm>
                  <a:off x="-169219" y="2139829"/>
                  <a:ext cx="1892685" cy="59188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235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Lenguaje y</a:t>
                  </a:r>
                </a:p>
                <a:p>
                  <a:pPr algn="ctr"/>
                  <a:r>
                    <a:rPr lang="es-MX" sz="1235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comunicación</a:t>
                  </a:r>
                  <a:endParaRPr lang="es-MX" sz="1587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57" name="Grupo 56">
                <a:extLst>
                  <a:ext uri="{FF2B5EF4-FFF2-40B4-BE49-F238E27FC236}">
                    <a16:creationId xmlns:a16="http://schemas.microsoft.com/office/drawing/2014/main" id="{1E968DB6-DCB7-4FE7-A0A4-1B7F8505EC91}"/>
                  </a:ext>
                </a:extLst>
              </p:cNvPr>
              <p:cNvGrpSpPr/>
              <p:nvPr/>
            </p:nvGrpSpPr>
            <p:grpSpPr>
              <a:xfrm>
                <a:off x="1121597" y="2156821"/>
                <a:ext cx="1443895" cy="562832"/>
                <a:chOff x="-171552" y="2121401"/>
                <a:chExt cx="1892685" cy="621799"/>
              </a:xfrm>
            </p:grpSpPr>
            <p:sp>
              <p:nvSpPr>
                <p:cNvPr id="58" name="Rectángulo 57">
                  <a:extLst>
                    <a:ext uri="{FF2B5EF4-FFF2-40B4-BE49-F238E27FC236}">
                      <a16:creationId xmlns:a16="http://schemas.microsoft.com/office/drawing/2014/main" id="{056A7F68-4482-4BD8-A9D9-2C976EF8C389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92D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 sz="1587"/>
                </a:p>
              </p:txBody>
            </p:sp>
            <p:sp>
              <p:nvSpPr>
                <p:cNvPr id="59" name="CuadroTexto 58">
                  <a:extLst>
                    <a:ext uri="{FF2B5EF4-FFF2-40B4-BE49-F238E27FC236}">
                      <a16:creationId xmlns:a16="http://schemas.microsoft.com/office/drawing/2014/main" id="{0E5E6861-0F13-4038-B433-32662CD9813E}"/>
                    </a:ext>
                  </a:extLst>
                </p:cNvPr>
                <p:cNvSpPr txBox="1"/>
                <p:nvPr/>
              </p:nvSpPr>
              <p:spPr>
                <a:xfrm>
                  <a:off x="-171552" y="2139829"/>
                  <a:ext cx="1892685" cy="59188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235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Pensamiento </a:t>
                  </a:r>
                </a:p>
                <a:p>
                  <a:pPr algn="ctr"/>
                  <a:r>
                    <a:rPr lang="es-MX" sz="1235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matemático</a:t>
                  </a:r>
                  <a:endParaRPr lang="es-MX" sz="1587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60" name="Grupo 59">
                <a:extLst>
                  <a:ext uri="{FF2B5EF4-FFF2-40B4-BE49-F238E27FC236}">
                    <a16:creationId xmlns:a16="http://schemas.microsoft.com/office/drawing/2014/main" id="{DE412BE8-0BFB-42DA-A279-3E2C07EC4A7C}"/>
                  </a:ext>
                </a:extLst>
              </p:cNvPr>
              <p:cNvGrpSpPr/>
              <p:nvPr/>
            </p:nvGrpSpPr>
            <p:grpSpPr>
              <a:xfrm>
                <a:off x="2280098" y="2156826"/>
                <a:ext cx="1443895" cy="638832"/>
                <a:chOff x="-204663" y="2121401"/>
                <a:chExt cx="1892685" cy="705760"/>
              </a:xfrm>
            </p:grpSpPr>
            <p:sp>
              <p:nvSpPr>
                <p:cNvPr id="61" name="Rectángulo 60">
                  <a:extLst>
                    <a:ext uri="{FF2B5EF4-FFF2-40B4-BE49-F238E27FC236}">
                      <a16:creationId xmlns:a16="http://schemas.microsoft.com/office/drawing/2014/main" id="{E36C0324-4B51-4ECA-9891-55F658027BAB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9966F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 sz="1587"/>
                </a:p>
              </p:txBody>
            </p:sp>
            <p:sp>
              <p:nvSpPr>
                <p:cNvPr id="62" name="CuadroTexto 61">
                  <a:extLst>
                    <a:ext uri="{FF2B5EF4-FFF2-40B4-BE49-F238E27FC236}">
                      <a16:creationId xmlns:a16="http://schemas.microsoft.com/office/drawing/2014/main" id="{8583341A-D28C-4BAF-AADF-7019A81EC3A9}"/>
                    </a:ext>
                  </a:extLst>
                </p:cNvPr>
                <p:cNvSpPr txBox="1"/>
                <p:nvPr/>
              </p:nvSpPr>
              <p:spPr>
                <a:xfrm>
                  <a:off x="-204663" y="2150444"/>
                  <a:ext cx="1892685" cy="67671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97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Exploración del mundo natural y social</a:t>
                  </a:r>
                  <a:endParaRPr lang="es-MX" sz="1235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63" name="Grupo 62">
                <a:extLst>
                  <a:ext uri="{FF2B5EF4-FFF2-40B4-BE49-F238E27FC236}">
                    <a16:creationId xmlns:a16="http://schemas.microsoft.com/office/drawing/2014/main" id="{E8EB032D-ACCC-40F9-AC96-D4AD28491475}"/>
                  </a:ext>
                </a:extLst>
              </p:cNvPr>
              <p:cNvGrpSpPr/>
              <p:nvPr/>
            </p:nvGrpSpPr>
            <p:grpSpPr>
              <a:xfrm>
                <a:off x="3367730" y="2156821"/>
                <a:ext cx="1443895" cy="562832"/>
                <a:chOff x="-359582" y="2121401"/>
                <a:chExt cx="1892685" cy="621799"/>
              </a:xfrm>
            </p:grpSpPr>
            <p:sp>
              <p:nvSpPr>
                <p:cNvPr id="64" name="Rectángulo 63">
                  <a:extLst>
                    <a:ext uri="{FF2B5EF4-FFF2-40B4-BE49-F238E27FC236}">
                      <a16:creationId xmlns:a16="http://schemas.microsoft.com/office/drawing/2014/main" id="{D258DB9C-57AA-4856-BAE0-1F787B576215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FF9999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 sz="1587"/>
                </a:p>
              </p:txBody>
            </p:sp>
            <p:sp>
              <p:nvSpPr>
                <p:cNvPr id="65" name="CuadroTexto 64">
                  <a:extLst>
                    <a:ext uri="{FF2B5EF4-FFF2-40B4-BE49-F238E27FC236}">
                      <a16:creationId xmlns:a16="http://schemas.microsoft.com/office/drawing/2014/main" id="{80935E19-64EA-4D41-9A3C-8E6C14C1C24B}"/>
                    </a:ext>
                  </a:extLst>
                </p:cNvPr>
                <p:cNvSpPr txBox="1"/>
                <p:nvPr/>
              </p:nvSpPr>
              <p:spPr>
                <a:xfrm>
                  <a:off x="-359582" y="2259260"/>
                  <a:ext cx="1892685" cy="353783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235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Artes</a:t>
                  </a:r>
                  <a:endParaRPr lang="es-MX" sz="1587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66" name="Grupo 65">
                <a:extLst>
                  <a:ext uri="{FF2B5EF4-FFF2-40B4-BE49-F238E27FC236}">
                    <a16:creationId xmlns:a16="http://schemas.microsoft.com/office/drawing/2014/main" id="{BFD2444E-F5BD-4D9A-B193-C16DC1378FBA}"/>
                  </a:ext>
                </a:extLst>
              </p:cNvPr>
              <p:cNvGrpSpPr/>
              <p:nvPr/>
            </p:nvGrpSpPr>
            <p:grpSpPr>
              <a:xfrm>
                <a:off x="4676184" y="2156819"/>
                <a:ext cx="1443895" cy="562832"/>
                <a:chOff x="-177539" y="2121399"/>
                <a:chExt cx="1892685" cy="621799"/>
              </a:xfrm>
            </p:grpSpPr>
            <p:sp>
              <p:nvSpPr>
                <p:cNvPr id="67" name="Rectángulo 66">
                  <a:extLst>
                    <a:ext uri="{FF2B5EF4-FFF2-40B4-BE49-F238E27FC236}">
                      <a16:creationId xmlns:a16="http://schemas.microsoft.com/office/drawing/2014/main" id="{7124B3F4-60CA-476B-BC85-C9A19C47FFA8}"/>
                    </a:ext>
                  </a:extLst>
                </p:cNvPr>
                <p:cNvSpPr/>
                <p:nvPr/>
              </p:nvSpPr>
              <p:spPr>
                <a:xfrm>
                  <a:off x="49096" y="2121399"/>
                  <a:ext cx="1483359" cy="621799"/>
                </a:xfrm>
                <a:prstGeom prst="rect">
                  <a:avLst/>
                </a:prstGeom>
                <a:solidFill>
                  <a:srgbClr val="79DCF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 sz="1587"/>
                </a:p>
              </p:txBody>
            </p:sp>
            <p:sp>
              <p:nvSpPr>
                <p:cNvPr id="68" name="CuadroTexto 67">
                  <a:extLst>
                    <a:ext uri="{FF2B5EF4-FFF2-40B4-BE49-F238E27FC236}">
                      <a16:creationId xmlns:a16="http://schemas.microsoft.com/office/drawing/2014/main" id="{A9F5438C-023C-4607-A434-6E5095D48236}"/>
                    </a:ext>
                  </a:extLst>
                </p:cNvPr>
                <p:cNvSpPr txBox="1"/>
                <p:nvPr/>
              </p:nvSpPr>
              <p:spPr>
                <a:xfrm>
                  <a:off x="-177539" y="2150449"/>
                  <a:ext cx="1892685" cy="59188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235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Educación </a:t>
                  </a:r>
                </a:p>
                <a:p>
                  <a:pPr algn="ctr"/>
                  <a:r>
                    <a:rPr lang="es-MX" sz="1235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Física</a:t>
                  </a:r>
                  <a:endParaRPr lang="es-MX" sz="1587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69" name="Grupo 68">
                <a:extLst>
                  <a:ext uri="{FF2B5EF4-FFF2-40B4-BE49-F238E27FC236}">
                    <a16:creationId xmlns:a16="http://schemas.microsoft.com/office/drawing/2014/main" id="{17AF4C5C-C2C8-4DED-BAD5-5F76BDE17A81}"/>
                  </a:ext>
                </a:extLst>
              </p:cNvPr>
              <p:cNvGrpSpPr/>
              <p:nvPr/>
            </p:nvGrpSpPr>
            <p:grpSpPr>
              <a:xfrm>
                <a:off x="5861311" y="2164898"/>
                <a:ext cx="1443895" cy="562832"/>
                <a:chOff x="-204658" y="2121401"/>
                <a:chExt cx="1892685" cy="621799"/>
              </a:xfrm>
            </p:grpSpPr>
            <p:sp>
              <p:nvSpPr>
                <p:cNvPr id="70" name="Rectángulo 69">
                  <a:extLst>
                    <a:ext uri="{FF2B5EF4-FFF2-40B4-BE49-F238E27FC236}">
                      <a16:creationId xmlns:a16="http://schemas.microsoft.com/office/drawing/2014/main" id="{5D5778F5-4584-429E-A2A1-9F50E2EFC902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CC99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 sz="1587"/>
                </a:p>
              </p:txBody>
            </p:sp>
            <p:sp>
              <p:nvSpPr>
                <p:cNvPr id="71" name="CuadroTexto 70">
                  <a:extLst>
                    <a:ext uri="{FF2B5EF4-FFF2-40B4-BE49-F238E27FC236}">
                      <a16:creationId xmlns:a16="http://schemas.microsoft.com/office/drawing/2014/main" id="{2A0E006F-6BFA-4E67-AD34-573EC50C0460}"/>
                    </a:ext>
                  </a:extLst>
                </p:cNvPr>
                <p:cNvSpPr txBox="1"/>
                <p:nvPr/>
              </p:nvSpPr>
              <p:spPr>
                <a:xfrm>
                  <a:off x="-204658" y="2154500"/>
                  <a:ext cx="1892685" cy="48970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97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Educación Socioemocional</a:t>
                  </a:r>
                  <a:endParaRPr lang="es-MX" sz="1235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</p:grpSp>
        <p:grpSp>
          <p:nvGrpSpPr>
            <p:cNvPr id="170" name="Grupo 169">
              <a:extLst>
                <a:ext uri="{FF2B5EF4-FFF2-40B4-BE49-F238E27FC236}">
                  <a16:creationId xmlns:a16="http://schemas.microsoft.com/office/drawing/2014/main" id="{5B59E4B5-6825-43CA-9212-E5117CC64809}"/>
                </a:ext>
              </a:extLst>
            </p:cNvPr>
            <p:cNvGrpSpPr/>
            <p:nvPr/>
          </p:nvGrpSpPr>
          <p:grpSpPr>
            <a:xfrm>
              <a:off x="166339" y="3077681"/>
              <a:ext cx="7777163" cy="454209"/>
              <a:chOff x="27396" y="2784923"/>
              <a:chExt cx="7777163" cy="454209"/>
            </a:xfrm>
          </p:grpSpPr>
          <p:sp>
            <p:nvSpPr>
              <p:cNvPr id="74" name="CuadroTexto 73">
                <a:extLst>
                  <a:ext uri="{FF2B5EF4-FFF2-40B4-BE49-F238E27FC236}">
                    <a16:creationId xmlns:a16="http://schemas.microsoft.com/office/drawing/2014/main" id="{7B12804B-9A35-41DE-B9A4-27DE69161C79}"/>
                  </a:ext>
                </a:extLst>
              </p:cNvPr>
              <p:cNvSpPr txBox="1"/>
              <p:nvPr/>
            </p:nvSpPr>
            <p:spPr>
              <a:xfrm>
                <a:off x="27396" y="2826030"/>
                <a:ext cx="7777163" cy="3816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11" dirty="0">
                    <a:latin typeface="Comic Sans MS" panose="030F0702030302020204" pitchFamily="66" charset="0"/>
                  </a:rPr>
                  <a:t>La jornada de trabajo fue</a:t>
                </a:r>
                <a:r>
                  <a:rPr lang="es-MX" sz="1587" dirty="0"/>
                  <a:t>:</a:t>
                </a:r>
              </a:p>
            </p:txBody>
          </p:sp>
          <p:sp>
            <p:nvSpPr>
              <p:cNvPr id="76" name="Paralelogramo 75">
                <a:extLst>
                  <a:ext uri="{FF2B5EF4-FFF2-40B4-BE49-F238E27FC236}">
                    <a16:creationId xmlns:a16="http://schemas.microsoft.com/office/drawing/2014/main" id="{60A599B8-BE07-4BBA-A281-EF28C0090E28}"/>
                  </a:ext>
                </a:extLst>
              </p:cNvPr>
              <p:cNvSpPr/>
              <p:nvPr/>
            </p:nvSpPr>
            <p:spPr>
              <a:xfrm>
                <a:off x="2727259" y="2784923"/>
                <a:ext cx="914400" cy="426720"/>
              </a:xfrm>
              <a:prstGeom prst="parallelogram">
                <a:avLst/>
              </a:prstGeom>
              <a:noFill/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 sz="1587"/>
              </a:p>
            </p:txBody>
          </p:sp>
          <p:sp>
            <p:nvSpPr>
              <p:cNvPr id="78" name="Paralelogramo 77">
                <a:extLst>
                  <a:ext uri="{FF2B5EF4-FFF2-40B4-BE49-F238E27FC236}">
                    <a16:creationId xmlns:a16="http://schemas.microsoft.com/office/drawing/2014/main" id="{91849B54-4BCF-4048-99A2-AC8047873550}"/>
                  </a:ext>
                </a:extLst>
              </p:cNvPr>
              <p:cNvSpPr/>
              <p:nvPr/>
            </p:nvSpPr>
            <p:spPr>
              <a:xfrm>
                <a:off x="3783995" y="2797336"/>
                <a:ext cx="914400" cy="426720"/>
              </a:xfrm>
              <a:prstGeom prst="parallelogram">
                <a:avLst/>
              </a:prstGeom>
              <a:noFill/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 sz="1587"/>
              </a:p>
            </p:txBody>
          </p:sp>
          <p:sp>
            <p:nvSpPr>
              <p:cNvPr id="80" name="Paralelogramo 79">
                <a:extLst>
                  <a:ext uri="{FF2B5EF4-FFF2-40B4-BE49-F238E27FC236}">
                    <a16:creationId xmlns:a16="http://schemas.microsoft.com/office/drawing/2014/main" id="{B064F40E-1706-4DE7-BFB7-44057684112C}"/>
                  </a:ext>
                </a:extLst>
              </p:cNvPr>
              <p:cNvSpPr/>
              <p:nvPr/>
            </p:nvSpPr>
            <p:spPr>
              <a:xfrm>
                <a:off x="4936360" y="2797336"/>
                <a:ext cx="914400" cy="426720"/>
              </a:xfrm>
              <a:prstGeom prst="parallelogram">
                <a:avLst/>
              </a:prstGeom>
              <a:noFill/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 sz="1587"/>
              </a:p>
            </p:txBody>
          </p:sp>
          <p:sp>
            <p:nvSpPr>
              <p:cNvPr id="82" name="Paralelogramo 81">
                <a:extLst>
                  <a:ext uri="{FF2B5EF4-FFF2-40B4-BE49-F238E27FC236}">
                    <a16:creationId xmlns:a16="http://schemas.microsoft.com/office/drawing/2014/main" id="{9A495760-0A05-4BBF-A6A0-798DA9FF3403}"/>
                  </a:ext>
                </a:extLst>
              </p:cNvPr>
              <p:cNvSpPr/>
              <p:nvPr/>
            </p:nvSpPr>
            <p:spPr>
              <a:xfrm>
                <a:off x="6135240" y="2812412"/>
                <a:ext cx="914400" cy="426720"/>
              </a:xfrm>
              <a:prstGeom prst="parallelogram">
                <a:avLst/>
              </a:prstGeom>
              <a:noFill/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 sz="1587"/>
              </a:p>
            </p:txBody>
          </p:sp>
          <p:sp>
            <p:nvSpPr>
              <p:cNvPr id="83" name="CuadroTexto 82">
                <a:extLst>
                  <a:ext uri="{FF2B5EF4-FFF2-40B4-BE49-F238E27FC236}">
                    <a16:creationId xmlns:a16="http://schemas.microsoft.com/office/drawing/2014/main" id="{967DD3A9-200C-4C55-8BC5-CCE26BA059E2}"/>
                  </a:ext>
                </a:extLst>
              </p:cNvPr>
              <p:cNvSpPr txBox="1"/>
              <p:nvPr/>
            </p:nvSpPr>
            <p:spPr>
              <a:xfrm>
                <a:off x="2788271" y="2881579"/>
                <a:ext cx="914591" cy="32023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235" dirty="0">
                    <a:latin typeface="Comic Sans MS" panose="030F0702030302020204" pitchFamily="66" charset="0"/>
                  </a:rPr>
                  <a:t>Exitosa</a:t>
                </a:r>
              </a:p>
            </p:txBody>
          </p:sp>
          <p:sp>
            <p:nvSpPr>
              <p:cNvPr id="85" name="CuadroTexto 84">
                <a:extLst>
                  <a:ext uri="{FF2B5EF4-FFF2-40B4-BE49-F238E27FC236}">
                    <a16:creationId xmlns:a16="http://schemas.microsoft.com/office/drawing/2014/main" id="{F09B523F-8A7C-480D-8661-5FA4C6F2E91D}"/>
                  </a:ext>
                </a:extLst>
              </p:cNvPr>
              <p:cNvSpPr txBox="1"/>
              <p:nvPr/>
            </p:nvSpPr>
            <p:spPr>
              <a:xfrm>
                <a:off x="3902327" y="2884214"/>
                <a:ext cx="914401" cy="32023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235" dirty="0">
                    <a:latin typeface="Comic Sans MS" panose="030F0702030302020204" pitchFamily="66" charset="0"/>
                  </a:rPr>
                  <a:t>Buena</a:t>
                </a:r>
              </a:p>
            </p:txBody>
          </p:sp>
          <p:sp>
            <p:nvSpPr>
              <p:cNvPr id="87" name="CuadroTexto 86">
                <a:extLst>
                  <a:ext uri="{FF2B5EF4-FFF2-40B4-BE49-F238E27FC236}">
                    <a16:creationId xmlns:a16="http://schemas.microsoft.com/office/drawing/2014/main" id="{738EC69C-9FF1-417C-B72A-2D7D20847ECA}"/>
                  </a:ext>
                </a:extLst>
              </p:cNvPr>
              <p:cNvSpPr txBox="1"/>
              <p:nvPr/>
            </p:nvSpPr>
            <p:spPr>
              <a:xfrm>
                <a:off x="4984175" y="2894967"/>
                <a:ext cx="914401" cy="32023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235" dirty="0">
                    <a:latin typeface="Comic Sans MS" panose="030F0702030302020204" pitchFamily="66" charset="0"/>
                  </a:rPr>
                  <a:t>Regular</a:t>
                </a:r>
                <a:endParaRPr lang="es-MX" sz="970" dirty="0"/>
              </a:p>
            </p:txBody>
          </p:sp>
          <p:sp>
            <p:nvSpPr>
              <p:cNvPr id="89" name="CuadroTexto 88">
                <a:extLst>
                  <a:ext uri="{FF2B5EF4-FFF2-40B4-BE49-F238E27FC236}">
                    <a16:creationId xmlns:a16="http://schemas.microsoft.com/office/drawing/2014/main" id="{1D108D3C-EB07-407F-9F55-E69D4D110D55}"/>
                  </a:ext>
                </a:extLst>
              </p:cNvPr>
              <p:cNvSpPr txBox="1"/>
              <p:nvPr/>
            </p:nvSpPr>
            <p:spPr>
              <a:xfrm>
                <a:off x="6341522" y="2894967"/>
                <a:ext cx="914401" cy="32023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235" dirty="0">
                    <a:latin typeface="Comic Sans MS" panose="030F0702030302020204" pitchFamily="66" charset="0"/>
                  </a:rPr>
                  <a:t>Mala</a:t>
                </a:r>
                <a:endParaRPr lang="es-MX" sz="1235" dirty="0"/>
              </a:p>
            </p:txBody>
          </p:sp>
        </p:grpSp>
        <p:grpSp>
          <p:nvGrpSpPr>
            <p:cNvPr id="169" name="Grupo 168">
              <a:extLst>
                <a:ext uri="{FF2B5EF4-FFF2-40B4-BE49-F238E27FC236}">
                  <a16:creationId xmlns:a16="http://schemas.microsoft.com/office/drawing/2014/main" id="{F98882BD-1128-4333-AD3C-C99E090A88D9}"/>
                </a:ext>
              </a:extLst>
            </p:cNvPr>
            <p:cNvGrpSpPr/>
            <p:nvPr/>
          </p:nvGrpSpPr>
          <p:grpSpPr>
            <a:xfrm>
              <a:off x="-60113" y="3701185"/>
              <a:ext cx="7866108" cy="1849948"/>
              <a:chOff x="-104586" y="3258293"/>
              <a:chExt cx="7866108" cy="1849948"/>
            </a:xfrm>
          </p:grpSpPr>
          <p:grpSp>
            <p:nvGrpSpPr>
              <p:cNvPr id="90" name="Grupo 89">
                <a:extLst>
                  <a:ext uri="{FF2B5EF4-FFF2-40B4-BE49-F238E27FC236}">
                    <a16:creationId xmlns:a16="http://schemas.microsoft.com/office/drawing/2014/main" id="{F98E8578-A55C-4D5A-B67B-F07061ED95EB}"/>
                  </a:ext>
                </a:extLst>
              </p:cNvPr>
              <p:cNvGrpSpPr/>
              <p:nvPr/>
            </p:nvGrpSpPr>
            <p:grpSpPr>
              <a:xfrm>
                <a:off x="-104586" y="3258293"/>
                <a:ext cx="7866108" cy="369332"/>
                <a:chOff x="-88946" y="1730772"/>
                <a:chExt cx="7866108" cy="369332"/>
              </a:xfrm>
            </p:grpSpPr>
            <p:sp>
              <p:nvSpPr>
                <p:cNvPr id="92" name="Rectángulo 91">
                  <a:extLst>
                    <a:ext uri="{FF2B5EF4-FFF2-40B4-BE49-F238E27FC236}">
                      <a16:creationId xmlns:a16="http://schemas.microsoft.com/office/drawing/2014/main" id="{5D321D22-2312-4122-957D-75CC9CBC1D04}"/>
                    </a:ext>
                  </a:extLst>
                </p:cNvPr>
                <p:cNvSpPr/>
                <p:nvPr/>
              </p:nvSpPr>
              <p:spPr>
                <a:xfrm>
                  <a:off x="0" y="1730772"/>
                  <a:ext cx="7777162" cy="369332"/>
                </a:xfrm>
                <a:prstGeom prst="rect">
                  <a:avLst/>
                </a:prstGeom>
                <a:solidFill>
                  <a:srgbClr val="FF9999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 sz="1587"/>
                </a:p>
              </p:txBody>
            </p:sp>
            <p:sp>
              <p:nvSpPr>
                <p:cNvPr id="93" name="CuadroTexto 92">
                  <a:extLst>
                    <a:ext uri="{FF2B5EF4-FFF2-40B4-BE49-F238E27FC236}">
                      <a16:creationId xmlns:a16="http://schemas.microsoft.com/office/drawing/2014/main" id="{CB4390D6-35FA-450B-A1D5-337BF7ED9267}"/>
                    </a:ext>
                  </a:extLst>
                </p:cNvPr>
                <p:cNvSpPr txBox="1"/>
                <p:nvPr/>
              </p:nvSpPr>
              <p:spPr>
                <a:xfrm>
                  <a:off x="-88946" y="1737642"/>
                  <a:ext cx="7777162" cy="350918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411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Aspectos de la planeación didáctica </a:t>
                  </a:r>
                </a:p>
              </p:txBody>
            </p:sp>
          </p:grpSp>
          <p:sp>
            <p:nvSpPr>
              <p:cNvPr id="99" name="CuadroTexto 98">
                <a:extLst>
                  <a:ext uri="{FF2B5EF4-FFF2-40B4-BE49-F238E27FC236}">
                    <a16:creationId xmlns:a16="http://schemas.microsoft.com/office/drawing/2014/main" id="{2C45F712-0E0F-4056-B8C7-58165A752422}"/>
                  </a:ext>
                </a:extLst>
              </p:cNvPr>
              <p:cNvSpPr txBox="1"/>
              <p:nvPr/>
            </p:nvSpPr>
            <p:spPr>
              <a:xfrm>
                <a:off x="-44436" y="3618476"/>
                <a:ext cx="7777163" cy="14897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235" dirty="0">
                    <a:latin typeface="Comic Sans MS" panose="030F0702030302020204" pitchFamily="66" charset="0"/>
                  </a:rPr>
                  <a:t>      </a:t>
                </a:r>
                <a:r>
                  <a:rPr lang="es-MX" sz="1058" dirty="0">
                    <a:latin typeface="Comic Sans MS" panose="030F0702030302020204" pitchFamily="66" charset="0"/>
                  </a:rPr>
                  <a:t>Logro de los aprendizajes esperados </a:t>
                </a:r>
                <a:endParaRPr lang="es-MX" sz="1235" dirty="0">
                  <a:latin typeface="Comic Sans MS" panose="030F0702030302020204" pitchFamily="66" charset="0"/>
                </a:endParaRPr>
              </a:p>
              <a:p>
                <a:r>
                  <a:rPr lang="es-MX" sz="1235" dirty="0">
                    <a:latin typeface="Comic Sans MS" panose="030F0702030302020204" pitchFamily="66" charset="0"/>
                  </a:rPr>
                  <a:t>      </a:t>
                </a:r>
                <a:r>
                  <a:rPr lang="es-MX" sz="1058" dirty="0">
                    <a:latin typeface="Comic Sans MS" panose="030F0702030302020204" pitchFamily="66" charset="0"/>
                  </a:rPr>
                  <a:t>Materiales educativos adecuados</a:t>
                </a:r>
              </a:p>
              <a:p>
                <a:r>
                  <a:rPr lang="es-MX" sz="1058" dirty="0">
                    <a:latin typeface="Comic Sans MS" panose="030F0702030302020204" pitchFamily="66" charset="0"/>
                  </a:rPr>
                  <a:t>       Nivel de complejidad adecuado </a:t>
                </a:r>
              </a:p>
              <a:p>
                <a:r>
                  <a:rPr lang="es-MX" sz="1058" dirty="0">
                    <a:latin typeface="Comic Sans MS" panose="030F0702030302020204" pitchFamily="66" charset="0"/>
                  </a:rPr>
                  <a:t>       Organización adecuada</a:t>
                </a:r>
              </a:p>
              <a:p>
                <a:r>
                  <a:rPr lang="es-MX" sz="1058" dirty="0">
                    <a:latin typeface="Comic Sans MS" panose="030F0702030302020204" pitchFamily="66" charset="0"/>
                  </a:rPr>
                  <a:t>       Tiempo planeado correctamente</a:t>
                </a:r>
              </a:p>
              <a:p>
                <a:r>
                  <a:rPr lang="es-MX" sz="1058" dirty="0">
                    <a:latin typeface="Comic Sans MS" panose="030F0702030302020204" pitchFamily="66" charset="0"/>
                  </a:rPr>
                  <a:t>       Actividades planeadas conforme a lo planeado </a:t>
                </a:r>
              </a:p>
              <a:p>
                <a:endParaRPr lang="es-MX" sz="1235" dirty="0"/>
              </a:p>
            </p:txBody>
          </p:sp>
          <p:sp>
            <p:nvSpPr>
              <p:cNvPr id="101" name="Elipse 100">
                <a:extLst>
                  <a:ext uri="{FF2B5EF4-FFF2-40B4-BE49-F238E27FC236}">
                    <a16:creationId xmlns:a16="http://schemas.microsoft.com/office/drawing/2014/main" id="{4A5C0622-884D-49F4-B550-4041500CA3C7}"/>
                  </a:ext>
                </a:extLst>
              </p:cNvPr>
              <p:cNvSpPr/>
              <p:nvPr/>
            </p:nvSpPr>
            <p:spPr>
              <a:xfrm>
                <a:off x="124089" y="3674275"/>
                <a:ext cx="140071" cy="148881"/>
              </a:xfrm>
              <a:prstGeom prst="ellipse">
                <a:avLst/>
              </a:prstGeom>
              <a:noFill/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 sz="1587"/>
              </a:p>
            </p:txBody>
          </p:sp>
          <p:sp>
            <p:nvSpPr>
              <p:cNvPr id="106" name="Elipse 105">
                <a:extLst>
                  <a:ext uri="{FF2B5EF4-FFF2-40B4-BE49-F238E27FC236}">
                    <a16:creationId xmlns:a16="http://schemas.microsoft.com/office/drawing/2014/main" id="{1506E085-6A92-4E7F-8A05-A323A3E5E11A}"/>
                  </a:ext>
                </a:extLst>
              </p:cNvPr>
              <p:cNvSpPr/>
              <p:nvPr/>
            </p:nvSpPr>
            <p:spPr>
              <a:xfrm>
                <a:off x="121868" y="3907985"/>
                <a:ext cx="140071" cy="148881"/>
              </a:xfrm>
              <a:prstGeom prst="ellipse">
                <a:avLst/>
              </a:prstGeom>
              <a:noFill/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 sz="1587"/>
              </a:p>
            </p:txBody>
          </p:sp>
          <p:sp>
            <p:nvSpPr>
              <p:cNvPr id="108" name="Elipse 107">
                <a:extLst>
                  <a:ext uri="{FF2B5EF4-FFF2-40B4-BE49-F238E27FC236}">
                    <a16:creationId xmlns:a16="http://schemas.microsoft.com/office/drawing/2014/main" id="{1212747E-7242-4965-9DA4-929E41C6D9E7}"/>
                  </a:ext>
                </a:extLst>
              </p:cNvPr>
              <p:cNvSpPr/>
              <p:nvPr/>
            </p:nvSpPr>
            <p:spPr>
              <a:xfrm>
                <a:off x="121867" y="4101514"/>
                <a:ext cx="140071" cy="148881"/>
              </a:xfrm>
              <a:prstGeom prst="ellipse">
                <a:avLst/>
              </a:prstGeom>
              <a:noFill/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 sz="1587"/>
              </a:p>
            </p:txBody>
          </p:sp>
          <p:sp>
            <p:nvSpPr>
              <p:cNvPr id="110" name="Elipse 109">
                <a:extLst>
                  <a:ext uri="{FF2B5EF4-FFF2-40B4-BE49-F238E27FC236}">
                    <a16:creationId xmlns:a16="http://schemas.microsoft.com/office/drawing/2014/main" id="{AEEE6733-B8DB-4A76-A1EF-35918716BFAE}"/>
                  </a:ext>
                </a:extLst>
              </p:cNvPr>
              <p:cNvSpPr/>
              <p:nvPr/>
            </p:nvSpPr>
            <p:spPr>
              <a:xfrm>
                <a:off x="121867" y="4295044"/>
                <a:ext cx="140071" cy="148881"/>
              </a:xfrm>
              <a:prstGeom prst="ellipse">
                <a:avLst/>
              </a:prstGeom>
              <a:noFill/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 sz="1587"/>
              </a:p>
            </p:txBody>
          </p:sp>
          <p:sp>
            <p:nvSpPr>
              <p:cNvPr id="112" name="Elipse 111">
                <a:extLst>
                  <a:ext uri="{FF2B5EF4-FFF2-40B4-BE49-F238E27FC236}">
                    <a16:creationId xmlns:a16="http://schemas.microsoft.com/office/drawing/2014/main" id="{049B3706-E439-4954-A6A5-40C7B2714B0B}"/>
                  </a:ext>
                </a:extLst>
              </p:cNvPr>
              <p:cNvSpPr/>
              <p:nvPr/>
            </p:nvSpPr>
            <p:spPr>
              <a:xfrm>
                <a:off x="121867" y="4468535"/>
                <a:ext cx="140071" cy="148881"/>
              </a:xfrm>
              <a:prstGeom prst="ellipse">
                <a:avLst/>
              </a:prstGeom>
              <a:noFill/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 sz="1587"/>
              </a:p>
            </p:txBody>
          </p:sp>
          <p:sp>
            <p:nvSpPr>
              <p:cNvPr id="114" name="Elipse 113">
                <a:extLst>
                  <a:ext uri="{FF2B5EF4-FFF2-40B4-BE49-F238E27FC236}">
                    <a16:creationId xmlns:a16="http://schemas.microsoft.com/office/drawing/2014/main" id="{6324721C-3F31-47D7-9E44-60A4C321DE28}"/>
                  </a:ext>
                </a:extLst>
              </p:cNvPr>
              <p:cNvSpPr/>
              <p:nvPr/>
            </p:nvSpPr>
            <p:spPr>
              <a:xfrm>
                <a:off x="121866" y="4655227"/>
                <a:ext cx="140071" cy="148881"/>
              </a:xfrm>
              <a:prstGeom prst="ellipse">
                <a:avLst/>
              </a:prstGeom>
              <a:noFill/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 sz="1587"/>
              </a:p>
            </p:txBody>
          </p:sp>
          <p:sp>
            <p:nvSpPr>
              <p:cNvPr id="115" name="CuadroTexto 114">
                <a:extLst>
                  <a:ext uri="{FF2B5EF4-FFF2-40B4-BE49-F238E27FC236}">
                    <a16:creationId xmlns:a16="http://schemas.microsoft.com/office/drawing/2014/main" id="{25E92943-3F55-46FD-819B-08C437F114C6}"/>
                  </a:ext>
                </a:extLst>
              </p:cNvPr>
              <p:cNvSpPr txBox="1"/>
              <p:nvPr/>
            </p:nvSpPr>
            <p:spPr>
              <a:xfrm>
                <a:off x="3639550" y="3590250"/>
                <a:ext cx="4114277" cy="102781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058" dirty="0">
                    <a:latin typeface="Comic Sans MS" panose="030F0702030302020204" pitchFamily="66" charset="0"/>
                  </a:rPr>
                  <a:t>Observaciones</a:t>
                </a:r>
              </a:p>
              <a:p>
                <a:pPr algn="ctr"/>
                <a:endParaRPr lang="es-MX" sz="1058" dirty="0">
                  <a:latin typeface="Comic Sans MS" panose="030F0702030302020204" pitchFamily="66" charset="0"/>
                </a:endParaRPr>
              </a:p>
              <a:p>
                <a:pPr algn="ctr"/>
                <a:r>
                  <a:rPr lang="es-MX" sz="1058" dirty="0">
                    <a:latin typeface="Comic Sans MS" panose="030F0702030302020204" pitchFamily="66" charset="0"/>
                  </a:rPr>
                  <a:t>No todos los alumnos cumplen con los trabajos, pero se mantiene una buena participación de un 40% del </a:t>
                </a:r>
                <a:r>
                  <a:rPr lang="es-MX" sz="1058" dirty="0" err="1">
                    <a:latin typeface="Comic Sans MS" panose="030F0702030302020204" pitchFamily="66" charset="0"/>
                  </a:rPr>
                  <a:t>aumnado</a:t>
                </a:r>
                <a:r>
                  <a:rPr lang="es-MX" sz="1058" dirty="0">
                    <a:latin typeface="Comic Sans MS" panose="030F0702030302020204" pitchFamily="66" charset="0"/>
                  </a:rPr>
                  <a:t>.</a:t>
                </a:r>
              </a:p>
            </p:txBody>
          </p:sp>
        </p:grpSp>
        <p:grpSp>
          <p:nvGrpSpPr>
            <p:cNvPr id="168" name="Grupo 167">
              <a:extLst>
                <a:ext uri="{FF2B5EF4-FFF2-40B4-BE49-F238E27FC236}">
                  <a16:creationId xmlns:a16="http://schemas.microsoft.com/office/drawing/2014/main" id="{BB09A73F-77AD-421C-9A12-1B07E4E28D91}"/>
                </a:ext>
              </a:extLst>
            </p:cNvPr>
            <p:cNvGrpSpPr/>
            <p:nvPr/>
          </p:nvGrpSpPr>
          <p:grpSpPr>
            <a:xfrm>
              <a:off x="0" y="5352851"/>
              <a:ext cx="8142075" cy="1404991"/>
              <a:chOff x="-106905" y="4811173"/>
              <a:chExt cx="8142075" cy="1404991"/>
            </a:xfrm>
          </p:grpSpPr>
          <p:grpSp>
            <p:nvGrpSpPr>
              <p:cNvPr id="116" name="Grupo 115">
                <a:extLst>
                  <a:ext uri="{FF2B5EF4-FFF2-40B4-BE49-F238E27FC236}">
                    <a16:creationId xmlns:a16="http://schemas.microsoft.com/office/drawing/2014/main" id="{86E20A7A-7587-4421-B56B-9A932A9F7109}"/>
                  </a:ext>
                </a:extLst>
              </p:cNvPr>
              <p:cNvGrpSpPr/>
              <p:nvPr/>
            </p:nvGrpSpPr>
            <p:grpSpPr>
              <a:xfrm>
                <a:off x="-106905" y="4811173"/>
                <a:ext cx="8142075" cy="426897"/>
                <a:chOff x="-91265" y="1649223"/>
                <a:chExt cx="8142075" cy="426897"/>
              </a:xfrm>
            </p:grpSpPr>
            <p:sp>
              <p:nvSpPr>
                <p:cNvPr id="117" name="Rectángulo 116">
                  <a:extLst>
                    <a:ext uri="{FF2B5EF4-FFF2-40B4-BE49-F238E27FC236}">
                      <a16:creationId xmlns:a16="http://schemas.microsoft.com/office/drawing/2014/main" id="{811F3B92-D7D1-4EAA-AF61-3E94D18C4AEE}"/>
                    </a:ext>
                  </a:extLst>
                </p:cNvPr>
                <p:cNvSpPr/>
                <p:nvPr/>
              </p:nvSpPr>
              <p:spPr>
                <a:xfrm>
                  <a:off x="-90086" y="1649223"/>
                  <a:ext cx="7777162" cy="369332"/>
                </a:xfrm>
                <a:prstGeom prst="rect">
                  <a:avLst/>
                </a:prstGeom>
                <a:solidFill>
                  <a:srgbClr val="9966F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 sz="1587"/>
                </a:p>
              </p:txBody>
            </p:sp>
            <p:sp>
              <p:nvSpPr>
                <p:cNvPr id="118" name="CuadroTexto 117">
                  <a:extLst>
                    <a:ext uri="{FF2B5EF4-FFF2-40B4-BE49-F238E27FC236}">
                      <a16:creationId xmlns:a16="http://schemas.microsoft.com/office/drawing/2014/main" id="{1B9E0E7C-C94D-4D33-90C9-F83AE03AC5F1}"/>
                    </a:ext>
                  </a:extLst>
                </p:cNvPr>
                <p:cNvSpPr txBox="1"/>
                <p:nvPr/>
              </p:nvSpPr>
              <p:spPr>
                <a:xfrm>
                  <a:off x="-91265" y="1725202"/>
                  <a:ext cx="8142075" cy="350918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411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Manifestaciones de los alumnos</a:t>
                  </a:r>
                </a:p>
              </p:txBody>
            </p:sp>
          </p:grpSp>
          <p:sp>
            <p:nvSpPr>
              <p:cNvPr id="122" name="CuadroTexto 121">
                <a:extLst>
                  <a:ext uri="{FF2B5EF4-FFF2-40B4-BE49-F238E27FC236}">
                    <a16:creationId xmlns:a16="http://schemas.microsoft.com/office/drawing/2014/main" id="{7C94A14D-3BCC-49E5-BA89-9E2AEF82C62C}"/>
                  </a:ext>
                </a:extLst>
              </p:cNvPr>
              <p:cNvSpPr txBox="1"/>
              <p:nvPr/>
            </p:nvSpPr>
            <p:spPr>
              <a:xfrm>
                <a:off x="-54750" y="5188352"/>
                <a:ext cx="3912051" cy="102781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:endParaRPr lang="es-MX" sz="1058" dirty="0">
                  <a:latin typeface="Comic Sans MS" panose="030F0702030302020204" pitchFamily="66" charset="0"/>
                </a:endParaRPr>
              </a:p>
              <a:p>
                <a:pPr algn="just"/>
                <a:r>
                  <a:rPr lang="es-MX" sz="1058" dirty="0">
                    <a:latin typeface="Comic Sans MS" panose="030F0702030302020204" pitchFamily="66" charset="0"/>
                  </a:rPr>
                  <a:t>Interés en las actividades</a:t>
                </a:r>
                <a:endParaRPr lang="es-MX" sz="1235" dirty="0">
                  <a:latin typeface="Comic Sans MS" panose="030F0702030302020204" pitchFamily="66" charset="0"/>
                </a:endParaRPr>
              </a:p>
              <a:p>
                <a:pPr algn="just"/>
                <a:r>
                  <a:rPr lang="es-MX" sz="1058" dirty="0">
                    <a:latin typeface="Comic Sans MS" panose="030F0702030302020204" pitchFamily="66" charset="0"/>
                  </a:rPr>
                  <a:t>Participación de la manera esperada</a:t>
                </a:r>
              </a:p>
              <a:p>
                <a:pPr algn="just"/>
                <a:r>
                  <a:rPr lang="es-MX" sz="1058" dirty="0">
                    <a:latin typeface="Comic Sans MS" panose="030F0702030302020204" pitchFamily="66" charset="0"/>
                  </a:rPr>
                  <a:t>Adaptación a la organización establecida</a:t>
                </a:r>
              </a:p>
              <a:p>
                <a:pPr algn="just"/>
                <a:r>
                  <a:rPr lang="es-MX" sz="1058" dirty="0">
                    <a:latin typeface="Comic Sans MS" panose="030F0702030302020204" pitchFamily="66" charset="0"/>
                  </a:rPr>
                  <a:t>Seguridad y cooperación al realizar las actividades</a:t>
                </a:r>
              </a:p>
            </p:txBody>
          </p:sp>
          <p:sp>
            <p:nvSpPr>
              <p:cNvPr id="126" name="CuadroTexto 125">
                <a:extLst>
                  <a:ext uri="{FF2B5EF4-FFF2-40B4-BE49-F238E27FC236}">
                    <a16:creationId xmlns:a16="http://schemas.microsoft.com/office/drawing/2014/main" id="{06161E3F-EC52-4DE5-966F-0CF0E691332C}"/>
                  </a:ext>
                </a:extLst>
              </p:cNvPr>
              <p:cNvSpPr txBox="1"/>
              <p:nvPr/>
            </p:nvSpPr>
            <p:spPr>
              <a:xfrm>
                <a:off x="3645357" y="5221690"/>
                <a:ext cx="3674655" cy="47395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058" dirty="0">
                    <a:latin typeface="Comic Sans MS" panose="030F0702030302020204" pitchFamily="66" charset="0"/>
                  </a:rPr>
                  <a:t>Todos   Algunos  Pocos   Ninguno</a:t>
                </a:r>
              </a:p>
              <a:p>
                <a:pPr algn="ctr"/>
                <a:endParaRPr lang="es-MX" sz="1058" dirty="0">
                  <a:latin typeface="Comic Sans MS" panose="030F0702030302020204" pitchFamily="66" charset="0"/>
                </a:endParaRPr>
              </a:p>
            </p:txBody>
          </p:sp>
          <p:grpSp>
            <p:nvGrpSpPr>
              <p:cNvPr id="135" name="Grupo 134">
                <a:extLst>
                  <a:ext uri="{FF2B5EF4-FFF2-40B4-BE49-F238E27FC236}">
                    <a16:creationId xmlns:a16="http://schemas.microsoft.com/office/drawing/2014/main" id="{0B4F29DE-BDD1-4173-913A-6F69F59C290F}"/>
                  </a:ext>
                </a:extLst>
              </p:cNvPr>
              <p:cNvGrpSpPr/>
              <p:nvPr/>
            </p:nvGrpSpPr>
            <p:grpSpPr>
              <a:xfrm>
                <a:off x="4481792" y="5453154"/>
                <a:ext cx="1859730" cy="162160"/>
                <a:chOff x="4481792" y="5453154"/>
                <a:chExt cx="1859730" cy="162160"/>
              </a:xfrm>
            </p:grpSpPr>
            <p:sp>
              <p:nvSpPr>
                <p:cNvPr id="124" name="Elipse 123">
                  <a:extLst>
                    <a:ext uri="{FF2B5EF4-FFF2-40B4-BE49-F238E27FC236}">
                      <a16:creationId xmlns:a16="http://schemas.microsoft.com/office/drawing/2014/main" id="{B36A7C95-12EB-4981-AD16-F8766A33023B}"/>
                    </a:ext>
                  </a:extLst>
                </p:cNvPr>
                <p:cNvSpPr/>
                <p:nvPr/>
              </p:nvSpPr>
              <p:spPr>
                <a:xfrm>
                  <a:off x="4481792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 sz="1587"/>
                </a:p>
              </p:txBody>
            </p:sp>
            <p:sp>
              <p:nvSpPr>
                <p:cNvPr id="128" name="Elipse 127">
                  <a:extLst>
                    <a:ext uri="{FF2B5EF4-FFF2-40B4-BE49-F238E27FC236}">
                      <a16:creationId xmlns:a16="http://schemas.microsoft.com/office/drawing/2014/main" id="{04898E7A-EFA5-4C5D-AA3E-E61854C86E67}"/>
                    </a:ext>
                  </a:extLst>
                </p:cNvPr>
                <p:cNvSpPr/>
                <p:nvPr/>
              </p:nvSpPr>
              <p:spPr>
                <a:xfrm>
                  <a:off x="5071405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 sz="1587"/>
                </a:p>
              </p:txBody>
            </p:sp>
            <p:sp>
              <p:nvSpPr>
                <p:cNvPr id="130" name="Elipse 129">
                  <a:extLst>
                    <a:ext uri="{FF2B5EF4-FFF2-40B4-BE49-F238E27FC236}">
                      <a16:creationId xmlns:a16="http://schemas.microsoft.com/office/drawing/2014/main" id="{00F070BD-3F46-4F6C-A422-B589D0DB19D7}"/>
                    </a:ext>
                  </a:extLst>
                </p:cNvPr>
                <p:cNvSpPr/>
                <p:nvPr/>
              </p:nvSpPr>
              <p:spPr>
                <a:xfrm>
                  <a:off x="5590982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 sz="1587"/>
                </a:p>
              </p:txBody>
            </p:sp>
            <p:sp>
              <p:nvSpPr>
                <p:cNvPr id="132" name="Elipse 131">
                  <a:extLst>
                    <a:ext uri="{FF2B5EF4-FFF2-40B4-BE49-F238E27FC236}">
                      <a16:creationId xmlns:a16="http://schemas.microsoft.com/office/drawing/2014/main" id="{1ADF766A-8C07-4C9C-954F-397B4C518373}"/>
                    </a:ext>
                  </a:extLst>
                </p:cNvPr>
                <p:cNvSpPr/>
                <p:nvPr/>
              </p:nvSpPr>
              <p:spPr>
                <a:xfrm>
                  <a:off x="6201451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 sz="1587"/>
                </a:p>
              </p:txBody>
            </p:sp>
          </p:grpSp>
          <p:grpSp>
            <p:nvGrpSpPr>
              <p:cNvPr id="136" name="Grupo 135">
                <a:extLst>
                  <a:ext uri="{FF2B5EF4-FFF2-40B4-BE49-F238E27FC236}">
                    <a16:creationId xmlns:a16="http://schemas.microsoft.com/office/drawing/2014/main" id="{0CAC7643-C6D9-4D4D-8809-A3E27B328AAE}"/>
                  </a:ext>
                </a:extLst>
              </p:cNvPr>
              <p:cNvGrpSpPr/>
              <p:nvPr/>
            </p:nvGrpSpPr>
            <p:grpSpPr>
              <a:xfrm>
                <a:off x="4481792" y="5644382"/>
                <a:ext cx="1859730" cy="162160"/>
                <a:chOff x="4481792" y="5453154"/>
                <a:chExt cx="1859730" cy="162160"/>
              </a:xfrm>
            </p:grpSpPr>
            <p:sp>
              <p:nvSpPr>
                <p:cNvPr id="137" name="Elipse 136">
                  <a:extLst>
                    <a:ext uri="{FF2B5EF4-FFF2-40B4-BE49-F238E27FC236}">
                      <a16:creationId xmlns:a16="http://schemas.microsoft.com/office/drawing/2014/main" id="{D15D9F78-4830-4046-8D9C-7475C18EEACF}"/>
                    </a:ext>
                  </a:extLst>
                </p:cNvPr>
                <p:cNvSpPr/>
                <p:nvPr/>
              </p:nvSpPr>
              <p:spPr>
                <a:xfrm>
                  <a:off x="4481792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 sz="1587"/>
                </a:p>
              </p:txBody>
            </p:sp>
            <p:sp>
              <p:nvSpPr>
                <p:cNvPr id="138" name="Elipse 137">
                  <a:extLst>
                    <a:ext uri="{FF2B5EF4-FFF2-40B4-BE49-F238E27FC236}">
                      <a16:creationId xmlns:a16="http://schemas.microsoft.com/office/drawing/2014/main" id="{9106BBF0-3FDA-43EF-82D8-A91CE86F7BCC}"/>
                    </a:ext>
                  </a:extLst>
                </p:cNvPr>
                <p:cNvSpPr/>
                <p:nvPr/>
              </p:nvSpPr>
              <p:spPr>
                <a:xfrm>
                  <a:off x="5071405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 sz="1587"/>
                </a:p>
              </p:txBody>
            </p:sp>
            <p:sp>
              <p:nvSpPr>
                <p:cNvPr id="139" name="Elipse 138">
                  <a:extLst>
                    <a:ext uri="{FF2B5EF4-FFF2-40B4-BE49-F238E27FC236}">
                      <a16:creationId xmlns:a16="http://schemas.microsoft.com/office/drawing/2014/main" id="{805C1B3D-B483-4E9A-BC43-3C3A34DCA29C}"/>
                    </a:ext>
                  </a:extLst>
                </p:cNvPr>
                <p:cNvSpPr/>
                <p:nvPr/>
              </p:nvSpPr>
              <p:spPr>
                <a:xfrm>
                  <a:off x="5590982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 sz="1587"/>
                </a:p>
              </p:txBody>
            </p:sp>
            <p:sp>
              <p:nvSpPr>
                <p:cNvPr id="140" name="Elipse 139">
                  <a:extLst>
                    <a:ext uri="{FF2B5EF4-FFF2-40B4-BE49-F238E27FC236}">
                      <a16:creationId xmlns:a16="http://schemas.microsoft.com/office/drawing/2014/main" id="{5ACBF1CC-D4AC-4C8B-8889-428A29D11D75}"/>
                    </a:ext>
                  </a:extLst>
                </p:cNvPr>
                <p:cNvSpPr/>
                <p:nvPr/>
              </p:nvSpPr>
              <p:spPr>
                <a:xfrm>
                  <a:off x="6201451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 sz="1587"/>
                </a:p>
              </p:txBody>
            </p:sp>
          </p:grpSp>
          <p:grpSp>
            <p:nvGrpSpPr>
              <p:cNvPr id="141" name="Grupo 140">
                <a:extLst>
                  <a:ext uri="{FF2B5EF4-FFF2-40B4-BE49-F238E27FC236}">
                    <a16:creationId xmlns:a16="http://schemas.microsoft.com/office/drawing/2014/main" id="{7B87E0F1-93A8-4239-876A-2C91F55A3FB3}"/>
                  </a:ext>
                </a:extLst>
              </p:cNvPr>
              <p:cNvGrpSpPr/>
              <p:nvPr/>
            </p:nvGrpSpPr>
            <p:grpSpPr>
              <a:xfrm>
                <a:off x="4482433" y="5835610"/>
                <a:ext cx="1859730" cy="162160"/>
                <a:chOff x="4481792" y="5453154"/>
                <a:chExt cx="1859730" cy="162160"/>
              </a:xfrm>
            </p:grpSpPr>
            <p:sp>
              <p:nvSpPr>
                <p:cNvPr id="142" name="Elipse 141">
                  <a:extLst>
                    <a:ext uri="{FF2B5EF4-FFF2-40B4-BE49-F238E27FC236}">
                      <a16:creationId xmlns:a16="http://schemas.microsoft.com/office/drawing/2014/main" id="{A875E401-1E64-47E4-A54B-900C61A61677}"/>
                    </a:ext>
                  </a:extLst>
                </p:cNvPr>
                <p:cNvSpPr/>
                <p:nvPr/>
              </p:nvSpPr>
              <p:spPr>
                <a:xfrm>
                  <a:off x="4481792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 sz="1587"/>
                </a:p>
              </p:txBody>
            </p:sp>
            <p:sp>
              <p:nvSpPr>
                <p:cNvPr id="143" name="Elipse 142">
                  <a:extLst>
                    <a:ext uri="{FF2B5EF4-FFF2-40B4-BE49-F238E27FC236}">
                      <a16:creationId xmlns:a16="http://schemas.microsoft.com/office/drawing/2014/main" id="{3DD59AD9-06DA-4644-919C-E7BC15F6BED6}"/>
                    </a:ext>
                  </a:extLst>
                </p:cNvPr>
                <p:cNvSpPr/>
                <p:nvPr/>
              </p:nvSpPr>
              <p:spPr>
                <a:xfrm>
                  <a:off x="5071405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 sz="1587"/>
                </a:p>
              </p:txBody>
            </p:sp>
            <p:sp>
              <p:nvSpPr>
                <p:cNvPr id="144" name="Elipse 143">
                  <a:extLst>
                    <a:ext uri="{FF2B5EF4-FFF2-40B4-BE49-F238E27FC236}">
                      <a16:creationId xmlns:a16="http://schemas.microsoft.com/office/drawing/2014/main" id="{6DDE1CF7-489F-47CF-8241-BA4E200CF4FA}"/>
                    </a:ext>
                  </a:extLst>
                </p:cNvPr>
                <p:cNvSpPr/>
                <p:nvPr/>
              </p:nvSpPr>
              <p:spPr>
                <a:xfrm>
                  <a:off x="5590982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 sz="1587"/>
                </a:p>
              </p:txBody>
            </p:sp>
            <p:sp>
              <p:nvSpPr>
                <p:cNvPr id="145" name="Elipse 144">
                  <a:extLst>
                    <a:ext uri="{FF2B5EF4-FFF2-40B4-BE49-F238E27FC236}">
                      <a16:creationId xmlns:a16="http://schemas.microsoft.com/office/drawing/2014/main" id="{5B84455B-4FC9-4372-B777-94DDE7FE150E}"/>
                    </a:ext>
                  </a:extLst>
                </p:cNvPr>
                <p:cNvSpPr/>
                <p:nvPr/>
              </p:nvSpPr>
              <p:spPr>
                <a:xfrm>
                  <a:off x="6201451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 sz="1587"/>
                </a:p>
              </p:txBody>
            </p:sp>
          </p:grpSp>
          <p:grpSp>
            <p:nvGrpSpPr>
              <p:cNvPr id="146" name="Grupo 145">
                <a:extLst>
                  <a:ext uri="{FF2B5EF4-FFF2-40B4-BE49-F238E27FC236}">
                    <a16:creationId xmlns:a16="http://schemas.microsoft.com/office/drawing/2014/main" id="{77951E04-423C-44AE-A9B2-24095C4C5B28}"/>
                  </a:ext>
                </a:extLst>
              </p:cNvPr>
              <p:cNvGrpSpPr/>
              <p:nvPr/>
            </p:nvGrpSpPr>
            <p:grpSpPr>
              <a:xfrm>
                <a:off x="4482817" y="6023918"/>
                <a:ext cx="1859730" cy="162160"/>
                <a:chOff x="4481792" y="5453154"/>
                <a:chExt cx="1859730" cy="162160"/>
              </a:xfrm>
            </p:grpSpPr>
            <p:sp>
              <p:nvSpPr>
                <p:cNvPr id="147" name="Elipse 146">
                  <a:extLst>
                    <a:ext uri="{FF2B5EF4-FFF2-40B4-BE49-F238E27FC236}">
                      <a16:creationId xmlns:a16="http://schemas.microsoft.com/office/drawing/2014/main" id="{EAE223AD-9981-454B-AC0F-D9BD55EC710C}"/>
                    </a:ext>
                  </a:extLst>
                </p:cNvPr>
                <p:cNvSpPr/>
                <p:nvPr/>
              </p:nvSpPr>
              <p:spPr>
                <a:xfrm>
                  <a:off x="4481792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 sz="1587"/>
                </a:p>
              </p:txBody>
            </p:sp>
            <p:sp>
              <p:nvSpPr>
                <p:cNvPr id="148" name="Elipse 147">
                  <a:extLst>
                    <a:ext uri="{FF2B5EF4-FFF2-40B4-BE49-F238E27FC236}">
                      <a16:creationId xmlns:a16="http://schemas.microsoft.com/office/drawing/2014/main" id="{A020B64C-03E0-4C7A-BBB0-B1EB17ACCB9A}"/>
                    </a:ext>
                  </a:extLst>
                </p:cNvPr>
                <p:cNvSpPr/>
                <p:nvPr/>
              </p:nvSpPr>
              <p:spPr>
                <a:xfrm>
                  <a:off x="5071405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 sz="1587"/>
                </a:p>
              </p:txBody>
            </p:sp>
            <p:sp>
              <p:nvSpPr>
                <p:cNvPr id="149" name="Elipse 148">
                  <a:extLst>
                    <a:ext uri="{FF2B5EF4-FFF2-40B4-BE49-F238E27FC236}">
                      <a16:creationId xmlns:a16="http://schemas.microsoft.com/office/drawing/2014/main" id="{CFEEB593-1C3D-4D7F-A633-27ED6ECE17BF}"/>
                    </a:ext>
                  </a:extLst>
                </p:cNvPr>
                <p:cNvSpPr/>
                <p:nvPr/>
              </p:nvSpPr>
              <p:spPr>
                <a:xfrm>
                  <a:off x="5590982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 sz="1587"/>
                </a:p>
              </p:txBody>
            </p:sp>
            <p:sp>
              <p:nvSpPr>
                <p:cNvPr id="150" name="Elipse 149">
                  <a:extLst>
                    <a:ext uri="{FF2B5EF4-FFF2-40B4-BE49-F238E27FC236}">
                      <a16:creationId xmlns:a16="http://schemas.microsoft.com/office/drawing/2014/main" id="{C42090CB-1504-4391-B330-728BEC78AAC5}"/>
                    </a:ext>
                  </a:extLst>
                </p:cNvPr>
                <p:cNvSpPr/>
                <p:nvPr/>
              </p:nvSpPr>
              <p:spPr>
                <a:xfrm>
                  <a:off x="6201451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 sz="1587"/>
                </a:p>
              </p:txBody>
            </p:sp>
          </p:grpSp>
        </p:grpSp>
        <p:grpSp>
          <p:nvGrpSpPr>
            <p:cNvPr id="151" name="Grupo 150">
              <a:extLst>
                <a:ext uri="{FF2B5EF4-FFF2-40B4-BE49-F238E27FC236}">
                  <a16:creationId xmlns:a16="http://schemas.microsoft.com/office/drawing/2014/main" id="{E3FB72F6-392F-40AB-A175-66BC4FD1180C}"/>
                </a:ext>
              </a:extLst>
            </p:cNvPr>
            <p:cNvGrpSpPr/>
            <p:nvPr/>
          </p:nvGrpSpPr>
          <p:grpSpPr>
            <a:xfrm>
              <a:off x="-40004" y="6773416"/>
              <a:ext cx="8066405" cy="366018"/>
              <a:chOff x="-128950" y="1710038"/>
              <a:chExt cx="8066405" cy="366018"/>
            </a:xfrm>
          </p:grpSpPr>
          <p:sp>
            <p:nvSpPr>
              <p:cNvPr id="152" name="Rectángulo 151">
                <a:extLst>
                  <a:ext uri="{FF2B5EF4-FFF2-40B4-BE49-F238E27FC236}">
                    <a16:creationId xmlns:a16="http://schemas.microsoft.com/office/drawing/2014/main" id="{8BFA794B-7B5C-4B21-A452-F05082E198A2}"/>
                  </a:ext>
                </a:extLst>
              </p:cNvPr>
              <p:cNvSpPr/>
              <p:nvPr/>
            </p:nvSpPr>
            <p:spPr>
              <a:xfrm>
                <a:off x="-117778" y="1710038"/>
                <a:ext cx="7844864" cy="358362"/>
              </a:xfrm>
              <a:prstGeom prst="rect">
                <a:avLst/>
              </a:prstGeom>
              <a:solidFill>
                <a:srgbClr val="79DC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 sz="1587"/>
              </a:p>
            </p:txBody>
          </p:sp>
          <p:sp>
            <p:nvSpPr>
              <p:cNvPr id="153" name="CuadroTexto 152">
                <a:extLst>
                  <a:ext uri="{FF2B5EF4-FFF2-40B4-BE49-F238E27FC236}">
                    <a16:creationId xmlns:a16="http://schemas.microsoft.com/office/drawing/2014/main" id="{B6E65149-4C4C-4DA3-BBD4-37E7A7D3A7A0}"/>
                  </a:ext>
                </a:extLst>
              </p:cNvPr>
              <p:cNvSpPr txBox="1"/>
              <p:nvPr/>
            </p:nvSpPr>
            <p:spPr>
              <a:xfrm>
                <a:off x="-128950" y="1725138"/>
                <a:ext cx="8066405" cy="3509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411" b="1" dirty="0">
                    <a:solidFill>
                      <a:schemeClr val="bg1"/>
                    </a:solidFill>
                    <a:latin typeface="Comic Sans MS" panose="030F0702030302020204" pitchFamily="66" charset="0"/>
                  </a:rPr>
                  <a:t>Autoevaluación</a:t>
                </a:r>
              </a:p>
            </p:txBody>
          </p:sp>
        </p:grpSp>
        <p:sp>
          <p:nvSpPr>
            <p:cNvPr id="155" name="CuadroTexto 154">
              <a:extLst>
                <a:ext uri="{FF2B5EF4-FFF2-40B4-BE49-F238E27FC236}">
                  <a16:creationId xmlns:a16="http://schemas.microsoft.com/office/drawing/2014/main" id="{6718D8D3-202C-4CDB-8F60-21504AA6438C}"/>
                </a:ext>
              </a:extLst>
            </p:cNvPr>
            <p:cNvSpPr txBox="1"/>
            <p:nvPr/>
          </p:nvSpPr>
          <p:spPr>
            <a:xfrm>
              <a:off x="28833" y="7032794"/>
              <a:ext cx="5831687" cy="13970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endParaRPr lang="es-MX" sz="1058" dirty="0">
                <a:latin typeface="Comic Sans MS" panose="030F0702030302020204" pitchFamily="66" charset="0"/>
              </a:endParaRPr>
            </a:p>
            <a:p>
              <a:pPr algn="just"/>
              <a:r>
                <a:rPr lang="es-MX" sz="1058" dirty="0">
                  <a:latin typeface="Comic Sans MS" panose="030F0702030302020204" pitchFamily="66" charset="0"/>
                </a:rPr>
                <a:t>Rescato los conocimientos previos</a:t>
              </a:r>
              <a:endParaRPr lang="es-MX" sz="1235" dirty="0">
                <a:latin typeface="Comic Sans MS" panose="030F0702030302020204" pitchFamily="66" charset="0"/>
              </a:endParaRPr>
            </a:p>
            <a:p>
              <a:pPr algn="just"/>
              <a:r>
                <a:rPr lang="es-MX" sz="1058" dirty="0">
                  <a:latin typeface="Comic Sans MS" panose="030F0702030302020204" pitchFamily="66" charset="0"/>
                </a:rPr>
                <a:t>Identifico y actúa conforme a las necesidades e intereses de los alumnos  </a:t>
              </a:r>
            </a:p>
            <a:p>
              <a:pPr algn="just"/>
              <a:r>
                <a:rPr lang="es-MX" sz="1058" dirty="0">
                  <a:latin typeface="Comic Sans MS" panose="030F0702030302020204" pitchFamily="66" charset="0"/>
                </a:rPr>
                <a:t>Fomento la participación de todos los alumnos </a:t>
              </a:r>
            </a:p>
            <a:p>
              <a:pPr algn="just"/>
              <a:r>
                <a:rPr lang="es-MX" sz="1058" dirty="0">
                  <a:latin typeface="Comic Sans MS" panose="030F0702030302020204" pitchFamily="66" charset="0"/>
                </a:rPr>
                <a:t>Otorgo consignas claras</a:t>
              </a:r>
            </a:p>
            <a:p>
              <a:pPr algn="just"/>
              <a:r>
                <a:rPr lang="es-MX" sz="1058" dirty="0">
                  <a:latin typeface="Comic Sans MS" panose="030F0702030302020204" pitchFamily="66" charset="0"/>
                </a:rPr>
                <a:t>Intervengo adecuadamente</a:t>
              </a:r>
            </a:p>
            <a:p>
              <a:pPr algn="just"/>
              <a:r>
                <a:rPr lang="es-MX" sz="1058" dirty="0">
                  <a:latin typeface="Comic Sans MS" panose="030F0702030302020204" pitchFamily="66" charset="0"/>
                </a:rPr>
                <a:t>Fomento la autonomía de los alumnos </a:t>
              </a:r>
            </a:p>
          </p:txBody>
        </p:sp>
        <p:grpSp>
          <p:nvGrpSpPr>
            <p:cNvPr id="202" name="Grupo 201">
              <a:extLst>
                <a:ext uri="{FF2B5EF4-FFF2-40B4-BE49-F238E27FC236}">
                  <a16:creationId xmlns:a16="http://schemas.microsoft.com/office/drawing/2014/main" id="{F323BF70-7EB4-430E-8E9D-EF851C22D91D}"/>
                </a:ext>
              </a:extLst>
            </p:cNvPr>
            <p:cNvGrpSpPr/>
            <p:nvPr/>
          </p:nvGrpSpPr>
          <p:grpSpPr>
            <a:xfrm>
              <a:off x="5378995" y="7091750"/>
              <a:ext cx="2255371" cy="1332960"/>
              <a:chOff x="5319913" y="7568918"/>
              <a:chExt cx="2255371" cy="1332960"/>
            </a:xfrm>
          </p:grpSpPr>
          <p:sp>
            <p:nvSpPr>
              <p:cNvPr id="161" name="CuadroTexto 160">
                <a:extLst>
                  <a:ext uri="{FF2B5EF4-FFF2-40B4-BE49-F238E27FC236}">
                    <a16:creationId xmlns:a16="http://schemas.microsoft.com/office/drawing/2014/main" id="{101E8FF4-B621-48FA-A3D7-D90BB0502AC4}"/>
                  </a:ext>
                </a:extLst>
              </p:cNvPr>
              <p:cNvSpPr txBox="1"/>
              <p:nvPr/>
            </p:nvSpPr>
            <p:spPr>
              <a:xfrm>
                <a:off x="5319913" y="7568918"/>
                <a:ext cx="2255371" cy="47395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058" dirty="0">
                    <a:latin typeface="Comic Sans MS" panose="030F0702030302020204" pitchFamily="66" charset="0"/>
                  </a:rPr>
                  <a:t>     Si            No   </a:t>
                </a:r>
              </a:p>
              <a:p>
                <a:pPr algn="ctr"/>
                <a:endParaRPr lang="es-MX" sz="1058" dirty="0">
                  <a:latin typeface="Comic Sans MS" panose="030F0702030302020204" pitchFamily="66" charset="0"/>
                </a:endParaRPr>
              </a:p>
            </p:txBody>
          </p:sp>
          <p:grpSp>
            <p:nvGrpSpPr>
              <p:cNvPr id="201" name="Grupo 200">
                <a:extLst>
                  <a:ext uri="{FF2B5EF4-FFF2-40B4-BE49-F238E27FC236}">
                    <a16:creationId xmlns:a16="http://schemas.microsoft.com/office/drawing/2014/main" id="{6C41977E-8F35-4BB6-9FB6-060C1D447201}"/>
                  </a:ext>
                </a:extLst>
              </p:cNvPr>
              <p:cNvGrpSpPr/>
              <p:nvPr/>
            </p:nvGrpSpPr>
            <p:grpSpPr>
              <a:xfrm>
                <a:off x="6120124" y="7772965"/>
                <a:ext cx="876598" cy="1128913"/>
                <a:chOff x="6128376" y="7763339"/>
                <a:chExt cx="876598" cy="1128913"/>
              </a:xfrm>
            </p:grpSpPr>
            <p:grpSp>
              <p:nvGrpSpPr>
                <p:cNvPr id="171" name="Grupo 170">
                  <a:extLst>
                    <a:ext uri="{FF2B5EF4-FFF2-40B4-BE49-F238E27FC236}">
                      <a16:creationId xmlns:a16="http://schemas.microsoft.com/office/drawing/2014/main" id="{B4DEC5E0-F6BB-4A34-A803-6D536089621A}"/>
                    </a:ext>
                  </a:extLst>
                </p:cNvPr>
                <p:cNvGrpSpPr/>
                <p:nvPr/>
              </p:nvGrpSpPr>
              <p:grpSpPr>
                <a:xfrm>
                  <a:off x="6135240" y="7763339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65" name="Elipse 164">
                    <a:extLst>
                      <a:ext uri="{FF2B5EF4-FFF2-40B4-BE49-F238E27FC236}">
                        <a16:creationId xmlns:a16="http://schemas.microsoft.com/office/drawing/2014/main" id="{FE1FD20A-6ED7-4845-8B11-A1EC792790C5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 sz="1587"/>
                  </a:p>
                </p:txBody>
              </p:sp>
              <p:sp>
                <p:nvSpPr>
                  <p:cNvPr id="166" name="Elipse 165">
                    <a:extLst>
                      <a:ext uri="{FF2B5EF4-FFF2-40B4-BE49-F238E27FC236}">
                        <a16:creationId xmlns:a16="http://schemas.microsoft.com/office/drawing/2014/main" id="{5D71AD41-6D0E-4CDB-B05D-3B103104F30C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 sz="1587"/>
                  </a:p>
                </p:txBody>
              </p:sp>
            </p:grpSp>
            <p:grpSp>
              <p:nvGrpSpPr>
                <p:cNvPr id="172" name="Grupo 171">
                  <a:extLst>
                    <a:ext uri="{FF2B5EF4-FFF2-40B4-BE49-F238E27FC236}">
                      <a16:creationId xmlns:a16="http://schemas.microsoft.com/office/drawing/2014/main" id="{6D934AB1-45F3-45B0-ADEB-632522282A96}"/>
                    </a:ext>
                  </a:extLst>
                </p:cNvPr>
                <p:cNvGrpSpPr/>
                <p:nvPr/>
              </p:nvGrpSpPr>
              <p:grpSpPr>
                <a:xfrm>
                  <a:off x="6144881" y="7952948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73" name="Elipse 172">
                    <a:extLst>
                      <a:ext uri="{FF2B5EF4-FFF2-40B4-BE49-F238E27FC236}">
                        <a16:creationId xmlns:a16="http://schemas.microsoft.com/office/drawing/2014/main" id="{E5A1820A-225E-426C-BB18-42E8BAA0D935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 sz="1587"/>
                  </a:p>
                </p:txBody>
              </p:sp>
              <p:sp>
                <p:nvSpPr>
                  <p:cNvPr id="174" name="Elipse 173">
                    <a:extLst>
                      <a:ext uri="{FF2B5EF4-FFF2-40B4-BE49-F238E27FC236}">
                        <a16:creationId xmlns:a16="http://schemas.microsoft.com/office/drawing/2014/main" id="{059BFFE8-E129-4AA5-883A-6A52AC975154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 sz="1587"/>
                  </a:p>
                </p:txBody>
              </p:sp>
            </p:grpSp>
            <p:grpSp>
              <p:nvGrpSpPr>
                <p:cNvPr id="175" name="Grupo 174">
                  <a:extLst>
                    <a:ext uri="{FF2B5EF4-FFF2-40B4-BE49-F238E27FC236}">
                      <a16:creationId xmlns:a16="http://schemas.microsoft.com/office/drawing/2014/main" id="{903AAAAF-062F-4F3F-93D0-FB8734EFD06E}"/>
                    </a:ext>
                  </a:extLst>
                </p:cNvPr>
                <p:cNvGrpSpPr/>
                <p:nvPr/>
              </p:nvGrpSpPr>
              <p:grpSpPr>
                <a:xfrm>
                  <a:off x="6128376" y="8146749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76" name="Elipse 175">
                    <a:extLst>
                      <a:ext uri="{FF2B5EF4-FFF2-40B4-BE49-F238E27FC236}">
                        <a16:creationId xmlns:a16="http://schemas.microsoft.com/office/drawing/2014/main" id="{5628CDCD-EA35-4E0D-A852-C8D40DB87C60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 sz="1587"/>
                  </a:p>
                </p:txBody>
              </p:sp>
              <p:sp>
                <p:nvSpPr>
                  <p:cNvPr id="177" name="Elipse 176">
                    <a:extLst>
                      <a:ext uri="{FF2B5EF4-FFF2-40B4-BE49-F238E27FC236}">
                        <a16:creationId xmlns:a16="http://schemas.microsoft.com/office/drawing/2014/main" id="{95FD5684-4773-460F-A507-B282D920AB05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 sz="1587"/>
                  </a:p>
                </p:txBody>
              </p:sp>
            </p:grpSp>
            <p:grpSp>
              <p:nvGrpSpPr>
                <p:cNvPr id="178" name="Grupo 177">
                  <a:extLst>
                    <a:ext uri="{FF2B5EF4-FFF2-40B4-BE49-F238E27FC236}">
                      <a16:creationId xmlns:a16="http://schemas.microsoft.com/office/drawing/2014/main" id="{68A79C76-CFC4-46B5-B524-B113AE261797}"/>
                    </a:ext>
                  </a:extLst>
                </p:cNvPr>
                <p:cNvGrpSpPr/>
                <p:nvPr/>
              </p:nvGrpSpPr>
              <p:grpSpPr>
                <a:xfrm>
                  <a:off x="6135240" y="8339765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79" name="Elipse 178">
                    <a:extLst>
                      <a:ext uri="{FF2B5EF4-FFF2-40B4-BE49-F238E27FC236}">
                        <a16:creationId xmlns:a16="http://schemas.microsoft.com/office/drawing/2014/main" id="{2CBBDFBE-EB0C-41CC-A88B-D5A807205905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 sz="1587"/>
                  </a:p>
                </p:txBody>
              </p:sp>
              <p:sp>
                <p:nvSpPr>
                  <p:cNvPr id="180" name="Elipse 179">
                    <a:extLst>
                      <a:ext uri="{FF2B5EF4-FFF2-40B4-BE49-F238E27FC236}">
                        <a16:creationId xmlns:a16="http://schemas.microsoft.com/office/drawing/2014/main" id="{7D157F79-D910-4D52-8F42-75F981207E22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 sz="1587"/>
                  </a:p>
                </p:txBody>
              </p:sp>
            </p:grpSp>
            <p:grpSp>
              <p:nvGrpSpPr>
                <p:cNvPr id="181" name="Grupo 180">
                  <a:extLst>
                    <a:ext uri="{FF2B5EF4-FFF2-40B4-BE49-F238E27FC236}">
                      <a16:creationId xmlns:a16="http://schemas.microsoft.com/office/drawing/2014/main" id="{1A443DDB-ACFE-4675-ABFF-E3444529CF83}"/>
                    </a:ext>
                  </a:extLst>
                </p:cNvPr>
                <p:cNvGrpSpPr/>
                <p:nvPr/>
              </p:nvGrpSpPr>
              <p:grpSpPr>
                <a:xfrm>
                  <a:off x="6135240" y="8532781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82" name="Elipse 181">
                    <a:extLst>
                      <a:ext uri="{FF2B5EF4-FFF2-40B4-BE49-F238E27FC236}">
                        <a16:creationId xmlns:a16="http://schemas.microsoft.com/office/drawing/2014/main" id="{E7A56ADF-EACC-40C7-9184-0E3F0740A45D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 sz="1587"/>
                  </a:p>
                </p:txBody>
              </p:sp>
              <p:sp>
                <p:nvSpPr>
                  <p:cNvPr id="183" name="Elipse 182">
                    <a:extLst>
                      <a:ext uri="{FF2B5EF4-FFF2-40B4-BE49-F238E27FC236}">
                        <a16:creationId xmlns:a16="http://schemas.microsoft.com/office/drawing/2014/main" id="{1973D5AE-4FF3-41F8-A147-1A0EDB4CCABB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 sz="1587"/>
                  </a:p>
                </p:txBody>
              </p:sp>
            </p:grpSp>
            <p:grpSp>
              <p:nvGrpSpPr>
                <p:cNvPr id="184" name="Grupo 183">
                  <a:extLst>
                    <a:ext uri="{FF2B5EF4-FFF2-40B4-BE49-F238E27FC236}">
                      <a16:creationId xmlns:a16="http://schemas.microsoft.com/office/drawing/2014/main" id="{A0DD16A7-4851-49C7-AD7E-6396DE84D217}"/>
                    </a:ext>
                  </a:extLst>
                </p:cNvPr>
                <p:cNvGrpSpPr/>
                <p:nvPr/>
              </p:nvGrpSpPr>
              <p:grpSpPr>
                <a:xfrm>
                  <a:off x="6135240" y="8725797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85" name="Elipse 184">
                    <a:extLst>
                      <a:ext uri="{FF2B5EF4-FFF2-40B4-BE49-F238E27FC236}">
                        <a16:creationId xmlns:a16="http://schemas.microsoft.com/office/drawing/2014/main" id="{A25605AE-999C-4A5F-B9C0-9B6032B44867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 sz="1587"/>
                  </a:p>
                </p:txBody>
              </p:sp>
              <p:sp>
                <p:nvSpPr>
                  <p:cNvPr id="186" name="Elipse 185">
                    <a:extLst>
                      <a:ext uri="{FF2B5EF4-FFF2-40B4-BE49-F238E27FC236}">
                        <a16:creationId xmlns:a16="http://schemas.microsoft.com/office/drawing/2014/main" id="{FA69E7DF-4506-4800-9CFD-AB1AC1E70A37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 sz="1587"/>
                  </a:p>
                </p:txBody>
              </p:sp>
            </p:grpSp>
          </p:grpSp>
        </p:grpSp>
        <p:sp>
          <p:nvSpPr>
            <p:cNvPr id="187" name="Rectángulo: esquinas redondeadas 186">
              <a:extLst>
                <a:ext uri="{FF2B5EF4-FFF2-40B4-BE49-F238E27FC236}">
                  <a16:creationId xmlns:a16="http://schemas.microsoft.com/office/drawing/2014/main" id="{2C0AD05E-6371-492F-9992-C11F91DAC77B}"/>
                </a:ext>
              </a:extLst>
            </p:cNvPr>
            <p:cNvSpPr/>
            <p:nvPr/>
          </p:nvSpPr>
          <p:spPr>
            <a:xfrm>
              <a:off x="31515" y="8404739"/>
              <a:ext cx="3829905" cy="1485112"/>
            </a:xfrm>
            <a:prstGeom prst="round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sz="1587"/>
            </a:p>
          </p:txBody>
        </p:sp>
        <p:sp>
          <p:nvSpPr>
            <p:cNvPr id="190" name="CuadroTexto 189">
              <a:extLst>
                <a:ext uri="{FF2B5EF4-FFF2-40B4-BE49-F238E27FC236}">
                  <a16:creationId xmlns:a16="http://schemas.microsoft.com/office/drawing/2014/main" id="{325B8F71-AFA8-4D1C-8817-B3B06A563118}"/>
                </a:ext>
              </a:extLst>
            </p:cNvPr>
            <p:cNvSpPr txBox="1"/>
            <p:nvPr/>
          </p:nvSpPr>
          <p:spPr>
            <a:xfrm>
              <a:off x="133839" y="8404739"/>
              <a:ext cx="3553735" cy="289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058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Logros</a:t>
              </a:r>
            </a:p>
          </p:txBody>
        </p:sp>
        <p:sp>
          <p:nvSpPr>
            <p:cNvPr id="192" name="CuadroTexto 191">
              <a:extLst>
                <a:ext uri="{FF2B5EF4-FFF2-40B4-BE49-F238E27FC236}">
                  <a16:creationId xmlns:a16="http://schemas.microsoft.com/office/drawing/2014/main" id="{85E2E26E-9342-4297-B7CB-788C1192AFE7}"/>
                </a:ext>
              </a:extLst>
            </p:cNvPr>
            <p:cNvSpPr txBox="1"/>
            <p:nvPr/>
          </p:nvSpPr>
          <p:spPr>
            <a:xfrm>
              <a:off x="-40004" y="8592963"/>
              <a:ext cx="3901419" cy="93561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s-MX" sz="1587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Considero que se logro que se participara de manera activa en las dos actividades empleadas</a:t>
              </a:r>
            </a:p>
          </p:txBody>
        </p:sp>
        <p:sp>
          <p:nvSpPr>
            <p:cNvPr id="194" name="Rectángulo: esquinas redondeadas 193">
              <a:extLst>
                <a:ext uri="{FF2B5EF4-FFF2-40B4-BE49-F238E27FC236}">
                  <a16:creationId xmlns:a16="http://schemas.microsoft.com/office/drawing/2014/main" id="{9AB7BEDB-7556-441A-9B5B-EEF117C2E971}"/>
                </a:ext>
              </a:extLst>
            </p:cNvPr>
            <p:cNvSpPr/>
            <p:nvPr/>
          </p:nvSpPr>
          <p:spPr>
            <a:xfrm>
              <a:off x="3896601" y="8451271"/>
              <a:ext cx="3829905" cy="1457700"/>
            </a:xfrm>
            <a:prstGeom prst="round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sz="1587" dirty="0"/>
            </a:p>
          </p:txBody>
        </p:sp>
        <p:sp>
          <p:nvSpPr>
            <p:cNvPr id="196" name="CuadroTexto 195">
              <a:extLst>
                <a:ext uri="{FF2B5EF4-FFF2-40B4-BE49-F238E27FC236}">
                  <a16:creationId xmlns:a16="http://schemas.microsoft.com/office/drawing/2014/main" id="{3E8B0A84-AA2E-44B9-9328-AF2D69544E7C}"/>
                </a:ext>
              </a:extLst>
            </p:cNvPr>
            <p:cNvSpPr txBox="1"/>
            <p:nvPr/>
          </p:nvSpPr>
          <p:spPr>
            <a:xfrm>
              <a:off x="4080631" y="8474478"/>
              <a:ext cx="3553735" cy="289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058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Dificultades</a:t>
              </a:r>
            </a:p>
          </p:txBody>
        </p:sp>
        <p:sp>
          <p:nvSpPr>
            <p:cNvPr id="198" name="CuadroTexto 197">
              <a:extLst>
                <a:ext uri="{FF2B5EF4-FFF2-40B4-BE49-F238E27FC236}">
                  <a16:creationId xmlns:a16="http://schemas.microsoft.com/office/drawing/2014/main" id="{8EA301CD-1810-4DA1-96E7-490B3EEE9E43}"/>
                </a:ext>
              </a:extLst>
            </p:cNvPr>
            <p:cNvSpPr txBox="1"/>
            <p:nvPr/>
          </p:nvSpPr>
          <p:spPr>
            <a:xfrm>
              <a:off x="3825086" y="8591560"/>
              <a:ext cx="3901419" cy="93561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endParaRPr lang="es-MX" sz="1587" dirty="0">
                <a:solidFill>
                  <a:schemeClr val="bg1"/>
                </a:solidFill>
                <a:latin typeface="Comic Sans MS" panose="030F0702030302020204" pitchFamily="66" charset="0"/>
              </a:endParaRPr>
            </a:p>
            <a:p>
              <a:pPr algn="ctr"/>
              <a:r>
                <a:rPr lang="es-MX" sz="1587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No todo el alumnado tuvo participación </a:t>
              </a:r>
            </a:p>
          </p:txBody>
        </p:sp>
      </p:grpSp>
      <p:pic>
        <p:nvPicPr>
          <p:cNvPr id="4" name="Imagen 3" descr="Imagen que contiene muñeca, juguete, dibujo&#10;&#10;Descripción generada automáticamente">
            <a:extLst>
              <a:ext uri="{FF2B5EF4-FFF2-40B4-BE49-F238E27FC236}">
                <a16:creationId xmlns:a16="http://schemas.microsoft.com/office/drawing/2014/main" id="{E22C5A1D-3DD3-4491-BA78-9B902ABAC39F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57419" y="247400"/>
            <a:ext cx="562456" cy="1071249"/>
          </a:xfrm>
          <a:prstGeom prst="rect">
            <a:avLst/>
          </a:prstGeom>
        </p:spPr>
      </p:pic>
      <p:sp>
        <p:nvSpPr>
          <p:cNvPr id="125" name="CuadroTexto 124"/>
          <p:cNvSpPr txBox="1"/>
          <p:nvPr/>
        </p:nvSpPr>
        <p:spPr>
          <a:xfrm>
            <a:off x="618980" y="414357"/>
            <a:ext cx="2768772" cy="3997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998" dirty="0" smtClean="0"/>
              <a:t>23</a:t>
            </a:r>
            <a:r>
              <a:rPr lang="es-MX" sz="1998" dirty="0" smtClean="0"/>
              <a:t>   </a:t>
            </a:r>
            <a:r>
              <a:rPr lang="es-MX" sz="1998" dirty="0" smtClean="0"/>
              <a:t>Junio   2021</a:t>
            </a:r>
            <a:endParaRPr lang="es-MX" sz="1998" dirty="0"/>
          </a:p>
        </p:txBody>
      </p:sp>
      <p:sp>
        <p:nvSpPr>
          <p:cNvPr id="127" name="Elipse 126"/>
          <p:cNvSpPr/>
          <p:nvPr/>
        </p:nvSpPr>
        <p:spPr>
          <a:xfrm>
            <a:off x="1273997" y="826742"/>
            <a:ext cx="304614" cy="362866"/>
          </a:xfrm>
          <a:prstGeom prst="ellipse">
            <a:avLst/>
          </a:prstGeom>
          <a:solidFill>
            <a:srgbClr val="FFCC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124"/>
          </a:p>
        </p:txBody>
      </p:sp>
      <p:sp>
        <p:nvSpPr>
          <p:cNvPr id="3" name="Rectángulo 2"/>
          <p:cNvSpPr/>
          <p:nvPr/>
        </p:nvSpPr>
        <p:spPr>
          <a:xfrm>
            <a:off x="249264" y="2199974"/>
            <a:ext cx="956528" cy="462769"/>
          </a:xfrm>
          <a:prstGeom prst="rect">
            <a:avLst/>
          </a:prstGeom>
          <a:solidFill>
            <a:srgbClr val="FFCC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124"/>
          </a:p>
        </p:txBody>
      </p:sp>
      <p:sp>
        <p:nvSpPr>
          <p:cNvPr id="131" name="Rectángulo 130"/>
          <p:cNvSpPr/>
          <p:nvPr/>
        </p:nvSpPr>
        <p:spPr>
          <a:xfrm>
            <a:off x="2589574" y="2956854"/>
            <a:ext cx="662175" cy="345324"/>
          </a:xfrm>
          <a:prstGeom prst="rect">
            <a:avLst/>
          </a:prstGeom>
          <a:solidFill>
            <a:srgbClr val="FFCC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124"/>
          </a:p>
        </p:txBody>
      </p:sp>
      <p:sp>
        <p:nvSpPr>
          <p:cNvPr id="7" name="Elipse 6"/>
          <p:cNvSpPr/>
          <p:nvPr/>
        </p:nvSpPr>
        <p:spPr>
          <a:xfrm>
            <a:off x="154683" y="3819538"/>
            <a:ext cx="158736" cy="172811"/>
          </a:xfrm>
          <a:prstGeom prst="ellipse">
            <a:avLst/>
          </a:prstGeom>
          <a:solidFill>
            <a:srgbClr val="FFCC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124"/>
          </a:p>
        </p:txBody>
      </p:sp>
      <p:sp>
        <p:nvSpPr>
          <p:cNvPr id="133" name="Elipse 132"/>
          <p:cNvSpPr/>
          <p:nvPr/>
        </p:nvSpPr>
        <p:spPr>
          <a:xfrm>
            <a:off x="134914" y="4507451"/>
            <a:ext cx="158736" cy="172811"/>
          </a:xfrm>
          <a:prstGeom prst="ellipse">
            <a:avLst/>
          </a:prstGeom>
          <a:solidFill>
            <a:srgbClr val="FFCC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124"/>
          </a:p>
        </p:txBody>
      </p:sp>
      <p:sp>
        <p:nvSpPr>
          <p:cNvPr id="134" name="Elipse 133"/>
          <p:cNvSpPr/>
          <p:nvPr/>
        </p:nvSpPr>
        <p:spPr>
          <a:xfrm>
            <a:off x="151028" y="4684458"/>
            <a:ext cx="158736" cy="172811"/>
          </a:xfrm>
          <a:prstGeom prst="ellipse">
            <a:avLst/>
          </a:prstGeom>
          <a:solidFill>
            <a:srgbClr val="FFCC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124"/>
          </a:p>
        </p:txBody>
      </p:sp>
      <p:sp>
        <p:nvSpPr>
          <p:cNvPr id="154" name="Elipse 153"/>
          <p:cNvSpPr/>
          <p:nvPr/>
        </p:nvSpPr>
        <p:spPr>
          <a:xfrm>
            <a:off x="129070" y="4178656"/>
            <a:ext cx="158736" cy="172811"/>
          </a:xfrm>
          <a:prstGeom prst="ellipse">
            <a:avLst/>
          </a:prstGeom>
          <a:solidFill>
            <a:srgbClr val="FFCC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124"/>
          </a:p>
        </p:txBody>
      </p:sp>
      <p:sp>
        <p:nvSpPr>
          <p:cNvPr id="156" name="Elipse 155"/>
          <p:cNvSpPr/>
          <p:nvPr/>
        </p:nvSpPr>
        <p:spPr>
          <a:xfrm>
            <a:off x="4535240" y="5458304"/>
            <a:ext cx="158736" cy="172811"/>
          </a:xfrm>
          <a:prstGeom prst="ellipse">
            <a:avLst/>
          </a:prstGeom>
          <a:solidFill>
            <a:srgbClr val="FFCC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124"/>
          </a:p>
        </p:txBody>
      </p:sp>
      <p:sp>
        <p:nvSpPr>
          <p:cNvPr id="157" name="Elipse 156"/>
          <p:cNvSpPr/>
          <p:nvPr/>
        </p:nvSpPr>
        <p:spPr>
          <a:xfrm>
            <a:off x="4555317" y="5657751"/>
            <a:ext cx="158736" cy="172811"/>
          </a:xfrm>
          <a:prstGeom prst="ellipse">
            <a:avLst/>
          </a:prstGeom>
          <a:solidFill>
            <a:srgbClr val="FFCC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124"/>
          </a:p>
        </p:txBody>
      </p:sp>
      <p:sp>
        <p:nvSpPr>
          <p:cNvPr id="159" name="Elipse 158"/>
          <p:cNvSpPr/>
          <p:nvPr/>
        </p:nvSpPr>
        <p:spPr>
          <a:xfrm>
            <a:off x="4561836" y="5785681"/>
            <a:ext cx="158736" cy="172811"/>
          </a:xfrm>
          <a:prstGeom prst="ellipse">
            <a:avLst/>
          </a:prstGeom>
          <a:solidFill>
            <a:srgbClr val="FFCC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124"/>
          </a:p>
        </p:txBody>
      </p:sp>
      <p:sp>
        <p:nvSpPr>
          <p:cNvPr id="160" name="Elipse 159"/>
          <p:cNvSpPr/>
          <p:nvPr/>
        </p:nvSpPr>
        <p:spPr>
          <a:xfrm>
            <a:off x="4573672" y="5951621"/>
            <a:ext cx="158736" cy="172811"/>
          </a:xfrm>
          <a:prstGeom prst="ellipse">
            <a:avLst/>
          </a:prstGeom>
          <a:solidFill>
            <a:srgbClr val="FFCC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124"/>
          </a:p>
        </p:txBody>
      </p:sp>
      <p:sp>
        <p:nvSpPr>
          <p:cNvPr id="162" name="Elipse 161"/>
          <p:cNvSpPr/>
          <p:nvPr/>
        </p:nvSpPr>
        <p:spPr>
          <a:xfrm>
            <a:off x="6089879" y="6609364"/>
            <a:ext cx="158736" cy="172811"/>
          </a:xfrm>
          <a:prstGeom prst="ellipse">
            <a:avLst/>
          </a:prstGeom>
          <a:solidFill>
            <a:srgbClr val="FFCC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124"/>
          </a:p>
        </p:txBody>
      </p:sp>
      <p:sp>
        <p:nvSpPr>
          <p:cNvPr id="163" name="Elipse 162"/>
          <p:cNvSpPr/>
          <p:nvPr/>
        </p:nvSpPr>
        <p:spPr>
          <a:xfrm>
            <a:off x="5453286" y="6774759"/>
            <a:ext cx="158736" cy="172811"/>
          </a:xfrm>
          <a:prstGeom prst="ellipse">
            <a:avLst/>
          </a:prstGeom>
          <a:solidFill>
            <a:srgbClr val="FFCC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124"/>
          </a:p>
        </p:txBody>
      </p:sp>
      <p:sp>
        <p:nvSpPr>
          <p:cNvPr id="164" name="Elipse 163"/>
          <p:cNvSpPr/>
          <p:nvPr/>
        </p:nvSpPr>
        <p:spPr>
          <a:xfrm>
            <a:off x="6078763" y="6916880"/>
            <a:ext cx="158736" cy="172811"/>
          </a:xfrm>
          <a:prstGeom prst="ellipse">
            <a:avLst/>
          </a:prstGeom>
          <a:solidFill>
            <a:srgbClr val="FFCC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124"/>
          </a:p>
        </p:txBody>
      </p:sp>
      <p:sp>
        <p:nvSpPr>
          <p:cNvPr id="167" name="Elipse 166"/>
          <p:cNvSpPr/>
          <p:nvPr/>
        </p:nvSpPr>
        <p:spPr>
          <a:xfrm>
            <a:off x="5444397" y="7105224"/>
            <a:ext cx="158736" cy="172811"/>
          </a:xfrm>
          <a:prstGeom prst="ellipse">
            <a:avLst/>
          </a:prstGeom>
          <a:solidFill>
            <a:srgbClr val="FFCC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124"/>
          </a:p>
        </p:txBody>
      </p:sp>
      <p:sp>
        <p:nvSpPr>
          <p:cNvPr id="188" name="Elipse 187"/>
          <p:cNvSpPr/>
          <p:nvPr/>
        </p:nvSpPr>
        <p:spPr>
          <a:xfrm>
            <a:off x="5431292" y="7323597"/>
            <a:ext cx="158736" cy="172811"/>
          </a:xfrm>
          <a:prstGeom prst="ellipse">
            <a:avLst/>
          </a:prstGeom>
          <a:solidFill>
            <a:srgbClr val="FFCC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124"/>
          </a:p>
        </p:txBody>
      </p:sp>
      <p:sp>
        <p:nvSpPr>
          <p:cNvPr id="189" name="Elipse 188"/>
          <p:cNvSpPr/>
          <p:nvPr/>
        </p:nvSpPr>
        <p:spPr>
          <a:xfrm>
            <a:off x="5430144" y="7488338"/>
            <a:ext cx="158736" cy="172811"/>
          </a:xfrm>
          <a:prstGeom prst="ellipse">
            <a:avLst/>
          </a:prstGeom>
          <a:solidFill>
            <a:srgbClr val="FFCC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124"/>
          </a:p>
        </p:txBody>
      </p:sp>
    </p:spTree>
    <p:extLst>
      <p:ext uri="{BB962C8B-B14F-4D97-AF65-F5344CB8AC3E}">
        <p14:creationId xmlns:p14="http://schemas.microsoft.com/office/powerpoint/2010/main" val="26287294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كل الشكر والتقدير للأستاذة فتحية عبدالحافظ على الجهد المتميز والملموس  لتلاميذ الصف الاول الابتدائي | School binder covers, School binder, School  fram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858000" cy="9251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uadroTexto 2"/>
          <p:cNvSpPr txBox="1"/>
          <p:nvPr/>
        </p:nvSpPr>
        <p:spPr>
          <a:xfrm>
            <a:off x="1195753" y="1688123"/>
            <a:ext cx="4484078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b="1" dirty="0" smtClean="0">
                <a:latin typeface="Arial" panose="020B0604020202020204" pitchFamily="34" charset="0"/>
                <a:cs typeface="Arial" panose="020B0604020202020204" pitchFamily="34" charset="0"/>
              </a:rPr>
              <a:t>Jueves </a:t>
            </a:r>
            <a:r>
              <a:rPr lang="es-MX" b="1" dirty="0" smtClean="0">
                <a:latin typeface="Arial" panose="020B0604020202020204" pitchFamily="34" charset="0"/>
                <a:cs typeface="Arial" panose="020B0604020202020204" pitchFamily="34" charset="0"/>
              </a:rPr>
              <a:t>24</a:t>
            </a:r>
            <a:r>
              <a:rPr lang="es-MX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b="1" dirty="0" smtClean="0">
                <a:latin typeface="Arial" panose="020B0604020202020204" pitchFamily="34" charset="0"/>
                <a:cs typeface="Arial" panose="020B0604020202020204" pitchFamily="34" charset="0"/>
              </a:rPr>
              <a:t>de Junio 2021</a:t>
            </a:r>
          </a:p>
          <a:p>
            <a:endParaRPr lang="es-MX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s-MX" dirty="0" smtClean="0">
                <a:latin typeface="Arial" panose="020B0604020202020204" pitchFamily="34" charset="0"/>
                <a:cs typeface="Arial" panose="020B0604020202020204" pitchFamily="34" charset="0"/>
              </a:rPr>
              <a:t>Hoy Jueves inicio la mañana tomando asistencia con un audio mencionando </a:t>
            </a:r>
            <a:r>
              <a:rPr lang="es-MX" dirty="0" smtClean="0">
                <a:latin typeface="Arial" panose="020B0604020202020204" pitchFamily="34" charset="0"/>
                <a:cs typeface="Arial" panose="020B0604020202020204" pitchFamily="34" charset="0"/>
              </a:rPr>
              <a:t>su dulce</a:t>
            </a:r>
            <a:r>
              <a:rPr lang="es-MX" dirty="0" smtClean="0">
                <a:latin typeface="Arial" panose="020B0604020202020204" pitchFamily="34" charset="0"/>
                <a:cs typeface="Arial" panose="020B0604020202020204" pitchFamily="34" charset="0"/>
              </a:rPr>
              <a:t> favorito </a:t>
            </a:r>
            <a:r>
              <a:rPr lang="es-MX" dirty="0" smtClean="0">
                <a:latin typeface="Arial" panose="020B0604020202020204" pitchFamily="34" charset="0"/>
                <a:cs typeface="Arial" panose="020B0604020202020204" pitchFamily="34" charset="0"/>
              </a:rPr>
              <a:t>del alumno. El día de hoy se registraron menos asistencias con un total de 13 alumnos. Se trabajaron dos Campos formativos que son lenguaje y comunicación y pensamiento matemático donde el alumno </a:t>
            </a:r>
            <a:r>
              <a:rPr lang="es-MX" dirty="0" smtClean="0">
                <a:latin typeface="Arial" panose="020B0604020202020204" pitchFamily="34" charset="0"/>
                <a:cs typeface="Arial" panose="020B0604020202020204" pitchFamily="34" charset="0"/>
              </a:rPr>
              <a:t>Se </a:t>
            </a:r>
            <a:r>
              <a:rPr lang="es-MX" dirty="0" smtClean="0">
                <a:latin typeface="Arial" panose="020B0604020202020204" pitchFamily="34" charset="0"/>
                <a:cs typeface="Arial" panose="020B0604020202020204" pitchFamily="34" charset="0"/>
              </a:rPr>
              <a:t>recibieron picada evidencias el día de hoy</a:t>
            </a:r>
            <a:endParaRPr lang="es-MX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31857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o 1">
            <a:extLst>
              <a:ext uri="{FF2B5EF4-FFF2-40B4-BE49-F238E27FC236}">
                <a16:creationId xmlns:a16="http://schemas.microsoft.com/office/drawing/2014/main" id="{BA74D494-408A-4E9A-8CBA-796030CBE8BE}"/>
              </a:ext>
            </a:extLst>
          </p:cNvPr>
          <p:cNvGrpSpPr/>
          <p:nvPr/>
        </p:nvGrpSpPr>
        <p:grpSpPr>
          <a:xfrm>
            <a:off x="-53008" y="286414"/>
            <a:ext cx="7232793" cy="8648204"/>
            <a:chOff x="-60113" y="101667"/>
            <a:chExt cx="8202188" cy="9807304"/>
          </a:xfrm>
        </p:grpSpPr>
        <p:sp>
          <p:nvSpPr>
            <p:cNvPr id="6" name="Paralelogramo 5">
              <a:extLst>
                <a:ext uri="{FF2B5EF4-FFF2-40B4-BE49-F238E27FC236}">
                  <a16:creationId xmlns:a16="http://schemas.microsoft.com/office/drawing/2014/main" id="{47608943-0181-440C-B161-B8EF626947B5}"/>
                </a:ext>
              </a:extLst>
            </p:cNvPr>
            <p:cNvSpPr/>
            <p:nvPr/>
          </p:nvSpPr>
          <p:spPr>
            <a:xfrm>
              <a:off x="416385" y="210147"/>
              <a:ext cx="914400" cy="426720"/>
            </a:xfrm>
            <a:prstGeom prst="parallelogram">
              <a:avLst/>
            </a:prstGeom>
            <a:no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sz="1587"/>
            </a:p>
          </p:txBody>
        </p:sp>
        <p:sp>
          <p:nvSpPr>
            <p:cNvPr id="8" name="Paralelogramo 7">
              <a:extLst>
                <a:ext uri="{FF2B5EF4-FFF2-40B4-BE49-F238E27FC236}">
                  <a16:creationId xmlns:a16="http://schemas.microsoft.com/office/drawing/2014/main" id="{B33DFCE6-CAD3-4C51-BEC3-B49DE3E10F98}"/>
                </a:ext>
              </a:extLst>
            </p:cNvPr>
            <p:cNvSpPr/>
            <p:nvPr/>
          </p:nvSpPr>
          <p:spPr>
            <a:xfrm>
              <a:off x="1158065" y="210147"/>
              <a:ext cx="914400" cy="426720"/>
            </a:xfrm>
            <a:prstGeom prst="parallelogram">
              <a:avLst/>
            </a:prstGeom>
            <a:no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sz="1587"/>
            </a:p>
          </p:txBody>
        </p:sp>
        <p:sp>
          <p:nvSpPr>
            <p:cNvPr id="10" name="Paralelogramo 9">
              <a:extLst>
                <a:ext uri="{FF2B5EF4-FFF2-40B4-BE49-F238E27FC236}">
                  <a16:creationId xmlns:a16="http://schemas.microsoft.com/office/drawing/2014/main" id="{E9499F6D-0B37-4682-9B96-B4D34C2EF618}"/>
                </a:ext>
              </a:extLst>
            </p:cNvPr>
            <p:cNvSpPr/>
            <p:nvPr/>
          </p:nvSpPr>
          <p:spPr>
            <a:xfrm>
              <a:off x="1899745" y="210147"/>
              <a:ext cx="914400" cy="426720"/>
            </a:xfrm>
            <a:prstGeom prst="parallelogram">
              <a:avLst/>
            </a:prstGeom>
            <a:no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sz="1587"/>
            </a:p>
          </p:txBody>
        </p:sp>
        <p:grpSp>
          <p:nvGrpSpPr>
            <p:cNvPr id="13" name="Grupo 12">
              <a:extLst>
                <a:ext uri="{FF2B5EF4-FFF2-40B4-BE49-F238E27FC236}">
                  <a16:creationId xmlns:a16="http://schemas.microsoft.com/office/drawing/2014/main" id="{B9B108D8-2D8D-467D-B61E-DE552F2B74A5}"/>
                </a:ext>
              </a:extLst>
            </p:cNvPr>
            <p:cNvGrpSpPr/>
            <p:nvPr/>
          </p:nvGrpSpPr>
          <p:grpSpPr>
            <a:xfrm>
              <a:off x="355425" y="669897"/>
              <a:ext cx="432126" cy="535611"/>
              <a:chOff x="325120" y="927110"/>
              <a:chExt cx="432126" cy="535611"/>
            </a:xfrm>
          </p:grpSpPr>
          <p:sp>
            <p:nvSpPr>
              <p:cNvPr id="11" name="Elipse 10">
                <a:extLst>
                  <a:ext uri="{FF2B5EF4-FFF2-40B4-BE49-F238E27FC236}">
                    <a16:creationId xmlns:a16="http://schemas.microsoft.com/office/drawing/2014/main" id="{880D7D52-E52E-46A6-9AD5-0FE86D8981B4}"/>
                  </a:ext>
                </a:extLst>
              </p:cNvPr>
              <p:cNvSpPr/>
              <p:nvPr/>
            </p:nvSpPr>
            <p:spPr>
              <a:xfrm>
                <a:off x="325120" y="975360"/>
                <a:ext cx="406400" cy="426720"/>
              </a:xfrm>
              <a:prstGeom prst="ellipse">
                <a:avLst/>
              </a:prstGeom>
              <a:noFill/>
              <a:ln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 sz="1587"/>
              </a:p>
            </p:txBody>
          </p:sp>
          <p:sp>
            <p:nvSpPr>
              <p:cNvPr id="12" name="CuadroTexto 11">
                <a:extLst>
                  <a:ext uri="{FF2B5EF4-FFF2-40B4-BE49-F238E27FC236}">
                    <a16:creationId xmlns:a16="http://schemas.microsoft.com/office/drawing/2014/main" id="{2E00C428-416A-4D97-97D6-9A76941C2425}"/>
                  </a:ext>
                </a:extLst>
              </p:cNvPr>
              <p:cNvSpPr txBox="1"/>
              <p:nvPr/>
            </p:nvSpPr>
            <p:spPr>
              <a:xfrm>
                <a:off x="349684" y="927110"/>
                <a:ext cx="407562" cy="53561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s-MX" sz="2469" dirty="0">
                    <a:latin typeface="Comic Sans MS" panose="030F0702030302020204" pitchFamily="66" charset="0"/>
                  </a:rPr>
                  <a:t>L</a:t>
                </a:r>
              </a:p>
            </p:txBody>
          </p:sp>
        </p:grpSp>
        <p:sp>
          <p:nvSpPr>
            <p:cNvPr id="15" name="Elipse 14">
              <a:extLst>
                <a:ext uri="{FF2B5EF4-FFF2-40B4-BE49-F238E27FC236}">
                  <a16:creationId xmlns:a16="http://schemas.microsoft.com/office/drawing/2014/main" id="{1082DC44-6046-4DB4-9D18-B9DE01490DD4}"/>
                </a:ext>
              </a:extLst>
            </p:cNvPr>
            <p:cNvSpPr/>
            <p:nvPr/>
          </p:nvSpPr>
          <p:spPr>
            <a:xfrm>
              <a:off x="911740" y="699102"/>
              <a:ext cx="406400" cy="426720"/>
            </a:xfrm>
            <a:prstGeom prst="ellipse">
              <a:avLst/>
            </a:prstGeom>
            <a:noFill/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sz="1587"/>
            </a:p>
          </p:txBody>
        </p:sp>
        <p:sp>
          <p:nvSpPr>
            <p:cNvPr id="16" name="CuadroTexto 15">
              <a:extLst>
                <a:ext uri="{FF2B5EF4-FFF2-40B4-BE49-F238E27FC236}">
                  <a16:creationId xmlns:a16="http://schemas.microsoft.com/office/drawing/2014/main" id="{BE575634-FC98-441D-ACDC-E1C8A1435C25}"/>
                </a:ext>
              </a:extLst>
            </p:cNvPr>
            <p:cNvSpPr txBox="1"/>
            <p:nvPr/>
          </p:nvSpPr>
          <p:spPr>
            <a:xfrm>
              <a:off x="859216" y="664837"/>
              <a:ext cx="525722" cy="53561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469" dirty="0">
                  <a:latin typeface="Comic Sans MS" panose="030F0702030302020204" pitchFamily="66" charset="0"/>
                </a:rPr>
                <a:t>M</a:t>
              </a:r>
            </a:p>
          </p:txBody>
        </p:sp>
        <p:sp>
          <p:nvSpPr>
            <p:cNvPr id="18" name="Elipse 17">
              <a:extLst>
                <a:ext uri="{FF2B5EF4-FFF2-40B4-BE49-F238E27FC236}">
                  <a16:creationId xmlns:a16="http://schemas.microsoft.com/office/drawing/2014/main" id="{AB18F75A-0196-4C2E-8DAD-CD0713D15D0C}"/>
                </a:ext>
              </a:extLst>
            </p:cNvPr>
            <p:cNvSpPr/>
            <p:nvPr/>
          </p:nvSpPr>
          <p:spPr>
            <a:xfrm>
              <a:off x="1399789" y="699102"/>
              <a:ext cx="406400" cy="426720"/>
            </a:xfrm>
            <a:prstGeom prst="ellipse">
              <a:avLst/>
            </a:prstGeom>
            <a:noFill/>
            <a:ln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sz="1587"/>
            </a:p>
          </p:txBody>
        </p:sp>
        <p:sp>
          <p:nvSpPr>
            <p:cNvPr id="19" name="CuadroTexto 18">
              <a:extLst>
                <a:ext uri="{FF2B5EF4-FFF2-40B4-BE49-F238E27FC236}">
                  <a16:creationId xmlns:a16="http://schemas.microsoft.com/office/drawing/2014/main" id="{01D9B938-D65D-4623-994E-C181087BDD6E}"/>
                </a:ext>
              </a:extLst>
            </p:cNvPr>
            <p:cNvSpPr txBox="1"/>
            <p:nvPr/>
          </p:nvSpPr>
          <p:spPr>
            <a:xfrm>
              <a:off x="1353233" y="650852"/>
              <a:ext cx="525722" cy="53561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469" dirty="0">
                  <a:latin typeface="Comic Sans MS" panose="030F0702030302020204" pitchFamily="66" charset="0"/>
                </a:rPr>
                <a:t>M</a:t>
              </a:r>
            </a:p>
          </p:txBody>
        </p:sp>
        <p:sp>
          <p:nvSpPr>
            <p:cNvPr id="21" name="Elipse 20">
              <a:extLst>
                <a:ext uri="{FF2B5EF4-FFF2-40B4-BE49-F238E27FC236}">
                  <a16:creationId xmlns:a16="http://schemas.microsoft.com/office/drawing/2014/main" id="{85E30B17-2BF6-437C-83C0-21DA04B245F6}"/>
                </a:ext>
              </a:extLst>
            </p:cNvPr>
            <p:cNvSpPr/>
            <p:nvPr/>
          </p:nvSpPr>
          <p:spPr>
            <a:xfrm>
              <a:off x="1910707" y="682587"/>
              <a:ext cx="406400" cy="426720"/>
            </a:xfrm>
            <a:prstGeom prst="ellipse">
              <a:avLst/>
            </a:prstGeom>
            <a:noFill/>
            <a:ln>
              <a:solidFill>
                <a:srgbClr val="9966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MX" sz="1587" dirty="0"/>
                <a:t>  </a:t>
              </a:r>
            </a:p>
          </p:txBody>
        </p:sp>
        <p:sp>
          <p:nvSpPr>
            <p:cNvPr id="22" name="CuadroTexto 21">
              <a:extLst>
                <a:ext uri="{FF2B5EF4-FFF2-40B4-BE49-F238E27FC236}">
                  <a16:creationId xmlns:a16="http://schemas.microsoft.com/office/drawing/2014/main" id="{D10FE9A1-28D5-4310-BD57-3A5884781B43}"/>
                </a:ext>
              </a:extLst>
            </p:cNvPr>
            <p:cNvSpPr txBox="1"/>
            <p:nvPr/>
          </p:nvSpPr>
          <p:spPr>
            <a:xfrm>
              <a:off x="1921391" y="682587"/>
              <a:ext cx="310716" cy="53561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MX" sz="2469" dirty="0">
                  <a:latin typeface="Comic Sans MS" panose="030F0702030302020204" pitchFamily="66" charset="0"/>
                </a:rPr>
                <a:t>J</a:t>
              </a:r>
            </a:p>
          </p:txBody>
        </p:sp>
        <p:sp>
          <p:nvSpPr>
            <p:cNvPr id="24" name="Elipse 23">
              <a:extLst>
                <a:ext uri="{FF2B5EF4-FFF2-40B4-BE49-F238E27FC236}">
                  <a16:creationId xmlns:a16="http://schemas.microsoft.com/office/drawing/2014/main" id="{8A385A63-D308-45E3-A890-7B5BB1C03A3A}"/>
                </a:ext>
              </a:extLst>
            </p:cNvPr>
            <p:cNvSpPr/>
            <p:nvPr/>
          </p:nvSpPr>
          <p:spPr>
            <a:xfrm>
              <a:off x="2415408" y="714322"/>
              <a:ext cx="406400" cy="426720"/>
            </a:xfrm>
            <a:prstGeom prst="ellipse">
              <a:avLst/>
            </a:prstGeom>
            <a:noFill/>
            <a:ln>
              <a:solidFill>
                <a:srgbClr val="9966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sz="1587"/>
            </a:p>
          </p:txBody>
        </p:sp>
        <p:sp>
          <p:nvSpPr>
            <p:cNvPr id="25" name="CuadroTexto 24">
              <a:extLst>
                <a:ext uri="{FF2B5EF4-FFF2-40B4-BE49-F238E27FC236}">
                  <a16:creationId xmlns:a16="http://schemas.microsoft.com/office/drawing/2014/main" id="{675EA713-7166-4AA9-B421-958EB661CA25}"/>
                </a:ext>
              </a:extLst>
            </p:cNvPr>
            <p:cNvSpPr txBox="1"/>
            <p:nvPr/>
          </p:nvSpPr>
          <p:spPr>
            <a:xfrm>
              <a:off x="2395442" y="714322"/>
              <a:ext cx="442101" cy="53561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469" dirty="0">
                  <a:latin typeface="Comic Sans MS" panose="030F0702030302020204" pitchFamily="66" charset="0"/>
                </a:rPr>
                <a:t>V</a:t>
              </a:r>
            </a:p>
          </p:txBody>
        </p:sp>
        <p:grpSp>
          <p:nvGrpSpPr>
            <p:cNvPr id="37" name="Grupo 36">
              <a:extLst>
                <a:ext uri="{FF2B5EF4-FFF2-40B4-BE49-F238E27FC236}">
                  <a16:creationId xmlns:a16="http://schemas.microsoft.com/office/drawing/2014/main" id="{609E6B96-557A-4D3C-965B-8035DA291787}"/>
                </a:ext>
              </a:extLst>
            </p:cNvPr>
            <p:cNvGrpSpPr/>
            <p:nvPr/>
          </p:nvGrpSpPr>
          <p:grpSpPr>
            <a:xfrm>
              <a:off x="3129395" y="101667"/>
              <a:ext cx="3534242" cy="1126339"/>
              <a:chOff x="3024181" y="135293"/>
              <a:chExt cx="3534242" cy="1126339"/>
            </a:xfrm>
          </p:grpSpPr>
          <p:pic>
            <p:nvPicPr>
              <p:cNvPr id="5" name="Imagen 4" descr="Imagen que contiene cuarto, reloj&#10;&#10;Descripción generada automáticamente">
                <a:extLst>
                  <a:ext uri="{FF2B5EF4-FFF2-40B4-BE49-F238E27FC236}">
                    <a16:creationId xmlns:a16="http://schemas.microsoft.com/office/drawing/2014/main" id="{1F8B6B18-BBBC-4E3C-86D9-F00304A4797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024181" y="186307"/>
                <a:ext cx="833120" cy="1020354"/>
              </a:xfrm>
              <a:prstGeom prst="rect">
                <a:avLst/>
              </a:prstGeom>
            </p:spPr>
          </p:pic>
          <p:pic>
            <p:nvPicPr>
              <p:cNvPr id="28" name="Imagen 27" descr="Imagen que contiene camiseta&#10;&#10;Descripción generada automáticamente">
                <a:extLst>
                  <a:ext uri="{FF2B5EF4-FFF2-40B4-BE49-F238E27FC236}">
                    <a16:creationId xmlns:a16="http://schemas.microsoft.com/office/drawing/2014/main" id="{E80C588A-7E82-4001-94A5-DE90FC28F93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947723" y="135293"/>
                <a:ext cx="586945" cy="1085720"/>
              </a:xfrm>
              <a:prstGeom prst="rect">
                <a:avLst/>
              </a:prstGeom>
            </p:spPr>
          </p:pic>
          <p:pic>
            <p:nvPicPr>
              <p:cNvPr id="30" name="Imagen 29" descr="Imagen que contiene dibujo&#10;&#10;Descripción generada automáticamente">
                <a:extLst>
                  <a:ext uri="{FF2B5EF4-FFF2-40B4-BE49-F238E27FC236}">
                    <a16:creationId xmlns:a16="http://schemas.microsoft.com/office/drawing/2014/main" id="{65450E8D-4A8F-47F5-9A99-0395E3E7560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609904" y="149582"/>
                <a:ext cx="586945" cy="1093804"/>
              </a:xfrm>
              <a:prstGeom prst="rect">
                <a:avLst/>
              </a:prstGeom>
            </p:spPr>
          </p:pic>
          <p:pic>
            <p:nvPicPr>
              <p:cNvPr id="32" name="Imagen 31">
                <a:extLst>
                  <a:ext uri="{FF2B5EF4-FFF2-40B4-BE49-F238E27FC236}">
                    <a16:creationId xmlns:a16="http://schemas.microsoft.com/office/drawing/2014/main" id="{360757C7-0204-411C-BC27-46C0D1504D7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265190" y="135293"/>
                <a:ext cx="715353" cy="1122383"/>
              </a:xfrm>
              <a:prstGeom prst="rect">
                <a:avLst/>
              </a:prstGeom>
            </p:spPr>
          </p:pic>
          <p:pic>
            <p:nvPicPr>
              <p:cNvPr id="34" name="Imagen 33" descr="Imagen que contiene dibujo&#10;&#10;Descripción generada automáticamente">
                <a:extLst>
                  <a:ext uri="{FF2B5EF4-FFF2-40B4-BE49-F238E27FC236}">
                    <a16:creationId xmlns:a16="http://schemas.microsoft.com/office/drawing/2014/main" id="{69E61F90-5C76-46E5-9AB4-46A4DAD5FA7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998931" y="164446"/>
                <a:ext cx="559492" cy="1097186"/>
              </a:xfrm>
              <a:prstGeom prst="rect">
                <a:avLst/>
              </a:prstGeom>
            </p:spPr>
          </p:pic>
        </p:grpSp>
        <p:sp>
          <p:nvSpPr>
            <p:cNvPr id="38" name="CuadroTexto 37">
              <a:extLst>
                <a:ext uri="{FF2B5EF4-FFF2-40B4-BE49-F238E27FC236}">
                  <a16:creationId xmlns:a16="http://schemas.microsoft.com/office/drawing/2014/main" id="{C0070B9A-B372-4799-9461-A579B3A946DE}"/>
                </a:ext>
              </a:extLst>
            </p:cNvPr>
            <p:cNvSpPr txBox="1"/>
            <p:nvPr/>
          </p:nvSpPr>
          <p:spPr>
            <a:xfrm>
              <a:off x="38869" y="1108892"/>
              <a:ext cx="7777163" cy="6586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MX" sz="1587" dirty="0"/>
                <a:t>Situación de Aprendizaje: _____________________________________________</a:t>
              </a:r>
            </a:p>
            <a:p>
              <a:r>
                <a:rPr lang="es-MX" sz="1587" dirty="0"/>
                <a:t>__________________________________________________________________</a:t>
              </a:r>
            </a:p>
          </p:txBody>
        </p:sp>
        <p:sp>
          <p:nvSpPr>
            <p:cNvPr id="39" name="Rectángulo 38">
              <a:extLst>
                <a:ext uri="{FF2B5EF4-FFF2-40B4-BE49-F238E27FC236}">
                  <a16:creationId xmlns:a16="http://schemas.microsoft.com/office/drawing/2014/main" id="{1A3DE5BB-AF26-4C12-B49E-ABDE42CACE67}"/>
                </a:ext>
              </a:extLst>
            </p:cNvPr>
            <p:cNvSpPr/>
            <p:nvPr/>
          </p:nvSpPr>
          <p:spPr>
            <a:xfrm>
              <a:off x="21138" y="1905531"/>
              <a:ext cx="7777162" cy="369332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sz="1587"/>
            </a:p>
          </p:txBody>
        </p:sp>
        <p:sp>
          <p:nvSpPr>
            <p:cNvPr id="40" name="CuadroTexto 39">
              <a:extLst>
                <a:ext uri="{FF2B5EF4-FFF2-40B4-BE49-F238E27FC236}">
                  <a16:creationId xmlns:a16="http://schemas.microsoft.com/office/drawing/2014/main" id="{EBB85D41-574F-42BC-9018-63249043977A}"/>
                </a:ext>
              </a:extLst>
            </p:cNvPr>
            <p:cNvSpPr txBox="1"/>
            <p:nvPr/>
          </p:nvSpPr>
          <p:spPr>
            <a:xfrm>
              <a:off x="-60113" y="1913838"/>
              <a:ext cx="7777162" cy="3509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411" b="1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Campos de formación y/o áreas de desarrollo personal y social a favorecer </a:t>
              </a:r>
            </a:p>
          </p:txBody>
        </p:sp>
        <p:grpSp>
          <p:nvGrpSpPr>
            <p:cNvPr id="72" name="Grupo 71">
              <a:extLst>
                <a:ext uri="{FF2B5EF4-FFF2-40B4-BE49-F238E27FC236}">
                  <a16:creationId xmlns:a16="http://schemas.microsoft.com/office/drawing/2014/main" id="{083CD8EE-5F7D-466F-B780-EFFFBFC05014}"/>
                </a:ext>
              </a:extLst>
            </p:cNvPr>
            <p:cNvGrpSpPr/>
            <p:nvPr/>
          </p:nvGrpSpPr>
          <p:grpSpPr>
            <a:xfrm>
              <a:off x="240392" y="2345731"/>
              <a:ext cx="7381107" cy="638839"/>
              <a:chOff x="-75901" y="2156819"/>
              <a:chExt cx="7381107" cy="638839"/>
            </a:xfrm>
          </p:grpSpPr>
          <p:grpSp>
            <p:nvGrpSpPr>
              <p:cNvPr id="44" name="Grupo 43">
                <a:extLst>
                  <a:ext uri="{FF2B5EF4-FFF2-40B4-BE49-F238E27FC236}">
                    <a16:creationId xmlns:a16="http://schemas.microsoft.com/office/drawing/2014/main" id="{12E0C998-9197-4DCB-81D4-DAD8211FDB84}"/>
                  </a:ext>
                </a:extLst>
              </p:cNvPr>
              <p:cNvGrpSpPr/>
              <p:nvPr/>
            </p:nvGrpSpPr>
            <p:grpSpPr>
              <a:xfrm>
                <a:off x="-75901" y="2156821"/>
                <a:ext cx="1443895" cy="562832"/>
                <a:chOff x="-169219" y="2121401"/>
                <a:chExt cx="1892685" cy="621799"/>
              </a:xfrm>
            </p:grpSpPr>
            <p:sp>
              <p:nvSpPr>
                <p:cNvPr id="42" name="Rectángulo 41">
                  <a:extLst>
                    <a:ext uri="{FF2B5EF4-FFF2-40B4-BE49-F238E27FC236}">
                      <a16:creationId xmlns:a16="http://schemas.microsoft.com/office/drawing/2014/main" id="{C56CE162-DF76-48EA-B669-0B397B284F1D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FFC000"/>
                </a:solidFill>
                <a:ln>
                  <a:solidFill>
                    <a:srgbClr val="FFC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 sz="1587"/>
                </a:p>
              </p:txBody>
            </p:sp>
            <p:sp>
              <p:nvSpPr>
                <p:cNvPr id="43" name="CuadroTexto 42">
                  <a:extLst>
                    <a:ext uri="{FF2B5EF4-FFF2-40B4-BE49-F238E27FC236}">
                      <a16:creationId xmlns:a16="http://schemas.microsoft.com/office/drawing/2014/main" id="{4D7A53C4-2AD3-46FF-A6B4-42DB355C7AEA}"/>
                    </a:ext>
                  </a:extLst>
                </p:cNvPr>
                <p:cNvSpPr txBox="1"/>
                <p:nvPr/>
              </p:nvSpPr>
              <p:spPr>
                <a:xfrm>
                  <a:off x="-169219" y="2139829"/>
                  <a:ext cx="1892685" cy="59188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235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Lenguaje y</a:t>
                  </a:r>
                </a:p>
                <a:p>
                  <a:pPr algn="ctr"/>
                  <a:r>
                    <a:rPr lang="es-MX" sz="1235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comunicación</a:t>
                  </a:r>
                  <a:endParaRPr lang="es-MX" sz="1587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57" name="Grupo 56">
                <a:extLst>
                  <a:ext uri="{FF2B5EF4-FFF2-40B4-BE49-F238E27FC236}">
                    <a16:creationId xmlns:a16="http://schemas.microsoft.com/office/drawing/2014/main" id="{1E968DB6-DCB7-4FE7-A0A4-1B7F8505EC91}"/>
                  </a:ext>
                </a:extLst>
              </p:cNvPr>
              <p:cNvGrpSpPr/>
              <p:nvPr/>
            </p:nvGrpSpPr>
            <p:grpSpPr>
              <a:xfrm>
                <a:off x="1121597" y="2156821"/>
                <a:ext cx="1443895" cy="562832"/>
                <a:chOff x="-171552" y="2121401"/>
                <a:chExt cx="1892685" cy="621799"/>
              </a:xfrm>
            </p:grpSpPr>
            <p:sp>
              <p:nvSpPr>
                <p:cNvPr id="58" name="Rectángulo 57">
                  <a:extLst>
                    <a:ext uri="{FF2B5EF4-FFF2-40B4-BE49-F238E27FC236}">
                      <a16:creationId xmlns:a16="http://schemas.microsoft.com/office/drawing/2014/main" id="{056A7F68-4482-4BD8-A9D9-2C976EF8C389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92D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 sz="1587"/>
                </a:p>
              </p:txBody>
            </p:sp>
            <p:sp>
              <p:nvSpPr>
                <p:cNvPr id="59" name="CuadroTexto 58">
                  <a:extLst>
                    <a:ext uri="{FF2B5EF4-FFF2-40B4-BE49-F238E27FC236}">
                      <a16:creationId xmlns:a16="http://schemas.microsoft.com/office/drawing/2014/main" id="{0E5E6861-0F13-4038-B433-32662CD9813E}"/>
                    </a:ext>
                  </a:extLst>
                </p:cNvPr>
                <p:cNvSpPr txBox="1"/>
                <p:nvPr/>
              </p:nvSpPr>
              <p:spPr>
                <a:xfrm>
                  <a:off x="-171552" y="2139829"/>
                  <a:ext cx="1892685" cy="59188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235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Pensamiento </a:t>
                  </a:r>
                </a:p>
                <a:p>
                  <a:pPr algn="ctr"/>
                  <a:r>
                    <a:rPr lang="es-MX" sz="1235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matemático</a:t>
                  </a:r>
                  <a:endParaRPr lang="es-MX" sz="1587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60" name="Grupo 59">
                <a:extLst>
                  <a:ext uri="{FF2B5EF4-FFF2-40B4-BE49-F238E27FC236}">
                    <a16:creationId xmlns:a16="http://schemas.microsoft.com/office/drawing/2014/main" id="{DE412BE8-0BFB-42DA-A279-3E2C07EC4A7C}"/>
                  </a:ext>
                </a:extLst>
              </p:cNvPr>
              <p:cNvGrpSpPr/>
              <p:nvPr/>
            </p:nvGrpSpPr>
            <p:grpSpPr>
              <a:xfrm>
                <a:off x="2280098" y="2156826"/>
                <a:ext cx="1443895" cy="638832"/>
                <a:chOff x="-204663" y="2121401"/>
                <a:chExt cx="1892685" cy="705760"/>
              </a:xfrm>
            </p:grpSpPr>
            <p:sp>
              <p:nvSpPr>
                <p:cNvPr id="61" name="Rectángulo 60">
                  <a:extLst>
                    <a:ext uri="{FF2B5EF4-FFF2-40B4-BE49-F238E27FC236}">
                      <a16:creationId xmlns:a16="http://schemas.microsoft.com/office/drawing/2014/main" id="{E36C0324-4B51-4ECA-9891-55F658027BAB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9966F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 sz="1587"/>
                </a:p>
              </p:txBody>
            </p:sp>
            <p:sp>
              <p:nvSpPr>
                <p:cNvPr id="62" name="CuadroTexto 61">
                  <a:extLst>
                    <a:ext uri="{FF2B5EF4-FFF2-40B4-BE49-F238E27FC236}">
                      <a16:creationId xmlns:a16="http://schemas.microsoft.com/office/drawing/2014/main" id="{8583341A-D28C-4BAF-AADF-7019A81EC3A9}"/>
                    </a:ext>
                  </a:extLst>
                </p:cNvPr>
                <p:cNvSpPr txBox="1"/>
                <p:nvPr/>
              </p:nvSpPr>
              <p:spPr>
                <a:xfrm>
                  <a:off x="-204663" y="2150444"/>
                  <a:ext cx="1892685" cy="67671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97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Exploración del mundo natural y social</a:t>
                  </a:r>
                  <a:endParaRPr lang="es-MX" sz="1235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63" name="Grupo 62">
                <a:extLst>
                  <a:ext uri="{FF2B5EF4-FFF2-40B4-BE49-F238E27FC236}">
                    <a16:creationId xmlns:a16="http://schemas.microsoft.com/office/drawing/2014/main" id="{E8EB032D-ACCC-40F9-AC96-D4AD28491475}"/>
                  </a:ext>
                </a:extLst>
              </p:cNvPr>
              <p:cNvGrpSpPr/>
              <p:nvPr/>
            </p:nvGrpSpPr>
            <p:grpSpPr>
              <a:xfrm>
                <a:off x="3367730" y="2156821"/>
                <a:ext cx="1443895" cy="562832"/>
                <a:chOff x="-359582" y="2121401"/>
                <a:chExt cx="1892685" cy="621799"/>
              </a:xfrm>
            </p:grpSpPr>
            <p:sp>
              <p:nvSpPr>
                <p:cNvPr id="64" name="Rectángulo 63">
                  <a:extLst>
                    <a:ext uri="{FF2B5EF4-FFF2-40B4-BE49-F238E27FC236}">
                      <a16:creationId xmlns:a16="http://schemas.microsoft.com/office/drawing/2014/main" id="{D258DB9C-57AA-4856-BAE0-1F787B576215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FF9999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 sz="1587"/>
                </a:p>
              </p:txBody>
            </p:sp>
            <p:sp>
              <p:nvSpPr>
                <p:cNvPr id="65" name="CuadroTexto 64">
                  <a:extLst>
                    <a:ext uri="{FF2B5EF4-FFF2-40B4-BE49-F238E27FC236}">
                      <a16:creationId xmlns:a16="http://schemas.microsoft.com/office/drawing/2014/main" id="{80935E19-64EA-4D41-9A3C-8E6C14C1C24B}"/>
                    </a:ext>
                  </a:extLst>
                </p:cNvPr>
                <p:cNvSpPr txBox="1"/>
                <p:nvPr/>
              </p:nvSpPr>
              <p:spPr>
                <a:xfrm>
                  <a:off x="-359582" y="2259260"/>
                  <a:ext cx="1892685" cy="353783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235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Artes</a:t>
                  </a:r>
                  <a:endParaRPr lang="es-MX" sz="1587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66" name="Grupo 65">
                <a:extLst>
                  <a:ext uri="{FF2B5EF4-FFF2-40B4-BE49-F238E27FC236}">
                    <a16:creationId xmlns:a16="http://schemas.microsoft.com/office/drawing/2014/main" id="{BFD2444E-F5BD-4D9A-B193-C16DC1378FBA}"/>
                  </a:ext>
                </a:extLst>
              </p:cNvPr>
              <p:cNvGrpSpPr/>
              <p:nvPr/>
            </p:nvGrpSpPr>
            <p:grpSpPr>
              <a:xfrm>
                <a:off x="4676184" y="2156819"/>
                <a:ext cx="1443895" cy="562832"/>
                <a:chOff x="-177539" y="2121399"/>
                <a:chExt cx="1892685" cy="621799"/>
              </a:xfrm>
            </p:grpSpPr>
            <p:sp>
              <p:nvSpPr>
                <p:cNvPr id="67" name="Rectángulo 66">
                  <a:extLst>
                    <a:ext uri="{FF2B5EF4-FFF2-40B4-BE49-F238E27FC236}">
                      <a16:creationId xmlns:a16="http://schemas.microsoft.com/office/drawing/2014/main" id="{7124B3F4-60CA-476B-BC85-C9A19C47FFA8}"/>
                    </a:ext>
                  </a:extLst>
                </p:cNvPr>
                <p:cNvSpPr/>
                <p:nvPr/>
              </p:nvSpPr>
              <p:spPr>
                <a:xfrm>
                  <a:off x="49096" y="2121399"/>
                  <a:ext cx="1483359" cy="621799"/>
                </a:xfrm>
                <a:prstGeom prst="rect">
                  <a:avLst/>
                </a:prstGeom>
                <a:solidFill>
                  <a:srgbClr val="79DCF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 sz="1587"/>
                </a:p>
              </p:txBody>
            </p:sp>
            <p:sp>
              <p:nvSpPr>
                <p:cNvPr id="68" name="CuadroTexto 67">
                  <a:extLst>
                    <a:ext uri="{FF2B5EF4-FFF2-40B4-BE49-F238E27FC236}">
                      <a16:creationId xmlns:a16="http://schemas.microsoft.com/office/drawing/2014/main" id="{A9F5438C-023C-4607-A434-6E5095D48236}"/>
                    </a:ext>
                  </a:extLst>
                </p:cNvPr>
                <p:cNvSpPr txBox="1"/>
                <p:nvPr/>
              </p:nvSpPr>
              <p:spPr>
                <a:xfrm>
                  <a:off x="-177539" y="2150449"/>
                  <a:ext cx="1892685" cy="59188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235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Educación </a:t>
                  </a:r>
                </a:p>
                <a:p>
                  <a:pPr algn="ctr"/>
                  <a:r>
                    <a:rPr lang="es-MX" sz="1235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Física</a:t>
                  </a:r>
                  <a:endParaRPr lang="es-MX" sz="1587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69" name="Grupo 68">
                <a:extLst>
                  <a:ext uri="{FF2B5EF4-FFF2-40B4-BE49-F238E27FC236}">
                    <a16:creationId xmlns:a16="http://schemas.microsoft.com/office/drawing/2014/main" id="{17AF4C5C-C2C8-4DED-BAD5-5F76BDE17A81}"/>
                  </a:ext>
                </a:extLst>
              </p:cNvPr>
              <p:cNvGrpSpPr/>
              <p:nvPr/>
            </p:nvGrpSpPr>
            <p:grpSpPr>
              <a:xfrm>
                <a:off x="5861311" y="2164898"/>
                <a:ext cx="1443895" cy="562832"/>
                <a:chOff x="-204658" y="2121401"/>
                <a:chExt cx="1892685" cy="621799"/>
              </a:xfrm>
            </p:grpSpPr>
            <p:sp>
              <p:nvSpPr>
                <p:cNvPr id="70" name="Rectángulo 69">
                  <a:extLst>
                    <a:ext uri="{FF2B5EF4-FFF2-40B4-BE49-F238E27FC236}">
                      <a16:creationId xmlns:a16="http://schemas.microsoft.com/office/drawing/2014/main" id="{5D5778F5-4584-429E-A2A1-9F50E2EFC902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CC99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 sz="1587"/>
                </a:p>
              </p:txBody>
            </p:sp>
            <p:sp>
              <p:nvSpPr>
                <p:cNvPr id="71" name="CuadroTexto 70">
                  <a:extLst>
                    <a:ext uri="{FF2B5EF4-FFF2-40B4-BE49-F238E27FC236}">
                      <a16:creationId xmlns:a16="http://schemas.microsoft.com/office/drawing/2014/main" id="{2A0E006F-6BFA-4E67-AD34-573EC50C0460}"/>
                    </a:ext>
                  </a:extLst>
                </p:cNvPr>
                <p:cNvSpPr txBox="1"/>
                <p:nvPr/>
              </p:nvSpPr>
              <p:spPr>
                <a:xfrm>
                  <a:off x="-204658" y="2154500"/>
                  <a:ext cx="1892685" cy="48970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97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Educación Socioemocional</a:t>
                  </a:r>
                  <a:endParaRPr lang="es-MX" sz="1235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</p:grpSp>
        <p:grpSp>
          <p:nvGrpSpPr>
            <p:cNvPr id="170" name="Grupo 169">
              <a:extLst>
                <a:ext uri="{FF2B5EF4-FFF2-40B4-BE49-F238E27FC236}">
                  <a16:creationId xmlns:a16="http://schemas.microsoft.com/office/drawing/2014/main" id="{5B59E4B5-6825-43CA-9212-E5117CC64809}"/>
                </a:ext>
              </a:extLst>
            </p:cNvPr>
            <p:cNvGrpSpPr/>
            <p:nvPr/>
          </p:nvGrpSpPr>
          <p:grpSpPr>
            <a:xfrm>
              <a:off x="166339" y="3077681"/>
              <a:ext cx="7777163" cy="454209"/>
              <a:chOff x="27396" y="2784923"/>
              <a:chExt cx="7777163" cy="454209"/>
            </a:xfrm>
          </p:grpSpPr>
          <p:sp>
            <p:nvSpPr>
              <p:cNvPr id="74" name="CuadroTexto 73">
                <a:extLst>
                  <a:ext uri="{FF2B5EF4-FFF2-40B4-BE49-F238E27FC236}">
                    <a16:creationId xmlns:a16="http://schemas.microsoft.com/office/drawing/2014/main" id="{7B12804B-9A35-41DE-B9A4-27DE69161C79}"/>
                  </a:ext>
                </a:extLst>
              </p:cNvPr>
              <p:cNvSpPr txBox="1"/>
              <p:nvPr/>
            </p:nvSpPr>
            <p:spPr>
              <a:xfrm>
                <a:off x="27396" y="2826030"/>
                <a:ext cx="7777163" cy="3816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11" dirty="0">
                    <a:latin typeface="Comic Sans MS" panose="030F0702030302020204" pitchFamily="66" charset="0"/>
                  </a:rPr>
                  <a:t>La jornada de trabajo fue</a:t>
                </a:r>
                <a:r>
                  <a:rPr lang="es-MX" sz="1587" dirty="0"/>
                  <a:t>:</a:t>
                </a:r>
              </a:p>
            </p:txBody>
          </p:sp>
          <p:sp>
            <p:nvSpPr>
              <p:cNvPr id="76" name="Paralelogramo 75">
                <a:extLst>
                  <a:ext uri="{FF2B5EF4-FFF2-40B4-BE49-F238E27FC236}">
                    <a16:creationId xmlns:a16="http://schemas.microsoft.com/office/drawing/2014/main" id="{60A599B8-BE07-4BBA-A281-EF28C0090E28}"/>
                  </a:ext>
                </a:extLst>
              </p:cNvPr>
              <p:cNvSpPr/>
              <p:nvPr/>
            </p:nvSpPr>
            <p:spPr>
              <a:xfrm>
                <a:off x="2727259" y="2784923"/>
                <a:ext cx="914400" cy="426720"/>
              </a:xfrm>
              <a:prstGeom prst="parallelogram">
                <a:avLst/>
              </a:prstGeom>
              <a:noFill/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 sz="1587"/>
              </a:p>
            </p:txBody>
          </p:sp>
          <p:sp>
            <p:nvSpPr>
              <p:cNvPr id="78" name="Paralelogramo 77">
                <a:extLst>
                  <a:ext uri="{FF2B5EF4-FFF2-40B4-BE49-F238E27FC236}">
                    <a16:creationId xmlns:a16="http://schemas.microsoft.com/office/drawing/2014/main" id="{91849B54-4BCF-4048-99A2-AC8047873550}"/>
                  </a:ext>
                </a:extLst>
              </p:cNvPr>
              <p:cNvSpPr/>
              <p:nvPr/>
            </p:nvSpPr>
            <p:spPr>
              <a:xfrm>
                <a:off x="3783995" y="2797336"/>
                <a:ext cx="914400" cy="426720"/>
              </a:xfrm>
              <a:prstGeom prst="parallelogram">
                <a:avLst/>
              </a:prstGeom>
              <a:noFill/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 sz="1587"/>
              </a:p>
            </p:txBody>
          </p:sp>
          <p:sp>
            <p:nvSpPr>
              <p:cNvPr id="80" name="Paralelogramo 79">
                <a:extLst>
                  <a:ext uri="{FF2B5EF4-FFF2-40B4-BE49-F238E27FC236}">
                    <a16:creationId xmlns:a16="http://schemas.microsoft.com/office/drawing/2014/main" id="{B064F40E-1706-4DE7-BFB7-44057684112C}"/>
                  </a:ext>
                </a:extLst>
              </p:cNvPr>
              <p:cNvSpPr/>
              <p:nvPr/>
            </p:nvSpPr>
            <p:spPr>
              <a:xfrm>
                <a:off x="4936360" y="2797336"/>
                <a:ext cx="914400" cy="426720"/>
              </a:xfrm>
              <a:prstGeom prst="parallelogram">
                <a:avLst/>
              </a:prstGeom>
              <a:noFill/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 sz="1587"/>
              </a:p>
            </p:txBody>
          </p:sp>
          <p:sp>
            <p:nvSpPr>
              <p:cNvPr id="82" name="Paralelogramo 81">
                <a:extLst>
                  <a:ext uri="{FF2B5EF4-FFF2-40B4-BE49-F238E27FC236}">
                    <a16:creationId xmlns:a16="http://schemas.microsoft.com/office/drawing/2014/main" id="{9A495760-0A05-4BBF-A6A0-798DA9FF3403}"/>
                  </a:ext>
                </a:extLst>
              </p:cNvPr>
              <p:cNvSpPr/>
              <p:nvPr/>
            </p:nvSpPr>
            <p:spPr>
              <a:xfrm>
                <a:off x="6135240" y="2812412"/>
                <a:ext cx="914400" cy="426720"/>
              </a:xfrm>
              <a:prstGeom prst="parallelogram">
                <a:avLst/>
              </a:prstGeom>
              <a:noFill/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 sz="1587"/>
              </a:p>
            </p:txBody>
          </p:sp>
          <p:sp>
            <p:nvSpPr>
              <p:cNvPr id="83" name="CuadroTexto 82">
                <a:extLst>
                  <a:ext uri="{FF2B5EF4-FFF2-40B4-BE49-F238E27FC236}">
                    <a16:creationId xmlns:a16="http://schemas.microsoft.com/office/drawing/2014/main" id="{967DD3A9-200C-4C55-8BC5-CCE26BA059E2}"/>
                  </a:ext>
                </a:extLst>
              </p:cNvPr>
              <p:cNvSpPr txBox="1"/>
              <p:nvPr/>
            </p:nvSpPr>
            <p:spPr>
              <a:xfrm>
                <a:off x="2788271" y="2881579"/>
                <a:ext cx="914591" cy="32023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235" dirty="0">
                    <a:latin typeface="Comic Sans MS" panose="030F0702030302020204" pitchFamily="66" charset="0"/>
                  </a:rPr>
                  <a:t>Exitosa</a:t>
                </a:r>
              </a:p>
            </p:txBody>
          </p:sp>
          <p:sp>
            <p:nvSpPr>
              <p:cNvPr id="85" name="CuadroTexto 84">
                <a:extLst>
                  <a:ext uri="{FF2B5EF4-FFF2-40B4-BE49-F238E27FC236}">
                    <a16:creationId xmlns:a16="http://schemas.microsoft.com/office/drawing/2014/main" id="{F09B523F-8A7C-480D-8661-5FA4C6F2E91D}"/>
                  </a:ext>
                </a:extLst>
              </p:cNvPr>
              <p:cNvSpPr txBox="1"/>
              <p:nvPr/>
            </p:nvSpPr>
            <p:spPr>
              <a:xfrm>
                <a:off x="3902327" y="2884214"/>
                <a:ext cx="914401" cy="32023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235" dirty="0">
                    <a:latin typeface="Comic Sans MS" panose="030F0702030302020204" pitchFamily="66" charset="0"/>
                  </a:rPr>
                  <a:t>Buena</a:t>
                </a:r>
              </a:p>
            </p:txBody>
          </p:sp>
          <p:sp>
            <p:nvSpPr>
              <p:cNvPr id="87" name="CuadroTexto 86">
                <a:extLst>
                  <a:ext uri="{FF2B5EF4-FFF2-40B4-BE49-F238E27FC236}">
                    <a16:creationId xmlns:a16="http://schemas.microsoft.com/office/drawing/2014/main" id="{738EC69C-9FF1-417C-B72A-2D7D20847ECA}"/>
                  </a:ext>
                </a:extLst>
              </p:cNvPr>
              <p:cNvSpPr txBox="1"/>
              <p:nvPr/>
            </p:nvSpPr>
            <p:spPr>
              <a:xfrm>
                <a:off x="4984175" y="2894967"/>
                <a:ext cx="914401" cy="32023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235" dirty="0">
                    <a:latin typeface="Comic Sans MS" panose="030F0702030302020204" pitchFamily="66" charset="0"/>
                  </a:rPr>
                  <a:t>Regular</a:t>
                </a:r>
                <a:endParaRPr lang="es-MX" sz="970" dirty="0"/>
              </a:p>
            </p:txBody>
          </p:sp>
          <p:sp>
            <p:nvSpPr>
              <p:cNvPr id="89" name="CuadroTexto 88">
                <a:extLst>
                  <a:ext uri="{FF2B5EF4-FFF2-40B4-BE49-F238E27FC236}">
                    <a16:creationId xmlns:a16="http://schemas.microsoft.com/office/drawing/2014/main" id="{1D108D3C-EB07-407F-9F55-E69D4D110D55}"/>
                  </a:ext>
                </a:extLst>
              </p:cNvPr>
              <p:cNvSpPr txBox="1"/>
              <p:nvPr/>
            </p:nvSpPr>
            <p:spPr>
              <a:xfrm>
                <a:off x="6341522" y="2894967"/>
                <a:ext cx="914401" cy="32023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235" dirty="0">
                    <a:latin typeface="Comic Sans MS" panose="030F0702030302020204" pitchFamily="66" charset="0"/>
                  </a:rPr>
                  <a:t>Mala</a:t>
                </a:r>
                <a:endParaRPr lang="es-MX" sz="1235" dirty="0"/>
              </a:p>
            </p:txBody>
          </p:sp>
        </p:grpSp>
        <p:grpSp>
          <p:nvGrpSpPr>
            <p:cNvPr id="169" name="Grupo 168">
              <a:extLst>
                <a:ext uri="{FF2B5EF4-FFF2-40B4-BE49-F238E27FC236}">
                  <a16:creationId xmlns:a16="http://schemas.microsoft.com/office/drawing/2014/main" id="{F98882BD-1128-4333-AD3C-C99E090A88D9}"/>
                </a:ext>
              </a:extLst>
            </p:cNvPr>
            <p:cNvGrpSpPr/>
            <p:nvPr/>
          </p:nvGrpSpPr>
          <p:grpSpPr>
            <a:xfrm>
              <a:off x="-60113" y="3701185"/>
              <a:ext cx="7866108" cy="1849948"/>
              <a:chOff x="-104586" y="3258293"/>
              <a:chExt cx="7866108" cy="1849948"/>
            </a:xfrm>
          </p:grpSpPr>
          <p:grpSp>
            <p:nvGrpSpPr>
              <p:cNvPr id="90" name="Grupo 89">
                <a:extLst>
                  <a:ext uri="{FF2B5EF4-FFF2-40B4-BE49-F238E27FC236}">
                    <a16:creationId xmlns:a16="http://schemas.microsoft.com/office/drawing/2014/main" id="{F98E8578-A55C-4D5A-B67B-F07061ED95EB}"/>
                  </a:ext>
                </a:extLst>
              </p:cNvPr>
              <p:cNvGrpSpPr/>
              <p:nvPr/>
            </p:nvGrpSpPr>
            <p:grpSpPr>
              <a:xfrm>
                <a:off x="-104586" y="3258293"/>
                <a:ext cx="7866108" cy="369332"/>
                <a:chOff x="-88946" y="1730772"/>
                <a:chExt cx="7866108" cy="369332"/>
              </a:xfrm>
            </p:grpSpPr>
            <p:sp>
              <p:nvSpPr>
                <p:cNvPr id="92" name="Rectángulo 91">
                  <a:extLst>
                    <a:ext uri="{FF2B5EF4-FFF2-40B4-BE49-F238E27FC236}">
                      <a16:creationId xmlns:a16="http://schemas.microsoft.com/office/drawing/2014/main" id="{5D321D22-2312-4122-957D-75CC9CBC1D04}"/>
                    </a:ext>
                  </a:extLst>
                </p:cNvPr>
                <p:cNvSpPr/>
                <p:nvPr/>
              </p:nvSpPr>
              <p:spPr>
                <a:xfrm>
                  <a:off x="0" y="1730772"/>
                  <a:ext cx="7777162" cy="369332"/>
                </a:xfrm>
                <a:prstGeom prst="rect">
                  <a:avLst/>
                </a:prstGeom>
                <a:solidFill>
                  <a:srgbClr val="FF9999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 sz="1587"/>
                </a:p>
              </p:txBody>
            </p:sp>
            <p:sp>
              <p:nvSpPr>
                <p:cNvPr id="93" name="CuadroTexto 92">
                  <a:extLst>
                    <a:ext uri="{FF2B5EF4-FFF2-40B4-BE49-F238E27FC236}">
                      <a16:creationId xmlns:a16="http://schemas.microsoft.com/office/drawing/2014/main" id="{CB4390D6-35FA-450B-A1D5-337BF7ED9267}"/>
                    </a:ext>
                  </a:extLst>
                </p:cNvPr>
                <p:cNvSpPr txBox="1"/>
                <p:nvPr/>
              </p:nvSpPr>
              <p:spPr>
                <a:xfrm>
                  <a:off x="-88946" y="1737642"/>
                  <a:ext cx="7777162" cy="350918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411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Aspectos de la planeación didáctica </a:t>
                  </a:r>
                </a:p>
              </p:txBody>
            </p:sp>
          </p:grpSp>
          <p:sp>
            <p:nvSpPr>
              <p:cNvPr id="99" name="CuadroTexto 98">
                <a:extLst>
                  <a:ext uri="{FF2B5EF4-FFF2-40B4-BE49-F238E27FC236}">
                    <a16:creationId xmlns:a16="http://schemas.microsoft.com/office/drawing/2014/main" id="{2C45F712-0E0F-4056-B8C7-58165A752422}"/>
                  </a:ext>
                </a:extLst>
              </p:cNvPr>
              <p:cNvSpPr txBox="1"/>
              <p:nvPr/>
            </p:nvSpPr>
            <p:spPr>
              <a:xfrm>
                <a:off x="-44436" y="3618476"/>
                <a:ext cx="7777163" cy="14897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235" dirty="0">
                    <a:latin typeface="Comic Sans MS" panose="030F0702030302020204" pitchFamily="66" charset="0"/>
                  </a:rPr>
                  <a:t>      </a:t>
                </a:r>
                <a:r>
                  <a:rPr lang="es-MX" sz="1058" dirty="0">
                    <a:latin typeface="Comic Sans MS" panose="030F0702030302020204" pitchFamily="66" charset="0"/>
                  </a:rPr>
                  <a:t>Logro de los aprendizajes esperados </a:t>
                </a:r>
                <a:endParaRPr lang="es-MX" sz="1235" dirty="0">
                  <a:latin typeface="Comic Sans MS" panose="030F0702030302020204" pitchFamily="66" charset="0"/>
                </a:endParaRPr>
              </a:p>
              <a:p>
                <a:r>
                  <a:rPr lang="es-MX" sz="1235" dirty="0">
                    <a:latin typeface="Comic Sans MS" panose="030F0702030302020204" pitchFamily="66" charset="0"/>
                  </a:rPr>
                  <a:t>      </a:t>
                </a:r>
                <a:r>
                  <a:rPr lang="es-MX" sz="1058" dirty="0">
                    <a:latin typeface="Comic Sans MS" panose="030F0702030302020204" pitchFamily="66" charset="0"/>
                  </a:rPr>
                  <a:t>Materiales educativos adecuados</a:t>
                </a:r>
              </a:p>
              <a:p>
                <a:r>
                  <a:rPr lang="es-MX" sz="1058" dirty="0">
                    <a:latin typeface="Comic Sans MS" panose="030F0702030302020204" pitchFamily="66" charset="0"/>
                  </a:rPr>
                  <a:t>       Nivel de complejidad adecuado </a:t>
                </a:r>
              </a:p>
              <a:p>
                <a:r>
                  <a:rPr lang="es-MX" sz="1058" dirty="0">
                    <a:latin typeface="Comic Sans MS" panose="030F0702030302020204" pitchFamily="66" charset="0"/>
                  </a:rPr>
                  <a:t>       Organización adecuada</a:t>
                </a:r>
              </a:p>
              <a:p>
                <a:r>
                  <a:rPr lang="es-MX" sz="1058" dirty="0">
                    <a:latin typeface="Comic Sans MS" panose="030F0702030302020204" pitchFamily="66" charset="0"/>
                  </a:rPr>
                  <a:t>       Tiempo planeado correctamente</a:t>
                </a:r>
              </a:p>
              <a:p>
                <a:r>
                  <a:rPr lang="es-MX" sz="1058" dirty="0">
                    <a:latin typeface="Comic Sans MS" panose="030F0702030302020204" pitchFamily="66" charset="0"/>
                  </a:rPr>
                  <a:t>       Actividades planeadas conforme a lo planeado </a:t>
                </a:r>
              </a:p>
              <a:p>
                <a:endParaRPr lang="es-MX" sz="1235" dirty="0"/>
              </a:p>
            </p:txBody>
          </p:sp>
          <p:sp>
            <p:nvSpPr>
              <p:cNvPr id="101" name="Elipse 100">
                <a:extLst>
                  <a:ext uri="{FF2B5EF4-FFF2-40B4-BE49-F238E27FC236}">
                    <a16:creationId xmlns:a16="http://schemas.microsoft.com/office/drawing/2014/main" id="{4A5C0622-884D-49F4-B550-4041500CA3C7}"/>
                  </a:ext>
                </a:extLst>
              </p:cNvPr>
              <p:cNvSpPr/>
              <p:nvPr/>
            </p:nvSpPr>
            <p:spPr>
              <a:xfrm>
                <a:off x="124089" y="3674275"/>
                <a:ext cx="140071" cy="148881"/>
              </a:xfrm>
              <a:prstGeom prst="ellipse">
                <a:avLst/>
              </a:prstGeom>
              <a:noFill/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 sz="1587"/>
              </a:p>
            </p:txBody>
          </p:sp>
          <p:sp>
            <p:nvSpPr>
              <p:cNvPr id="106" name="Elipse 105">
                <a:extLst>
                  <a:ext uri="{FF2B5EF4-FFF2-40B4-BE49-F238E27FC236}">
                    <a16:creationId xmlns:a16="http://schemas.microsoft.com/office/drawing/2014/main" id="{1506E085-6A92-4E7F-8A05-A323A3E5E11A}"/>
                  </a:ext>
                </a:extLst>
              </p:cNvPr>
              <p:cNvSpPr/>
              <p:nvPr/>
            </p:nvSpPr>
            <p:spPr>
              <a:xfrm>
                <a:off x="121868" y="3907985"/>
                <a:ext cx="140071" cy="148881"/>
              </a:xfrm>
              <a:prstGeom prst="ellipse">
                <a:avLst/>
              </a:prstGeom>
              <a:noFill/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 sz="1587"/>
              </a:p>
            </p:txBody>
          </p:sp>
          <p:sp>
            <p:nvSpPr>
              <p:cNvPr id="108" name="Elipse 107">
                <a:extLst>
                  <a:ext uri="{FF2B5EF4-FFF2-40B4-BE49-F238E27FC236}">
                    <a16:creationId xmlns:a16="http://schemas.microsoft.com/office/drawing/2014/main" id="{1212747E-7242-4965-9DA4-929E41C6D9E7}"/>
                  </a:ext>
                </a:extLst>
              </p:cNvPr>
              <p:cNvSpPr/>
              <p:nvPr/>
            </p:nvSpPr>
            <p:spPr>
              <a:xfrm>
                <a:off x="121867" y="4101514"/>
                <a:ext cx="140071" cy="148881"/>
              </a:xfrm>
              <a:prstGeom prst="ellipse">
                <a:avLst/>
              </a:prstGeom>
              <a:noFill/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 sz="1587"/>
              </a:p>
            </p:txBody>
          </p:sp>
          <p:sp>
            <p:nvSpPr>
              <p:cNvPr id="110" name="Elipse 109">
                <a:extLst>
                  <a:ext uri="{FF2B5EF4-FFF2-40B4-BE49-F238E27FC236}">
                    <a16:creationId xmlns:a16="http://schemas.microsoft.com/office/drawing/2014/main" id="{AEEE6733-B8DB-4A76-A1EF-35918716BFAE}"/>
                  </a:ext>
                </a:extLst>
              </p:cNvPr>
              <p:cNvSpPr/>
              <p:nvPr/>
            </p:nvSpPr>
            <p:spPr>
              <a:xfrm>
                <a:off x="121867" y="4295044"/>
                <a:ext cx="140071" cy="148881"/>
              </a:xfrm>
              <a:prstGeom prst="ellipse">
                <a:avLst/>
              </a:prstGeom>
              <a:noFill/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 sz="1587"/>
              </a:p>
            </p:txBody>
          </p:sp>
          <p:sp>
            <p:nvSpPr>
              <p:cNvPr id="112" name="Elipse 111">
                <a:extLst>
                  <a:ext uri="{FF2B5EF4-FFF2-40B4-BE49-F238E27FC236}">
                    <a16:creationId xmlns:a16="http://schemas.microsoft.com/office/drawing/2014/main" id="{049B3706-E439-4954-A6A5-40C7B2714B0B}"/>
                  </a:ext>
                </a:extLst>
              </p:cNvPr>
              <p:cNvSpPr/>
              <p:nvPr/>
            </p:nvSpPr>
            <p:spPr>
              <a:xfrm>
                <a:off x="121867" y="4468535"/>
                <a:ext cx="140071" cy="148881"/>
              </a:xfrm>
              <a:prstGeom prst="ellipse">
                <a:avLst/>
              </a:prstGeom>
              <a:noFill/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 sz="1587"/>
              </a:p>
            </p:txBody>
          </p:sp>
          <p:sp>
            <p:nvSpPr>
              <p:cNvPr id="114" name="Elipse 113">
                <a:extLst>
                  <a:ext uri="{FF2B5EF4-FFF2-40B4-BE49-F238E27FC236}">
                    <a16:creationId xmlns:a16="http://schemas.microsoft.com/office/drawing/2014/main" id="{6324721C-3F31-47D7-9E44-60A4C321DE28}"/>
                  </a:ext>
                </a:extLst>
              </p:cNvPr>
              <p:cNvSpPr/>
              <p:nvPr/>
            </p:nvSpPr>
            <p:spPr>
              <a:xfrm>
                <a:off x="121866" y="4655227"/>
                <a:ext cx="140071" cy="148881"/>
              </a:xfrm>
              <a:prstGeom prst="ellipse">
                <a:avLst/>
              </a:prstGeom>
              <a:noFill/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 sz="1587"/>
              </a:p>
            </p:txBody>
          </p:sp>
          <p:sp>
            <p:nvSpPr>
              <p:cNvPr id="115" name="CuadroTexto 114">
                <a:extLst>
                  <a:ext uri="{FF2B5EF4-FFF2-40B4-BE49-F238E27FC236}">
                    <a16:creationId xmlns:a16="http://schemas.microsoft.com/office/drawing/2014/main" id="{25E92943-3F55-46FD-819B-08C437F114C6}"/>
                  </a:ext>
                </a:extLst>
              </p:cNvPr>
              <p:cNvSpPr txBox="1"/>
              <p:nvPr/>
            </p:nvSpPr>
            <p:spPr>
              <a:xfrm>
                <a:off x="3639550" y="3590250"/>
                <a:ext cx="4114277" cy="102781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058" dirty="0">
                    <a:latin typeface="Comic Sans MS" panose="030F0702030302020204" pitchFamily="66" charset="0"/>
                  </a:rPr>
                  <a:t>Observaciones</a:t>
                </a:r>
              </a:p>
              <a:p>
                <a:pPr algn="ctr"/>
                <a:endParaRPr lang="es-MX" sz="1058" dirty="0">
                  <a:latin typeface="Comic Sans MS" panose="030F0702030302020204" pitchFamily="66" charset="0"/>
                </a:endParaRPr>
              </a:p>
              <a:p>
                <a:pPr algn="ctr"/>
                <a:r>
                  <a:rPr lang="es-MX" sz="1058" dirty="0">
                    <a:latin typeface="Comic Sans MS" panose="030F0702030302020204" pitchFamily="66" charset="0"/>
                  </a:rPr>
                  <a:t>No todos los alumnos cumplen con los trabajos, pero se mantiene una buena participación de un 40% del </a:t>
                </a:r>
                <a:r>
                  <a:rPr lang="es-MX" sz="1058" dirty="0" err="1">
                    <a:latin typeface="Comic Sans MS" panose="030F0702030302020204" pitchFamily="66" charset="0"/>
                  </a:rPr>
                  <a:t>aumnado</a:t>
                </a:r>
                <a:r>
                  <a:rPr lang="es-MX" sz="1058" dirty="0">
                    <a:latin typeface="Comic Sans MS" panose="030F0702030302020204" pitchFamily="66" charset="0"/>
                  </a:rPr>
                  <a:t>.</a:t>
                </a:r>
              </a:p>
            </p:txBody>
          </p:sp>
        </p:grpSp>
        <p:grpSp>
          <p:nvGrpSpPr>
            <p:cNvPr id="168" name="Grupo 167">
              <a:extLst>
                <a:ext uri="{FF2B5EF4-FFF2-40B4-BE49-F238E27FC236}">
                  <a16:creationId xmlns:a16="http://schemas.microsoft.com/office/drawing/2014/main" id="{BB09A73F-77AD-421C-9A12-1B07E4E28D91}"/>
                </a:ext>
              </a:extLst>
            </p:cNvPr>
            <p:cNvGrpSpPr/>
            <p:nvPr/>
          </p:nvGrpSpPr>
          <p:grpSpPr>
            <a:xfrm>
              <a:off x="0" y="5352851"/>
              <a:ext cx="8142075" cy="1404991"/>
              <a:chOff x="-106905" y="4811173"/>
              <a:chExt cx="8142075" cy="1404991"/>
            </a:xfrm>
          </p:grpSpPr>
          <p:grpSp>
            <p:nvGrpSpPr>
              <p:cNvPr id="116" name="Grupo 115">
                <a:extLst>
                  <a:ext uri="{FF2B5EF4-FFF2-40B4-BE49-F238E27FC236}">
                    <a16:creationId xmlns:a16="http://schemas.microsoft.com/office/drawing/2014/main" id="{86E20A7A-7587-4421-B56B-9A932A9F7109}"/>
                  </a:ext>
                </a:extLst>
              </p:cNvPr>
              <p:cNvGrpSpPr/>
              <p:nvPr/>
            </p:nvGrpSpPr>
            <p:grpSpPr>
              <a:xfrm>
                <a:off x="-106905" y="4811173"/>
                <a:ext cx="8142075" cy="426897"/>
                <a:chOff x="-91265" y="1649223"/>
                <a:chExt cx="8142075" cy="426897"/>
              </a:xfrm>
            </p:grpSpPr>
            <p:sp>
              <p:nvSpPr>
                <p:cNvPr id="117" name="Rectángulo 116">
                  <a:extLst>
                    <a:ext uri="{FF2B5EF4-FFF2-40B4-BE49-F238E27FC236}">
                      <a16:creationId xmlns:a16="http://schemas.microsoft.com/office/drawing/2014/main" id="{811F3B92-D7D1-4EAA-AF61-3E94D18C4AEE}"/>
                    </a:ext>
                  </a:extLst>
                </p:cNvPr>
                <p:cNvSpPr/>
                <p:nvPr/>
              </p:nvSpPr>
              <p:spPr>
                <a:xfrm>
                  <a:off x="-90086" y="1649223"/>
                  <a:ext cx="7777162" cy="369332"/>
                </a:xfrm>
                <a:prstGeom prst="rect">
                  <a:avLst/>
                </a:prstGeom>
                <a:solidFill>
                  <a:srgbClr val="9966F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 sz="1587"/>
                </a:p>
              </p:txBody>
            </p:sp>
            <p:sp>
              <p:nvSpPr>
                <p:cNvPr id="118" name="CuadroTexto 117">
                  <a:extLst>
                    <a:ext uri="{FF2B5EF4-FFF2-40B4-BE49-F238E27FC236}">
                      <a16:creationId xmlns:a16="http://schemas.microsoft.com/office/drawing/2014/main" id="{1B9E0E7C-C94D-4D33-90C9-F83AE03AC5F1}"/>
                    </a:ext>
                  </a:extLst>
                </p:cNvPr>
                <p:cNvSpPr txBox="1"/>
                <p:nvPr/>
              </p:nvSpPr>
              <p:spPr>
                <a:xfrm>
                  <a:off x="-91265" y="1725202"/>
                  <a:ext cx="8142075" cy="350918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411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Manifestaciones de los alumnos</a:t>
                  </a:r>
                </a:p>
              </p:txBody>
            </p:sp>
          </p:grpSp>
          <p:sp>
            <p:nvSpPr>
              <p:cNvPr id="122" name="CuadroTexto 121">
                <a:extLst>
                  <a:ext uri="{FF2B5EF4-FFF2-40B4-BE49-F238E27FC236}">
                    <a16:creationId xmlns:a16="http://schemas.microsoft.com/office/drawing/2014/main" id="{7C94A14D-3BCC-49E5-BA89-9E2AEF82C62C}"/>
                  </a:ext>
                </a:extLst>
              </p:cNvPr>
              <p:cNvSpPr txBox="1"/>
              <p:nvPr/>
            </p:nvSpPr>
            <p:spPr>
              <a:xfrm>
                <a:off x="-54750" y="5188352"/>
                <a:ext cx="3912051" cy="102781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:endParaRPr lang="es-MX" sz="1058" dirty="0">
                  <a:latin typeface="Comic Sans MS" panose="030F0702030302020204" pitchFamily="66" charset="0"/>
                </a:endParaRPr>
              </a:p>
              <a:p>
                <a:pPr algn="just"/>
                <a:r>
                  <a:rPr lang="es-MX" sz="1058" dirty="0">
                    <a:latin typeface="Comic Sans MS" panose="030F0702030302020204" pitchFamily="66" charset="0"/>
                  </a:rPr>
                  <a:t>Interés en las actividades</a:t>
                </a:r>
                <a:endParaRPr lang="es-MX" sz="1235" dirty="0">
                  <a:latin typeface="Comic Sans MS" panose="030F0702030302020204" pitchFamily="66" charset="0"/>
                </a:endParaRPr>
              </a:p>
              <a:p>
                <a:pPr algn="just"/>
                <a:r>
                  <a:rPr lang="es-MX" sz="1058" dirty="0">
                    <a:latin typeface="Comic Sans MS" panose="030F0702030302020204" pitchFamily="66" charset="0"/>
                  </a:rPr>
                  <a:t>Participación de la manera esperada</a:t>
                </a:r>
              </a:p>
              <a:p>
                <a:pPr algn="just"/>
                <a:r>
                  <a:rPr lang="es-MX" sz="1058" dirty="0">
                    <a:latin typeface="Comic Sans MS" panose="030F0702030302020204" pitchFamily="66" charset="0"/>
                  </a:rPr>
                  <a:t>Adaptación a la organización establecida</a:t>
                </a:r>
              </a:p>
              <a:p>
                <a:pPr algn="just"/>
                <a:r>
                  <a:rPr lang="es-MX" sz="1058" dirty="0">
                    <a:latin typeface="Comic Sans MS" panose="030F0702030302020204" pitchFamily="66" charset="0"/>
                  </a:rPr>
                  <a:t>Seguridad y cooperación al realizar las actividades</a:t>
                </a:r>
              </a:p>
            </p:txBody>
          </p:sp>
          <p:sp>
            <p:nvSpPr>
              <p:cNvPr id="126" name="CuadroTexto 125">
                <a:extLst>
                  <a:ext uri="{FF2B5EF4-FFF2-40B4-BE49-F238E27FC236}">
                    <a16:creationId xmlns:a16="http://schemas.microsoft.com/office/drawing/2014/main" id="{06161E3F-EC52-4DE5-966F-0CF0E691332C}"/>
                  </a:ext>
                </a:extLst>
              </p:cNvPr>
              <p:cNvSpPr txBox="1"/>
              <p:nvPr/>
            </p:nvSpPr>
            <p:spPr>
              <a:xfrm>
                <a:off x="3645357" y="5221690"/>
                <a:ext cx="3674655" cy="47395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058" dirty="0">
                    <a:latin typeface="Comic Sans MS" panose="030F0702030302020204" pitchFamily="66" charset="0"/>
                  </a:rPr>
                  <a:t>Todos   Algunos  Pocos   Ninguno</a:t>
                </a:r>
              </a:p>
              <a:p>
                <a:pPr algn="ctr"/>
                <a:endParaRPr lang="es-MX" sz="1058" dirty="0">
                  <a:latin typeface="Comic Sans MS" panose="030F0702030302020204" pitchFamily="66" charset="0"/>
                </a:endParaRPr>
              </a:p>
            </p:txBody>
          </p:sp>
          <p:grpSp>
            <p:nvGrpSpPr>
              <p:cNvPr id="135" name="Grupo 134">
                <a:extLst>
                  <a:ext uri="{FF2B5EF4-FFF2-40B4-BE49-F238E27FC236}">
                    <a16:creationId xmlns:a16="http://schemas.microsoft.com/office/drawing/2014/main" id="{0B4F29DE-BDD1-4173-913A-6F69F59C290F}"/>
                  </a:ext>
                </a:extLst>
              </p:cNvPr>
              <p:cNvGrpSpPr/>
              <p:nvPr/>
            </p:nvGrpSpPr>
            <p:grpSpPr>
              <a:xfrm>
                <a:off x="4481792" y="5453154"/>
                <a:ext cx="1859730" cy="162160"/>
                <a:chOff x="4481792" y="5453154"/>
                <a:chExt cx="1859730" cy="162160"/>
              </a:xfrm>
            </p:grpSpPr>
            <p:sp>
              <p:nvSpPr>
                <p:cNvPr id="124" name="Elipse 123">
                  <a:extLst>
                    <a:ext uri="{FF2B5EF4-FFF2-40B4-BE49-F238E27FC236}">
                      <a16:creationId xmlns:a16="http://schemas.microsoft.com/office/drawing/2014/main" id="{B36A7C95-12EB-4981-AD16-F8766A33023B}"/>
                    </a:ext>
                  </a:extLst>
                </p:cNvPr>
                <p:cNvSpPr/>
                <p:nvPr/>
              </p:nvSpPr>
              <p:spPr>
                <a:xfrm>
                  <a:off x="4481792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 sz="1587"/>
                </a:p>
              </p:txBody>
            </p:sp>
            <p:sp>
              <p:nvSpPr>
                <p:cNvPr id="128" name="Elipse 127">
                  <a:extLst>
                    <a:ext uri="{FF2B5EF4-FFF2-40B4-BE49-F238E27FC236}">
                      <a16:creationId xmlns:a16="http://schemas.microsoft.com/office/drawing/2014/main" id="{04898E7A-EFA5-4C5D-AA3E-E61854C86E67}"/>
                    </a:ext>
                  </a:extLst>
                </p:cNvPr>
                <p:cNvSpPr/>
                <p:nvPr/>
              </p:nvSpPr>
              <p:spPr>
                <a:xfrm>
                  <a:off x="5071405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 sz="1587"/>
                </a:p>
              </p:txBody>
            </p:sp>
            <p:sp>
              <p:nvSpPr>
                <p:cNvPr id="130" name="Elipse 129">
                  <a:extLst>
                    <a:ext uri="{FF2B5EF4-FFF2-40B4-BE49-F238E27FC236}">
                      <a16:creationId xmlns:a16="http://schemas.microsoft.com/office/drawing/2014/main" id="{00F070BD-3F46-4F6C-A422-B589D0DB19D7}"/>
                    </a:ext>
                  </a:extLst>
                </p:cNvPr>
                <p:cNvSpPr/>
                <p:nvPr/>
              </p:nvSpPr>
              <p:spPr>
                <a:xfrm>
                  <a:off x="5590982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 sz="1587"/>
                </a:p>
              </p:txBody>
            </p:sp>
            <p:sp>
              <p:nvSpPr>
                <p:cNvPr id="132" name="Elipse 131">
                  <a:extLst>
                    <a:ext uri="{FF2B5EF4-FFF2-40B4-BE49-F238E27FC236}">
                      <a16:creationId xmlns:a16="http://schemas.microsoft.com/office/drawing/2014/main" id="{1ADF766A-8C07-4C9C-954F-397B4C518373}"/>
                    </a:ext>
                  </a:extLst>
                </p:cNvPr>
                <p:cNvSpPr/>
                <p:nvPr/>
              </p:nvSpPr>
              <p:spPr>
                <a:xfrm>
                  <a:off x="6201451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 sz="1587"/>
                </a:p>
              </p:txBody>
            </p:sp>
          </p:grpSp>
          <p:grpSp>
            <p:nvGrpSpPr>
              <p:cNvPr id="136" name="Grupo 135">
                <a:extLst>
                  <a:ext uri="{FF2B5EF4-FFF2-40B4-BE49-F238E27FC236}">
                    <a16:creationId xmlns:a16="http://schemas.microsoft.com/office/drawing/2014/main" id="{0CAC7643-C6D9-4D4D-8809-A3E27B328AAE}"/>
                  </a:ext>
                </a:extLst>
              </p:cNvPr>
              <p:cNvGrpSpPr/>
              <p:nvPr/>
            </p:nvGrpSpPr>
            <p:grpSpPr>
              <a:xfrm>
                <a:off x="4481792" y="5644382"/>
                <a:ext cx="1859730" cy="162160"/>
                <a:chOff x="4481792" y="5453154"/>
                <a:chExt cx="1859730" cy="162160"/>
              </a:xfrm>
            </p:grpSpPr>
            <p:sp>
              <p:nvSpPr>
                <p:cNvPr id="137" name="Elipse 136">
                  <a:extLst>
                    <a:ext uri="{FF2B5EF4-FFF2-40B4-BE49-F238E27FC236}">
                      <a16:creationId xmlns:a16="http://schemas.microsoft.com/office/drawing/2014/main" id="{D15D9F78-4830-4046-8D9C-7475C18EEACF}"/>
                    </a:ext>
                  </a:extLst>
                </p:cNvPr>
                <p:cNvSpPr/>
                <p:nvPr/>
              </p:nvSpPr>
              <p:spPr>
                <a:xfrm>
                  <a:off x="4481792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 sz="1587"/>
                </a:p>
              </p:txBody>
            </p:sp>
            <p:sp>
              <p:nvSpPr>
                <p:cNvPr id="138" name="Elipse 137">
                  <a:extLst>
                    <a:ext uri="{FF2B5EF4-FFF2-40B4-BE49-F238E27FC236}">
                      <a16:creationId xmlns:a16="http://schemas.microsoft.com/office/drawing/2014/main" id="{9106BBF0-3FDA-43EF-82D8-A91CE86F7BCC}"/>
                    </a:ext>
                  </a:extLst>
                </p:cNvPr>
                <p:cNvSpPr/>
                <p:nvPr/>
              </p:nvSpPr>
              <p:spPr>
                <a:xfrm>
                  <a:off x="5071405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 sz="1587"/>
                </a:p>
              </p:txBody>
            </p:sp>
            <p:sp>
              <p:nvSpPr>
                <p:cNvPr id="139" name="Elipse 138">
                  <a:extLst>
                    <a:ext uri="{FF2B5EF4-FFF2-40B4-BE49-F238E27FC236}">
                      <a16:creationId xmlns:a16="http://schemas.microsoft.com/office/drawing/2014/main" id="{805C1B3D-B483-4E9A-BC43-3C3A34DCA29C}"/>
                    </a:ext>
                  </a:extLst>
                </p:cNvPr>
                <p:cNvSpPr/>
                <p:nvPr/>
              </p:nvSpPr>
              <p:spPr>
                <a:xfrm>
                  <a:off x="5590982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 sz="1587"/>
                </a:p>
              </p:txBody>
            </p:sp>
            <p:sp>
              <p:nvSpPr>
                <p:cNvPr id="140" name="Elipse 139">
                  <a:extLst>
                    <a:ext uri="{FF2B5EF4-FFF2-40B4-BE49-F238E27FC236}">
                      <a16:creationId xmlns:a16="http://schemas.microsoft.com/office/drawing/2014/main" id="{5ACBF1CC-D4AC-4C8B-8889-428A29D11D75}"/>
                    </a:ext>
                  </a:extLst>
                </p:cNvPr>
                <p:cNvSpPr/>
                <p:nvPr/>
              </p:nvSpPr>
              <p:spPr>
                <a:xfrm>
                  <a:off x="6201451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 sz="1587"/>
                </a:p>
              </p:txBody>
            </p:sp>
          </p:grpSp>
          <p:grpSp>
            <p:nvGrpSpPr>
              <p:cNvPr id="141" name="Grupo 140">
                <a:extLst>
                  <a:ext uri="{FF2B5EF4-FFF2-40B4-BE49-F238E27FC236}">
                    <a16:creationId xmlns:a16="http://schemas.microsoft.com/office/drawing/2014/main" id="{7B87E0F1-93A8-4239-876A-2C91F55A3FB3}"/>
                  </a:ext>
                </a:extLst>
              </p:cNvPr>
              <p:cNvGrpSpPr/>
              <p:nvPr/>
            </p:nvGrpSpPr>
            <p:grpSpPr>
              <a:xfrm>
                <a:off x="4482433" y="5835610"/>
                <a:ext cx="1859730" cy="162160"/>
                <a:chOff x="4481792" y="5453154"/>
                <a:chExt cx="1859730" cy="162160"/>
              </a:xfrm>
            </p:grpSpPr>
            <p:sp>
              <p:nvSpPr>
                <p:cNvPr id="142" name="Elipse 141">
                  <a:extLst>
                    <a:ext uri="{FF2B5EF4-FFF2-40B4-BE49-F238E27FC236}">
                      <a16:creationId xmlns:a16="http://schemas.microsoft.com/office/drawing/2014/main" id="{A875E401-1E64-47E4-A54B-900C61A61677}"/>
                    </a:ext>
                  </a:extLst>
                </p:cNvPr>
                <p:cNvSpPr/>
                <p:nvPr/>
              </p:nvSpPr>
              <p:spPr>
                <a:xfrm>
                  <a:off x="4481792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 sz="1587"/>
                </a:p>
              </p:txBody>
            </p:sp>
            <p:sp>
              <p:nvSpPr>
                <p:cNvPr id="143" name="Elipse 142">
                  <a:extLst>
                    <a:ext uri="{FF2B5EF4-FFF2-40B4-BE49-F238E27FC236}">
                      <a16:creationId xmlns:a16="http://schemas.microsoft.com/office/drawing/2014/main" id="{3DD59AD9-06DA-4644-919C-E7BC15F6BED6}"/>
                    </a:ext>
                  </a:extLst>
                </p:cNvPr>
                <p:cNvSpPr/>
                <p:nvPr/>
              </p:nvSpPr>
              <p:spPr>
                <a:xfrm>
                  <a:off x="5071405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 sz="1587"/>
                </a:p>
              </p:txBody>
            </p:sp>
            <p:sp>
              <p:nvSpPr>
                <p:cNvPr id="144" name="Elipse 143">
                  <a:extLst>
                    <a:ext uri="{FF2B5EF4-FFF2-40B4-BE49-F238E27FC236}">
                      <a16:creationId xmlns:a16="http://schemas.microsoft.com/office/drawing/2014/main" id="{6DDE1CF7-489F-47CF-8241-BA4E200CF4FA}"/>
                    </a:ext>
                  </a:extLst>
                </p:cNvPr>
                <p:cNvSpPr/>
                <p:nvPr/>
              </p:nvSpPr>
              <p:spPr>
                <a:xfrm>
                  <a:off x="5590982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 sz="1587"/>
                </a:p>
              </p:txBody>
            </p:sp>
            <p:sp>
              <p:nvSpPr>
                <p:cNvPr id="145" name="Elipse 144">
                  <a:extLst>
                    <a:ext uri="{FF2B5EF4-FFF2-40B4-BE49-F238E27FC236}">
                      <a16:creationId xmlns:a16="http://schemas.microsoft.com/office/drawing/2014/main" id="{5B84455B-4FC9-4372-B777-94DDE7FE150E}"/>
                    </a:ext>
                  </a:extLst>
                </p:cNvPr>
                <p:cNvSpPr/>
                <p:nvPr/>
              </p:nvSpPr>
              <p:spPr>
                <a:xfrm>
                  <a:off x="6201451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 sz="1587"/>
                </a:p>
              </p:txBody>
            </p:sp>
          </p:grpSp>
          <p:grpSp>
            <p:nvGrpSpPr>
              <p:cNvPr id="146" name="Grupo 145">
                <a:extLst>
                  <a:ext uri="{FF2B5EF4-FFF2-40B4-BE49-F238E27FC236}">
                    <a16:creationId xmlns:a16="http://schemas.microsoft.com/office/drawing/2014/main" id="{77951E04-423C-44AE-A9B2-24095C4C5B28}"/>
                  </a:ext>
                </a:extLst>
              </p:cNvPr>
              <p:cNvGrpSpPr/>
              <p:nvPr/>
            </p:nvGrpSpPr>
            <p:grpSpPr>
              <a:xfrm>
                <a:off x="4482817" y="6023918"/>
                <a:ext cx="1859730" cy="162160"/>
                <a:chOff x="4481792" y="5453154"/>
                <a:chExt cx="1859730" cy="162160"/>
              </a:xfrm>
            </p:grpSpPr>
            <p:sp>
              <p:nvSpPr>
                <p:cNvPr id="147" name="Elipse 146">
                  <a:extLst>
                    <a:ext uri="{FF2B5EF4-FFF2-40B4-BE49-F238E27FC236}">
                      <a16:creationId xmlns:a16="http://schemas.microsoft.com/office/drawing/2014/main" id="{EAE223AD-9981-454B-AC0F-D9BD55EC710C}"/>
                    </a:ext>
                  </a:extLst>
                </p:cNvPr>
                <p:cNvSpPr/>
                <p:nvPr/>
              </p:nvSpPr>
              <p:spPr>
                <a:xfrm>
                  <a:off x="4481792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 sz="1587"/>
                </a:p>
              </p:txBody>
            </p:sp>
            <p:sp>
              <p:nvSpPr>
                <p:cNvPr id="148" name="Elipse 147">
                  <a:extLst>
                    <a:ext uri="{FF2B5EF4-FFF2-40B4-BE49-F238E27FC236}">
                      <a16:creationId xmlns:a16="http://schemas.microsoft.com/office/drawing/2014/main" id="{A020B64C-03E0-4C7A-BBB0-B1EB17ACCB9A}"/>
                    </a:ext>
                  </a:extLst>
                </p:cNvPr>
                <p:cNvSpPr/>
                <p:nvPr/>
              </p:nvSpPr>
              <p:spPr>
                <a:xfrm>
                  <a:off x="5071405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 sz="1587"/>
                </a:p>
              </p:txBody>
            </p:sp>
            <p:sp>
              <p:nvSpPr>
                <p:cNvPr id="149" name="Elipse 148">
                  <a:extLst>
                    <a:ext uri="{FF2B5EF4-FFF2-40B4-BE49-F238E27FC236}">
                      <a16:creationId xmlns:a16="http://schemas.microsoft.com/office/drawing/2014/main" id="{CFEEB593-1C3D-4D7F-A633-27ED6ECE17BF}"/>
                    </a:ext>
                  </a:extLst>
                </p:cNvPr>
                <p:cNvSpPr/>
                <p:nvPr/>
              </p:nvSpPr>
              <p:spPr>
                <a:xfrm>
                  <a:off x="5590982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 sz="1587"/>
                </a:p>
              </p:txBody>
            </p:sp>
            <p:sp>
              <p:nvSpPr>
                <p:cNvPr id="150" name="Elipse 149">
                  <a:extLst>
                    <a:ext uri="{FF2B5EF4-FFF2-40B4-BE49-F238E27FC236}">
                      <a16:creationId xmlns:a16="http://schemas.microsoft.com/office/drawing/2014/main" id="{C42090CB-1504-4391-B330-728BEC78AAC5}"/>
                    </a:ext>
                  </a:extLst>
                </p:cNvPr>
                <p:cNvSpPr/>
                <p:nvPr/>
              </p:nvSpPr>
              <p:spPr>
                <a:xfrm>
                  <a:off x="6201451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 sz="1587"/>
                </a:p>
              </p:txBody>
            </p:sp>
          </p:grpSp>
        </p:grpSp>
        <p:grpSp>
          <p:nvGrpSpPr>
            <p:cNvPr id="151" name="Grupo 150">
              <a:extLst>
                <a:ext uri="{FF2B5EF4-FFF2-40B4-BE49-F238E27FC236}">
                  <a16:creationId xmlns:a16="http://schemas.microsoft.com/office/drawing/2014/main" id="{E3FB72F6-392F-40AB-A175-66BC4FD1180C}"/>
                </a:ext>
              </a:extLst>
            </p:cNvPr>
            <p:cNvGrpSpPr/>
            <p:nvPr/>
          </p:nvGrpSpPr>
          <p:grpSpPr>
            <a:xfrm>
              <a:off x="-40004" y="6773416"/>
              <a:ext cx="8066405" cy="366018"/>
              <a:chOff x="-128950" y="1710038"/>
              <a:chExt cx="8066405" cy="366018"/>
            </a:xfrm>
          </p:grpSpPr>
          <p:sp>
            <p:nvSpPr>
              <p:cNvPr id="152" name="Rectángulo 151">
                <a:extLst>
                  <a:ext uri="{FF2B5EF4-FFF2-40B4-BE49-F238E27FC236}">
                    <a16:creationId xmlns:a16="http://schemas.microsoft.com/office/drawing/2014/main" id="{8BFA794B-7B5C-4B21-A452-F05082E198A2}"/>
                  </a:ext>
                </a:extLst>
              </p:cNvPr>
              <p:cNvSpPr/>
              <p:nvPr/>
            </p:nvSpPr>
            <p:spPr>
              <a:xfrm>
                <a:off x="-117778" y="1710038"/>
                <a:ext cx="7844864" cy="358362"/>
              </a:xfrm>
              <a:prstGeom prst="rect">
                <a:avLst/>
              </a:prstGeom>
              <a:solidFill>
                <a:srgbClr val="79DC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 sz="1587"/>
              </a:p>
            </p:txBody>
          </p:sp>
          <p:sp>
            <p:nvSpPr>
              <p:cNvPr id="153" name="CuadroTexto 152">
                <a:extLst>
                  <a:ext uri="{FF2B5EF4-FFF2-40B4-BE49-F238E27FC236}">
                    <a16:creationId xmlns:a16="http://schemas.microsoft.com/office/drawing/2014/main" id="{B6E65149-4C4C-4DA3-BBD4-37E7A7D3A7A0}"/>
                  </a:ext>
                </a:extLst>
              </p:cNvPr>
              <p:cNvSpPr txBox="1"/>
              <p:nvPr/>
            </p:nvSpPr>
            <p:spPr>
              <a:xfrm>
                <a:off x="-128950" y="1725138"/>
                <a:ext cx="8066405" cy="3509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411" b="1" dirty="0">
                    <a:solidFill>
                      <a:schemeClr val="bg1"/>
                    </a:solidFill>
                    <a:latin typeface="Comic Sans MS" panose="030F0702030302020204" pitchFamily="66" charset="0"/>
                  </a:rPr>
                  <a:t>Autoevaluación</a:t>
                </a:r>
              </a:p>
            </p:txBody>
          </p:sp>
        </p:grpSp>
        <p:sp>
          <p:nvSpPr>
            <p:cNvPr id="155" name="CuadroTexto 154">
              <a:extLst>
                <a:ext uri="{FF2B5EF4-FFF2-40B4-BE49-F238E27FC236}">
                  <a16:creationId xmlns:a16="http://schemas.microsoft.com/office/drawing/2014/main" id="{6718D8D3-202C-4CDB-8F60-21504AA6438C}"/>
                </a:ext>
              </a:extLst>
            </p:cNvPr>
            <p:cNvSpPr txBox="1"/>
            <p:nvPr/>
          </p:nvSpPr>
          <p:spPr>
            <a:xfrm>
              <a:off x="28833" y="7032794"/>
              <a:ext cx="5831687" cy="13970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endParaRPr lang="es-MX" sz="1058" dirty="0">
                <a:latin typeface="Comic Sans MS" panose="030F0702030302020204" pitchFamily="66" charset="0"/>
              </a:endParaRPr>
            </a:p>
            <a:p>
              <a:pPr algn="just"/>
              <a:r>
                <a:rPr lang="es-MX" sz="1058" dirty="0">
                  <a:latin typeface="Comic Sans MS" panose="030F0702030302020204" pitchFamily="66" charset="0"/>
                </a:rPr>
                <a:t>Rescato los conocimientos previos</a:t>
              </a:r>
              <a:endParaRPr lang="es-MX" sz="1235" dirty="0">
                <a:latin typeface="Comic Sans MS" panose="030F0702030302020204" pitchFamily="66" charset="0"/>
              </a:endParaRPr>
            </a:p>
            <a:p>
              <a:pPr algn="just"/>
              <a:r>
                <a:rPr lang="es-MX" sz="1058" dirty="0">
                  <a:latin typeface="Comic Sans MS" panose="030F0702030302020204" pitchFamily="66" charset="0"/>
                </a:rPr>
                <a:t>Identifico y actúa conforme a las necesidades e intereses de los alumnos  </a:t>
              </a:r>
            </a:p>
            <a:p>
              <a:pPr algn="just"/>
              <a:r>
                <a:rPr lang="es-MX" sz="1058" dirty="0">
                  <a:latin typeface="Comic Sans MS" panose="030F0702030302020204" pitchFamily="66" charset="0"/>
                </a:rPr>
                <a:t>Fomento la participación de todos los alumnos </a:t>
              </a:r>
            </a:p>
            <a:p>
              <a:pPr algn="just"/>
              <a:r>
                <a:rPr lang="es-MX" sz="1058" dirty="0">
                  <a:latin typeface="Comic Sans MS" panose="030F0702030302020204" pitchFamily="66" charset="0"/>
                </a:rPr>
                <a:t>Otorgo consignas claras</a:t>
              </a:r>
            </a:p>
            <a:p>
              <a:pPr algn="just"/>
              <a:r>
                <a:rPr lang="es-MX" sz="1058" dirty="0">
                  <a:latin typeface="Comic Sans MS" panose="030F0702030302020204" pitchFamily="66" charset="0"/>
                </a:rPr>
                <a:t>Intervengo adecuadamente</a:t>
              </a:r>
            </a:p>
            <a:p>
              <a:pPr algn="just"/>
              <a:r>
                <a:rPr lang="es-MX" sz="1058" dirty="0">
                  <a:latin typeface="Comic Sans MS" panose="030F0702030302020204" pitchFamily="66" charset="0"/>
                </a:rPr>
                <a:t>Fomento la autonomía de los alumnos </a:t>
              </a:r>
            </a:p>
          </p:txBody>
        </p:sp>
        <p:grpSp>
          <p:nvGrpSpPr>
            <p:cNvPr id="202" name="Grupo 201">
              <a:extLst>
                <a:ext uri="{FF2B5EF4-FFF2-40B4-BE49-F238E27FC236}">
                  <a16:creationId xmlns:a16="http://schemas.microsoft.com/office/drawing/2014/main" id="{F323BF70-7EB4-430E-8E9D-EF851C22D91D}"/>
                </a:ext>
              </a:extLst>
            </p:cNvPr>
            <p:cNvGrpSpPr/>
            <p:nvPr/>
          </p:nvGrpSpPr>
          <p:grpSpPr>
            <a:xfrm>
              <a:off x="5378995" y="7091750"/>
              <a:ext cx="2255371" cy="1332960"/>
              <a:chOff x="5319913" y="7568918"/>
              <a:chExt cx="2255371" cy="1332960"/>
            </a:xfrm>
          </p:grpSpPr>
          <p:sp>
            <p:nvSpPr>
              <p:cNvPr id="161" name="CuadroTexto 160">
                <a:extLst>
                  <a:ext uri="{FF2B5EF4-FFF2-40B4-BE49-F238E27FC236}">
                    <a16:creationId xmlns:a16="http://schemas.microsoft.com/office/drawing/2014/main" id="{101E8FF4-B621-48FA-A3D7-D90BB0502AC4}"/>
                  </a:ext>
                </a:extLst>
              </p:cNvPr>
              <p:cNvSpPr txBox="1"/>
              <p:nvPr/>
            </p:nvSpPr>
            <p:spPr>
              <a:xfrm>
                <a:off x="5319913" y="7568918"/>
                <a:ext cx="2255371" cy="47395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058" dirty="0">
                    <a:latin typeface="Comic Sans MS" panose="030F0702030302020204" pitchFamily="66" charset="0"/>
                  </a:rPr>
                  <a:t>     Si            No   </a:t>
                </a:r>
              </a:p>
              <a:p>
                <a:pPr algn="ctr"/>
                <a:endParaRPr lang="es-MX" sz="1058" dirty="0">
                  <a:latin typeface="Comic Sans MS" panose="030F0702030302020204" pitchFamily="66" charset="0"/>
                </a:endParaRPr>
              </a:p>
            </p:txBody>
          </p:sp>
          <p:grpSp>
            <p:nvGrpSpPr>
              <p:cNvPr id="201" name="Grupo 200">
                <a:extLst>
                  <a:ext uri="{FF2B5EF4-FFF2-40B4-BE49-F238E27FC236}">
                    <a16:creationId xmlns:a16="http://schemas.microsoft.com/office/drawing/2014/main" id="{6C41977E-8F35-4BB6-9FB6-060C1D447201}"/>
                  </a:ext>
                </a:extLst>
              </p:cNvPr>
              <p:cNvGrpSpPr/>
              <p:nvPr/>
            </p:nvGrpSpPr>
            <p:grpSpPr>
              <a:xfrm>
                <a:off x="6120124" y="7772965"/>
                <a:ext cx="876598" cy="1128913"/>
                <a:chOff x="6128376" y="7763339"/>
                <a:chExt cx="876598" cy="1128913"/>
              </a:xfrm>
            </p:grpSpPr>
            <p:grpSp>
              <p:nvGrpSpPr>
                <p:cNvPr id="171" name="Grupo 170">
                  <a:extLst>
                    <a:ext uri="{FF2B5EF4-FFF2-40B4-BE49-F238E27FC236}">
                      <a16:creationId xmlns:a16="http://schemas.microsoft.com/office/drawing/2014/main" id="{B4DEC5E0-F6BB-4A34-A803-6D536089621A}"/>
                    </a:ext>
                  </a:extLst>
                </p:cNvPr>
                <p:cNvGrpSpPr/>
                <p:nvPr/>
              </p:nvGrpSpPr>
              <p:grpSpPr>
                <a:xfrm>
                  <a:off x="6135240" y="7763339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65" name="Elipse 164">
                    <a:extLst>
                      <a:ext uri="{FF2B5EF4-FFF2-40B4-BE49-F238E27FC236}">
                        <a16:creationId xmlns:a16="http://schemas.microsoft.com/office/drawing/2014/main" id="{FE1FD20A-6ED7-4845-8B11-A1EC792790C5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 sz="1587"/>
                  </a:p>
                </p:txBody>
              </p:sp>
              <p:sp>
                <p:nvSpPr>
                  <p:cNvPr id="166" name="Elipse 165">
                    <a:extLst>
                      <a:ext uri="{FF2B5EF4-FFF2-40B4-BE49-F238E27FC236}">
                        <a16:creationId xmlns:a16="http://schemas.microsoft.com/office/drawing/2014/main" id="{5D71AD41-6D0E-4CDB-B05D-3B103104F30C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 sz="1587"/>
                  </a:p>
                </p:txBody>
              </p:sp>
            </p:grpSp>
            <p:grpSp>
              <p:nvGrpSpPr>
                <p:cNvPr id="172" name="Grupo 171">
                  <a:extLst>
                    <a:ext uri="{FF2B5EF4-FFF2-40B4-BE49-F238E27FC236}">
                      <a16:creationId xmlns:a16="http://schemas.microsoft.com/office/drawing/2014/main" id="{6D934AB1-45F3-45B0-ADEB-632522282A96}"/>
                    </a:ext>
                  </a:extLst>
                </p:cNvPr>
                <p:cNvGrpSpPr/>
                <p:nvPr/>
              </p:nvGrpSpPr>
              <p:grpSpPr>
                <a:xfrm>
                  <a:off x="6144881" y="7952948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73" name="Elipse 172">
                    <a:extLst>
                      <a:ext uri="{FF2B5EF4-FFF2-40B4-BE49-F238E27FC236}">
                        <a16:creationId xmlns:a16="http://schemas.microsoft.com/office/drawing/2014/main" id="{E5A1820A-225E-426C-BB18-42E8BAA0D935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 sz="1587"/>
                  </a:p>
                </p:txBody>
              </p:sp>
              <p:sp>
                <p:nvSpPr>
                  <p:cNvPr id="174" name="Elipse 173">
                    <a:extLst>
                      <a:ext uri="{FF2B5EF4-FFF2-40B4-BE49-F238E27FC236}">
                        <a16:creationId xmlns:a16="http://schemas.microsoft.com/office/drawing/2014/main" id="{059BFFE8-E129-4AA5-883A-6A52AC975154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 sz="1587"/>
                  </a:p>
                </p:txBody>
              </p:sp>
            </p:grpSp>
            <p:grpSp>
              <p:nvGrpSpPr>
                <p:cNvPr id="175" name="Grupo 174">
                  <a:extLst>
                    <a:ext uri="{FF2B5EF4-FFF2-40B4-BE49-F238E27FC236}">
                      <a16:creationId xmlns:a16="http://schemas.microsoft.com/office/drawing/2014/main" id="{903AAAAF-062F-4F3F-93D0-FB8734EFD06E}"/>
                    </a:ext>
                  </a:extLst>
                </p:cNvPr>
                <p:cNvGrpSpPr/>
                <p:nvPr/>
              </p:nvGrpSpPr>
              <p:grpSpPr>
                <a:xfrm>
                  <a:off x="6128376" y="8146749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76" name="Elipse 175">
                    <a:extLst>
                      <a:ext uri="{FF2B5EF4-FFF2-40B4-BE49-F238E27FC236}">
                        <a16:creationId xmlns:a16="http://schemas.microsoft.com/office/drawing/2014/main" id="{5628CDCD-EA35-4E0D-A852-C8D40DB87C60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 sz="1587"/>
                  </a:p>
                </p:txBody>
              </p:sp>
              <p:sp>
                <p:nvSpPr>
                  <p:cNvPr id="177" name="Elipse 176">
                    <a:extLst>
                      <a:ext uri="{FF2B5EF4-FFF2-40B4-BE49-F238E27FC236}">
                        <a16:creationId xmlns:a16="http://schemas.microsoft.com/office/drawing/2014/main" id="{95FD5684-4773-460F-A507-B282D920AB05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 sz="1587"/>
                  </a:p>
                </p:txBody>
              </p:sp>
            </p:grpSp>
            <p:grpSp>
              <p:nvGrpSpPr>
                <p:cNvPr id="178" name="Grupo 177">
                  <a:extLst>
                    <a:ext uri="{FF2B5EF4-FFF2-40B4-BE49-F238E27FC236}">
                      <a16:creationId xmlns:a16="http://schemas.microsoft.com/office/drawing/2014/main" id="{68A79C76-CFC4-46B5-B524-B113AE261797}"/>
                    </a:ext>
                  </a:extLst>
                </p:cNvPr>
                <p:cNvGrpSpPr/>
                <p:nvPr/>
              </p:nvGrpSpPr>
              <p:grpSpPr>
                <a:xfrm>
                  <a:off x="6135240" y="8339765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79" name="Elipse 178">
                    <a:extLst>
                      <a:ext uri="{FF2B5EF4-FFF2-40B4-BE49-F238E27FC236}">
                        <a16:creationId xmlns:a16="http://schemas.microsoft.com/office/drawing/2014/main" id="{2CBBDFBE-EB0C-41CC-A88B-D5A807205905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 sz="1587"/>
                  </a:p>
                </p:txBody>
              </p:sp>
              <p:sp>
                <p:nvSpPr>
                  <p:cNvPr id="180" name="Elipse 179">
                    <a:extLst>
                      <a:ext uri="{FF2B5EF4-FFF2-40B4-BE49-F238E27FC236}">
                        <a16:creationId xmlns:a16="http://schemas.microsoft.com/office/drawing/2014/main" id="{7D157F79-D910-4D52-8F42-75F981207E22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 sz="1587"/>
                  </a:p>
                </p:txBody>
              </p:sp>
            </p:grpSp>
            <p:grpSp>
              <p:nvGrpSpPr>
                <p:cNvPr id="181" name="Grupo 180">
                  <a:extLst>
                    <a:ext uri="{FF2B5EF4-FFF2-40B4-BE49-F238E27FC236}">
                      <a16:creationId xmlns:a16="http://schemas.microsoft.com/office/drawing/2014/main" id="{1A443DDB-ACFE-4675-ABFF-E3444529CF83}"/>
                    </a:ext>
                  </a:extLst>
                </p:cNvPr>
                <p:cNvGrpSpPr/>
                <p:nvPr/>
              </p:nvGrpSpPr>
              <p:grpSpPr>
                <a:xfrm>
                  <a:off x="6135240" y="8532781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82" name="Elipse 181">
                    <a:extLst>
                      <a:ext uri="{FF2B5EF4-FFF2-40B4-BE49-F238E27FC236}">
                        <a16:creationId xmlns:a16="http://schemas.microsoft.com/office/drawing/2014/main" id="{E7A56ADF-EACC-40C7-9184-0E3F0740A45D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 sz="1587"/>
                  </a:p>
                </p:txBody>
              </p:sp>
              <p:sp>
                <p:nvSpPr>
                  <p:cNvPr id="183" name="Elipse 182">
                    <a:extLst>
                      <a:ext uri="{FF2B5EF4-FFF2-40B4-BE49-F238E27FC236}">
                        <a16:creationId xmlns:a16="http://schemas.microsoft.com/office/drawing/2014/main" id="{1973D5AE-4FF3-41F8-A147-1A0EDB4CCABB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 sz="1587"/>
                  </a:p>
                </p:txBody>
              </p:sp>
            </p:grpSp>
            <p:grpSp>
              <p:nvGrpSpPr>
                <p:cNvPr id="184" name="Grupo 183">
                  <a:extLst>
                    <a:ext uri="{FF2B5EF4-FFF2-40B4-BE49-F238E27FC236}">
                      <a16:creationId xmlns:a16="http://schemas.microsoft.com/office/drawing/2014/main" id="{A0DD16A7-4851-49C7-AD7E-6396DE84D217}"/>
                    </a:ext>
                  </a:extLst>
                </p:cNvPr>
                <p:cNvGrpSpPr/>
                <p:nvPr/>
              </p:nvGrpSpPr>
              <p:grpSpPr>
                <a:xfrm>
                  <a:off x="6135240" y="8725797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85" name="Elipse 184">
                    <a:extLst>
                      <a:ext uri="{FF2B5EF4-FFF2-40B4-BE49-F238E27FC236}">
                        <a16:creationId xmlns:a16="http://schemas.microsoft.com/office/drawing/2014/main" id="{A25605AE-999C-4A5F-B9C0-9B6032B44867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 sz="1587"/>
                  </a:p>
                </p:txBody>
              </p:sp>
              <p:sp>
                <p:nvSpPr>
                  <p:cNvPr id="186" name="Elipse 185">
                    <a:extLst>
                      <a:ext uri="{FF2B5EF4-FFF2-40B4-BE49-F238E27FC236}">
                        <a16:creationId xmlns:a16="http://schemas.microsoft.com/office/drawing/2014/main" id="{FA69E7DF-4506-4800-9CFD-AB1AC1E70A37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 sz="1587"/>
                  </a:p>
                </p:txBody>
              </p:sp>
            </p:grpSp>
          </p:grpSp>
        </p:grpSp>
        <p:sp>
          <p:nvSpPr>
            <p:cNvPr id="187" name="Rectángulo: esquinas redondeadas 186">
              <a:extLst>
                <a:ext uri="{FF2B5EF4-FFF2-40B4-BE49-F238E27FC236}">
                  <a16:creationId xmlns:a16="http://schemas.microsoft.com/office/drawing/2014/main" id="{2C0AD05E-6371-492F-9992-C11F91DAC77B}"/>
                </a:ext>
              </a:extLst>
            </p:cNvPr>
            <p:cNvSpPr/>
            <p:nvPr/>
          </p:nvSpPr>
          <p:spPr>
            <a:xfrm>
              <a:off x="31515" y="8404739"/>
              <a:ext cx="3829905" cy="1485112"/>
            </a:xfrm>
            <a:prstGeom prst="round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sz="1587"/>
            </a:p>
          </p:txBody>
        </p:sp>
        <p:sp>
          <p:nvSpPr>
            <p:cNvPr id="190" name="CuadroTexto 189">
              <a:extLst>
                <a:ext uri="{FF2B5EF4-FFF2-40B4-BE49-F238E27FC236}">
                  <a16:creationId xmlns:a16="http://schemas.microsoft.com/office/drawing/2014/main" id="{325B8F71-AFA8-4D1C-8817-B3B06A563118}"/>
                </a:ext>
              </a:extLst>
            </p:cNvPr>
            <p:cNvSpPr txBox="1"/>
            <p:nvPr/>
          </p:nvSpPr>
          <p:spPr>
            <a:xfrm>
              <a:off x="133839" y="8404739"/>
              <a:ext cx="3553735" cy="289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058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Logros</a:t>
              </a:r>
            </a:p>
          </p:txBody>
        </p:sp>
        <p:sp>
          <p:nvSpPr>
            <p:cNvPr id="192" name="CuadroTexto 191">
              <a:extLst>
                <a:ext uri="{FF2B5EF4-FFF2-40B4-BE49-F238E27FC236}">
                  <a16:creationId xmlns:a16="http://schemas.microsoft.com/office/drawing/2014/main" id="{85E2E26E-9342-4297-B7CB-788C1192AFE7}"/>
                </a:ext>
              </a:extLst>
            </p:cNvPr>
            <p:cNvSpPr txBox="1"/>
            <p:nvPr/>
          </p:nvSpPr>
          <p:spPr>
            <a:xfrm>
              <a:off x="-40004" y="8592963"/>
              <a:ext cx="3901419" cy="93561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s-MX" sz="1587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Considero que se logro que se participara de manera activa en las dos actividades empleadas</a:t>
              </a:r>
            </a:p>
          </p:txBody>
        </p:sp>
        <p:sp>
          <p:nvSpPr>
            <p:cNvPr id="194" name="Rectángulo: esquinas redondeadas 193">
              <a:extLst>
                <a:ext uri="{FF2B5EF4-FFF2-40B4-BE49-F238E27FC236}">
                  <a16:creationId xmlns:a16="http://schemas.microsoft.com/office/drawing/2014/main" id="{9AB7BEDB-7556-441A-9B5B-EEF117C2E971}"/>
                </a:ext>
              </a:extLst>
            </p:cNvPr>
            <p:cNvSpPr/>
            <p:nvPr/>
          </p:nvSpPr>
          <p:spPr>
            <a:xfrm>
              <a:off x="3896601" y="8451271"/>
              <a:ext cx="3829905" cy="1457700"/>
            </a:xfrm>
            <a:prstGeom prst="round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sz="1587" dirty="0"/>
            </a:p>
          </p:txBody>
        </p:sp>
        <p:sp>
          <p:nvSpPr>
            <p:cNvPr id="196" name="CuadroTexto 195">
              <a:extLst>
                <a:ext uri="{FF2B5EF4-FFF2-40B4-BE49-F238E27FC236}">
                  <a16:creationId xmlns:a16="http://schemas.microsoft.com/office/drawing/2014/main" id="{3E8B0A84-AA2E-44B9-9328-AF2D69544E7C}"/>
                </a:ext>
              </a:extLst>
            </p:cNvPr>
            <p:cNvSpPr txBox="1"/>
            <p:nvPr/>
          </p:nvSpPr>
          <p:spPr>
            <a:xfrm>
              <a:off x="4080631" y="8474478"/>
              <a:ext cx="3553735" cy="289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058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Dificultades</a:t>
              </a:r>
            </a:p>
          </p:txBody>
        </p:sp>
        <p:sp>
          <p:nvSpPr>
            <p:cNvPr id="198" name="CuadroTexto 197">
              <a:extLst>
                <a:ext uri="{FF2B5EF4-FFF2-40B4-BE49-F238E27FC236}">
                  <a16:creationId xmlns:a16="http://schemas.microsoft.com/office/drawing/2014/main" id="{8EA301CD-1810-4DA1-96E7-490B3EEE9E43}"/>
                </a:ext>
              </a:extLst>
            </p:cNvPr>
            <p:cNvSpPr txBox="1"/>
            <p:nvPr/>
          </p:nvSpPr>
          <p:spPr>
            <a:xfrm>
              <a:off x="3825086" y="8591560"/>
              <a:ext cx="3901419" cy="93561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endParaRPr lang="es-MX" sz="1587" dirty="0">
                <a:solidFill>
                  <a:schemeClr val="bg1"/>
                </a:solidFill>
                <a:latin typeface="Comic Sans MS" panose="030F0702030302020204" pitchFamily="66" charset="0"/>
              </a:endParaRPr>
            </a:p>
            <a:p>
              <a:pPr algn="ctr"/>
              <a:r>
                <a:rPr lang="es-MX" sz="1587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No todo el alumnado tuvo participación </a:t>
              </a:r>
            </a:p>
          </p:txBody>
        </p:sp>
      </p:grpSp>
      <p:pic>
        <p:nvPicPr>
          <p:cNvPr id="4" name="Imagen 3" descr="Imagen que contiene muñeca, juguete, dibujo&#10;&#10;Descripción generada automáticamente">
            <a:extLst>
              <a:ext uri="{FF2B5EF4-FFF2-40B4-BE49-F238E27FC236}">
                <a16:creationId xmlns:a16="http://schemas.microsoft.com/office/drawing/2014/main" id="{E22C5A1D-3DD3-4491-BA78-9B902ABAC39F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57419" y="247400"/>
            <a:ext cx="562456" cy="1071249"/>
          </a:xfrm>
          <a:prstGeom prst="rect">
            <a:avLst/>
          </a:prstGeom>
        </p:spPr>
      </p:pic>
      <p:sp>
        <p:nvSpPr>
          <p:cNvPr id="125" name="CuadroTexto 124"/>
          <p:cNvSpPr txBox="1"/>
          <p:nvPr/>
        </p:nvSpPr>
        <p:spPr>
          <a:xfrm>
            <a:off x="618980" y="414357"/>
            <a:ext cx="2768772" cy="3997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998" dirty="0" smtClean="0"/>
              <a:t>24</a:t>
            </a:r>
            <a:r>
              <a:rPr lang="es-MX" sz="1998" dirty="0" smtClean="0"/>
              <a:t>   </a:t>
            </a:r>
            <a:r>
              <a:rPr lang="es-MX" sz="1998" dirty="0" smtClean="0"/>
              <a:t>Junio   </a:t>
            </a:r>
            <a:r>
              <a:rPr lang="es-MX" sz="1998" dirty="0"/>
              <a:t>2021</a:t>
            </a:r>
          </a:p>
        </p:txBody>
      </p:sp>
      <p:sp>
        <p:nvSpPr>
          <p:cNvPr id="127" name="Elipse 126"/>
          <p:cNvSpPr/>
          <p:nvPr/>
        </p:nvSpPr>
        <p:spPr>
          <a:xfrm>
            <a:off x="1732762" y="792335"/>
            <a:ext cx="304614" cy="362866"/>
          </a:xfrm>
          <a:prstGeom prst="ellipse">
            <a:avLst/>
          </a:prstGeom>
          <a:solidFill>
            <a:srgbClr val="FFCC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124"/>
          </a:p>
        </p:txBody>
      </p:sp>
      <p:sp>
        <p:nvSpPr>
          <p:cNvPr id="3" name="Rectángulo 2"/>
          <p:cNvSpPr/>
          <p:nvPr/>
        </p:nvSpPr>
        <p:spPr>
          <a:xfrm>
            <a:off x="270297" y="2146751"/>
            <a:ext cx="956528" cy="462769"/>
          </a:xfrm>
          <a:prstGeom prst="rect">
            <a:avLst/>
          </a:prstGeom>
          <a:solidFill>
            <a:srgbClr val="FFCC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124"/>
          </a:p>
        </p:txBody>
      </p:sp>
      <p:sp>
        <p:nvSpPr>
          <p:cNvPr id="129" name="Rectángulo 128"/>
          <p:cNvSpPr/>
          <p:nvPr/>
        </p:nvSpPr>
        <p:spPr>
          <a:xfrm>
            <a:off x="1431084" y="2259137"/>
            <a:ext cx="956528" cy="462769"/>
          </a:xfrm>
          <a:prstGeom prst="rect">
            <a:avLst/>
          </a:prstGeom>
          <a:solidFill>
            <a:srgbClr val="FFCC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124"/>
          </a:p>
        </p:txBody>
      </p:sp>
      <p:sp>
        <p:nvSpPr>
          <p:cNvPr id="131" name="Rectángulo 130"/>
          <p:cNvSpPr/>
          <p:nvPr/>
        </p:nvSpPr>
        <p:spPr>
          <a:xfrm>
            <a:off x="3645616" y="2939828"/>
            <a:ext cx="662175" cy="345324"/>
          </a:xfrm>
          <a:prstGeom prst="rect">
            <a:avLst/>
          </a:prstGeom>
          <a:solidFill>
            <a:srgbClr val="FFCC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124"/>
          </a:p>
        </p:txBody>
      </p:sp>
      <p:sp>
        <p:nvSpPr>
          <p:cNvPr id="7" name="Elipse 6"/>
          <p:cNvSpPr/>
          <p:nvPr/>
        </p:nvSpPr>
        <p:spPr>
          <a:xfrm>
            <a:off x="154683" y="3819538"/>
            <a:ext cx="158736" cy="172811"/>
          </a:xfrm>
          <a:prstGeom prst="ellipse">
            <a:avLst/>
          </a:prstGeom>
          <a:solidFill>
            <a:srgbClr val="FFCC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124"/>
          </a:p>
        </p:txBody>
      </p:sp>
      <p:sp>
        <p:nvSpPr>
          <p:cNvPr id="133" name="Elipse 132"/>
          <p:cNvSpPr/>
          <p:nvPr/>
        </p:nvSpPr>
        <p:spPr>
          <a:xfrm>
            <a:off x="134914" y="4507451"/>
            <a:ext cx="158736" cy="172811"/>
          </a:xfrm>
          <a:prstGeom prst="ellipse">
            <a:avLst/>
          </a:prstGeom>
          <a:solidFill>
            <a:srgbClr val="FFCC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124"/>
          </a:p>
        </p:txBody>
      </p:sp>
      <p:sp>
        <p:nvSpPr>
          <p:cNvPr id="134" name="Elipse 133"/>
          <p:cNvSpPr/>
          <p:nvPr/>
        </p:nvSpPr>
        <p:spPr>
          <a:xfrm>
            <a:off x="151028" y="4684458"/>
            <a:ext cx="158736" cy="172811"/>
          </a:xfrm>
          <a:prstGeom prst="ellipse">
            <a:avLst/>
          </a:prstGeom>
          <a:solidFill>
            <a:srgbClr val="FFCC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124"/>
          </a:p>
        </p:txBody>
      </p:sp>
      <p:sp>
        <p:nvSpPr>
          <p:cNvPr id="154" name="Elipse 153"/>
          <p:cNvSpPr/>
          <p:nvPr/>
        </p:nvSpPr>
        <p:spPr>
          <a:xfrm>
            <a:off x="129070" y="4178656"/>
            <a:ext cx="158736" cy="172811"/>
          </a:xfrm>
          <a:prstGeom prst="ellipse">
            <a:avLst/>
          </a:prstGeom>
          <a:solidFill>
            <a:srgbClr val="FFCC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124"/>
          </a:p>
        </p:txBody>
      </p:sp>
      <p:sp>
        <p:nvSpPr>
          <p:cNvPr id="156" name="Elipse 155"/>
          <p:cNvSpPr/>
          <p:nvPr/>
        </p:nvSpPr>
        <p:spPr>
          <a:xfrm>
            <a:off x="4535240" y="5458304"/>
            <a:ext cx="158736" cy="172811"/>
          </a:xfrm>
          <a:prstGeom prst="ellipse">
            <a:avLst/>
          </a:prstGeom>
          <a:solidFill>
            <a:srgbClr val="FFCC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124"/>
          </a:p>
        </p:txBody>
      </p:sp>
      <p:sp>
        <p:nvSpPr>
          <p:cNvPr id="157" name="Elipse 156"/>
          <p:cNvSpPr/>
          <p:nvPr/>
        </p:nvSpPr>
        <p:spPr>
          <a:xfrm>
            <a:off x="4555317" y="5657751"/>
            <a:ext cx="158736" cy="172811"/>
          </a:xfrm>
          <a:prstGeom prst="ellipse">
            <a:avLst/>
          </a:prstGeom>
          <a:solidFill>
            <a:srgbClr val="FFCC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124"/>
          </a:p>
        </p:txBody>
      </p:sp>
      <p:sp>
        <p:nvSpPr>
          <p:cNvPr id="159" name="Elipse 158"/>
          <p:cNvSpPr/>
          <p:nvPr/>
        </p:nvSpPr>
        <p:spPr>
          <a:xfrm>
            <a:off x="4561836" y="5785681"/>
            <a:ext cx="158736" cy="172811"/>
          </a:xfrm>
          <a:prstGeom prst="ellipse">
            <a:avLst/>
          </a:prstGeom>
          <a:solidFill>
            <a:srgbClr val="FFCC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124"/>
          </a:p>
        </p:txBody>
      </p:sp>
      <p:sp>
        <p:nvSpPr>
          <p:cNvPr id="160" name="Elipse 159"/>
          <p:cNvSpPr/>
          <p:nvPr/>
        </p:nvSpPr>
        <p:spPr>
          <a:xfrm>
            <a:off x="4573672" y="5951621"/>
            <a:ext cx="158736" cy="172811"/>
          </a:xfrm>
          <a:prstGeom prst="ellipse">
            <a:avLst/>
          </a:prstGeom>
          <a:solidFill>
            <a:srgbClr val="FFCC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124"/>
          </a:p>
        </p:txBody>
      </p:sp>
      <p:sp>
        <p:nvSpPr>
          <p:cNvPr id="162" name="Elipse 161"/>
          <p:cNvSpPr/>
          <p:nvPr/>
        </p:nvSpPr>
        <p:spPr>
          <a:xfrm>
            <a:off x="6089879" y="6609364"/>
            <a:ext cx="158736" cy="172811"/>
          </a:xfrm>
          <a:prstGeom prst="ellipse">
            <a:avLst/>
          </a:prstGeom>
          <a:solidFill>
            <a:srgbClr val="FFCC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124"/>
          </a:p>
        </p:txBody>
      </p:sp>
      <p:sp>
        <p:nvSpPr>
          <p:cNvPr id="163" name="Elipse 162"/>
          <p:cNvSpPr/>
          <p:nvPr/>
        </p:nvSpPr>
        <p:spPr>
          <a:xfrm>
            <a:off x="5453286" y="6774759"/>
            <a:ext cx="158736" cy="172811"/>
          </a:xfrm>
          <a:prstGeom prst="ellipse">
            <a:avLst/>
          </a:prstGeom>
          <a:solidFill>
            <a:srgbClr val="FFCC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124"/>
          </a:p>
        </p:txBody>
      </p:sp>
      <p:sp>
        <p:nvSpPr>
          <p:cNvPr id="164" name="Elipse 163"/>
          <p:cNvSpPr/>
          <p:nvPr/>
        </p:nvSpPr>
        <p:spPr>
          <a:xfrm>
            <a:off x="6078763" y="6916880"/>
            <a:ext cx="158736" cy="172811"/>
          </a:xfrm>
          <a:prstGeom prst="ellipse">
            <a:avLst/>
          </a:prstGeom>
          <a:solidFill>
            <a:srgbClr val="FFCC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124"/>
          </a:p>
        </p:txBody>
      </p:sp>
      <p:sp>
        <p:nvSpPr>
          <p:cNvPr id="167" name="Elipse 166"/>
          <p:cNvSpPr/>
          <p:nvPr/>
        </p:nvSpPr>
        <p:spPr>
          <a:xfrm>
            <a:off x="5444397" y="7105224"/>
            <a:ext cx="158736" cy="172811"/>
          </a:xfrm>
          <a:prstGeom prst="ellipse">
            <a:avLst/>
          </a:prstGeom>
          <a:solidFill>
            <a:srgbClr val="FFCC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124"/>
          </a:p>
        </p:txBody>
      </p:sp>
      <p:sp>
        <p:nvSpPr>
          <p:cNvPr id="188" name="Elipse 187"/>
          <p:cNvSpPr/>
          <p:nvPr/>
        </p:nvSpPr>
        <p:spPr>
          <a:xfrm>
            <a:off x="5431292" y="7323597"/>
            <a:ext cx="158736" cy="172811"/>
          </a:xfrm>
          <a:prstGeom prst="ellipse">
            <a:avLst/>
          </a:prstGeom>
          <a:solidFill>
            <a:srgbClr val="FFCC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124"/>
          </a:p>
        </p:txBody>
      </p:sp>
      <p:sp>
        <p:nvSpPr>
          <p:cNvPr id="189" name="Elipse 188"/>
          <p:cNvSpPr/>
          <p:nvPr/>
        </p:nvSpPr>
        <p:spPr>
          <a:xfrm>
            <a:off x="5430144" y="7488338"/>
            <a:ext cx="158736" cy="172811"/>
          </a:xfrm>
          <a:prstGeom prst="ellipse">
            <a:avLst/>
          </a:prstGeom>
          <a:solidFill>
            <a:srgbClr val="FFCC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124"/>
          </a:p>
        </p:txBody>
      </p:sp>
    </p:spTree>
    <p:extLst>
      <p:ext uri="{BB962C8B-B14F-4D97-AF65-F5344CB8AC3E}">
        <p14:creationId xmlns:p14="http://schemas.microsoft.com/office/powerpoint/2010/main" val="334630943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250</TotalTime>
  <Words>1244</Words>
  <Application>Microsoft Office PowerPoint</Application>
  <PresentationFormat>Personalizado</PresentationFormat>
  <Paragraphs>248</Paragraphs>
  <Slides>9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Comic Sans MS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Acer</dc:creator>
  <cp:lastModifiedBy>Acer</cp:lastModifiedBy>
  <cp:revision>5</cp:revision>
  <dcterms:created xsi:type="dcterms:W3CDTF">2021-06-19T01:55:23Z</dcterms:created>
  <dcterms:modified xsi:type="dcterms:W3CDTF">2021-06-26T03:41:06Z</dcterms:modified>
</cp:coreProperties>
</file>