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71" r:id="rId2"/>
    <p:sldId id="263" r:id="rId3"/>
    <p:sldId id="264" r:id="rId4"/>
    <p:sldId id="267" r:id="rId5"/>
    <p:sldId id="268" r:id="rId6"/>
    <p:sldId id="266" r:id="rId7"/>
    <p:sldId id="270" r:id="rId8"/>
    <p:sldId id="269" r:id="rId9"/>
    <p:sldId id="272" r:id="rId10"/>
    <p:sldId id="273" r:id="rId11"/>
    <p:sldId id="274" r:id="rId12"/>
    <p:sldId id="275" r:id="rId13"/>
    <p:sldId id="276" r:id="rId14"/>
    <p:sldId id="277" r:id="rId15"/>
    <p:sldId id="265"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85" d="100"/>
          <a:sy n="85" d="100"/>
        </p:scale>
        <p:origin x="906" y="84"/>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E7A9805-8302-4D5C-A2FC-3460B48DD29A}" type="datetimeFigureOut">
              <a:rPr lang="es-MX" smtClean="0"/>
              <a:t>21/06/2021</a:t>
            </a:fld>
            <a:endParaRPr lang="es-MX"/>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2DE67A-3EC7-4D01-8876-84D960267FA2}" type="slidenum">
              <a:rPr lang="es-MX" smtClean="0"/>
              <a:t>‹Nº›</a:t>
            </a:fld>
            <a:endParaRPr lang="es-MX"/>
          </a:p>
        </p:txBody>
      </p:sp>
    </p:spTree>
    <p:extLst>
      <p:ext uri="{BB962C8B-B14F-4D97-AF65-F5344CB8AC3E}">
        <p14:creationId xmlns:p14="http://schemas.microsoft.com/office/powerpoint/2010/main" val="5620177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p:cNvSpPr/>
          <p:nvPr/>
        </p:nvSpPr>
        <p:spPr>
          <a:xfrm>
            <a:off x="0" y="5768795"/>
            <a:ext cx="9144000" cy="108921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 name="Título 1"/>
          <p:cNvSpPr>
            <a:spLocks noGrp="1"/>
          </p:cNvSpPr>
          <p:nvPr>
            <p:ph type="ctrTitle"/>
          </p:nvPr>
        </p:nvSpPr>
        <p:spPr>
          <a:xfrm>
            <a:off x="1143000" y="3758263"/>
            <a:ext cx="6858000" cy="1795644"/>
          </a:xfrm>
        </p:spPr>
        <p:txBody>
          <a:bodyPr anchor="ctr"/>
          <a:lstStyle>
            <a:lvl1pPr algn="ctr">
              <a:defRPr sz="4500"/>
            </a:lvl1pPr>
          </a:lstStyle>
          <a:p>
            <a:r>
              <a:rPr lang="es-ES"/>
              <a:t>Haga clic para modificar el estilo de título del patrón</a:t>
            </a:r>
            <a:endParaRPr lang="es-MX"/>
          </a:p>
        </p:txBody>
      </p:sp>
      <p:sp>
        <p:nvSpPr>
          <p:cNvPr id="3" name="Subtítulo 2"/>
          <p:cNvSpPr>
            <a:spLocks noGrp="1"/>
          </p:cNvSpPr>
          <p:nvPr>
            <p:ph type="subTitle" idx="1"/>
          </p:nvPr>
        </p:nvSpPr>
        <p:spPr>
          <a:xfrm>
            <a:off x="1143000" y="5836028"/>
            <a:ext cx="6858000" cy="820273"/>
          </a:xfrm>
        </p:spPr>
        <p:txBody>
          <a:bodyPr anchor="ctr"/>
          <a:lstStyle>
            <a:lvl1pPr marL="0" indent="0" algn="ctr">
              <a:buNone/>
              <a:defRPr sz="1800">
                <a:solidFill>
                  <a:schemeClr val="bg1"/>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s-ES"/>
              <a:t>Haga clic para editar el estilo de subtítulo del patrón</a:t>
            </a:r>
            <a:endParaRPr lang="es-MX" dirty="0"/>
          </a:p>
        </p:txBody>
      </p:sp>
      <p:pic>
        <p:nvPicPr>
          <p:cNvPr id="6" name="Imagen 5"/>
          <p:cNvPicPr>
            <a:picLocks noChangeAspect="1"/>
          </p:cNvPicPr>
          <p:nvPr userDrawn="1"/>
        </p:nvPicPr>
        <p:blipFill rotWithShape="1">
          <a:blip r:embed="rId2" cstate="print">
            <a:extLst>
              <a:ext uri="{28A0092B-C50C-407E-A947-70E740481C1C}">
                <a14:useLocalDpi xmlns:a14="http://schemas.microsoft.com/office/drawing/2010/main" val="0"/>
              </a:ext>
            </a:extLst>
          </a:blip>
          <a:srcRect l="26878" t="29806" r="26877" b="29652"/>
          <a:stretch/>
        </p:blipFill>
        <p:spPr>
          <a:xfrm>
            <a:off x="2480835" y="1479668"/>
            <a:ext cx="4182330" cy="2063707"/>
          </a:xfrm>
          <a:prstGeom prst="rect">
            <a:avLst/>
          </a:prstGeom>
        </p:spPr>
      </p:pic>
    </p:spTree>
    <p:extLst>
      <p:ext uri="{BB962C8B-B14F-4D97-AF65-F5344CB8AC3E}">
        <p14:creationId xmlns:p14="http://schemas.microsoft.com/office/powerpoint/2010/main" val="26142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53"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773" y="168790"/>
            <a:ext cx="864565" cy="1113959"/>
          </a:xfrm>
          <a:prstGeom prst="rect">
            <a:avLst/>
          </a:prstGeom>
        </p:spPr>
      </p:pic>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Rectángulo 6"/>
          <p:cNvSpPr/>
          <p:nvPr/>
        </p:nvSpPr>
        <p:spPr>
          <a:xfrm>
            <a:off x="0" y="6481489"/>
            <a:ext cx="9144000" cy="3765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Tree>
    <p:extLst>
      <p:ext uri="{BB962C8B-B14F-4D97-AF65-F5344CB8AC3E}">
        <p14:creationId xmlns:p14="http://schemas.microsoft.com/office/powerpoint/2010/main" val="377529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ángulo 6"/>
          <p:cNvSpPr/>
          <p:nvPr/>
        </p:nvSpPr>
        <p:spPr>
          <a:xfrm>
            <a:off x="3" y="4"/>
            <a:ext cx="534521" cy="685799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 name="Título 1"/>
          <p:cNvSpPr>
            <a:spLocks noGrp="1"/>
          </p:cNvSpPr>
          <p:nvPr>
            <p:ph type="title"/>
          </p:nvPr>
        </p:nvSpPr>
        <p:spPr>
          <a:xfrm>
            <a:off x="895910" y="1709745"/>
            <a:ext cx="7886700" cy="2852737"/>
          </a:xfrm>
        </p:spPr>
        <p:txBody>
          <a:bodyPr anchor="b"/>
          <a:lstStyle>
            <a:lvl1pPr>
              <a:defRPr sz="45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95910" y="4589470"/>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s-ES"/>
              <a:t>Editar el estilo de texto del patrón</a:t>
            </a: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773" y="168790"/>
            <a:ext cx="864565" cy="1113959"/>
          </a:xfrm>
          <a:prstGeom prst="rect">
            <a:avLst/>
          </a:prstGeom>
        </p:spPr>
      </p:pic>
    </p:spTree>
    <p:extLst>
      <p:ext uri="{BB962C8B-B14F-4D97-AF65-F5344CB8AC3E}">
        <p14:creationId xmlns:p14="http://schemas.microsoft.com/office/powerpoint/2010/main" val="114503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773" y="168790"/>
            <a:ext cx="864565" cy="1113959"/>
          </a:xfrm>
          <a:prstGeom prst="rect">
            <a:avLst/>
          </a:prstGeom>
        </p:spPr>
      </p:pic>
      <p:sp>
        <p:nvSpPr>
          <p:cNvPr id="2" name="Título 1"/>
          <p:cNvSpPr>
            <a:spLocks noGrp="1"/>
          </p:cNvSpPr>
          <p:nvPr>
            <p:ph type="title"/>
          </p:nvPr>
        </p:nvSpPr>
        <p:spPr>
          <a:xfrm>
            <a:off x="629841" y="365129"/>
            <a:ext cx="78867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s-ES"/>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s-ES"/>
              <a:t>Editar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Tree>
    <p:extLst>
      <p:ext uri="{BB962C8B-B14F-4D97-AF65-F5344CB8AC3E}">
        <p14:creationId xmlns:p14="http://schemas.microsoft.com/office/powerpoint/2010/main" val="4034444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ángulo 7"/>
          <p:cNvSpPr/>
          <p:nvPr/>
        </p:nvSpPr>
        <p:spPr>
          <a:xfrm>
            <a:off x="2" y="0"/>
            <a:ext cx="3983691"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2" name="Título 1"/>
          <p:cNvSpPr>
            <a:spLocks noGrp="1"/>
          </p:cNvSpPr>
          <p:nvPr>
            <p:ph type="title"/>
          </p:nvPr>
        </p:nvSpPr>
        <p:spPr>
          <a:xfrm>
            <a:off x="518904" y="987425"/>
            <a:ext cx="2949178" cy="1600200"/>
          </a:xfrm>
        </p:spPr>
        <p:txBody>
          <a:bodyPr anchor="b"/>
          <a:lstStyle>
            <a:lvl1pPr>
              <a:defRPr sz="2400">
                <a:solidFill>
                  <a:schemeClr val="bg1"/>
                </a:solidFill>
              </a:defRPr>
            </a:lvl1pPr>
          </a:lstStyle>
          <a:p>
            <a:r>
              <a:rPr lang="es-ES"/>
              <a:t>Haga clic para modificar el estilo de título del patrón</a:t>
            </a:r>
            <a:endParaRPr lang="es-MX"/>
          </a:p>
        </p:txBody>
      </p:sp>
      <p:sp>
        <p:nvSpPr>
          <p:cNvPr id="3" name="Marcador de contenido 2"/>
          <p:cNvSpPr>
            <a:spLocks noGrp="1"/>
          </p:cNvSpPr>
          <p:nvPr>
            <p:ph idx="1"/>
          </p:nvPr>
        </p:nvSpPr>
        <p:spPr>
          <a:xfrm>
            <a:off x="427063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518904" y="2587631"/>
            <a:ext cx="2949178" cy="3281363"/>
          </a:xfrm>
        </p:spPr>
        <p:txBody>
          <a:bodyPr/>
          <a:lstStyle>
            <a:lvl1pPr marL="0" indent="0">
              <a:buNone/>
              <a:defRPr sz="1200">
                <a:solidFill>
                  <a:schemeClr val="bg1"/>
                </a:solidFill>
              </a:defRPr>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s-ES"/>
              <a:t>Editar el estilo de texto del patrón</a:t>
            </a:r>
          </a:p>
        </p:txBody>
      </p:sp>
    </p:spTree>
    <p:extLst>
      <p:ext uri="{BB962C8B-B14F-4D97-AF65-F5344CB8AC3E}">
        <p14:creationId xmlns:p14="http://schemas.microsoft.com/office/powerpoint/2010/main" val="3152762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6773" y="168790"/>
            <a:ext cx="864565" cy="1113959"/>
          </a:xfrm>
          <a:prstGeom prst="rect">
            <a:avLst/>
          </a:prstGeom>
        </p:spPr>
      </p:pic>
    </p:spTree>
    <p:extLst>
      <p:ext uri="{BB962C8B-B14F-4D97-AF65-F5344CB8AC3E}">
        <p14:creationId xmlns:p14="http://schemas.microsoft.com/office/powerpoint/2010/main" val="3620930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Tree>
    <p:extLst>
      <p:ext uri="{BB962C8B-B14F-4D97-AF65-F5344CB8AC3E}">
        <p14:creationId xmlns:p14="http://schemas.microsoft.com/office/powerpoint/2010/main" val="3698518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6" r:id="rId5"/>
    <p:sldLayoutId id="2147483655" r:id="rId6"/>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895910" y="270933"/>
            <a:ext cx="7593334" cy="6265334"/>
          </a:xfrm>
        </p:spPr>
        <p:txBody>
          <a:bodyPr>
            <a:normAutofit/>
          </a:bodyPr>
          <a:lstStyle/>
          <a:p>
            <a:pPr algn="ctr"/>
            <a:r>
              <a:rPr lang="es-MX" b="1" dirty="0"/>
              <a:t>GOBIERNO DEL ESTADO DE COAHUILA DE ZARAGOZA </a:t>
            </a:r>
            <a:endParaRPr lang="es-MX" dirty="0"/>
          </a:p>
          <a:p>
            <a:pPr algn="ctr"/>
            <a:r>
              <a:rPr lang="es-MX" b="1" dirty="0"/>
              <a:t>SECRETARÍA DE EDUCACIÓN </a:t>
            </a:r>
            <a:endParaRPr lang="es-MX" dirty="0"/>
          </a:p>
          <a:p>
            <a:pPr algn="ctr"/>
            <a:r>
              <a:rPr lang="es-MX" dirty="0"/>
              <a:t>ESCUELA NORMAL DE EDUCACIÓN PREESCOLAR</a:t>
            </a:r>
          </a:p>
          <a:p>
            <a:pPr algn="ctr"/>
            <a:endParaRPr lang="es-MX" dirty="0"/>
          </a:p>
          <a:p>
            <a:pPr algn="ctr"/>
            <a:endParaRPr lang="es-MX" dirty="0"/>
          </a:p>
          <a:p>
            <a:pPr algn="ctr"/>
            <a:endParaRPr lang="es-MX" dirty="0"/>
          </a:p>
          <a:p>
            <a:pPr algn="ctr"/>
            <a:endParaRPr lang="es-MX" dirty="0"/>
          </a:p>
          <a:p>
            <a:pPr algn="ctr"/>
            <a:r>
              <a:rPr lang="es-MX" dirty="0"/>
              <a:t> </a:t>
            </a:r>
          </a:p>
          <a:p>
            <a:pPr algn="ctr"/>
            <a:r>
              <a:rPr lang="es-MX" b="1" dirty="0"/>
              <a:t>EL PORTAFOLIO DE EVIDENCIAS </a:t>
            </a:r>
            <a:endParaRPr lang="es-MX" dirty="0"/>
          </a:p>
          <a:p>
            <a:pPr algn="ctr"/>
            <a:r>
              <a:rPr lang="es-MX" dirty="0"/>
              <a:t>EL PORTAFOLIO DE EVIDENCIAS PARA FAVORECER AMBIENTES FORMATIVOS QUE GENERAN AUTONOMÍA Y PROMUEVEN EL DESARROLLO </a:t>
            </a:r>
          </a:p>
          <a:p>
            <a:pPr algn="ctr"/>
            <a:r>
              <a:rPr lang="es-MX" b="1" dirty="0"/>
              <a:t>PRESENTADO POR: </a:t>
            </a:r>
            <a:endParaRPr lang="es-MX" dirty="0"/>
          </a:p>
          <a:p>
            <a:pPr algn="ctr"/>
            <a:r>
              <a:rPr lang="es-MX" dirty="0"/>
              <a:t>ITZEL SARAHID GARCÍA BALDERAS </a:t>
            </a:r>
          </a:p>
          <a:p>
            <a:pPr algn="ctr"/>
            <a:r>
              <a:rPr lang="es-MX" b="1" dirty="0"/>
              <a:t>ASESOR: </a:t>
            </a:r>
            <a:endParaRPr lang="es-MX" dirty="0"/>
          </a:p>
          <a:p>
            <a:pPr algn="ctr"/>
            <a:r>
              <a:rPr lang="es-MX" dirty="0"/>
              <a:t>SONIA YVONNE GARZA FLORES </a:t>
            </a:r>
          </a:p>
          <a:p>
            <a:pPr algn="ctr"/>
            <a:r>
              <a:rPr lang="es-MX" b="1" dirty="0"/>
              <a:t>COMO OPCIÓN PARA OBTENER EL TÍTULO DE: </a:t>
            </a:r>
            <a:endParaRPr lang="es-MX" dirty="0"/>
          </a:p>
          <a:p>
            <a:pPr algn="ctr"/>
            <a:r>
              <a:rPr lang="es-MX" dirty="0"/>
              <a:t>LICENCIADA EN EDUCACIÓN PREESCOLAR </a:t>
            </a:r>
            <a:endParaRPr lang="es-MX" dirty="0">
              <a:solidFill>
                <a:schemeClr val="tx1"/>
              </a:solidFill>
            </a:endParaRPr>
          </a:p>
        </p:txBody>
      </p:sp>
      <p:pic>
        <p:nvPicPr>
          <p:cNvPr id="4" name="Imagen 3">
            <a:extLst>
              <a:ext uri="{FF2B5EF4-FFF2-40B4-BE49-F238E27FC236}">
                <a16:creationId xmlns:a16="http://schemas.microsoft.com/office/drawing/2014/main" id="{82C24D17-45BF-4E4B-8A52-333CDE9FACD7}"/>
              </a:ext>
            </a:extLst>
          </p:cNvPr>
          <p:cNvPicPr>
            <a:picLocks noChangeAspect="1"/>
          </p:cNvPicPr>
          <p:nvPr/>
        </p:nvPicPr>
        <p:blipFill>
          <a:blip r:embed="rId2"/>
          <a:stretch>
            <a:fillRect/>
          </a:stretch>
        </p:blipFill>
        <p:spPr>
          <a:xfrm>
            <a:off x="3928533" y="1535287"/>
            <a:ext cx="1286933" cy="1377245"/>
          </a:xfrm>
          <a:prstGeom prst="rect">
            <a:avLst/>
          </a:prstGeom>
        </p:spPr>
      </p:pic>
    </p:spTree>
    <p:extLst>
      <p:ext uri="{BB962C8B-B14F-4D97-AF65-F5344CB8AC3E}">
        <p14:creationId xmlns:p14="http://schemas.microsoft.com/office/powerpoint/2010/main" val="2582420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a:extLst>
              <a:ext uri="{FF2B5EF4-FFF2-40B4-BE49-F238E27FC236}">
                <a16:creationId xmlns:a16="http://schemas.microsoft.com/office/drawing/2014/main" id="{EF800CE9-9B45-462B-B366-9A16DC26BD12}"/>
              </a:ext>
            </a:extLst>
          </p:cNvPr>
          <p:cNvGraphicFramePr>
            <a:graphicFrameLocks noGrp="1"/>
          </p:cNvGraphicFramePr>
          <p:nvPr>
            <p:extLst>
              <p:ext uri="{D42A27DB-BD31-4B8C-83A1-F6EECF244321}">
                <p14:modId xmlns:p14="http://schemas.microsoft.com/office/powerpoint/2010/main" val="1706597367"/>
              </p:ext>
            </p:extLst>
          </p:nvPr>
        </p:nvGraphicFramePr>
        <p:xfrm>
          <a:off x="824089" y="237067"/>
          <a:ext cx="8229599" cy="3978322"/>
        </p:xfrm>
        <a:graphic>
          <a:graphicData uri="http://schemas.openxmlformats.org/drawingml/2006/table">
            <a:tbl>
              <a:tblPr firstRow="1" firstCol="1" bandRow="1">
                <a:tableStyleId>{5C22544A-7EE6-4342-B048-85BDC9FD1C3A}</a:tableStyleId>
              </a:tblPr>
              <a:tblGrid>
                <a:gridCol w="1431421">
                  <a:extLst>
                    <a:ext uri="{9D8B030D-6E8A-4147-A177-3AD203B41FA5}">
                      <a16:colId xmlns:a16="http://schemas.microsoft.com/office/drawing/2014/main" val="243353658"/>
                    </a:ext>
                  </a:extLst>
                </a:gridCol>
                <a:gridCol w="1524641">
                  <a:extLst>
                    <a:ext uri="{9D8B030D-6E8A-4147-A177-3AD203B41FA5}">
                      <a16:colId xmlns:a16="http://schemas.microsoft.com/office/drawing/2014/main" val="376754720"/>
                    </a:ext>
                  </a:extLst>
                </a:gridCol>
                <a:gridCol w="1564505">
                  <a:extLst>
                    <a:ext uri="{9D8B030D-6E8A-4147-A177-3AD203B41FA5}">
                      <a16:colId xmlns:a16="http://schemas.microsoft.com/office/drawing/2014/main" val="1637873361"/>
                    </a:ext>
                  </a:extLst>
                </a:gridCol>
                <a:gridCol w="1652205">
                  <a:extLst>
                    <a:ext uri="{9D8B030D-6E8A-4147-A177-3AD203B41FA5}">
                      <a16:colId xmlns:a16="http://schemas.microsoft.com/office/drawing/2014/main" val="2413347258"/>
                    </a:ext>
                  </a:extLst>
                </a:gridCol>
                <a:gridCol w="2056827">
                  <a:extLst>
                    <a:ext uri="{9D8B030D-6E8A-4147-A177-3AD203B41FA5}">
                      <a16:colId xmlns:a16="http://schemas.microsoft.com/office/drawing/2014/main" val="1803693430"/>
                    </a:ext>
                  </a:extLst>
                </a:gridCol>
              </a:tblGrid>
              <a:tr h="2401744">
                <a:tc>
                  <a:txBody>
                    <a:bodyPr/>
                    <a:lstStyle/>
                    <a:p>
                      <a:pPr indent="450215" algn="l">
                        <a:lnSpc>
                          <a:spcPct val="150000"/>
                        </a:lnSpc>
                        <a:spcAft>
                          <a:spcPts val="2400"/>
                        </a:spcAft>
                      </a:pPr>
                      <a:r>
                        <a:rPr lang="es-MX" sz="1000" dirty="0">
                          <a:effectLst/>
                        </a:rPr>
                        <a:t>Favorece el desarrollo de la autonomía de alumnos en situaciones de aprendizaje.</a:t>
                      </a:r>
                    </a:p>
                    <a:p>
                      <a:pPr indent="450215" algn="l">
                        <a:lnSpc>
                          <a:spcPct val="150000"/>
                        </a:lnSpc>
                        <a:spcAft>
                          <a:spcPts val="2400"/>
                        </a:spcAft>
                      </a:pPr>
                      <a:r>
                        <a:rPr lang="es-MX" sz="1000" dirty="0">
                          <a:effectLst/>
                        </a:rPr>
                        <a:t>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Las evidencias constan de técnicas y estrategias que impulsan el desarrollo de la autonomía de sus alumnos desarrollando así un clima de confianza por lo que están enfocadas en la resolución de problemas.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tc>
                  <a:txBody>
                    <a:bodyPr/>
                    <a:lstStyle/>
                    <a:p>
                      <a:pPr indent="450215" algn="l">
                        <a:lnSpc>
                          <a:spcPct val="150000"/>
                        </a:lnSpc>
                        <a:spcAft>
                          <a:spcPts val="2400"/>
                        </a:spcAft>
                      </a:pPr>
                      <a:r>
                        <a:rPr lang="es-MX" sz="1000" dirty="0">
                          <a:effectLst/>
                        </a:rPr>
                        <a:t>Las evidencias constan de técnicas y estrategias que impulsan el desarrollo de la autonomía de sus alumnos desarrollando  así un clima de confianza por lo que están enfocadas en la resolución de problemas, se fomenta la curiosidad.</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tc>
                  <a:txBody>
                    <a:bodyPr/>
                    <a:lstStyle/>
                    <a:p>
                      <a:pPr indent="450215" algn="l">
                        <a:lnSpc>
                          <a:spcPct val="150000"/>
                        </a:lnSpc>
                        <a:spcAft>
                          <a:spcPts val="2400"/>
                        </a:spcAft>
                      </a:pPr>
                      <a:r>
                        <a:rPr lang="es-MX" sz="1000" dirty="0">
                          <a:effectLst/>
                        </a:rPr>
                        <a:t>Las evidencias constan de técnicas y estrategias que impulsan el desarrollo de la autonomía de sus alumnos desarrollando  así un clima de confianza por lo que están enfocadas en la resolución de problemas, se fomenta la curiosidad y motivación.</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75000"/>
                      </a:schemeClr>
                    </a:solidFill>
                  </a:tcPr>
                </a:tc>
                <a:tc>
                  <a:txBody>
                    <a:bodyPr/>
                    <a:lstStyle/>
                    <a:p>
                      <a:pPr indent="450215" algn="l">
                        <a:lnSpc>
                          <a:spcPct val="150000"/>
                        </a:lnSpc>
                        <a:spcAft>
                          <a:spcPts val="2400"/>
                        </a:spcAft>
                      </a:pPr>
                      <a:r>
                        <a:rPr lang="es-MX" sz="1000" dirty="0">
                          <a:effectLst/>
                        </a:rPr>
                        <a:t>Las evidencias constan de técnicas y estrategias que impulsan el desarrollo de la autonomía de sus alumnos desarrollando así un clima de confianza por lo que están enfocadas en la resolución de problemas, se fomenta la curiosidad, motivación implantación y consecución de objetivos.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extLst>
                  <a:ext uri="{0D108BD9-81ED-4DB2-BD59-A6C34878D82A}">
                    <a16:rowId xmlns:a16="http://schemas.microsoft.com/office/drawing/2014/main" val="3697028437"/>
                  </a:ext>
                </a:extLst>
              </a:tr>
              <a:tr h="1520100">
                <a:tc>
                  <a:txBody>
                    <a:bodyPr/>
                    <a:lstStyle/>
                    <a:p>
                      <a:pPr indent="450215" algn="l">
                        <a:lnSpc>
                          <a:spcPct val="150000"/>
                        </a:lnSpc>
                        <a:spcAft>
                          <a:spcPts val="2400"/>
                        </a:spcAft>
                      </a:pPr>
                      <a:r>
                        <a:rPr lang="es-MX" sz="1000">
                          <a:effectLst/>
                        </a:rPr>
                        <a:t>Establece comunicación eficiente considerando las características del grupo escolar que atiende.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a:effectLst/>
                        </a:rPr>
                        <a:t>Considera e identifica las características del grupo escolar que atiende con la finalidad de establecer una comunicación eficiente.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Considera e identifica las características del grupo escolar que atiende con la finalidad de establecer una comunicación eficiente según las evidencias que presenta.</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Considera e identifica las características del grupo escolar que atiende con la finalidad de establecer una comunicación eficiente según las evidencias que presenta ya que son concretas.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75000"/>
                      </a:schemeClr>
                    </a:solidFill>
                  </a:tcPr>
                </a:tc>
                <a:tc>
                  <a:txBody>
                    <a:bodyPr/>
                    <a:lstStyle/>
                    <a:p>
                      <a:pPr indent="450215" algn="l">
                        <a:lnSpc>
                          <a:spcPct val="150000"/>
                        </a:lnSpc>
                        <a:spcAft>
                          <a:spcPts val="2400"/>
                        </a:spcAft>
                      </a:pPr>
                      <a:r>
                        <a:rPr lang="es-MX" sz="1000" dirty="0">
                          <a:effectLst/>
                        </a:rPr>
                        <a:t>Considera e identifica las características del grupo escolar que atiende con la finalidad de establecer una comunicación eficiente según las evidencias que presenta ya que son concretas y entendibles.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extLst>
                  <a:ext uri="{0D108BD9-81ED-4DB2-BD59-A6C34878D82A}">
                    <a16:rowId xmlns:a16="http://schemas.microsoft.com/office/drawing/2014/main" val="4009990275"/>
                  </a:ext>
                </a:extLst>
              </a:tr>
            </a:tbl>
          </a:graphicData>
        </a:graphic>
      </p:graphicFrame>
    </p:spTree>
    <p:extLst>
      <p:ext uri="{BB962C8B-B14F-4D97-AF65-F5344CB8AC3E}">
        <p14:creationId xmlns:p14="http://schemas.microsoft.com/office/powerpoint/2010/main" val="2784351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FF7C70B-F781-4121-B713-6AF40084C23F}"/>
              </a:ext>
            </a:extLst>
          </p:cNvPr>
          <p:cNvGraphicFramePr>
            <a:graphicFrameLocks noGrp="1"/>
          </p:cNvGraphicFramePr>
          <p:nvPr>
            <p:extLst>
              <p:ext uri="{D42A27DB-BD31-4B8C-83A1-F6EECF244321}">
                <p14:modId xmlns:p14="http://schemas.microsoft.com/office/powerpoint/2010/main" val="334404733"/>
              </p:ext>
            </p:extLst>
          </p:nvPr>
        </p:nvGraphicFramePr>
        <p:xfrm>
          <a:off x="617360" y="1430514"/>
          <a:ext cx="8368595" cy="3176778"/>
        </p:xfrm>
        <a:graphic>
          <a:graphicData uri="http://schemas.openxmlformats.org/drawingml/2006/table">
            <a:tbl>
              <a:tblPr firstRow="1" firstCol="1" bandRow="1">
                <a:tableStyleId>{5C22544A-7EE6-4342-B048-85BDC9FD1C3A}</a:tableStyleId>
              </a:tblPr>
              <a:tblGrid>
                <a:gridCol w="1455598">
                  <a:extLst>
                    <a:ext uri="{9D8B030D-6E8A-4147-A177-3AD203B41FA5}">
                      <a16:colId xmlns:a16="http://schemas.microsoft.com/office/drawing/2014/main" val="558598855"/>
                    </a:ext>
                  </a:extLst>
                </a:gridCol>
                <a:gridCol w="1550392">
                  <a:extLst>
                    <a:ext uri="{9D8B030D-6E8A-4147-A177-3AD203B41FA5}">
                      <a16:colId xmlns:a16="http://schemas.microsoft.com/office/drawing/2014/main" val="346565937"/>
                    </a:ext>
                  </a:extLst>
                </a:gridCol>
                <a:gridCol w="1590929">
                  <a:extLst>
                    <a:ext uri="{9D8B030D-6E8A-4147-A177-3AD203B41FA5}">
                      <a16:colId xmlns:a16="http://schemas.microsoft.com/office/drawing/2014/main" val="4152291975"/>
                    </a:ext>
                  </a:extLst>
                </a:gridCol>
                <a:gridCol w="1863854">
                  <a:extLst>
                    <a:ext uri="{9D8B030D-6E8A-4147-A177-3AD203B41FA5}">
                      <a16:colId xmlns:a16="http://schemas.microsoft.com/office/drawing/2014/main" val="3429640360"/>
                    </a:ext>
                  </a:extLst>
                </a:gridCol>
                <a:gridCol w="1873956">
                  <a:extLst>
                    <a:ext uri="{9D8B030D-6E8A-4147-A177-3AD203B41FA5}">
                      <a16:colId xmlns:a16="http://schemas.microsoft.com/office/drawing/2014/main" val="3567716240"/>
                    </a:ext>
                  </a:extLst>
                </a:gridCol>
                <a:gridCol w="33866">
                  <a:extLst>
                    <a:ext uri="{9D8B030D-6E8A-4147-A177-3AD203B41FA5}">
                      <a16:colId xmlns:a16="http://schemas.microsoft.com/office/drawing/2014/main" val="3539775826"/>
                    </a:ext>
                  </a:extLst>
                </a:gridCol>
              </a:tblGrid>
              <a:tr h="3062977">
                <a:tc>
                  <a:txBody>
                    <a:bodyPr/>
                    <a:lstStyle/>
                    <a:p>
                      <a:pPr indent="450215" algn="l">
                        <a:lnSpc>
                          <a:spcPct val="150000"/>
                        </a:lnSpc>
                        <a:spcAft>
                          <a:spcPts val="2400"/>
                        </a:spcAft>
                      </a:pPr>
                      <a:r>
                        <a:rPr lang="es-MX" sz="1000" dirty="0">
                          <a:effectLst/>
                        </a:rPr>
                        <a:t>Adecua las condiciones físicas en el aula de acuerdo con el contexto y las características de los alumnos y el grupo.</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Toma en cuenta los elementos físicos del aula tales como: la luz, temperatura, las decoraciones con objetivos pedagógicos y acordes a la edad tomando en cuenta las características del grupo.</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tc>
                  <a:txBody>
                    <a:bodyPr/>
                    <a:lstStyle/>
                    <a:p>
                      <a:pPr indent="450215" algn="l">
                        <a:lnSpc>
                          <a:spcPct val="150000"/>
                        </a:lnSpc>
                        <a:spcAft>
                          <a:spcPts val="2400"/>
                        </a:spcAft>
                      </a:pPr>
                      <a:r>
                        <a:rPr lang="es-MX" sz="1000" dirty="0">
                          <a:effectLst/>
                        </a:rPr>
                        <a:t>Toma en cuenta los elementos físicos del aula tales como: la luz, temperatura, las decoraciones con objetivos pedagógicos y acordes a la edad tomando en cuenta las características del grupo, es un espacio estético, cómodo y armónico.</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tc>
                  <a:txBody>
                    <a:bodyPr/>
                    <a:lstStyle/>
                    <a:p>
                      <a:pPr indent="450215" algn="l">
                        <a:lnSpc>
                          <a:spcPct val="150000"/>
                        </a:lnSpc>
                        <a:spcAft>
                          <a:spcPts val="2400"/>
                        </a:spcAft>
                      </a:pPr>
                      <a:r>
                        <a:rPr lang="es-MX" sz="1000" dirty="0">
                          <a:effectLst/>
                        </a:rPr>
                        <a:t>Toma en cuenta los elementos físicos del aula tales como: la luz, temperatura, las decoraciones con objetivos pedagógicos y acordes a la edad tomando en cuenta las características del grupo, es un espacio estético, cómodo y armónico, muestra un área lúdica, expresiva, libre.</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60000"/>
                        <a:lumOff val="40000"/>
                      </a:schemeClr>
                    </a:solidFill>
                  </a:tcPr>
                </a:tc>
                <a:tc>
                  <a:txBody>
                    <a:bodyPr/>
                    <a:lstStyle/>
                    <a:p>
                      <a:pPr indent="450215" algn="l">
                        <a:lnSpc>
                          <a:spcPct val="150000"/>
                        </a:lnSpc>
                        <a:spcAft>
                          <a:spcPts val="2400"/>
                        </a:spcAft>
                      </a:pPr>
                      <a:r>
                        <a:rPr lang="es-MX" sz="1000" dirty="0">
                          <a:effectLst/>
                        </a:rPr>
                        <a:t>Toma en cuenta los elementos físicos del aula tales como: la luz, temperatura, las decoraciones con objetivos pedagógicos y acordes a la edad tomando en cuenta las características del grupo, es un espacio estético, cómodo y armónico, muestra un área lúdica, expresiva, libre, diversa, respetuosa, el aula cuenta con las condiciones necesarias para satisfacer las necesidades de los alumnos.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75000"/>
                      </a:schemeClr>
                    </a:solidFill>
                  </a:tcPr>
                </a:tc>
                <a:tc>
                  <a:txBody>
                    <a:bodyPr/>
                    <a:lstStyle/>
                    <a:p>
                      <a:pPr indent="450215" algn="l">
                        <a:lnSpc>
                          <a:spcPct val="150000"/>
                        </a:lnSpc>
                        <a:spcAft>
                          <a:spcPts val="2400"/>
                        </a:spcAft>
                      </a:pPr>
                      <a:r>
                        <a:rPr lang="es-MX" sz="300" dirty="0" err="1">
                          <a:effectLst/>
                        </a:rPr>
                        <a:t>ednfmgfmgkgkgerrn</a:t>
                      </a:r>
                      <a:r>
                        <a:rPr lang="es-MX" sz="300" dirty="0">
                          <a:effectLst/>
                        </a:rPr>
                        <a:t> </a:t>
                      </a:r>
                      <a:endParaRPr lang="es-MX" sz="3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55852637"/>
                  </a:ext>
                </a:extLst>
              </a:tr>
            </a:tbl>
          </a:graphicData>
        </a:graphic>
      </p:graphicFrame>
    </p:spTree>
    <p:extLst>
      <p:ext uri="{BB962C8B-B14F-4D97-AF65-F5344CB8AC3E}">
        <p14:creationId xmlns:p14="http://schemas.microsoft.com/office/powerpoint/2010/main" val="1309521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717" y="462845"/>
            <a:ext cx="7886700" cy="594427"/>
          </a:xfrm>
        </p:spPr>
        <p:txBody>
          <a:bodyPr/>
          <a:lstStyle/>
          <a:p>
            <a:r>
              <a:rPr lang="es-MX" dirty="0"/>
              <a:t>Retos a los que se enfrentan </a:t>
            </a:r>
          </a:p>
        </p:txBody>
      </p:sp>
      <p:sp>
        <p:nvSpPr>
          <p:cNvPr id="3" name="Marcador de contenido 2"/>
          <p:cNvSpPr>
            <a:spLocks noGrp="1"/>
          </p:cNvSpPr>
          <p:nvPr>
            <p:ph idx="1"/>
          </p:nvPr>
        </p:nvSpPr>
        <p:spPr>
          <a:xfrm>
            <a:off x="357717" y="1512711"/>
            <a:ext cx="7886700" cy="4585230"/>
          </a:xfrm>
        </p:spPr>
        <p:txBody>
          <a:bodyPr>
            <a:normAutofit/>
          </a:bodyPr>
          <a:lstStyle/>
          <a:p>
            <a:pPr marL="0" indent="0">
              <a:buNone/>
            </a:pPr>
            <a:r>
              <a:rPr lang="es-MX" sz="2000" i="1" dirty="0"/>
              <a:t> </a:t>
            </a:r>
            <a:r>
              <a:rPr lang="es-MX" dirty="0"/>
              <a:t>Considero que los retos y exigencias que enfrentare a lo largo de mi trayecto profesional en torno a esta competencia  es precisamente generar autonomía en los alumnos de primer grado por ejemplo especialmente con los niños que vienen de casa ya que existe mucha diferencia entre ellos y los que ya han ido anteriormente  a guardería ya que ellos están acostumbrados a, socializar con mas personas además de las de su nicho familiar, a trabajar con una educadora, además de que tienen ciertos aprendizajes referentes por ejemplo al conteo a la asociación de números, saben las vocales, los colores, entre otras cosas.</a:t>
            </a:r>
          </a:p>
          <a:p>
            <a:pPr marL="0" indent="0">
              <a:buNone/>
            </a:pPr>
            <a:endParaRPr lang="es-MX" sz="2000" i="1" dirty="0"/>
          </a:p>
        </p:txBody>
      </p:sp>
    </p:spTree>
    <p:extLst>
      <p:ext uri="{BB962C8B-B14F-4D97-AF65-F5344CB8AC3E}">
        <p14:creationId xmlns:p14="http://schemas.microsoft.com/office/powerpoint/2010/main" val="1699090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717" y="462845"/>
            <a:ext cx="7886700" cy="594427"/>
          </a:xfrm>
        </p:spPr>
        <p:txBody>
          <a:bodyPr/>
          <a:lstStyle/>
          <a:p>
            <a:r>
              <a:rPr lang="es-MX" dirty="0"/>
              <a:t>Recomendaciones y conclusiones </a:t>
            </a:r>
          </a:p>
        </p:txBody>
      </p:sp>
      <p:sp>
        <p:nvSpPr>
          <p:cNvPr id="3" name="Marcador de contenido 2"/>
          <p:cNvSpPr>
            <a:spLocks noGrp="1"/>
          </p:cNvSpPr>
          <p:nvPr>
            <p:ph idx="1"/>
          </p:nvPr>
        </p:nvSpPr>
        <p:spPr>
          <a:xfrm>
            <a:off x="357717" y="1512711"/>
            <a:ext cx="7886700" cy="4585230"/>
          </a:xfrm>
        </p:spPr>
        <p:txBody>
          <a:bodyPr>
            <a:normAutofit/>
          </a:bodyPr>
          <a:lstStyle/>
          <a:p>
            <a:pPr marL="0" indent="0">
              <a:buNone/>
            </a:pPr>
            <a:r>
              <a:rPr lang="es-MX" sz="2000" i="1" dirty="0"/>
              <a:t> </a:t>
            </a:r>
            <a:r>
              <a:rPr lang="es-MX" dirty="0"/>
              <a:t>Tomando como referencia los resultados obtenidos en cada evidencia que se evaluó así como el proceso que se llevó  a cabo para la realización de esta y tomando en cuenta las unidades de la competencia que impacto así como la oportunidad de implementar las actividades que forman parte importante de un proyecto considero que son insumos de mucha importancia para la realización de este trabajo pues en cada uno de ellos se ve reflejada las habilidades y conocimientos que impactan de manera positiva no solo en la competencia profesional seleccionada si no también en el resto de competencias profesionales .</a:t>
            </a:r>
          </a:p>
          <a:p>
            <a:pPr marL="0" indent="0">
              <a:buNone/>
            </a:pPr>
            <a:endParaRPr lang="es-MX" sz="2000" i="1" dirty="0"/>
          </a:p>
        </p:txBody>
      </p:sp>
    </p:spTree>
    <p:extLst>
      <p:ext uri="{BB962C8B-B14F-4D97-AF65-F5344CB8AC3E}">
        <p14:creationId xmlns:p14="http://schemas.microsoft.com/office/powerpoint/2010/main" val="44798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57717" y="1512711"/>
            <a:ext cx="7886700" cy="4585230"/>
          </a:xfrm>
        </p:spPr>
        <p:txBody>
          <a:bodyPr>
            <a:normAutofit/>
          </a:bodyPr>
          <a:lstStyle/>
          <a:p>
            <a:r>
              <a:rPr lang="es-MX" sz="2000" i="1" dirty="0"/>
              <a:t> </a:t>
            </a:r>
            <a:r>
              <a:rPr lang="es-MX" dirty="0"/>
              <a:t>Cada uno de los cursos impartidos a lo largo de la carrera ayudo mucho al desarrollo de competencias y habilidades de metacognición, así como adquisición de conocimientos para llevar a cabo la implementación de actividades las cuales ayudarían a desarrollar en cierta medida las competencias profesionales favoreciendo así el perfil de egreso estipulado.</a:t>
            </a:r>
          </a:p>
          <a:p>
            <a:r>
              <a:rPr lang="es-MX" dirty="0"/>
              <a:t>Al realizar un análisis profundo en cada una de las evidencias me percate de que el desarrollo de las competencias profesionales y sus respectivas unidades de análisis se dieron de manera gradual por lo que existe cierta diferencia en las evidencias elaboradas en primer semestre a comparación de las evidencias que se elaboraron el séptimo y octavo semestre.</a:t>
            </a:r>
          </a:p>
          <a:p>
            <a:pPr marL="0" indent="0">
              <a:buNone/>
            </a:pPr>
            <a:endParaRPr lang="es-MX" sz="2000" i="1" dirty="0"/>
          </a:p>
        </p:txBody>
      </p:sp>
    </p:spTree>
    <p:extLst>
      <p:ext uri="{BB962C8B-B14F-4D97-AF65-F5344CB8AC3E}">
        <p14:creationId xmlns:p14="http://schemas.microsoft.com/office/powerpoint/2010/main" val="316725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sp>
        <p:nvSpPr>
          <p:cNvPr id="4" name="Marcador de texto 3"/>
          <p:cNvSpPr>
            <a:spLocks noGrp="1"/>
          </p:cNvSpPr>
          <p:nvPr>
            <p:ph type="body" sz="half" idx="2"/>
          </p:nvPr>
        </p:nvSpPr>
        <p:spPr/>
        <p:txBody>
          <a:bodyPr/>
          <a:lstStyle/>
          <a:p>
            <a:endParaRPr lang="es-MX"/>
          </a:p>
        </p:txBody>
      </p:sp>
    </p:spTree>
    <p:extLst>
      <p:ext uri="{BB962C8B-B14F-4D97-AF65-F5344CB8AC3E}">
        <p14:creationId xmlns:p14="http://schemas.microsoft.com/office/powerpoint/2010/main" val="343636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510" y="141824"/>
            <a:ext cx="7886700" cy="728655"/>
          </a:xfrm>
        </p:spPr>
        <p:txBody>
          <a:bodyPr/>
          <a:lstStyle/>
          <a:p>
            <a:pPr algn="ctr"/>
            <a:r>
              <a:rPr lang="es-MX" dirty="0"/>
              <a:t>Modalidad de titulación </a:t>
            </a:r>
          </a:p>
        </p:txBody>
      </p:sp>
      <p:sp>
        <p:nvSpPr>
          <p:cNvPr id="3" name="Marcador de texto 2"/>
          <p:cNvSpPr>
            <a:spLocks noGrp="1"/>
          </p:cNvSpPr>
          <p:nvPr>
            <p:ph type="body" idx="1"/>
          </p:nvPr>
        </p:nvSpPr>
        <p:spPr>
          <a:xfrm>
            <a:off x="895910" y="1388533"/>
            <a:ext cx="7344979" cy="4701124"/>
          </a:xfrm>
        </p:spPr>
        <p:txBody>
          <a:bodyPr/>
          <a:lstStyle/>
          <a:p>
            <a:r>
              <a:rPr lang="es-MX" dirty="0">
                <a:solidFill>
                  <a:schemeClr val="tx1"/>
                </a:solidFill>
              </a:rPr>
              <a:t>                                     Portafolio de evidencias: </a:t>
            </a:r>
          </a:p>
          <a:p>
            <a:r>
              <a:rPr lang="es-MX" dirty="0">
                <a:solidFill>
                  <a:schemeClr val="tx1"/>
                </a:solidFill>
              </a:rPr>
              <a:t>Las razones por las que elegí la modalidad portafolio de evidencias para el proceso de titulación son principalmente porque considero que es importante recalcar el proceso de aprendizaje que se llevó a cabo desde el inicio de la carrera hasta la actualidad, así como reflexionar acerca del trayecto formativo y como se vieron favorecidas las competencias del perfil de egreso mismo que se puede ver demostrado a través del análisis y reflexión de evidencias las cuales brindaron insumos para desarrollar la competencia seleccionada. </a:t>
            </a:r>
          </a:p>
          <a:p>
            <a:endParaRPr lang="es-MX" dirty="0">
              <a:solidFill>
                <a:schemeClr val="tx1"/>
              </a:solidFill>
            </a:endParaRPr>
          </a:p>
          <a:p>
            <a:r>
              <a:rPr lang="es-MX" dirty="0">
                <a:solidFill>
                  <a:schemeClr val="tx1"/>
                </a:solidFill>
              </a:rPr>
              <a:t>Así mismo el autor Quiñonez afirma que para que el alumno logre un portafolio eficiente, este debe tener una autonomía, responsabilidad, autoevaluación que permita al estudiante saber tomar decisiones esto con el fin de que aprenda a seleccionar sus trabajos más representativos y organizarlos mediante los lineamientos dados (2018). </a:t>
            </a:r>
          </a:p>
        </p:txBody>
      </p:sp>
    </p:spTree>
    <p:extLst>
      <p:ext uri="{BB962C8B-B14F-4D97-AF65-F5344CB8AC3E}">
        <p14:creationId xmlns:p14="http://schemas.microsoft.com/office/powerpoint/2010/main" val="356322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717" y="462845"/>
            <a:ext cx="7886700" cy="594427"/>
          </a:xfrm>
        </p:spPr>
        <p:txBody>
          <a:bodyPr/>
          <a:lstStyle/>
          <a:p>
            <a:r>
              <a:rPr lang="es-MX" dirty="0"/>
              <a:t>Competencia y unidad de la competencia: </a:t>
            </a:r>
          </a:p>
        </p:txBody>
      </p:sp>
      <p:sp>
        <p:nvSpPr>
          <p:cNvPr id="3" name="Marcador de contenido 2"/>
          <p:cNvSpPr>
            <a:spLocks noGrp="1"/>
          </p:cNvSpPr>
          <p:nvPr>
            <p:ph idx="1"/>
          </p:nvPr>
        </p:nvSpPr>
        <p:spPr>
          <a:xfrm>
            <a:off x="357717" y="1512711"/>
            <a:ext cx="7886700" cy="4585230"/>
          </a:xfrm>
        </p:spPr>
        <p:txBody>
          <a:bodyPr>
            <a:normAutofit fontScale="92500"/>
          </a:bodyPr>
          <a:lstStyle/>
          <a:p>
            <a:pPr marL="0" indent="0">
              <a:lnSpc>
                <a:spcPct val="150000"/>
              </a:lnSpc>
              <a:buNone/>
            </a:pPr>
            <a:r>
              <a:rPr lang="es-MX" sz="2000" dirty="0"/>
              <a:t>La competencia profesional la elegí porque considero que es una de las principales con la que se trabajó durante el trayecto formativo en la Normal, por lo cual en las jornadas de práctica en el jardín de niños Eutimio Alberto Cuellar Goribar T.M. así como de las prácticas en otros jardines donde pude percatarme de que las educadoras fomentaban mucho la independencia y la autonomía en los alumnos, así como el desarrollo de las competencias en cada uno de ellos mediante diversas situaciones didácticas ya que el logro de estas es uno de los objetivos medulares dentro de la educación básica: </a:t>
            </a:r>
          </a:p>
          <a:p>
            <a:pPr marL="0" indent="0">
              <a:buNone/>
            </a:pPr>
            <a:r>
              <a:rPr lang="es-MX" sz="2000" i="1" dirty="0"/>
              <a:t> </a:t>
            </a:r>
            <a:endParaRPr lang="es-MX" dirty="0"/>
          </a:p>
        </p:txBody>
      </p:sp>
    </p:spTree>
    <p:extLst>
      <p:ext uri="{BB962C8B-B14F-4D97-AF65-F5344CB8AC3E}">
        <p14:creationId xmlns:p14="http://schemas.microsoft.com/office/powerpoint/2010/main" val="88711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717" y="462845"/>
            <a:ext cx="7886700" cy="594427"/>
          </a:xfrm>
        </p:spPr>
        <p:txBody>
          <a:bodyPr/>
          <a:lstStyle/>
          <a:p>
            <a:r>
              <a:rPr lang="es-MX" dirty="0"/>
              <a:t>Competencia y unidad de la competencia: </a:t>
            </a:r>
          </a:p>
        </p:txBody>
      </p:sp>
      <p:sp>
        <p:nvSpPr>
          <p:cNvPr id="3" name="Marcador de contenido 2"/>
          <p:cNvSpPr>
            <a:spLocks noGrp="1"/>
          </p:cNvSpPr>
          <p:nvPr>
            <p:ph idx="1"/>
          </p:nvPr>
        </p:nvSpPr>
        <p:spPr>
          <a:xfrm>
            <a:off x="357717" y="1512711"/>
            <a:ext cx="7886700" cy="4585230"/>
          </a:xfrm>
        </p:spPr>
        <p:txBody>
          <a:bodyPr>
            <a:normAutofit/>
          </a:bodyPr>
          <a:lstStyle/>
          <a:p>
            <a:pPr marL="0" indent="0">
              <a:buNone/>
            </a:pPr>
            <a:r>
              <a:rPr lang="es-MX" sz="2000" i="1" dirty="0"/>
              <a:t> </a:t>
            </a:r>
            <a:endParaRPr lang="es-MX" dirty="0"/>
          </a:p>
        </p:txBody>
      </p:sp>
      <p:sp>
        <p:nvSpPr>
          <p:cNvPr id="4" name="CuadroTexto 3">
            <a:extLst>
              <a:ext uri="{FF2B5EF4-FFF2-40B4-BE49-F238E27FC236}">
                <a16:creationId xmlns:a16="http://schemas.microsoft.com/office/drawing/2014/main" id="{C7FCC549-C2BF-49A5-B019-5251720B0BD2}"/>
              </a:ext>
            </a:extLst>
          </p:cNvPr>
          <p:cNvSpPr txBox="1"/>
          <p:nvPr/>
        </p:nvSpPr>
        <p:spPr>
          <a:xfrm>
            <a:off x="481895" y="1427752"/>
            <a:ext cx="7886699" cy="4755148"/>
          </a:xfrm>
          <a:prstGeom prst="rect">
            <a:avLst/>
          </a:prstGeom>
          <a:noFill/>
        </p:spPr>
        <p:txBody>
          <a:bodyPr wrap="square" rtlCol="0">
            <a:spAutoFit/>
          </a:bodyPr>
          <a:lstStyle/>
          <a:p>
            <a:r>
              <a:rPr lang="es-MX" sz="1900" i="1" dirty="0">
                <a:latin typeface="Arial" panose="020B0604020202020204" pitchFamily="34" charset="0"/>
                <a:cs typeface="Arial" panose="020B0604020202020204" pitchFamily="34" charset="0"/>
              </a:rPr>
              <a:t>Genera ambientes formativos para propiciar la autonomía y promover el desarrollo de las competencias en los alumnos de educación básica</a:t>
            </a:r>
            <a:r>
              <a:rPr lang="es-MX" sz="1900" dirty="0">
                <a:latin typeface="Arial" panose="020B0604020202020204" pitchFamily="34" charset="0"/>
                <a:cs typeface="Arial" panose="020B0604020202020204" pitchFamily="34" charset="0"/>
              </a:rPr>
              <a:t>. </a:t>
            </a:r>
          </a:p>
          <a:p>
            <a:endParaRPr lang="es-MX" sz="1900" dirty="0">
              <a:latin typeface="Arial" panose="020B0604020202020204" pitchFamily="34" charset="0"/>
              <a:cs typeface="Arial" panose="020B0604020202020204" pitchFamily="34" charset="0"/>
            </a:endParaRPr>
          </a:p>
          <a:p>
            <a:r>
              <a:rPr lang="es-MX" sz="1900" dirty="0">
                <a:latin typeface="Arial" panose="020B0604020202020204" pitchFamily="34" charset="0"/>
                <a:cs typeface="Arial" panose="020B0604020202020204" pitchFamily="34" charset="0"/>
              </a:rPr>
              <a:t>Las unidades de desempeño de la competencia son: </a:t>
            </a:r>
          </a:p>
          <a:p>
            <a:endParaRPr lang="es-MX" sz="1900" dirty="0">
              <a:latin typeface="Arial" panose="020B0604020202020204" pitchFamily="34" charset="0"/>
              <a:cs typeface="Arial" panose="020B0604020202020204" pitchFamily="34" charset="0"/>
            </a:endParaRPr>
          </a:p>
          <a:p>
            <a:r>
              <a:rPr lang="es-MX" sz="1900" dirty="0">
                <a:latin typeface="Arial" panose="020B0604020202020204" pitchFamily="34" charset="0"/>
                <a:cs typeface="Arial" panose="020B0604020202020204" pitchFamily="34" charset="0"/>
              </a:rPr>
              <a:t>- Favorece el desarrollo de la autonomía de alumnos en situaciones de aprendizaje. </a:t>
            </a:r>
          </a:p>
          <a:p>
            <a:r>
              <a:rPr lang="es-MX" sz="1900" dirty="0">
                <a:latin typeface="Arial" panose="020B0604020202020204" pitchFamily="34" charset="0"/>
                <a:cs typeface="Arial" panose="020B0604020202020204" pitchFamily="34" charset="0"/>
              </a:rPr>
              <a:t>- Utiliza estrategias didácticas para promover un ambiente propicio para el aprendizaje. </a:t>
            </a:r>
          </a:p>
          <a:p>
            <a:r>
              <a:rPr lang="es-MX" sz="1900" dirty="0">
                <a:latin typeface="Arial" panose="020B0604020202020204" pitchFamily="34" charset="0"/>
                <a:cs typeface="Arial" panose="020B0604020202020204" pitchFamily="34" charset="0"/>
              </a:rPr>
              <a:t>- Establece comunicación eficiente considerando las características del grupo escolar que atiende. </a:t>
            </a:r>
          </a:p>
          <a:p>
            <a:r>
              <a:rPr lang="es-MX" sz="1900" dirty="0">
                <a:latin typeface="Arial" panose="020B0604020202020204" pitchFamily="34" charset="0"/>
                <a:cs typeface="Arial" panose="020B0604020202020204" pitchFamily="34" charset="0"/>
              </a:rPr>
              <a:t>- Promueve un aula de confianza en la que permita desarrollar los conocimientos, habilidades, actitudes y valores. </a:t>
            </a:r>
          </a:p>
          <a:p>
            <a:r>
              <a:rPr lang="es-MX" dirty="0"/>
              <a:t>- </a:t>
            </a:r>
            <a:r>
              <a:rPr lang="es-MX" sz="1900" dirty="0">
                <a:latin typeface="Arial" panose="020B0604020202020204" pitchFamily="34" charset="0"/>
                <a:cs typeface="Arial" panose="020B0604020202020204" pitchFamily="34" charset="0"/>
              </a:rPr>
              <a:t>Adecua las condiciones físicas en el aula de acuerdo con el contexto y las características de los alumnos y el grupo. </a:t>
            </a:r>
          </a:p>
          <a:p>
            <a:endParaRPr lang="es-MX" dirty="0"/>
          </a:p>
        </p:txBody>
      </p:sp>
    </p:spTree>
    <p:extLst>
      <p:ext uri="{BB962C8B-B14F-4D97-AF65-F5344CB8AC3E}">
        <p14:creationId xmlns:p14="http://schemas.microsoft.com/office/powerpoint/2010/main" val="213003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9244" y="333735"/>
            <a:ext cx="8225512" cy="626519"/>
          </a:xfrm>
        </p:spPr>
        <p:txBody>
          <a:bodyPr>
            <a:normAutofit/>
          </a:bodyPr>
          <a:lstStyle/>
          <a:p>
            <a:pPr algn="ctr"/>
            <a:r>
              <a:rPr lang="es-MX" sz="3200" dirty="0"/>
              <a:t>Propósitos y objetivos del documento</a:t>
            </a:r>
          </a:p>
        </p:txBody>
      </p:sp>
      <p:sp>
        <p:nvSpPr>
          <p:cNvPr id="3" name="Marcador de texto 2"/>
          <p:cNvSpPr>
            <a:spLocks noGrp="1"/>
          </p:cNvSpPr>
          <p:nvPr>
            <p:ph type="body" idx="1"/>
          </p:nvPr>
        </p:nvSpPr>
        <p:spPr>
          <a:xfrm>
            <a:off x="715288" y="1286932"/>
            <a:ext cx="7344979" cy="4492629"/>
          </a:xfrm>
        </p:spPr>
        <p:txBody>
          <a:bodyPr/>
          <a:lstStyle/>
          <a:p>
            <a:r>
              <a:rPr lang="es-MX" sz="2000" dirty="0"/>
              <a:t>Uno de los propósitos fundamentales del portafolio de evidencias es demostrar precisamente el proceso de aprendizaje que se ha obtenido a través de los cursos formativos desde primer semestre en la licenciatura mediante evidencias, las cuales impacten la competencia profesional que posteriormente se seleccionó, de esta manera proporciona una visión más completa y clara de las habilidades y conocimientos que fueron desarrollados así como las metas y logros que se adquirieron mediante la elaboración de dichas evidencias las cuales se disgregarán cada una profundizando en el nombre del curso, el semestre, en que consiste la evidencia, la calificación obtenida, rúbrica y la autoevaluación es un proceso bastante completo el cual ayudará a obtener un análisis a fondo acerca de los logros que se han obtenido</a:t>
            </a:r>
            <a:r>
              <a:rPr lang="es-MX" dirty="0"/>
              <a:t>. </a:t>
            </a:r>
            <a:endParaRPr lang="es-MX" dirty="0">
              <a:solidFill>
                <a:schemeClr val="tx1"/>
              </a:solidFill>
            </a:endParaRPr>
          </a:p>
        </p:txBody>
      </p:sp>
    </p:spTree>
    <p:extLst>
      <p:ext uri="{BB962C8B-B14F-4D97-AF65-F5344CB8AC3E}">
        <p14:creationId xmlns:p14="http://schemas.microsoft.com/office/powerpoint/2010/main" val="9808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5530422-F92E-4066-886F-900CD7C2F6F4}"/>
              </a:ext>
            </a:extLst>
          </p:cNvPr>
          <p:cNvSpPr txBox="1"/>
          <p:nvPr/>
        </p:nvSpPr>
        <p:spPr>
          <a:xfrm>
            <a:off x="914400" y="349956"/>
            <a:ext cx="5565422" cy="369332"/>
          </a:xfrm>
          <a:prstGeom prst="rect">
            <a:avLst/>
          </a:prstGeom>
          <a:noFill/>
        </p:spPr>
        <p:txBody>
          <a:bodyPr wrap="square" rtlCol="0">
            <a:spAutoFit/>
          </a:bodyPr>
          <a:lstStyle/>
          <a:p>
            <a:r>
              <a:rPr lang="es-MX" dirty="0"/>
              <a:t>Organización del documento </a:t>
            </a:r>
          </a:p>
        </p:txBody>
      </p:sp>
      <p:sp>
        <p:nvSpPr>
          <p:cNvPr id="3" name="CuadroTexto 2">
            <a:extLst>
              <a:ext uri="{FF2B5EF4-FFF2-40B4-BE49-F238E27FC236}">
                <a16:creationId xmlns:a16="http://schemas.microsoft.com/office/drawing/2014/main" id="{4A404236-FA21-4D60-BD0B-B981A5E9E497}"/>
              </a:ext>
            </a:extLst>
          </p:cNvPr>
          <p:cNvSpPr txBox="1"/>
          <p:nvPr/>
        </p:nvSpPr>
        <p:spPr>
          <a:xfrm>
            <a:off x="654756" y="1298222"/>
            <a:ext cx="7834488" cy="4247317"/>
          </a:xfrm>
          <a:prstGeom prst="rect">
            <a:avLst/>
          </a:prstGeom>
          <a:noFill/>
        </p:spPr>
        <p:txBody>
          <a:bodyPr wrap="square" rtlCol="0">
            <a:spAutoFit/>
          </a:bodyPr>
          <a:lstStyle/>
          <a:p>
            <a:r>
              <a:rPr lang="es-MX" dirty="0"/>
              <a:t>La elaboración del portafolio consta de cuatro momentos donde se piden ciertos criterios para su complementación por lo que a continuación se explicaran de manera mas detallada. </a:t>
            </a:r>
          </a:p>
          <a:p>
            <a:endParaRPr lang="es-MX" dirty="0"/>
          </a:p>
          <a:p>
            <a:r>
              <a:rPr lang="es-MX" dirty="0"/>
              <a:t>En la definición se realiza un ejercicio de reflexión acerca de la competencia que se pretende demostrar, en relación con sus unidades, por tal motivo se consideran algunas evidencias que permitan justificar el proceso de aprendizaje que se adquirió durante el trayecto formativo de la licenciatura .</a:t>
            </a:r>
          </a:p>
          <a:p>
            <a:endParaRPr lang="es-MX" dirty="0"/>
          </a:p>
          <a:p>
            <a:r>
              <a:rPr lang="es-MX" dirty="0"/>
              <a:t>Al momento de pasar a la selección, se habla acerca de la consulta realizada al autor Sergio Tobón el cual habla acerca de evaluación por competencias además se muestra el instrumento de evaluación que fue diseñada con la finalidad de autoevaluar las evidencias, en este apartado es importante el identificar y seleccionar las evidencias que muestren un nivel de logro. </a:t>
            </a:r>
          </a:p>
          <a:p>
            <a:endParaRPr lang="es-MX" dirty="0"/>
          </a:p>
        </p:txBody>
      </p:sp>
    </p:spTree>
    <p:extLst>
      <p:ext uri="{BB962C8B-B14F-4D97-AF65-F5344CB8AC3E}">
        <p14:creationId xmlns:p14="http://schemas.microsoft.com/office/powerpoint/2010/main" val="331488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5530422-F92E-4066-886F-900CD7C2F6F4}"/>
              </a:ext>
            </a:extLst>
          </p:cNvPr>
          <p:cNvSpPr txBox="1"/>
          <p:nvPr/>
        </p:nvSpPr>
        <p:spPr>
          <a:xfrm>
            <a:off x="914400" y="349956"/>
            <a:ext cx="5565422" cy="369332"/>
          </a:xfrm>
          <a:prstGeom prst="rect">
            <a:avLst/>
          </a:prstGeom>
          <a:noFill/>
        </p:spPr>
        <p:txBody>
          <a:bodyPr wrap="square" rtlCol="0">
            <a:spAutoFit/>
          </a:bodyPr>
          <a:lstStyle/>
          <a:p>
            <a:r>
              <a:rPr lang="es-MX" dirty="0"/>
              <a:t>Organización del documento </a:t>
            </a:r>
          </a:p>
        </p:txBody>
      </p:sp>
      <p:sp>
        <p:nvSpPr>
          <p:cNvPr id="4" name="CuadroTexto 3">
            <a:extLst>
              <a:ext uri="{FF2B5EF4-FFF2-40B4-BE49-F238E27FC236}">
                <a16:creationId xmlns:a16="http://schemas.microsoft.com/office/drawing/2014/main" id="{EDAFB7EB-A4F5-4E33-A936-8AA3FD124D3B}"/>
              </a:ext>
            </a:extLst>
          </p:cNvPr>
          <p:cNvSpPr txBox="1"/>
          <p:nvPr/>
        </p:nvSpPr>
        <p:spPr>
          <a:xfrm>
            <a:off x="417689" y="1083733"/>
            <a:ext cx="6920088" cy="4247317"/>
          </a:xfrm>
          <a:prstGeom prst="rect">
            <a:avLst/>
          </a:prstGeom>
          <a:noFill/>
        </p:spPr>
        <p:txBody>
          <a:bodyPr wrap="square" rtlCol="0">
            <a:spAutoFit/>
          </a:bodyPr>
          <a:lstStyle/>
          <a:p>
            <a:r>
              <a:rPr lang="es-MX" dirty="0"/>
              <a:t>Por último esta la proyección, en dicho momento se hace una valoración a partir del análisis de los logros y comparaciones del nivel en el que se inició, al nivel actualmente desempeñado, además de reconocer el potencial sin dejar a un lado las áreas de oportunidad y concientizando acerca de los retos y exigencias que se presentaran en un futuro cuando ya se ejerza en la profesión docente. </a:t>
            </a:r>
          </a:p>
          <a:p>
            <a:endParaRPr lang="es-MX" dirty="0"/>
          </a:p>
          <a:p>
            <a:r>
              <a:rPr lang="es-MX" dirty="0"/>
              <a:t>Posteriormente se muestran las evidencias las cuales  están enfocadas a representar el nivel de desempeño alcanzado en cada una de las unidades que forman parte de la competencia a demostrar. Además de una reflexión acerca del impacto que tiene la evidencia presentada en cuanto a la adquisición de saberes, habilidades, metacognición entre otras, </a:t>
            </a:r>
            <a:r>
              <a:rPr lang="es-MX" dirty="0" err="1"/>
              <a:t>asi</a:t>
            </a:r>
            <a:r>
              <a:rPr lang="es-MX" dirty="0"/>
              <a:t> como un instrumento de evaluación de autoría propia el cual se realizo con la intención de evaluar la evidencia en torno al aprendizaje  de la misma </a:t>
            </a:r>
          </a:p>
        </p:txBody>
      </p:sp>
    </p:spTree>
    <p:extLst>
      <p:ext uri="{BB962C8B-B14F-4D97-AF65-F5344CB8AC3E}">
        <p14:creationId xmlns:p14="http://schemas.microsoft.com/office/powerpoint/2010/main" val="123774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717" y="462845"/>
            <a:ext cx="7886700" cy="594427"/>
          </a:xfrm>
        </p:spPr>
        <p:txBody>
          <a:bodyPr/>
          <a:lstStyle/>
          <a:p>
            <a:r>
              <a:rPr lang="es-MX" dirty="0"/>
              <a:t>Logro de la competencia elegida </a:t>
            </a:r>
          </a:p>
        </p:txBody>
      </p:sp>
      <p:sp>
        <p:nvSpPr>
          <p:cNvPr id="3" name="Marcador de contenido 2"/>
          <p:cNvSpPr>
            <a:spLocks noGrp="1"/>
          </p:cNvSpPr>
          <p:nvPr>
            <p:ph idx="1"/>
          </p:nvPr>
        </p:nvSpPr>
        <p:spPr>
          <a:xfrm>
            <a:off x="357717" y="1512711"/>
            <a:ext cx="7886700" cy="4585230"/>
          </a:xfrm>
        </p:spPr>
        <p:txBody>
          <a:bodyPr>
            <a:normAutofit/>
          </a:bodyPr>
          <a:lstStyle/>
          <a:p>
            <a:pPr marL="0" indent="0">
              <a:buNone/>
            </a:pPr>
            <a:r>
              <a:rPr lang="es-MX" dirty="0"/>
              <a:t>Al momento de realizar los respectivos momentos que contiene este documento tal como: reflexión, selección y análisis pude darme cuenta de que las evidencias anteriormente presentadas se encuentran en su mayoría en el nivel autónomo suficiente ya que se encuentra desarrollada un 80 % por lo que a lo largo de mi trayecto formativo ya ejerciendo como docente se verá aumentado el nivel  de experiencia así como de conocimientos con lo cual el potencial mejorara significativamente.</a:t>
            </a:r>
            <a:endParaRPr lang="es-MX" sz="2000" i="1" dirty="0"/>
          </a:p>
        </p:txBody>
      </p:sp>
    </p:spTree>
    <p:extLst>
      <p:ext uri="{BB962C8B-B14F-4D97-AF65-F5344CB8AC3E}">
        <p14:creationId xmlns:p14="http://schemas.microsoft.com/office/powerpoint/2010/main" val="422060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0844" y="333735"/>
            <a:ext cx="7089423" cy="626519"/>
          </a:xfrm>
        </p:spPr>
        <p:txBody>
          <a:bodyPr>
            <a:normAutofit fontScale="90000"/>
          </a:bodyPr>
          <a:lstStyle/>
          <a:p>
            <a:pPr algn="ctr"/>
            <a:r>
              <a:rPr lang="es-MX" sz="3200" dirty="0"/>
              <a:t>Situaciones relevantes para el desarrollo de las competencias </a:t>
            </a:r>
          </a:p>
        </p:txBody>
      </p:sp>
      <p:graphicFrame>
        <p:nvGraphicFramePr>
          <p:cNvPr id="8" name="Tabla 7">
            <a:extLst>
              <a:ext uri="{FF2B5EF4-FFF2-40B4-BE49-F238E27FC236}">
                <a16:creationId xmlns:a16="http://schemas.microsoft.com/office/drawing/2014/main" id="{EF800CE9-9B45-462B-B366-9A16DC26BD12}"/>
              </a:ext>
            </a:extLst>
          </p:cNvPr>
          <p:cNvGraphicFramePr>
            <a:graphicFrameLocks noGrp="1"/>
          </p:cNvGraphicFramePr>
          <p:nvPr>
            <p:extLst>
              <p:ext uri="{D42A27DB-BD31-4B8C-83A1-F6EECF244321}">
                <p14:modId xmlns:p14="http://schemas.microsoft.com/office/powerpoint/2010/main" val="3504336789"/>
              </p:ext>
            </p:extLst>
          </p:nvPr>
        </p:nvGraphicFramePr>
        <p:xfrm>
          <a:off x="677334" y="960254"/>
          <a:ext cx="8240888" cy="5778895"/>
        </p:xfrm>
        <a:graphic>
          <a:graphicData uri="http://schemas.openxmlformats.org/drawingml/2006/table">
            <a:tbl>
              <a:tblPr firstRow="1" firstCol="1" bandRow="1">
                <a:tableStyleId>{5C22544A-7EE6-4342-B048-85BDC9FD1C3A}</a:tableStyleId>
              </a:tblPr>
              <a:tblGrid>
                <a:gridCol w="1431421">
                  <a:extLst>
                    <a:ext uri="{9D8B030D-6E8A-4147-A177-3AD203B41FA5}">
                      <a16:colId xmlns:a16="http://schemas.microsoft.com/office/drawing/2014/main" val="243353658"/>
                    </a:ext>
                  </a:extLst>
                </a:gridCol>
                <a:gridCol w="1524641">
                  <a:extLst>
                    <a:ext uri="{9D8B030D-6E8A-4147-A177-3AD203B41FA5}">
                      <a16:colId xmlns:a16="http://schemas.microsoft.com/office/drawing/2014/main" val="376754720"/>
                    </a:ext>
                  </a:extLst>
                </a:gridCol>
                <a:gridCol w="1564505">
                  <a:extLst>
                    <a:ext uri="{9D8B030D-6E8A-4147-A177-3AD203B41FA5}">
                      <a16:colId xmlns:a16="http://schemas.microsoft.com/office/drawing/2014/main" val="1637873361"/>
                    </a:ext>
                  </a:extLst>
                </a:gridCol>
                <a:gridCol w="1652205">
                  <a:extLst>
                    <a:ext uri="{9D8B030D-6E8A-4147-A177-3AD203B41FA5}">
                      <a16:colId xmlns:a16="http://schemas.microsoft.com/office/drawing/2014/main" val="2413347258"/>
                    </a:ext>
                  </a:extLst>
                </a:gridCol>
                <a:gridCol w="2068116">
                  <a:extLst>
                    <a:ext uri="{9D8B030D-6E8A-4147-A177-3AD203B41FA5}">
                      <a16:colId xmlns:a16="http://schemas.microsoft.com/office/drawing/2014/main" val="1803693430"/>
                    </a:ext>
                  </a:extLst>
                </a:gridCol>
              </a:tblGrid>
              <a:tr h="835379">
                <a:tc gridSpan="5">
                  <a:txBody>
                    <a:bodyPr/>
                    <a:lstStyle/>
                    <a:p>
                      <a:pPr indent="450215" algn="l">
                        <a:lnSpc>
                          <a:spcPct val="100000"/>
                        </a:lnSpc>
                        <a:spcAft>
                          <a:spcPts val="2400"/>
                        </a:spcAft>
                      </a:pPr>
                      <a:r>
                        <a:rPr lang="es-MX" sz="1000" dirty="0">
                          <a:effectLst/>
                        </a:rPr>
                        <a:t>Rúbrica para evaluar el nivel de desempeño de la competencia profesional:</a:t>
                      </a:r>
                    </a:p>
                    <a:p>
                      <a:pPr indent="450215" algn="l">
                        <a:lnSpc>
                          <a:spcPct val="100000"/>
                        </a:lnSpc>
                        <a:spcAft>
                          <a:spcPts val="2400"/>
                        </a:spcAft>
                      </a:pPr>
                      <a:r>
                        <a:rPr lang="es-MX" sz="1000" dirty="0">
                          <a:effectLst/>
                        </a:rPr>
                        <a:t> Genera ambientes formativos para propiciar la autonomía y promover el desarrollo de las competencias en los alumnos de educación básica.</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170485113"/>
                  </a:ext>
                </a:extLst>
              </a:tr>
              <a:tr h="875960">
                <a:tc>
                  <a:txBody>
                    <a:bodyPr/>
                    <a:lstStyle/>
                    <a:p>
                      <a:pPr indent="450215" algn="l">
                        <a:lnSpc>
                          <a:spcPct val="150000"/>
                        </a:lnSpc>
                        <a:spcAft>
                          <a:spcPts val="2400"/>
                        </a:spcAft>
                      </a:pPr>
                      <a:r>
                        <a:rPr lang="es-MX" sz="1000">
                          <a:effectLst/>
                        </a:rPr>
                        <a:t>Unidad de análisis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a:effectLst/>
                        </a:rPr>
                        <a:t>Receptivo 40%</a:t>
                      </a:r>
                    </a:p>
                    <a:p>
                      <a:pPr indent="450215" algn="l">
                        <a:lnSpc>
                          <a:spcPct val="150000"/>
                        </a:lnSpc>
                        <a:spcAft>
                          <a:spcPts val="2400"/>
                        </a:spcAft>
                      </a:pPr>
                      <a:r>
                        <a:rPr lang="es-MX" sz="1000">
                          <a:effectLst/>
                        </a:rPr>
                        <a:t>Regular 7</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a:effectLst/>
                        </a:rPr>
                        <a:t>Resolutivo 60%</a:t>
                      </a:r>
                    </a:p>
                    <a:p>
                      <a:pPr indent="450215" algn="l">
                        <a:lnSpc>
                          <a:spcPct val="150000"/>
                        </a:lnSpc>
                        <a:spcAft>
                          <a:spcPts val="2400"/>
                        </a:spcAft>
                      </a:pPr>
                      <a:r>
                        <a:rPr lang="es-MX" sz="1000">
                          <a:effectLst/>
                        </a:rPr>
                        <a:t>Suficiente 8</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Autónomo 80%</a:t>
                      </a:r>
                    </a:p>
                    <a:p>
                      <a:pPr indent="450215" algn="l">
                        <a:lnSpc>
                          <a:spcPct val="150000"/>
                        </a:lnSpc>
                        <a:spcAft>
                          <a:spcPts val="2400"/>
                        </a:spcAft>
                      </a:pPr>
                      <a:r>
                        <a:rPr lang="es-MX" sz="1000" dirty="0">
                          <a:effectLst/>
                        </a:rPr>
                        <a:t>Satisfactorio 9</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a:effectLst/>
                        </a:rPr>
                        <a:t>Estratégico 100%</a:t>
                      </a:r>
                    </a:p>
                    <a:p>
                      <a:pPr indent="450215" algn="l">
                        <a:lnSpc>
                          <a:spcPct val="150000"/>
                        </a:lnSpc>
                        <a:spcAft>
                          <a:spcPts val="2400"/>
                        </a:spcAft>
                      </a:pPr>
                      <a:r>
                        <a:rPr lang="es-MX" sz="1000">
                          <a:effectLst/>
                        </a:rPr>
                        <a:t>Competente 10</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extLst>
                  <a:ext uri="{0D108BD9-81ED-4DB2-BD59-A6C34878D82A}">
                    <a16:rowId xmlns:a16="http://schemas.microsoft.com/office/drawing/2014/main" val="2410438495"/>
                  </a:ext>
                </a:extLst>
              </a:tr>
              <a:tr h="1960922">
                <a:tc>
                  <a:txBody>
                    <a:bodyPr/>
                    <a:lstStyle/>
                    <a:p>
                      <a:pPr indent="450215" algn="l">
                        <a:lnSpc>
                          <a:spcPct val="150000"/>
                        </a:lnSpc>
                        <a:spcAft>
                          <a:spcPts val="2400"/>
                        </a:spcAft>
                      </a:pPr>
                      <a:r>
                        <a:rPr lang="es-MX" sz="1000">
                          <a:effectLst/>
                        </a:rPr>
                        <a:t>Utiliza estrategias didácticas para promover un ambiente propicio para el aprendizaje.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a:effectLst/>
                        </a:rPr>
                        <a:t>Las estrategias didácticas que propone la alumna desarrollan condiciones de aprendizaje las cuales son idóneas para favorecer un aprendizaje adecuado tales como: experimentación.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Las estrategias didácticas que propone la alumna desarrollan condiciones de aprendizaje las cuales son idóneas para favorecer un aprendizaje adecuado tales como: experimentación, observación.</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Las estrategias didácticas que propone la alumna desarrollan condiciones de aprendizaje las cuales son idóneas para favorecer un aprendizaje adecuado tales como: experimentación, observación, lenguaje oral y escrito.</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75000"/>
                      </a:schemeClr>
                    </a:solidFill>
                  </a:tcPr>
                </a:tc>
                <a:tc>
                  <a:txBody>
                    <a:bodyPr/>
                    <a:lstStyle/>
                    <a:p>
                      <a:pPr indent="450215" algn="l">
                        <a:lnSpc>
                          <a:spcPct val="150000"/>
                        </a:lnSpc>
                        <a:spcAft>
                          <a:spcPts val="2400"/>
                        </a:spcAft>
                      </a:pPr>
                      <a:r>
                        <a:rPr lang="es-MX" sz="1000">
                          <a:effectLst/>
                        </a:rPr>
                        <a:t>Las estrategias didácticas que propone la alumna desarrollan condiciones de aprendizaje las cuales son idóneas para favorecer una enseñanza adecuada tales como: el juego, experimentación, observación, lenguaje oral y escrito resolución de problemas.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extLst>
                  <a:ext uri="{0D108BD9-81ED-4DB2-BD59-A6C34878D82A}">
                    <a16:rowId xmlns:a16="http://schemas.microsoft.com/office/drawing/2014/main" val="606985811"/>
                  </a:ext>
                </a:extLst>
              </a:tr>
              <a:tr h="1960922">
                <a:tc>
                  <a:txBody>
                    <a:bodyPr/>
                    <a:lstStyle/>
                    <a:p>
                      <a:pPr indent="450215" algn="l">
                        <a:lnSpc>
                          <a:spcPct val="150000"/>
                        </a:lnSpc>
                        <a:spcAft>
                          <a:spcPts val="2400"/>
                        </a:spcAft>
                      </a:pPr>
                      <a:r>
                        <a:rPr lang="es-MX" sz="1000">
                          <a:effectLst/>
                        </a:rPr>
                        <a:t>Promueve un aula de confianza en la que permita desarrollar los conocimientos, habilidades, actitudes y valores.</a:t>
                      </a:r>
                    </a:p>
                    <a:p>
                      <a:pPr marL="457200" indent="450215" algn="l">
                        <a:lnSpc>
                          <a:spcPct val="150000"/>
                        </a:lnSpc>
                        <a:spcAft>
                          <a:spcPts val="24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Mediante las evidencias se ven desplegadas las habilidades de comunicación y relación social afectiva entre los alumnos.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solidFill>
                      <a:schemeClr val="accent1">
                        <a:lumMod val="75000"/>
                      </a:schemeClr>
                    </a:solidFill>
                  </a:tcPr>
                </a:tc>
                <a:tc>
                  <a:txBody>
                    <a:bodyPr/>
                    <a:lstStyle/>
                    <a:p>
                      <a:pPr indent="450215" algn="l">
                        <a:lnSpc>
                          <a:spcPct val="150000"/>
                        </a:lnSpc>
                        <a:spcAft>
                          <a:spcPts val="2400"/>
                        </a:spcAft>
                      </a:pPr>
                      <a:r>
                        <a:rPr lang="es-MX" sz="1000">
                          <a:effectLst/>
                        </a:rPr>
                        <a:t>Mediante las evidencias se ven desplegadas las habilidades de comunicación y relación social afectiva entre los alumnos manteniendo un aula de respeto e inclusión.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Mediante las evidencias se ven desplegadas las habilidades de comunicación y relación social afectiva entre los alumnos manteniendo un aula de respeto e inclusión en la cual se ven favorecidos los conocimientos.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tc>
                  <a:txBody>
                    <a:bodyPr/>
                    <a:lstStyle/>
                    <a:p>
                      <a:pPr indent="450215" algn="l">
                        <a:lnSpc>
                          <a:spcPct val="150000"/>
                        </a:lnSpc>
                        <a:spcAft>
                          <a:spcPts val="2400"/>
                        </a:spcAft>
                      </a:pPr>
                      <a:r>
                        <a:rPr lang="es-MX" sz="1000" dirty="0">
                          <a:effectLst/>
                        </a:rPr>
                        <a:t>Mediante las evidencias se ven desplegadas las habilidades de comunicación y relación social afectiva entre los alumnos manteniendo un aula de respeto e inclusión en la cual se ven favorecidos los conocimientos, habilidades y valores.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652" marR="15652" marT="0" marB="0"/>
                </a:tc>
                <a:extLst>
                  <a:ext uri="{0D108BD9-81ED-4DB2-BD59-A6C34878D82A}">
                    <a16:rowId xmlns:a16="http://schemas.microsoft.com/office/drawing/2014/main" val="2996326648"/>
                  </a:ext>
                </a:extLst>
              </a:tr>
            </a:tbl>
          </a:graphicData>
        </a:graphic>
      </p:graphicFrame>
    </p:spTree>
    <p:extLst>
      <p:ext uri="{BB962C8B-B14F-4D97-AF65-F5344CB8AC3E}">
        <p14:creationId xmlns:p14="http://schemas.microsoft.com/office/powerpoint/2010/main" val="589081995"/>
      </p:ext>
    </p:extLst>
  </p:cSld>
  <p:clrMapOvr>
    <a:masterClrMapping/>
  </p:clrMapOvr>
</p:sld>
</file>

<file path=ppt/theme/theme1.xml><?xml version="1.0" encoding="utf-8"?>
<a:theme xmlns:a="http://schemas.openxmlformats.org/drawingml/2006/main" name="Tema ENEP cart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 ENEP carta" id="{04A96CAA-22C2-4C50-BEA8-3EBDD62D3FCB}" vid="{A10B78DA-AA16-4A23-8E1C-1181DC0840D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ENEP carta</Template>
  <TotalTime>926</TotalTime>
  <Words>2143</Words>
  <Application>Microsoft Office PowerPoint</Application>
  <PresentationFormat>Presentación en pantalla (4:3)</PresentationFormat>
  <Paragraphs>95</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ENEP carta</vt:lpstr>
      <vt:lpstr>Presentación de PowerPoint</vt:lpstr>
      <vt:lpstr>Modalidad de titulación </vt:lpstr>
      <vt:lpstr>Competencia y unidad de la competencia: </vt:lpstr>
      <vt:lpstr>Competencia y unidad de la competencia: </vt:lpstr>
      <vt:lpstr>Propósitos y objetivos del documento</vt:lpstr>
      <vt:lpstr>Presentación de PowerPoint</vt:lpstr>
      <vt:lpstr>Presentación de PowerPoint</vt:lpstr>
      <vt:lpstr>Logro de la competencia elegida </vt:lpstr>
      <vt:lpstr>Situaciones relevantes para el desarrollo de las competencias </vt:lpstr>
      <vt:lpstr>Presentación de PowerPoint</vt:lpstr>
      <vt:lpstr>Presentación de PowerPoint</vt:lpstr>
      <vt:lpstr>Retos a los que se enfrentan </vt:lpstr>
      <vt:lpstr>Recomendaciones y conclusiones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dc:creator>
  <cp:lastModifiedBy>Usuario de Windows</cp:lastModifiedBy>
  <cp:revision>37</cp:revision>
  <dcterms:created xsi:type="dcterms:W3CDTF">2020-02-12T18:07:36Z</dcterms:created>
  <dcterms:modified xsi:type="dcterms:W3CDTF">2021-06-22T04:29:52Z</dcterms:modified>
</cp:coreProperties>
</file>