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5" r:id="rId2"/>
    <p:sldId id="257" r:id="rId3"/>
    <p:sldId id="258" r:id="rId4"/>
    <p:sldId id="259" r:id="rId5"/>
    <p:sldId id="260" r:id="rId6"/>
    <p:sldId id="261" r:id="rId7"/>
    <p:sldId id="262" r:id="rId8"/>
    <p:sldId id="264" r:id="rId9"/>
    <p:sldId id="263" r:id="rId10"/>
    <p:sldId id="265" r:id="rId11"/>
    <p:sldId id="266" r:id="rId12"/>
    <p:sldId id="267" r:id="rId13"/>
    <p:sldId id="268" r:id="rId14"/>
    <p:sldId id="269" r:id="rId15"/>
    <p:sldId id="270" r:id="rId16"/>
    <p:sldId id="271" r:id="rId17"/>
    <p:sldId id="272" r:id="rId18"/>
    <p:sldId id="273" r:id="rId19"/>
    <p:sldId id="274" r:id="rId20"/>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CCFF"/>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9" autoAdjust="0"/>
    <p:restoredTop sz="94660"/>
  </p:normalViewPr>
  <p:slideViewPr>
    <p:cSldViewPr snapToGrid="0">
      <p:cViewPr varScale="1">
        <p:scale>
          <a:sx n="49" d="100"/>
          <a:sy n="49" d="100"/>
        </p:scale>
        <p:origin x="666"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8646038385826774E-2"/>
          <c:y val="1.7121184970399547E-2"/>
          <c:w val="0.93635396161417328"/>
          <c:h val="0.73266672412237177"/>
        </c:manualLayout>
      </c:layout>
      <c:barChart>
        <c:barDir val="col"/>
        <c:grouping val="clustered"/>
        <c:varyColors val="0"/>
        <c:ser>
          <c:idx val="0"/>
          <c:order val="0"/>
          <c:tx>
            <c:strRef>
              <c:f>Hoja1!$B$1</c:f>
              <c:strCache>
                <c:ptCount val="1"/>
                <c:pt idx="0">
                  <c:v>Serie 1</c:v>
                </c:pt>
              </c:strCache>
            </c:strRef>
          </c:tx>
          <c:spPr>
            <a:solidFill>
              <a:schemeClr val="bg2">
                <a:lumMod val="50000"/>
              </a:schemeClr>
            </a:solidFill>
            <a:ln>
              <a:noFill/>
            </a:ln>
            <a:effectLst/>
          </c:spPr>
          <c:invertIfNegative val="0"/>
          <c:cat>
            <c:strRef>
              <c:f>Hoja1!$A$2:$A$6</c:f>
              <c:strCache>
                <c:ptCount val="5"/>
                <c:pt idx="0">
                  <c:v>Utiliza estrategias didácticas para promover un ambiente propicio para el aprendizaje.</c:v>
                </c:pt>
                <c:pt idx="1">
                  <c:v>Promueve un clima de confianza en el aula que permita desarrollar los conocimientos, habilidades, actitudes y valores.</c:v>
                </c:pt>
                <c:pt idx="2">
                  <c:v>Favorece el desarrollo de la autonomía de los alumnos en situaciones de aprendizaje.</c:v>
                </c:pt>
                <c:pt idx="3">
                  <c:v>Establece comunicación eficiente considerando las características del grupo escolar que atiende.</c:v>
                </c:pt>
                <c:pt idx="4">
                  <c:v>Adecua las condiciones físicas en el aula de acuerdo al contexto y las características de los alumnos y el grupo.</c:v>
                </c:pt>
              </c:strCache>
            </c:strRef>
          </c:cat>
          <c:val>
            <c:numRef>
              <c:f>Hoja1!$B$2:$B$6</c:f>
              <c:numCache>
                <c:formatCode>General</c:formatCode>
                <c:ptCount val="5"/>
                <c:pt idx="0">
                  <c:v>76</c:v>
                </c:pt>
                <c:pt idx="1">
                  <c:v>68</c:v>
                </c:pt>
                <c:pt idx="2">
                  <c:v>68</c:v>
                </c:pt>
                <c:pt idx="3">
                  <c:v>84</c:v>
                </c:pt>
                <c:pt idx="4">
                  <c:v>78</c:v>
                </c:pt>
              </c:numCache>
            </c:numRef>
          </c:val>
          <c:extLst>
            <c:ext xmlns:c16="http://schemas.microsoft.com/office/drawing/2014/chart" uri="{C3380CC4-5D6E-409C-BE32-E72D297353CC}">
              <c16:uniqueId val="{00000000-7A76-4DCA-8EA2-997FAF40B05A}"/>
            </c:ext>
          </c:extLst>
        </c:ser>
        <c:dLbls>
          <c:showLegendKey val="0"/>
          <c:showVal val="0"/>
          <c:showCatName val="0"/>
          <c:showSerName val="0"/>
          <c:showPercent val="0"/>
          <c:showBubbleSize val="0"/>
        </c:dLbls>
        <c:gapWidth val="219"/>
        <c:overlap val="-27"/>
        <c:axId val="501895944"/>
        <c:axId val="501896600"/>
      </c:barChart>
      <c:catAx>
        <c:axId val="5018959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ES"/>
          </a:p>
        </c:txPr>
        <c:crossAx val="501896600"/>
        <c:crosses val="autoZero"/>
        <c:auto val="1"/>
        <c:lblAlgn val="ctr"/>
        <c:lblOffset val="100"/>
        <c:noMultiLvlLbl val="0"/>
      </c:catAx>
      <c:valAx>
        <c:axId val="50189660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ES"/>
          </a:p>
        </c:txPr>
        <c:crossAx val="50189594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E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Rectángulo 6"/>
          <p:cNvSpPr/>
          <p:nvPr/>
        </p:nvSpPr>
        <p:spPr>
          <a:xfrm>
            <a:off x="0" y="5768788"/>
            <a:ext cx="12192000" cy="108921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 name="Título 1"/>
          <p:cNvSpPr>
            <a:spLocks noGrp="1"/>
          </p:cNvSpPr>
          <p:nvPr>
            <p:ph type="ctrTitle"/>
          </p:nvPr>
        </p:nvSpPr>
        <p:spPr>
          <a:xfrm>
            <a:off x="1524000" y="3758263"/>
            <a:ext cx="9144000" cy="1795644"/>
          </a:xfrm>
        </p:spPr>
        <p:txBody>
          <a:bodyPr anchor="ctr"/>
          <a:lstStyle>
            <a:lvl1pPr algn="ctr">
              <a:defRPr sz="6000"/>
            </a:lvl1pPr>
          </a:lstStyle>
          <a:p>
            <a:r>
              <a:rPr lang="es-ES"/>
              <a:t>Haga clic para modificar el estilo de título del patrón</a:t>
            </a:r>
            <a:endParaRPr lang="es-MX" dirty="0"/>
          </a:p>
        </p:txBody>
      </p:sp>
      <p:sp>
        <p:nvSpPr>
          <p:cNvPr id="3" name="Subtítulo 2"/>
          <p:cNvSpPr>
            <a:spLocks noGrp="1"/>
          </p:cNvSpPr>
          <p:nvPr>
            <p:ph type="subTitle" idx="1"/>
          </p:nvPr>
        </p:nvSpPr>
        <p:spPr>
          <a:xfrm>
            <a:off x="1524000" y="5836021"/>
            <a:ext cx="9144000" cy="820273"/>
          </a:xfrm>
        </p:spPr>
        <p:txBody>
          <a:bodyPr anchor="ct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s-MX" dirty="0"/>
          </a:p>
        </p:txBody>
      </p:sp>
      <p:pic>
        <p:nvPicPr>
          <p:cNvPr id="6" name="Imagen 5"/>
          <p:cNvPicPr>
            <a:picLocks noChangeAspect="1"/>
          </p:cNvPicPr>
          <p:nvPr/>
        </p:nvPicPr>
        <p:blipFill rotWithShape="1">
          <a:blip r:embed="rId3" cstate="print">
            <a:extLst>
              <a:ext uri="{28A0092B-C50C-407E-A947-70E740481C1C}">
                <a14:useLocalDpi xmlns:a14="http://schemas.microsoft.com/office/drawing/2010/main" val="0"/>
              </a:ext>
            </a:extLst>
          </a:blip>
          <a:srcRect l="26878" t="29806" r="26877" b="29652"/>
          <a:stretch/>
        </p:blipFill>
        <p:spPr>
          <a:xfrm>
            <a:off x="3664527" y="948687"/>
            <a:ext cx="4862946" cy="2400300"/>
          </a:xfrm>
          <a:prstGeom prst="rect">
            <a:avLst/>
          </a:prstGeom>
        </p:spPr>
      </p:pic>
    </p:spTree>
    <p:extLst>
      <p:ext uri="{BB962C8B-B14F-4D97-AF65-F5344CB8AC3E}">
        <p14:creationId xmlns:p14="http://schemas.microsoft.com/office/powerpoint/2010/main" val="392314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 calcmode="lin" valueType="num">
                                      <p:cBhvr>
                                        <p:cTn id="1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9"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53" presetClass="entr" presetSubtype="16"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p:cTn dur="500" fill="hold"/>
                        <p:tgtEl>
                          <p:spTgt spid="3"/>
                        </p:tgtEl>
                        <p:attrNameLst>
                          <p:attrName>ppt_w</p:attrName>
                        </p:attrNameLst>
                      </p:cBhvr>
                      <p:tavLst>
                        <p:tav tm="0">
                          <p:val>
                            <p:fltVal val="0"/>
                          </p:val>
                        </p:tav>
                        <p:tav tm="100000">
                          <p:val>
                            <p:strVal val="#ppt_w"/>
                          </p:val>
                        </p:tav>
                      </p:tavLst>
                    </p:anim>
                    <p:anim calcmode="lin" valueType="num">
                      <p:cBhvr>
                        <p:cTn dur="500" fill="hold"/>
                        <p:tgtEl>
                          <p:spTgt spid="3"/>
                        </p:tgtEl>
                        <p:attrNameLst>
                          <p:attrName>ppt_h</p:attrName>
                        </p:attrNameLst>
                      </p:cBhvr>
                      <p:tavLst>
                        <p:tav tm="0">
                          <p:val>
                            <p:fltVal val="0"/>
                          </p:val>
                        </p:tav>
                        <p:tav tm="100000">
                          <p:val>
                            <p:strVal val="#ppt_h"/>
                          </p:val>
                        </p:tav>
                      </p:tavLst>
                    </p:anim>
                    <p:animEffect transition="in" filter="fade">
                      <p:cBhvr>
                        <p:cTn dur="500"/>
                        <p:tgtEl>
                          <p:spTgt spid="3"/>
                        </p:tgtEl>
                      </p:cBhvr>
                    </p:animEffec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contenido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Rectángulo 6"/>
          <p:cNvSpPr/>
          <p:nvPr/>
        </p:nvSpPr>
        <p:spPr>
          <a:xfrm>
            <a:off x="0" y="6481482"/>
            <a:ext cx="12192000" cy="376517"/>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9" name="Imagen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10184" y="168789"/>
            <a:ext cx="862757" cy="1116106"/>
          </a:xfrm>
          <a:prstGeom prst="rect">
            <a:avLst/>
          </a:prstGeom>
        </p:spPr>
      </p:pic>
    </p:spTree>
    <p:extLst>
      <p:ext uri="{BB962C8B-B14F-4D97-AF65-F5344CB8AC3E}">
        <p14:creationId xmlns:p14="http://schemas.microsoft.com/office/powerpoint/2010/main" val="26850393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pic>
        <p:nvPicPr>
          <p:cNvPr id="9" name="Imagen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10184" y="168789"/>
            <a:ext cx="862757" cy="1116106"/>
          </a:xfrm>
          <a:prstGeom prst="rect">
            <a:avLst/>
          </a:prstGeom>
        </p:spPr>
      </p:pic>
      <p:sp>
        <p:nvSpPr>
          <p:cNvPr id="7" name="Rectángulo 6"/>
          <p:cNvSpPr/>
          <p:nvPr/>
        </p:nvSpPr>
        <p:spPr>
          <a:xfrm>
            <a:off x="0" y="0"/>
            <a:ext cx="712694" cy="685799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 name="Título 1"/>
          <p:cNvSpPr>
            <a:spLocks noGrp="1"/>
          </p:cNvSpPr>
          <p:nvPr>
            <p:ph type="title"/>
          </p:nvPr>
        </p:nvSpPr>
        <p:spPr>
          <a:xfrm>
            <a:off x="1194547" y="1709738"/>
            <a:ext cx="10515600" cy="2852737"/>
          </a:xfrm>
        </p:spPr>
        <p:txBody>
          <a:bodyPr anchor="b"/>
          <a:lstStyle>
            <a:lvl1pPr>
              <a:defRPr sz="6000"/>
            </a:lvl1pPr>
          </a:lstStyle>
          <a:p>
            <a:r>
              <a:rPr lang="es-ES"/>
              <a:t>Haga clic para modificar el estilo de título del patrón</a:t>
            </a:r>
            <a:endParaRPr lang="es-MX"/>
          </a:p>
        </p:txBody>
      </p:sp>
      <p:sp>
        <p:nvSpPr>
          <p:cNvPr id="3" name="Marcador de texto 2"/>
          <p:cNvSpPr>
            <a:spLocks noGrp="1"/>
          </p:cNvSpPr>
          <p:nvPr>
            <p:ph type="body" idx="1"/>
          </p:nvPr>
        </p:nvSpPr>
        <p:spPr>
          <a:xfrm>
            <a:off x="1194547"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Tree>
    <p:extLst>
      <p:ext uri="{BB962C8B-B14F-4D97-AF65-F5344CB8AC3E}">
        <p14:creationId xmlns:p14="http://schemas.microsoft.com/office/powerpoint/2010/main" val="12743701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pic>
        <p:nvPicPr>
          <p:cNvPr id="10" name="Imagen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10184" y="168789"/>
            <a:ext cx="862757" cy="1116106"/>
          </a:xfrm>
          <a:prstGeom prst="rect">
            <a:avLst/>
          </a:prstGeom>
        </p:spPr>
      </p:pic>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s-MX"/>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Tree>
    <p:extLst>
      <p:ext uri="{BB962C8B-B14F-4D97-AF65-F5344CB8AC3E}">
        <p14:creationId xmlns:p14="http://schemas.microsoft.com/office/powerpoint/2010/main" val="6266370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8" name="Rectángulo 7"/>
          <p:cNvSpPr/>
          <p:nvPr/>
        </p:nvSpPr>
        <p:spPr>
          <a:xfrm>
            <a:off x="0" y="0"/>
            <a:ext cx="5311588" cy="6858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 name="Título 1"/>
          <p:cNvSpPr>
            <a:spLocks noGrp="1"/>
          </p:cNvSpPr>
          <p:nvPr>
            <p:ph type="title"/>
          </p:nvPr>
        </p:nvSpPr>
        <p:spPr>
          <a:xfrm>
            <a:off x="691871" y="987425"/>
            <a:ext cx="3932237" cy="1600200"/>
          </a:xfrm>
        </p:spPr>
        <p:txBody>
          <a:bodyPr anchor="b"/>
          <a:lstStyle>
            <a:lvl1pPr>
              <a:defRPr sz="3200">
                <a:solidFill>
                  <a:schemeClr val="bg1"/>
                </a:solidFill>
              </a:defRPr>
            </a:lvl1pPr>
          </a:lstStyle>
          <a:p>
            <a:r>
              <a:rPr lang="es-ES"/>
              <a:t>Haga clic para modificar el estilo de título del patrón</a:t>
            </a:r>
            <a:endParaRPr lang="es-MX"/>
          </a:p>
        </p:txBody>
      </p:sp>
      <p:sp>
        <p:nvSpPr>
          <p:cNvPr id="3" name="Marcador de contenido 2"/>
          <p:cNvSpPr>
            <a:spLocks noGrp="1"/>
          </p:cNvSpPr>
          <p:nvPr>
            <p:ph idx="1"/>
          </p:nvPr>
        </p:nvSpPr>
        <p:spPr>
          <a:xfrm>
            <a:off x="5694174"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texto 3"/>
          <p:cNvSpPr>
            <a:spLocks noGrp="1"/>
          </p:cNvSpPr>
          <p:nvPr>
            <p:ph type="body" sz="half" idx="2"/>
          </p:nvPr>
        </p:nvSpPr>
        <p:spPr>
          <a:xfrm>
            <a:off x="691871" y="2587624"/>
            <a:ext cx="3932237" cy="3281363"/>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Tree>
    <p:extLst>
      <p:ext uri="{BB962C8B-B14F-4D97-AF65-F5344CB8AC3E}">
        <p14:creationId xmlns:p14="http://schemas.microsoft.com/office/powerpoint/2010/main" val="38424882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pic>
        <p:nvPicPr>
          <p:cNvPr id="5" name="Imagen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10184" y="168789"/>
            <a:ext cx="862757" cy="1116106"/>
          </a:xfrm>
          <a:prstGeom prst="rect">
            <a:avLst/>
          </a:prstGeom>
        </p:spPr>
      </p:pic>
    </p:spTree>
    <p:extLst>
      <p:ext uri="{BB962C8B-B14F-4D97-AF65-F5344CB8AC3E}">
        <p14:creationId xmlns:p14="http://schemas.microsoft.com/office/powerpoint/2010/main" val="337758248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dirty="0"/>
              <a:t>Editar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MX" dirty="0"/>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A5B642-C864-41A1-8A1B-19A46ABC1AE0}" type="datetimeFigureOut">
              <a:rPr lang="es-MX" smtClean="0"/>
              <a:t>21/06/2021</a:t>
            </a:fld>
            <a:endParaRPr lang="es-MX"/>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0C9066-A089-4A53-AF41-D29017CB6CF5}" type="slidenum">
              <a:rPr lang="es-MX" smtClean="0"/>
              <a:t>‹Nº›</a:t>
            </a:fld>
            <a:endParaRPr lang="es-MX"/>
          </a:p>
        </p:txBody>
      </p:sp>
    </p:spTree>
    <p:extLst>
      <p:ext uri="{BB962C8B-B14F-4D97-AF65-F5344CB8AC3E}">
        <p14:creationId xmlns:p14="http://schemas.microsoft.com/office/powerpoint/2010/main" val="1719288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ítulo 8"/>
          <p:cNvSpPr>
            <a:spLocks noGrp="1"/>
          </p:cNvSpPr>
          <p:nvPr>
            <p:ph type="ctrTitle"/>
          </p:nvPr>
        </p:nvSpPr>
        <p:spPr>
          <a:xfrm>
            <a:off x="1290536" y="3680442"/>
            <a:ext cx="10032460" cy="1795644"/>
          </a:xfrm>
        </p:spPr>
        <p:txBody>
          <a:bodyPr>
            <a:noAutofit/>
          </a:bodyPr>
          <a:lstStyle/>
          <a:p>
            <a:r>
              <a:rPr lang="es-ES" sz="4800" dirty="0"/>
              <a:t>El portafolio de evidencias para demostrar como se generan los ambientes formativos. </a:t>
            </a:r>
            <a:endParaRPr lang="es-MX" sz="4800" dirty="0"/>
          </a:p>
        </p:txBody>
      </p:sp>
      <p:sp>
        <p:nvSpPr>
          <p:cNvPr id="10" name="Subtítulo 9"/>
          <p:cNvSpPr>
            <a:spLocks noGrp="1"/>
          </p:cNvSpPr>
          <p:nvPr>
            <p:ph type="subTitle" idx="1"/>
          </p:nvPr>
        </p:nvSpPr>
        <p:spPr/>
        <p:txBody>
          <a:bodyPr/>
          <a:lstStyle/>
          <a:p>
            <a:r>
              <a:rPr lang="es-MX" dirty="0"/>
              <a:t>Alumna: Berenice Abigail Farias Arroyo.</a:t>
            </a:r>
          </a:p>
        </p:txBody>
      </p:sp>
    </p:spTree>
    <p:extLst>
      <p:ext uri="{BB962C8B-B14F-4D97-AF65-F5344CB8AC3E}">
        <p14:creationId xmlns:p14="http://schemas.microsoft.com/office/powerpoint/2010/main" val="16120402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8C46CC2-0661-4E38-8CB6-92CFE6680CF9}"/>
              </a:ext>
            </a:extLst>
          </p:cNvPr>
          <p:cNvSpPr>
            <a:spLocks noGrp="1"/>
          </p:cNvSpPr>
          <p:nvPr>
            <p:ph type="title"/>
          </p:nvPr>
        </p:nvSpPr>
        <p:spPr>
          <a:xfrm>
            <a:off x="1038904" y="406231"/>
            <a:ext cx="10515600" cy="1364203"/>
          </a:xfrm>
        </p:spPr>
        <p:txBody>
          <a:bodyPr>
            <a:normAutofit fontScale="90000"/>
          </a:bodyPr>
          <a:lstStyle/>
          <a:p>
            <a:r>
              <a:rPr lang="es-MX" dirty="0"/>
              <a:t>Evidencias de aprendizaje seleccionadas. </a:t>
            </a:r>
            <a:endParaRPr lang="es-ES" dirty="0"/>
          </a:p>
        </p:txBody>
      </p:sp>
      <p:sp>
        <p:nvSpPr>
          <p:cNvPr id="3" name="Marcador de texto 2">
            <a:extLst>
              <a:ext uri="{FF2B5EF4-FFF2-40B4-BE49-F238E27FC236}">
                <a16:creationId xmlns:a16="http://schemas.microsoft.com/office/drawing/2014/main" id="{5743509C-EB12-46B8-B58C-40D0F8C040E6}"/>
              </a:ext>
            </a:extLst>
          </p:cNvPr>
          <p:cNvSpPr>
            <a:spLocks noGrp="1"/>
          </p:cNvSpPr>
          <p:nvPr>
            <p:ph type="body" idx="1"/>
          </p:nvPr>
        </p:nvSpPr>
        <p:spPr>
          <a:xfrm>
            <a:off x="1194547" y="2023353"/>
            <a:ext cx="10515600" cy="4066297"/>
          </a:xfrm>
        </p:spPr>
        <p:txBody>
          <a:bodyPr/>
          <a:lstStyle/>
          <a:p>
            <a:pPr marL="342900" indent="-342900">
              <a:buFont typeface="Arial" panose="020B0604020202020204" pitchFamily="34" charset="0"/>
              <a:buChar char="•"/>
            </a:pPr>
            <a:r>
              <a:rPr lang="es-MX" dirty="0"/>
              <a:t>Evidencia de aprendizaje I.</a:t>
            </a:r>
          </a:p>
          <a:p>
            <a:r>
              <a:rPr lang="es-MX" dirty="0"/>
              <a:t>Pertenece al trayecto formativo preparación para la enseñanza y el aprendizaje, perteneciente al curso de educación física en cuarto semestre. La evidencia consiste en realizar el análisis del como fueron aplicados los conceptos en la estrategia de aprendizaje circuito de acción motriz. </a:t>
            </a:r>
          </a:p>
          <a:p>
            <a:endParaRPr lang="es-MX" dirty="0"/>
          </a:p>
          <a:p>
            <a:pPr marL="342900" indent="-342900">
              <a:buFont typeface="Arial" panose="020B0604020202020204" pitchFamily="34" charset="0"/>
              <a:buChar char="•"/>
            </a:pPr>
            <a:r>
              <a:rPr lang="es-MX" dirty="0"/>
              <a:t> Evidencia de aprendizaje II.</a:t>
            </a:r>
          </a:p>
          <a:p>
            <a:r>
              <a:rPr lang="es-MX" dirty="0"/>
              <a:t>Se encuentra en el trayecto formativo práctica profesional en la asignatura proyectos de intervención socioeducativa en sexto semestre. La evidencia consiste en el desarrollo y aplicación del proyecto </a:t>
            </a:r>
            <a:r>
              <a:rPr lang="es-MX" dirty="0" err="1"/>
              <a:t>soscieducativo</a:t>
            </a:r>
            <a:r>
              <a:rPr lang="es-MX" dirty="0"/>
              <a:t>.</a:t>
            </a:r>
          </a:p>
          <a:p>
            <a:endParaRPr lang="es-ES" dirty="0"/>
          </a:p>
        </p:txBody>
      </p:sp>
    </p:spTree>
    <p:extLst>
      <p:ext uri="{BB962C8B-B14F-4D97-AF65-F5344CB8AC3E}">
        <p14:creationId xmlns:p14="http://schemas.microsoft.com/office/powerpoint/2010/main" val="26740808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8C46CC2-0661-4E38-8CB6-92CFE6680CF9}"/>
              </a:ext>
            </a:extLst>
          </p:cNvPr>
          <p:cNvSpPr>
            <a:spLocks noGrp="1"/>
          </p:cNvSpPr>
          <p:nvPr>
            <p:ph type="title"/>
          </p:nvPr>
        </p:nvSpPr>
        <p:spPr>
          <a:xfrm>
            <a:off x="1038904" y="406231"/>
            <a:ext cx="10515600" cy="1364203"/>
          </a:xfrm>
        </p:spPr>
        <p:txBody>
          <a:bodyPr>
            <a:normAutofit fontScale="90000"/>
          </a:bodyPr>
          <a:lstStyle/>
          <a:p>
            <a:r>
              <a:rPr lang="es-MX" dirty="0"/>
              <a:t>Evidencias de aprendizaje seleccionadas. </a:t>
            </a:r>
            <a:endParaRPr lang="es-ES" dirty="0"/>
          </a:p>
        </p:txBody>
      </p:sp>
      <p:sp>
        <p:nvSpPr>
          <p:cNvPr id="3" name="Marcador de texto 2">
            <a:extLst>
              <a:ext uri="{FF2B5EF4-FFF2-40B4-BE49-F238E27FC236}">
                <a16:creationId xmlns:a16="http://schemas.microsoft.com/office/drawing/2014/main" id="{5743509C-EB12-46B8-B58C-40D0F8C040E6}"/>
              </a:ext>
            </a:extLst>
          </p:cNvPr>
          <p:cNvSpPr>
            <a:spLocks noGrp="1"/>
          </p:cNvSpPr>
          <p:nvPr>
            <p:ph type="body" idx="1"/>
          </p:nvPr>
        </p:nvSpPr>
        <p:spPr>
          <a:xfrm>
            <a:off x="1194547" y="2023353"/>
            <a:ext cx="10515600" cy="4591456"/>
          </a:xfrm>
        </p:spPr>
        <p:txBody>
          <a:bodyPr>
            <a:normAutofit/>
          </a:bodyPr>
          <a:lstStyle/>
          <a:p>
            <a:pPr marL="342900" indent="-342900">
              <a:buFont typeface="Arial" panose="020B0604020202020204" pitchFamily="34" charset="0"/>
              <a:buChar char="•"/>
            </a:pPr>
            <a:r>
              <a:rPr lang="es-MX" dirty="0"/>
              <a:t>Evidencia de aprendizaje III.</a:t>
            </a:r>
          </a:p>
          <a:p>
            <a:r>
              <a:rPr lang="es-MX" dirty="0"/>
              <a:t>En la asignatura optativo prevención de la violencia cursada en séptimo semestre pertenece al trayecto socioformativo </a:t>
            </a:r>
            <a:r>
              <a:rPr lang="es-MX" dirty="0" err="1"/>
              <a:t>oprativo</a:t>
            </a:r>
            <a:r>
              <a:rPr lang="es-MX" dirty="0"/>
              <a:t> y la evidencia consiste en analizar los resultados de las estrategias y diseño de secuencia didáctica para prevenir la violencia. </a:t>
            </a:r>
          </a:p>
          <a:p>
            <a:endParaRPr lang="es-MX" dirty="0"/>
          </a:p>
          <a:p>
            <a:pPr marL="342900" indent="-342900">
              <a:buFont typeface="Arial" panose="020B0604020202020204" pitchFamily="34" charset="0"/>
              <a:buChar char="•"/>
            </a:pPr>
            <a:r>
              <a:rPr lang="es-MX" dirty="0"/>
              <a:t> Evidencia de aprendizaje IV.</a:t>
            </a:r>
          </a:p>
          <a:p>
            <a:r>
              <a:rPr lang="es-MX" dirty="0"/>
              <a:t>La asignatura atención educativa para la inclusión pertenece al trayecto formativo</a:t>
            </a:r>
            <a:r>
              <a:rPr lang="es-ES" dirty="0"/>
              <a:t> psicopedagógico, la evidencia consiste en dar análisis de los resultados en las estrategias y secuencia didáctica que fueron aplicados en la jornada de práctica.</a:t>
            </a:r>
            <a:endParaRPr lang="es-MX" dirty="0"/>
          </a:p>
        </p:txBody>
      </p:sp>
    </p:spTree>
    <p:extLst>
      <p:ext uri="{BB962C8B-B14F-4D97-AF65-F5344CB8AC3E}">
        <p14:creationId xmlns:p14="http://schemas.microsoft.com/office/powerpoint/2010/main" val="17174238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8C46CC2-0661-4E38-8CB6-92CFE6680CF9}"/>
              </a:ext>
            </a:extLst>
          </p:cNvPr>
          <p:cNvSpPr>
            <a:spLocks noGrp="1"/>
          </p:cNvSpPr>
          <p:nvPr>
            <p:ph type="title"/>
          </p:nvPr>
        </p:nvSpPr>
        <p:spPr>
          <a:xfrm>
            <a:off x="1038904" y="406231"/>
            <a:ext cx="10515600" cy="1364203"/>
          </a:xfrm>
        </p:spPr>
        <p:txBody>
          <a:bodyPr>
            <a:normAutofit fontScale="90000"/>
          </a:bodyPr>
          <a:lstStyle/>
          <a:p>
            <a:r>
              <a:rPr lang="es-MX" dirty="0"/>
              <a:t>Evidencias de aprendizaje seleccionadas. </a:t>
            </a:r>
            <a:endParaRPr lang="es-ES" dirty="0"/>
          </a:p>
        </p:txBody>
      </p:sp>
      <p:sp>
        <p:nvSpPr>
          <p:cNvPr id="3" name="Marcador de texto 2">
            <a:extLst>
              <a:ext uri="{FF2B5EF4-FFF2-40B4-BE49-F238E27FC236}">
                <a16:creationId xmlns:a16="http://schemas.microsoft.com/office/drawing/2014/main" id="{5743509C-EB12-46B8-B58C-40D0F8C040E6}"/>
              </a:ext>
            </a:extLst>
          </p:cNvPr>
          <p:cNvSpPr>
            <a:spLocks noGrp="1"/>
          </p:cNvSpPr>
          <p:nvPr>
            <p:ph type="body" idx="1"/>
          </p:nvPr>
        </p:nvSpPr>
        <p:spPr>
          <a:xfrm>
            <a:off x="1194547" y="2023353"/>
            <a:ext cx="10515600" cy="4591456"/>
          </a:xfrm>
        </p:spPr>
        <p:txBody>
          <a:bodyPr>
            <a:normAutofit/>
          </a:bodyPr>
          <a:lstStyle/>
          <a:p>
            <a:pPr marL="342900" indent="-342900">
              <a:buFont typeface="Arial" panose="020B0604020202020204" pitchFamily="34" charset="0"/>
              <a:buChar char="•"/>
            </a:pPr>
            <a:r>
              <a:rPr lang="es-MX" dirty="0"/>
              <a:t>Evidencia de aprendizaje V.</a:t>
            </a:r>
          </a:p>
          <a:p>
            <a:r>
              <a:rPr lang="es-MX" dirty="0"/>
              <a:t>En el curso ambientes de aprendizaje pertenece al trayecto formativo psicopedagógico y la evidencia consiste en explicar los resultados, áreas de oportunidad y fortalezas en los ambientes de aprendizaje que se aplicaron el la jornada de práctica. </a:t>
            </a:r>
          </a:p>
        </p:txBody>
      </p:sp>
    </p:spTree>
    <p:extLst>
      <p:ext uri="{BB962C8B-B14F-4D97-AF65-F5344CB8AC3E}">
        <p14:creationId xmlns:p14="http://schemas.microsoft.com/office/powerpoint/2010/main" val="35438405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C72E2C5-4253-4134-980A-2200C03D71E7}"/>
              </a:ext>
            </a:extLst>
          </p:cNvPr>
          <p:cNvSpPr>
            <a:spLocks noGrp="1"/>
          </p:cNvSpPr>
          <p:nvPr>
            <p:ph type="title"/>
          </p:nvPr>
        </p:nvSpPr>
        <p:spPr>
          <a:xfrm>
            <a:off x="1194547" y="226679"/>
            <a:ext cx="10515600" cy="1500188"/>
          </a:xfrm>
        </p:spPr>
        <p:txBody>
          <a:bodyPr/>
          <a:lstStyle/>
          <a:p>
            <a:r>
              <a:rPr lang="es-MX" dirty="0"/>
              <a:t>Proyección </a:t>
            </a:r>
            <a:endParaRPr lang="es-ES" dirty="0"/>
          </a:p>
        </p:txBody>
      </p:sp>
      <p:sp>
        <p:nvSpPr>
          <p:cNvPr id="3" name="Marcador de texto 2">
            <a:extLst>
              <a:ext uri="{FF2B5EF4-FFF2-40B4-BE49-F238E27FC236}">
                <a16:creationId xmlns:a16="http://schemas.microsoft.com/office/drawing/2014/main" id="{22E3132D-4603-4656-B59A-05D67B96E6B2}"/>
              </a:ext>
            </a:extLst>
          </p:cNvPr>
          <p:cNvSpPr>
            <a:spLocks noGrp="1"/>
          </p:cNvSpPr>
          <p:nvPr>
            <p:ph type="body" idx="1"/>
          </p:nvPr>
        </p:nvSpPr>
        <p:spPr>
          <a:xfrm>
            <a:off x="1194547" y="2062265"/>
            <a:ext cx="10515600" cy="4027386"/>
          </a:xfrm>
        </p:spPr>
        <p:txBody>
          <a:bodyPr/>
          <a:lstStyle/>
          <a:p>
            <a:r>
              <a:rPr lang="es-MX" dirty="0"/>
              <a:t>Realizar la reflexión de los logros, fortalezas, áreas de oportunidad y retos en la competencia profesional con base a la evaluación de las evidencias y analizar los resultados. </a:t>
            </a:r>
            <a:endParaRPr lang="es-ES" dirty="0"/>
          </a:p>
        </p:txBody>
      </p:sp>
    </p:spTree>
    <p:extLst>
      <p:ext uri="{BB962C8B-B14F-4D97-AF65-F5344CB8AC3E}">
        <p14:creationId xmlns:p14="http://schemas.microsoft.com/office/powerpoint/2010/main" val="11412514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278DF5D-421E-4004-A0BD-3F51D2677E5E}"/>
              </a:ext>
            </a:extLst>
          </p:cNvPr>
          <p:cNvSpPr>
            <a:spLocks noGrp="1"/>
          </p:cNvSpPr>
          <p:nvPr>
            <p:ph type="title"/>
          </p:nvPr>
        </p:nvSpPr>
        <p:spPr>
          <a:xfrm>
            <a:off x="1194547" y="306082"/>
            <a:ext cx="10515600" cy="1500187"/>
          </a:xfrm>
        </p:spPr>
        <p:txBody>
          <a:bodyPr>
            <a:normAutofit fontScale="90000"/>
          </a:bodyPr>
          <a:lstStyle/>
          <a:p>
            <a:r>
              <a:rPr lang="es-MX" dirty="0"/>
              <a:t>Logro de desempeño de la competencia. </a:t>
            </a:r>
            <a:endParaRPr lang="es-ES" dirty="0"/>
          </a:p>
        </p:txBody>
      </p:sp>
      <p:sp>
        <p:nvSpPr>
          <p:cNvPr id="3" name="Marcador de texto 2">
            <a:extLst>
              <a:ext uri="{FF2B5EF4-FFF2-40B4-BE49-F238E27FC236}">
                <a16:creationId xmlns:a16="http://schemas.microsoft.com/office/drawing/2014/main" id="{488EF272-8718-4296-8F20-0B7426AFDD9E}"/>
              </a:ext>
            </a:extLst>
          </p:cNvPr>
          <p:cNvSpPr>
            <a:spLocks noGrp="1"/>
          </p:cNvSpPr>
          <p:nvPr>
            <p:ph type="body" idx="1"/>
          </p:nvPr>
        </p:nvSpPr>
        <p:spPr>
          <a:xfrm>
            <a:off x="1194547" y="1806269"/>
            <a:ext cx="10515600" cy="4283381"/>
          </a:xfrm>
        </p:spPr>
        <p:txBody>
          <a:bodyPr/>
          <a:lstStyle/>
          <a:p>
            <a:r>
              <a:rPr lang="es-MX" dirty="0"/>
              <a:t>La competencia profesional de acuerdo con la evaluación y resultados de las evidencias se favoreció un 78%. </a:t>
            </a:r>
          </a:p>
          <a:p>
            <a:r>
              <a:rPr lang="es-MX" dirty="0"/>
              <a:t>Una área de oportunidad que se presento en el desempeño de la competencia profesional fue la falta de materiales didácticos para desarrollar el aprendizaje esperado y favorecer los ambientes de aprendizaje. </a:t>
            </a:r>
          </a:p>
          <a:p>
            <a:r>
              <a:rPr lang="es-MX" dirty="0"/>
              <a:t>La fortaleza de la competencia profesional es el análisis del contexto y uso de estrategias didácticas para atender las necesidades del contexto y alumnos. </a:t>
            </a:r>
          </a:p>
        </p:txBody>
      </p:sp>
    </p:spTree>
    <p:extLst>
      <p:ext uri="{BB962C8B-B14F-4D97-AF65-F5344CB8AC3E}">
        <p14:creationId xmlns:p14="http://schemas.microsoft.com/office/powerpoint/2010/main" val="21591750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CF461E0-8025-47DB-AAAA-C665A86D00CC}"/>
              </a:ext>
            </a:extLst>
          </p:cNvPr>
          <p:cNvSpPr>
            <a:spLocks noGrp="1"/>
          </p:cNvSpPr>
          <p:nvPr>
            <p:ph type="title"/>
          </p:nvPr>
        </p:nvSpPr>
        <p:spPr>
          <a:xfrm>
            <a:off x="1038905" y="272375"/>
            <a:ext cx="10515600" cy="1858186"/>
          </a:xfrm>
        </p:spPr>
        <p:txBody>
          <a:bodyPr>
            <a:normAutofit/>
          </a:bodyPr>
          <a:lstStyle/>
          <a:p>
            <a:r>
              <a:rPr lang="es-MX" dirty="0"/>
              <a:t>Situaciones relevantes para el desarrollo de la competencia. </a:t>
            </a:r>
            <a:endParaRPr lang="es-ES" dirty="0"/>
          </a:p>
        </p:txBody>
      </p:sp>
      <p:sp>
        <p:nvSpPr>
          <p:cNvPr id="3" name="Marcador de texto 2">
            <a:extLst>
              <a:ext uri="{FF2B5EF4-FFF2-40B4-BE49-F238E27FC236}">
                <a16:creationId xmlns:a16="http://schemas.microsoft.com/office/drawing/2014/main" id="{03FC9C41-7E0B-4C52-9352-90BAF209D25E}"/>
              </a:ext>
            </a:extLst>
          </p:cNvPr>
          <p:cNvSpPr>
            <a:spLocks noGrp="1"/>
          </p:cNvSpPr>
          <p:nvPr>
            <p:ph type="body" idx="1"/>
          </p:nvPr>
        </p:nvSpPr>
        <p:spPr>
          <a:xfrm>
            <a:off x="1194547" y="2276273"/>
            <a:ext cx="10515600" cy="3813378"/>
          </a:xfrm>
        </p:spPr>
        <p:txBody>
          <a:bodyPr/>
          <a:lstStyle/>
          <a:p>
            <a:r>
              <a:rPr lang="es-MX" dirty="0"/>
              <a:t>Es de importancia considerar la situación del contexto para impartir y diseñar las estrategias para lograr desarrollar la autonomía, habilidades, valores, y conocimientos y cubrir las necesidades y dar solución a los problemas. </a:t>
            </a:r>
            <a:endParaRPr lang="es-ES" dirty="0"/>
          </a:p>
        </p:txBody>
      </p:sp>
    </p:spTree>
    <p:extLst>
      <p:ext uri="{BB962C8B-B14F-4D97-AF65-F5344CB8AC3E}">
        <p14:creationId xmlns:p14="http://schemas.microsoft.com/office/powerpoint/2010/main" val="25355626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18B1DDB-114D-4618-B3B5-C7EF1400DF2A}"/>
              </a:ext>
            </a:extLst>
          </p:cNvPr>
          <p:cNvSpPr>
            <a:spLocks noGrp="1"/>
          </p:cNvSpPr>
          <p:nvPr>
            <p:ph type="title"/>
          </p:nvPr>
        </p:nvSpPr>
        <p:spPr>
          <a:xfrm>
            <a:off x="838200" y="-313614"/>
            <a:ext cx="10515600" cy="1325292"/>
          </a:xfrm>
        </p:spPr>
        <p:txBody>
          <a:bodyPr/>
          <a:lstStyle/>
          <a:p>
            <a:r>
              <a:rPr lang="es-MX" dirty="0"/>
              <a:t>Logro de la competencia. </a:t>
            </a:r>
            <a:endParaRPr lang="es-ES" dirty="0"/>
          </a:p>
        </p:txBody>
      </p:sp>
      <p:graphicFrame>
        <p:nvGraphicFramePr>
          <p:cNvPr id="18" name="Gráfico 17">
            <a:extLst>
              <a:ext uri="{FF2B5EF4-FFF2-40B4-BE49-F238E27FC236}">
                <a16:creationId xmlns:a16="http://schemas.microsoft.com/office/drawing/2014/main" id="{7736505D-06CF-4A86-987E-9E4D0F673D4E}"/>
              </a:ext>
            </a:extLst>
          </p:cNvPr>
          <p:cNvGraphicFramePr/>
          <p:nvPr>
            <p:extLst>
              <p:ext uri="{D42A27DB-BD31-4B8C-83A1-F6EECF244321}">
                <p14:modId xmlns:p14="http://schemas.microsoft.com/office/powerpoint/2010/main" val="16111475"/>
              </p:ext>
            </p:extLst>
          </p:nvPr>
        </p:nvGraphicFramePr>
        <p:xfrm>
          <a:off x="1895811" y="1011678"/>
          <a:ext cx="8610061" cy="584632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193735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D6B99B6-DD8B-4575-BA0F-029D5AC224C5}"/>
              </a:ext>
            </a:extLst>
          </p:cNvPr>
          <p:cNvSpPr>
            <a:spLocks noGrp="1"/>
          </p:cNvSpPr>
          <p:nvPr>
            <p:ph type="title"/>
          </p:nvPr>
        </p:nvSpPr>
        <p:spPr>
          <a:xfrm>
            <a:off x="1194547" y="347866"/>
            <a:ext cx="10515600" cy="1539300"/>
          </a:xfrm>
        </p:spPr>
        <p:txBody>
          <a:bodyPr>
            <a:normAutofit/>
          </a:bodyPr>
          <a:lstStyle/>
          <a:p>
            <a:r>
              <a:rPr lang="es-MX" sz="7200" dirty="0"/>
              <a:t>Retos.</a:t>
            </a:r>
            <a:endParaRPr lang="es-ES" sz="7200" dirty="0"/>
          </a:p>
        </p:txBody>
      </p:sp>
      <p:sp>
        <p:nvSpPr>
          <p:cNvPr id="3" name="Marcador de texto 2">
            <a:extLst>
              <a:ext uri="{FF2B5EF4-FFF2-40B4-BE49-F238E27FC236}">
                <a16:creationId xmlns:a16="http://schemas.microsoft.com/office/drawing/2014/main" id="{149846DD-2639-41EC-9A4A-BB97DD5C1326}"/>
              </a:ext>
            </a:extLst>
          </p:cNvPr>
          <p:cNvSpPr>
            <a:spLocks noGrp="1"/>
          </p:cNvSpPr>
          <p:nvPr>
            <p:ph type="body" idx="1"/>
          </p:nvPr>
        </p:nvSpPr>
        <p:spPr>
          <a:xfrm>
            <a:off x="1194547" y="2023353"/>
            <a:ext cx="10515600" cy="4066297"/>
          </a:xfrm>
        </p:spPr>
        <p:txBody>
          <a:bodyPr/>
          <a:lstStyle/>
          <a:p>
            <a:r>
              <a:rPr lang="es-MX" dirty="0"/>
              <a:t>La selección de evidencias fue un reto y realizar los niveles de desempeño de la rúbrica para evaluar y obtener la valoración de la competencia profesional.  </a:t>
            </a:r>
          </a:p>
          <a:p>
            <a:r>
              <a:rPr lang="es-MX" dirty="0"/>
              <a:t>El análisis para determinar el logro de la competencia fue un reto porque se consideraron diversos aspectos para evaluar. </a:t>
            </a:r>
          </a:p>
          <a:p>
            <a:endParaRPr lang="es-ES" dirty="0"/>
          </a:p>
        </p:txBody>
      </p:sp>
    </p:spTree>
    <p:extLst>
      <p:ext uri="{BB962C8B-B14F-4D97-AF65-F5344CB8AC3E}">
        <p14:creationId xmlns:p14="http://schemas.microsoft.com/office/powerpoint/2010/main" val="8159826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4A1A6B-656F-44E6-91AE-7ECC326A215E}"/>
              </a:ext>
            </a:extLst>
          </p:cNvPr>
          <p:cNvSpPr>
            <a:spLocks noGrp="1"/>
          </p:cNvSpPr>
          <p:nvPr>
            <p:ph type="title"/>
          </p:nvPr>
        </p:nvSpPr>
        <p:spPr>
          <a:xfrm>
            <a:off x="1194547" y="368351"/>
            <a:ext cx="10515600" cy="1363172"/>
          </a:xfrm>
        </p:spPr>
        <p:txBody>
          <a:bodyPr>
            <a:normAutofit/>
          </a:bodyPr>
          <a:lstStyle/>
          <a:p>
            <a:r>
              <a:rPr lang="es-MX" dirty="0"/>
              <a:t>Resultados.</a:t>
            </a:r>
            <a:endParaRPr lang="es-ES" dirty="0"/>
          </a:p>
        </p:txBody>
      </p:sp>
      <p:sp>
        <p:nvSpPr>
          <p:cNvPr id="3" name="Marcador de texto 2">
            <a:extLst>
              <a:ext uri="{FF2B5EF4-FFF2-40B4-BE49-F238E27FC236}">
                <a16:creationId xmlns:a16="http://schemas.microsoft.com/office/drawing/2014/main" id="{692D3807-F274-49FF-BC67-DB9DDF15B5CD}"/>
              </a:ext>
            </a:extLst>
          </p:cNvPr>
          <p:cNvSpPr>
            <a:spLocks noGrp="1"/>
          </p:cNvSpPr>
          <p:nvPr>
            <p:ph type="body" idx="1"/>
          </p:nvPr>
        </p:nvSpPr>
        <p:spPr>
          <a:xfrm>
            <a:off x="1194547" y="1731523"/>
            <a:ext cx="10515600" cy="4358127"/>
          </a:xfrm>
        </p:spPr>
        <p:txBody>
          <a:bodyPr/>
          <a:lstStyle/>
          <a:p>
            <a:r>
              <a:rPr lang="es-MX" dirty="0"/>
              <a:t>La evaluación de las evidencias ayudo a realizar la reflexión para determinar el proceso de las habilidades, conocimiento y aptitudes de la competencia profesional. </a:t>
            </a:r>
          </a:p>
          <a:p>
            <a:r>
              <a:rPr lang="es-MX" dirty="0"/>
              <a:t>Ayudo analizar como en se deben considerar las fortalezas y áreas de oportunidad para obtener un mejor rendimiento en la práctica profesional.</a:t>
            </a:r>
          </a:p>
          <a:p>
            <a:r>
              <a:rPr lang="es-MX" dirty="0"/>
              <a:t>En cada unidad de la competencia se dio una valoración para al final demostrar el resultado de toda la competencia. </a:t>
            </a:r>
          </a:p>
          <a:p>
            <a:endParaRPr lang="es-ES" dirty="0"/>
          </a:p>
        </p:txBody>
      </p:sp>
    </p:spTree>
    <p:extLst>
      <p:ext uri="{BB962C8B-B14F-4D97-AF65-F5344CB8AC3E}">
        <p14:creationId xmlns:p14="http://schemas.microsoft.com/office/powerpoint/2010/main" val="342579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319B8E2-2953-47D7-A6FC-7CC619985A1D}"/>
              </a:ext>
            </a:extLst>
          </p:cNvPr>
          <p:cNvSpPr>
            <a:spLocks noGrp="1"/>
          </p:cNvSpPr>
          <p:nvPr>
            <p:ph type="title"/>
          </p:nvPr>
        </p:nvSpPr>
        <p:spPr>
          <a:xfrm>
            <a:off x="1194547" y="347866"/>
            <a:ext cx="10515600" cy="1208560"/>
          </a:xfrm>
        </p:spPr>
        <p:txBody>
          <a:bodyPr/>
          <a:lstStyle/>
          <a:p>
            <a:r>
              <a:rPr lang="es-MX" dirty="0"/>
              <a:t>Conclusiones. </a:t>
            </a:r>
            <a:endParaRPr lang="es-ES" dirty="0"/>
          </a:p>
        </p:txBody>
      </p:sp>
      <p:sp>
        <p:nvSpPr>
          <p:cNvPr id="3" name="Marcador de texto 2">
            <a:extLst>
              <a:ext uri="{FF2B5EF4-FFF2-40B4-BE49-F238E27FC236}">
                <a16:creationId xmlns:a16="http://schemas.microsoft.com/office/drawing/2014/main" id="{A47762C1-A7CB-4A35-8FDF-8C884FC6F6C2}"/>
              </a:ext>
            </a:extLst>
          </p:cNvPr>
          <p:cNvSpPr>
            <a:spLocks noGrp="1"/>
          </p:cNvSpPr>
          <p:nvPr>
            <p:ph type="body" idx="1"/>
          </p:nvPr>
        </p:nvSpPr>
        <p:spPr>
          <a:xfrm>
            <a:off x="1194547" y="1556427"/>
            <a:ext cx="10515600" cy="4533224"/>
          </a:xfrm>
        </p:spPr>
        <p:txBody>
          <a:bodyPr/>
          <a:lstStyle/>
          <a:p>
            <a:r>
              <a:rPr lang="es-MX" dirty="0"/>
              <a:t>Es importante realizar una reflexión de las competencias profesionales para demostrar el nivel de desempeño y como se logro desarrollar a lo largo de los ocho semestres.</a:t>
            </a:r>
          </a:p>
          <a:p>
            <a:r>
              <a:rPr lang="es-MX" dirty="0"/>
              <a:t>El plan de estudios 2012 influyo mucho para realizar la evaluación y se necito de varios autores para realizar la rúbrica. </a:t>
            </a:r>
            <a:endParaRPr lang="es-ES" dirty="0"/>
          </a:p>
        </p:txBody>
      </p:sp>
    </p:spTree>
    <p:extLst>
      <p:ext uri="{BB962C8B-B14F-4D97-AF65-F5344CB8AC3E}">
        <p14:creationId xmlns:p14="http://schemas.microsoft.com/office/powerpoint/2010/main" val="23065459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38904" y="768350"/>
            <a:ext cx="10515600" cy="936184"/>
          </a:xfrm>
        </p:spPr>
        <p:txBody>
          <a:bodyPr/>
          <a:lstStyle/>
          <a:p>
            <a:r>
              <a:rPr lang="es-MX" dirty="0"/>
              <a:t>El portafolio de evidencias. </a:t>
            </a:r>
          </a:p>
        </p:txBody>
      </p:sp>
      <p:sp>
        <p:nvSpPr>
          <p:cNvPr id="3" name="Marcador de texto 2"/>
          <p:cNvSpPr>
            <a:spLocks noGrp="1"/>
          </p:cNvSpPr>
          <p:nvPr>
            <p:ph type="body" idx="1"/>
          </p:nvPr>
        </p:nvSpPr>
        <p:spPr>
          <a:xfrm>
            <a:off x="1194547" y="2081720"/>
            <a:ext cx="10515600" cy="2704290"/>
          </a:xfrm>
        </p:spPr>
        <p:txBody>
          <a:bodyPr/>
          <a:lstStyle/>
          <a:p>
            <a:r>
              <a:rPr lang="es-MX" dirty="0"/>
              <a:t>La selección de esta modalidad fue porque se quiere demostrar la valoración de las habilidades, conocimientos y actitudes y el portafolio de evidencias se tiene predestinado analizar y realizar la reflexión respecto al proceso del aprendizaje para mostrar los logros, fortalezas y áreas de oportunidad de la competencia profesional seleccionada. </a:t>
            </a:r>
          </a:p>
        </p:txBody>
      </p:sp>
    </p:spTree>
    <p:extLst>
      <p:ext uri="{BB962C8B-B14F-4D97-AF65-F5344CB8AC3E}">
        <p14:creationId xmlns:p14="http://schemas.microsoft.com/office/powerpoint/2010/main" val="14141225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8992AC6-94FB-476A-9A6C-627E461AE908}"/>
              </a:ext>
            </a:extLst>
          </p:cNvPr>
          <p:cNvSpPr>
            <a:spLocks noGrp="1"/>
          </p:cNvSpPr>
          <p:nvPr>
            <p:ph type="title"/>
          </p:nvPr>
        </p:nvSpPr>
        <p:spPr>
          <a:xfrm>
            <a:off x="838200" y="48503"/>
            <a:ext cx="10515600" cy="2373887"/>
          </a:xfrm>
        </p:spPr>
        <p:txBody>
          <a:bodyPr>
            <a:noAutofit/>
          </a:bodyPr>
          <a:lstStyle/>
          <a:p>
            <a:r>
              <a:rPr lang="es-ES" sz="4000" dirty="0"/>
              <a:t>Genera ambientes formativos para propiciar la autonomía y promover el desarrollo de las competencias en los alumnos de educación básica.</a:t>
            </a:r>
          </a:p>
        </p:txBody>
      </p:sp>
      <p:sp>
        <p:nvSpPr>
          <p:cNvPr id="3" name="Marcador de texto 2">
            <a:extLst>
              <a:ext uri="{FF2B5EF4-FFF2-40B4-BE49-F238E27FC236}">
                <a16:creationId xmlns:a16="http://schemas.microsoft.com/office/drawing/2014/main" id="{10C24FE4-11A1-4F78-B999-F0E6AFCC5EE0}"/>
              </a:ext>
            </a:extLst>
          </p:cNvPr>
          <p:cNvSpPr>
            <a:spLocks noGrp="1"/>
          </p:cNvSpPr>
          <p:nvPr>
            <p:ph type="body" idx="1"/>
          </p:nvPr>
        </p:nvSpPr>
        <p:spPr>
          <a:xfrm>
            <a:off x="838199" y="2678906"/>
            <a:ext cx="10834991" cy="4130591"/>
          </a:xfrm>
        </p:spPr>
        <p:txBody>
          <a:bodyPr>
            <a:normAutofit/>
          </a:bodyPr>
          <a:lstStyle/>
          <a:p>
            <a:pPr marL="342900" indent="-342900">
              <a:buFont typeface="Arial" panose="020B0604020202020204" pitchFamily="34" charset="0"/>
              <a:buChar char="•"/>
            </a:pPr>
            <a:r>
              <a:rPr lang="es-ES" dirty="0"/>
              <a:t>Utiliza estrategias didácticas para promover un ambiente propicio para el aprendizaje.</a:t>
            </a:r>
          </a:p>
          <a:p>
            <a:pPr marL="342900" indent="-342900">
              <a:buFont typeface="Arial" panose="020B0604020202020204" pitchFamily="34" charset="0"/>
              <a:buChar char="•"/>
            </a:pPr>
            <a:r>
              <a:rPr lang="es-ES" dirty="0"/>
              <a:t>Promueve un clima de confianza en el aula que permita desarrollar los conocimientos, habilidades, actitudes y valores.</a:t>
            </a:r>
          </a:p>
          <a:p>
            <a:pPr marL="342900" indent="-342900">
              <a:buFont typeface="Arial" panose="020B0604020202020204" pitchFamily="34" charset="0"/>
              <a:buChar char="•"/>
            </a:pPr>
            <a:r>
              <a:rPr lang="es-ES" dirty="0"/>
              <a:t>Favorece el desarrollo de la autonomía de los alumnos en situaciones de aprendizaje.</a:t>
            </a:r>
          </a:p>
          <a:p>
            <a:pPr marL="342900" indent="-342900">
              <a:buFont typeface="Arial" panose="020B0604020202020204" pitchFamily="34" charset="0"/>
              <a:buChar char="•"/>
            </a:pPr>
            <a:r>
              <a:rPr lang="es-ES" dirty="0"/>
              <a:t>Establece comunicación eficiente considerando las características del grupo escolar que atiende.</a:t>
            </a:r>
          </a:p>
          <a:p>
            <a:pPr marL="342900" indent="-342900">
              <a:buFont typeface="Arial" panose="020B0604020202020204" pitchFamily="34" charset="0"/>
              <a:buChar char="•"/>
            </a:pPr>
            <a:r>
              <a:rPr lang="es-ES" dirty="0"/>
              <a:t>Adecua las condiciones físicas en el aula de acuerdo al contexto y las características de los alumnos y el grupo.</a:t>
            </a:r>
          </a:p>
        </p:txBody>
      </p:sp>
    </p:spTree>
    <p:extLst>
      <p:ext uri="{BB962C8B-B14F-4D97-AF65-F5344CB8AC3E}">
        <p14:creationId xmlns:p14="http://schemas.microsoft.com/office/powerpoint/2010/main" val="20230549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61B9125-716C-44FE-B743-4E994278EE81}"/>
              </a:ext>
            </a:extLst>
          </p:cNvPr>
          <p:cNvSpPr>
            <a:spLocks noGrp="1"/>
          </p:cNvSpPr>
          <p:nvPr>
            <p:ph type="title"/>
          </p:nvPr>
        </p:nvSpPr>
        <p:spPr>
          <a:xfrm>
            <a:off x="980538" y="201612"/>
            <a:ext cx="10515600" cy="1133475"/>
          </a:xfrm>
        </p:spPr>
        <p:txBody>
          <a:bodyPr/>
          <a:lstStyle/>
          <a:p>
            <a:r>
              <a:rPr lang="es-MX" dirty="0"/>
              <a:t>Propósito. </a:t>
            </a:r>
            <a:endParaRPr lang="es-ES" dirty="0"/>
          </a:p>
        </p:txBody>
      </p:sp>
      <p:sp>
        <p:nvSpPr>
          <p:cNvPr id="3" name="Marcador de texto 2">
            <a:extLst>
              <a:ext uri="{FF2B5EF4-FFF2-40B4-BE49-F238E27FC236}">
                <a16:creationId xmlns:a16="http://schemas.microsoft.com/office/drawing/2014/main" id="{DDC8F0C4-D850-46C0-B9B4-958A693248A5}"/>
              </a:ext>
            </a:extLst>
          </p:cNvPr>
          <p:cNvSpPr>
            <a:spLocks noGrp="1"/>
          </p:cNvSpPr>
          <p:nvPr>
            <p:ph type="body" idx="1"/>
          </p:nvPr>
        </p:nvSpPr>
        <p:spPr>
          <a:xfrm>
            <a:off x="980538" y="1928813"/>
            <a:ext cx="10515600" cy="2565366"/>
          </a:xfrm>
        </p:spPr>
        <p:txBody>
          <a:bodyPr/>
          <a:lstStyle/>
          <a:p>
            <a:r>
              <a:rPr lang="es-MX" dirty="0"/>
              <a:t>Al seleccionar el conjunto de evidencias de aprendizaje se realizar el análisis y reflexión de cada evidencia para demostrar el desarrollo, logros y valorar el nivel de desempeño de la competencia profesional seleccionada junto con sus unidades. </a:t>
            </a:r>
          </a:p>
          <a:p>
            <a:r>
              <a:rPr lang="es-MX" dirty="0"/>
              <a:t>Realizar la reflexión y análisis de la competencia profesional ayuda a reconstruir el proceso del aprendizaje. </a:t>
            </a:r>
          </a:p>
          <a:p>
            <a:endParaRPr lang="es-ES" dirty="0"/>
          </a:p>
        </p:txBody>
      </p:sp>
    </p:spTree>
    <p:extLst>
      <p:ext uri="{BB962C8B-B14F-4D97-AF65-F5344CB8AC3E}">
        <p14:creationId xmlns:p14="http://schemas.microsoft.com/office/powerpoint/2010/main" val="19950165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ECD3D8C-7A0A-450A-BE21-C557386B0F53}"/>
              </a:ext>
            </a:extLst>
          </p:cNvPr>
          <p:cNvSpPr>
            <a:spLocks noGrp="1"/>
          </p:cNvSpPr>
          <p:nvPr>
            <p:ph type="title"/>
          </p:nvPr>
        </p:nvSpPr>
        <p:spPr>
          <a:xfrm>
            <a:off x="1194547" y="706826"/>
            <a:ext cx="10515600" cy="994551"/>
          </a:xfrm>
        </p:spPr>
        <p:txBody>
          <a:bodyPr/>
          <a:lstStyle/>
          <a:p>
            <a:r>
              <a:rPr lang="es-MX" dirty="0"/>
              <a:t>Objetivo.</a:t>
            </a:r>
            <a:endParaRPr lang="es-ES" dirty="0"/>
          </a:p>
        </p:txBody>
      </p:sp>
      <p:sp>
        <p:nvSpPr>
          <p:cNvPr id="3" name="Marcador de texto 2">
            <a:extLst>
              <a:ext uri="{FF2B5EF4-FFF2-40B4-BE49-F238E27FC236}">
                <a16:creationId xmlns:a16="http://schemas.microsoft.com/office/drawing/2014/main" id="{CAB70CAA-A669-497A-95B0-4BD7EF37AD0A}"/>
              </a:ext>
            </a:extLst>
          </p:cNvPr>
          <p:cNvSpPr>
            <a:spLocks noGrp="1"/>
          </p:cNvSpPr>
          <p:nvPr>
            <p:ph type="body" idx="1"/>
          </p:nvPr>
        </p:nvSpPr>
        <p:spPr>
          <a:xfrm>
            <a:off x="1194547" y="2196459"/>
            <a:ext cx="10515600" cy="1500187"/>
          </a:xfrm>
        </p:spPr>
        <p:txBody>
          <a:bodyPr/>
          <a:lstStyle/>
          <a:p>
            <a:r>
              <a:rPr lang="es-MX" dirty="0"/>
              <a:t>Demostrar el análisis y reflexión que se realizo a través del desarrollo del documento para determinar el grado de la competencia profesional que se adquirió durante los ochos semestres. </a:t>
            </a:r>
            <a:endParaRPr lang="es-ES" dirty="0"/>
          </a:p>
        </p:txBody>
      </p:sp>
    </p:spTree>
    <p:extLst>
      <p:ext uri="{BB962C8B-B14F-4D97-AF65-F5344CB8AC3E}">
        <p14:creationId xmlns:p14="http://schemas.microsoft.com/office/powerpoint/2010/main" val="30370103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C6B5C17-71F2-467F-9EA4-E4549B938E19}"/>
              </a:ext>
            </a:extLst>
          </p:cNvPr>
          <p:cNvSpPr>
            <a:spLocks noGrp="1"/>
          </p:cNvSpPr>
          <p:nvPr>
            <p:ph type="title"/>
          </p:nvPr>
        </p:nvSpPr>
        <p:spPr>
          <a:xfrm>
            <a:off x="1194547" y="428017"/>
            <a:ext cx="10515600" cy="2436779"/>
          </a:xfrm>
        </p:spPr>
        <p:txBody>
          <a:bodyPr>
            <a:normAutofit/>
          </a:bodyPr>
          <a:lstStyle/>
          <a:p>
            <a:r>
              <a:rPr lang="es-MX" sz="5400" dirty="0"/>
              <a:t>El portafolio de evidencias para demostrar como se generan los ambientes formativos. </a:t>
            </a:r>
            <a:endParaRPr lang="es-ES" sz="5400" dirty="0"/>
          </a:p>
        </p:txBody>
      </p:sp>
      <p:sp>
        <p:nvSpPr>
          <p:cNvPr id="3" name="Marcador de texto 2">
            <a:extLst>
              <a:ext uri="{FF2B5EF4-FFF2-40B4-BE49-F238E27FC236}">
                <a16:creationId xmlns:a16="http://schemas.microsoft.com/office/drawing/2014/main" id="{9CC1CD60-2DA7-4E85-BFDC-60C3EDDC29FA}"/>
              </a:ext>
            </a:extLst>
          </p:cNvPr>
          <p:cNvSpPr>
            <a:spLocks noGrp="1"/>
          </p:cNvSpPr>
          <p:nvPr>
            <p:ph type="body" idx="1"/>
          </p:nvPr>
        </p:nvSpPr>
        <p:spPr>
          <a:xfrm>
            <a:off x="1194547" y="3287949"/>
            <a:ext cx="10515600" cy="2801701"/>
          </a:xfrm>
        </p:spPr>
        <p:txBody>
          <a:bodyPr/>
          <a:lstStyle/>
          <a:p>
            <a:r>
              <a:rPr lang="es-MX" dirty="0"/>
              <a:t>Demostrar el avance de la competencia profesional seleccionada. </a:t>
            </a:r>
            <a:endParaRPr lang="es-ES" dirty="0"/>
          </a:p>
        </p:txBody>
      </p:sp>
    </p:spTree>
    <p:extLst>
      <p:ext uri="{BB962C8B-B14F-4D97-AF65-F5344CB8AC3E}">
        <p14:creationId xmlns:p14="http://schemas.microsoft.com/office/powerpoint/2010/main" val="17689911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4CBB155-976D-4344-8745-918E2CB50333}"/>
              </a:ext>
            </a:extLst>
          </p:cNvPr>
          <p:cNvSpPr>
            <a:spLocks noGrp="1"/>
          </p:cNvSpPr>
          <p:nvPr>
            <p:ph type="title"/>
          </p:nvPr>
        </p:nvSpPr>
        <p:spPr>
          <a:xfrm>
            <a:off x="1194547" y="345738"/>
            <a:ext cx="10515600" cy="1286381"/>
          </a:xfrm>
        </p:spPr>
        <p:txBody>
          <a:bodyPr/>
          <a:lstStyle/>
          <a:p>
            <a:r>
              <a:rPr lang="es-MX" dirty="0"/>
              <a:t>Definición. </a:t>
            </a:r>
            <a:endParaRPr lang="es-ES" dirty="0"/>
          </a:p>
        </p:txBody>
      </p:sp>
      <p:sp>
        <p:nvSpPr>
          <p:cNvPr id="3" name="Marcador de texto 2">
            <a:extLst>
              <a:ext uri="{FF2B5EF4-FFF2-40B4-BE49-F238E27FC236}">
                <a16:creationId xmlns:a16="http://schemas.microsoft.com/office/drawing/2014/main" id="{44AEE1B2-2C2E-426A-BC53-C7343916F80A}"/>
              </a:ext>
            </a:extLst>
          </p:cNvPr>
          <p:cNvSpPr>
            <a:spLocks noGrp="1"/>
          </p:cNvSpPr>
          <p:nvPr>
            <p:ph type="body" idx="1"/>
          </p:nvPr>
        </p:nvSpPr>
        <p:spPr>
          <a:xfrm>
            <a:off x="1194547" y="2003899"/>
            <a:ext cx="10515600" cy="1188902"/>
          </a:xfrm>
        </p:spPr>
        <p:txBody>
          <a:bodyPr>
            <a:normAutofit/>
          </a:bodyPr>
          <a:lstStyle/>
          <a:p>
            <a:r>
              <a:rPr lang="es-MX" dirty="0"/>
              <a:t>Seleccionar la competencia profesional para dar desarrollo al documento y buscar evidencias de aprendizaje con base a los trayectos formativos que se marcan en la malla curricular. </a:t>
            </a:r>
            <a:endParaRPr lang="es-ES" dirty="0"/>
          </a:p>
        </p:txBody>
      </p:sp>
      <p:sp>
        <p:nvSpPr>
          <p:cNvPr id="4" name="Título 1">
            <a:extLst>
              <a:ext uri="{FF2B5EF4-FFF2-40B4-BE49-F238E27FC236}">
                <a16:creationId xmlns:a16="http://schemas.microsoft.com/office/drawing/2014/main" id="{1253C5A1-2257-4370-96AE-322589B7F523}"/>
              </a:ext>
            </a:extLst>
          </p:cNvPr>
          <p:cNvSpPr txBox="1">
            <a:spLocks/>
          </p:cNvSpPr>
          <p:nvPr/>
        </p:nvSpPr>
        <p:spPr>
          <a:xfrm>
            <a:off x="1055117" y="3192801"/>
            <a:ext cx="10515600" cy="1286381"/>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MX" dirty="0"/>
              <a:t>Selección. </a:t>
            </a:r>
            <a:endParaRPr lang="es-ES" dirty="0"/>
          </a:p>
        </p:txBody>
      </p:sp>
      <p:sp>
        <p:nvSpPr>
          <p:cNvPr id="5" name="Marcador de texto 2">
            <a:extLst>
              <a:ext uri="{FF2B5EF4-FFF2-40B4-BE49-F238E27FC236}">
                <a16:creationId xmlns:a16="http://schemas.microsoft.com/office/drawing/2014/main" id="{9C26E17A-4010-4590-83FF-AD4EEAEA4D1F}"/>
              </a:ext>
            </a:extLst>
          </p:cNvPr>
          <p:cNvSpPr txBox="1">
            <a:spLocks/>
          </p:cNvSpPr>
          <p:nvPr/>
        </p:nvSpPr>
        <p:spPr>
          <a:xfrm>
            <a:off x="1055117" y="4850962"/>
            <a:ext cx="10515600" cy="128638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s-MX" dirty="0"/>
              <a:t>Elegir las evidencias de aprendizaje de distintos trayectos formativos que fueron relevantes en el aprendizaje y demuestran el enfoque a la competencia profesional seleccionada.</a:t>
            </a:r>
            <a:endParaRPr lang="es-ES" dirty="0"/>
          </a:p>
        </p:txBody>
      </p:sp>
    </p:spTree>
    <p:extLst>
      <p:ext uri="{BB962C8B-B14F-4D97-AF65-F5344CB8AC3E}">
        <p14:creationId xmlns:p14="http://schemas.microsoft.com/office/powerpoint/2010/main" val="41276497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667123F7-ED05-4E5A-AA53-86216D2A8F8C}"/>
              </a:ext>
            </a:extLst>
          </p:cNvPr>
          <p:cNvSpPr>
            <a:spLocks noGrp="1"/>
          </p:cNvSpPr>
          <p:nvPr>
            <p:ph type="body" idx="1"/>
          </p:nvPr>
        </p:nvSpPr>
        <p:spPr>
          <a:xfrm>
            <a:off x="1194547" y="330740"/>
            <a:ext cx="9992262" cy="4474723"/>
          </a:xfrm>
        </p:spPr>
        <p:txBody>
          <a:bodyPr/>
          <a:lstStyle/>
          <a:p>
            <a:r>
              <a:rPr lang="es-MX" dirty="0"/>
              <a:t>Al terminar la selección de las evidencias de aprendizaje se realizo una consulta de diferentes autores para realizar la construcción de la rúbrica.</a:t>
            </a:r>
          </a:p>
          <a:p>
            <a:r>
              <a:rPr lang="es-MX" dirty="0"/>
              <a:t>El autor Sergio Tobón con base a lo que menciona se realizo y diseño la rúbrica porque demuestra la evaluación por competencias a través de una rúbrica con sus niveles de desempeño para determinar el proceso y habilidades que se fueron adquiriendo. </a:t>
            </a:r>
          </a:p>
          <a:p>
            <a:r>
              <a:rPr lang="es-MX" dirty="0"/>
              <a:t>Es de importancia incluir la equivalencia numérica del programa de estudios 2012.</a:t>
            </a:r>
          </a:p>
          <a:p>
            <a:r>
              <a:rPr lang="es-MX" dirty="0"/>
              <a:t>Al realizar la rúbrica también se buscaron diversos autores para realizar y diseñar los niveles de desempeño de las competencias de unidad.  </a:t>
            </a:r>
          </a:p>
          <a:p>
            <a:endParaRPr lang="es-ES" dirty="0"/>
          </a:p>
        </p:txBody>
      </p:sp>
    </p:spTree>
    <p:extLst>
      <p:ext uri="{BB962C8B-B14F-4D97-AF65-F5344CB8AC3E}">
        <p14:creationId xmlns:p14="http://schemas.microsoft.com/office/powerpoint/2010/main" val="38985695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E35FE93-E080-4287-B801-E5CFEDAA6DAE}"/>
              </a:ext>
            </a:extLst>
          </p:cNvPr>
          <p:cNvSpPr>
            <a:spLocks noGrp="1"/>
          </p:cNvSpPr>
          <p:nvPr>
            <p:ph type="title"/>
          </p:nvPr>
        </p:nvSpPr>
        <p:spPr>
          <a:xfrm>
            <a:off x="1038904" y="347865"/>
            <a:ext cx="10515600" cy="1189105"/>
          </a:xfrm>
        </p:spPr>
        <p:txBody>
          <a:bodyPr/>
          <a:lstStyle/>
          <a:p>
            <a:r>
              <a:rPr lang="es-MX" dirty="0"/>
              <a:t>Reflexión y análisis. </a:t>
            </a:r>
            <a:endParaRPr lang="es-ES" dirty="0"/>
          </a:p>
        </p:txBody>
      </p:sp>
      <p:sp>
        <p:nvSpPr>
          <p:cNvPr id="3" name="Marcador de texto 2">
            <a:extLst>
              <a:ext uri="{FF2B5EF4-FFF2-40B4-BE49-F238E27FC236}">
                <a16:creationId xmlns:a16="http://schemas.microsoft.com/office/drawing/2014/main" id="{9013BF30-7EBF-4697-A76A-D3CDC178C134}"/>
              </a:ext>
            </a:extLst>
          </p:cNvPr>
          <p:cNvSpPr>
            <a:spLocks noGrp="1"/>
          </p:cNvSpPr>
          <p:nvPr>
            <p:ph type="body" idx="1"/>
          </p:nvPr>
        </p:nvSpPr>
        <p:spPr>
          <a:xfrm>
            <a:off x="1194547" y="1750979"/>
            <a:ext cx="10515600" cy="4338671"/>
          </a:xfrm>
        </p:spPr>
        <p:txBody>
          <a:bodyPr/>
          <a:lstStyle/>
          <a:p>
            <a:r>
              <a:rPr lang="es-MX" dirty="0"/>
              <a:t>Evaluar, analizar y reflexionar en las evidencias de aprendizaje que se seleccionaron para demostrar el nivel de desempeño de la competencia profesional y sus unidades a través de la evaluación con el uso de la rúbrica.  </a:t>
            </a:r>
          </a:p>
          <a:p>
            <a:r>
              <a:rPr lang="es-MX" dirty="0"/>
              <a:t>Realizar la valoración del desempeño de las unidades de la competencia y valorar el proceso del aprendizaje.</a:t>
            </a:r>
          </a:p>
          <a:p>
            <a:endParaRPr lang="es-ES" dirty="0"/>
          </a:p>
        </p:txBody>
      </p:sp>
    </p:spTree>
    <p:extLst>
      <p:ext uri="{BB962C8B-B14F-4D97-AF65-F5344CB8AC3E}">
        <p14:creationId xmlns:p14="http://schemas.microsoft.com/office/powerpoint/2010/main" val="348221590"/>
      </p:ext>
    </p:extLst>
  </p:cSld>
  <p:clrMapOvr>
    <a:masterClrMapping/>
  </p:clrMapOvr>
</p:sld>
</file>

<file path=ppt/theme/theme1.xml><?xml version="1.0" encoding="utf-8"?>
<a:theme xmlns:a="http://schemas.openxmlformats.org/drawingml/2006/main" name="Tema ENEP Panoramico">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a ENEP Panoramico" id="{BEAFB54B-B9B7-4551-99EF-4D9B2DC61216}" vid="{4BEDB097-1FB1-4C69-9ED8-B82F3B008DAD}"/>
    </a:ext>
  </a:extLst>
</a:theme>
</file>

<file path=docProps/app.xml><?xml version="1.0" encoding="utf-8"?>
<Properties xmlns="http://schemas.openxmlformats.org/officeDocument/2006/extended-properties" xmlns:vt="http://schemas.openxmlformats.org/officeDocument/2006/docPropsVTypes">
  <TotalTime>552</TotalTime>
  <Words>1080</Words>
  <Application>Microsoft Office PowerPoint</Application>
  <PresentationFormat>Panorámica</PresentationFormat>
  <Paragraphs>62</Paragraphs>
  <Slides>19</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19</vt:i4>
      </vt:variant>
    </vt:vector>
  </HeadingPairs>
  <TitlesOfParts>
    <vt:vector size="23" baseType="lpstr">
      <vt:lpstr>Arial</vt:lpstr>
      <vt:lpstr>Calibri</vt:lpstr>
      <vt:lpstr>Calibri Light</vt:lpstr>
      <vt:lpstr>Tema ENEP Panoramico</vt:lpstr>
      <vt:lpstr>El portafolio de evidencias para demostrar como se generan los ambientes formativos. </vt:lpstr>
      <vt:lpstr>El portafolio de evidencias. </vt:lpstr>
      <vt:lpstr>Genera ambientes formativos para propiciar la autonomía y promover el desarrollo de las competencias en los alumnos de educación básica.</vt:lpstr>
      <vt:lpstr>Propósito. </vt:lpstr>
      <vt:lpstr>Objetivo.</vt:lpstr>
      <vt:lpstr>El portafolio de evidencias para demostrar como se generan los ambientes formativos. </vt:lpstr>
      <vt:lpstr>Definición. </vt:lpstr>
      <vt:lpstr>Presentación de PowerPoint</vt:lpstr>
      <vt:lpstr>Reflexión y análisis. </vt:lpstr>
      <vt:lpstr>Evidencias de aprendizaje seleccionadas. </vt:lpstr>
      <vt:lpstr>Evidencias de aprendizaje seleccionadas. </vt:lpstr>
      <vt:lpstr>Evidencias de aprendizaje seleccionadas. </vt:lpstr>
      <vt:lpstr>Proyección </vt:lpstr>
      <vt:lpstr>Logro de desempeño de la competencia. </vt:lpstr>
      <vt:lpstr>Situaciones relevantes para el desarrollo de la competencia. </vt:lpstr>
      <vt:lpstr>Logro de la competencia. </vt:lpstr>
      <vt:lpstr>Retos.</vt:lpstr>
      <vt:lpstr>Resultados.</vt:lpstr>
      <vt:lpstr>Conclusiones.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BERENICE ABIGAIL FARIAS ARROYO</dc:creator>
  <cp:lastModifiedBy>BERENICE ABIGAIL FARIAS ARROYO</cp:lastModifiedBy>
  <cp:revision>67</cp:revision>
  <dcterms:created xsi:type="dcterms:W3CDTF">2021-06-21T05:36:08Z</dcterms:created>
  <dcterms:modified xsi:type="dcterms:W3CDTF">2021-06-22T00:09:46Z</dcterms:modified>
</cp:coreProperties>
</file>