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Garcia" initials="VG" lastIdx="1" clrIdx="0">
    <p:extLst>
      <p:ext uri="{19B8F6BF-5375-455C-9EA6-DF929625EA0E}">
        <p15:presenceInfo xmlns:p15="http://schemas.microsoft.com/office/powerpoint/2012/main" userId="e42ebcd81dcb16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B3AF8-EC7D-4D45-9896-55E9A6C39028}" v="5" dt="2021-06-12T00:35:45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406" y="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Garcia" userId="e42ebcd81dcb1696" providerId="LiveId" clId="{0D9B3AF8-EC7D-4D45-9896-55E9A6C39028}"/>
    <pc:docChg chg="custSel addSld modSld sldOrd">
      <pc:chgData name="Victoria Garcia" userId="e42ebcd81dcb1696" providerId="LiveId" clId="{0D9B3AF8-EC7D-4D45-9896-55E9A6C39028}" dt="2021-06-12T00:41:05.167" v="882" actId="20577"/>
      <pc:docMkLst>
        <pc:docMk/>
      </pc:docMkLst>
      <pc:sldChg chg="modSp add mod ord">
        <pc:chgData name="Victoria Garcia" userId="e42ebcd81dcb1696" providerId="LiveId" clId="{0D9B3AF8-EC7D-4D45-9896-55E9A6C39028}" dt="2021-06-12T00:17:42.455" v="35" actId="20577"/>
        <pc:sldMkLst>
          <pc:docMk/>
          <pc:sldMk cId="1274071514" sldId="287"/>
        </pc:sldMkLst>
        <pc:spChg chg="mod">
          <ac:chgData name="Victoria Garcia" userId="e42ebcd81dcb1696" providerId="LiveId" clId="{0D9B3AF8-EC7D-4D45-9896-55E9A6C39028}" dt="2021-06-12T00:17:42.455" v="35" actId="20577"/>
          <ac:spMkLst>
            <pc:docMk/>
            <pc:sldMk cId="1274071514" sldId="287"/>
            <ac:spMk id="5" creationId="{646BAF90-BA5D-411D-8388-8C5CFCCDFCE8}"/>
          </ac:spMkLst>
        </pc:spChg>
      </pc:sldChg>
      <pc:sldChg chg="addSp delSp modSp new mod">
        <pc:chgData name="Victoria Garcia" userId="e42ebcd81dcb1696" providerId="LiveId" clId="{0D9B3AF8-EC7D-4D45-9896-55E9A6C39028}" dt="2021-06-12T00:35:35.198" v="534" actId="20577"/>
        <pc:sldMkLst>
          <pc:docMk/>
          <pc:sldMk cId="3588972849" sldId="288"/>
        </pc:sldMkLst>
        <pc:spChg chg="del">
          <ac:chgData name="Victoria Garcia" userId="e42ebcd81dcb1696" providerId="LiveId" clId="{0D9B3AF8-EC7D-4D45-9896-55E9A6C39028}" dt="2021-06-12T00:18:11.284" v="37" actId="478"/>
          <ac:spMkLst>
            <pc:docMk/>
            <pc:sldMk cId="3588972849" sldId="288"/>
            <ac:spMk id="2" creationId="{7BB11272-4D54-494E-85A7-3DEE8453A1A9}"/>
          </ac:spMkLst>
        </pc:spChg>
        <pc:spChg chg="del">
          <ac:chgData name="Victoria Garcia" userId="e42ebcd81dcb1696" providerId="LiveId" clId="{0D9B3AF8-EC7D-4D45-9896-55E9A6C39028}" dt="2021-06-12T00:18:15.060" v="38" actId="478"/>
          <ac:spMkLst>
            <pc:docMk/>
            <pc:sldMk cId="3588972849" sldId="288"/>
            <ac:spMk id="3" creationId="{4A9B169E-A0D5-4F25-A53E-05C492EF5F56}"/>
          </ac:spMkLst>
        </pc:spChg>
        <pc:spChg chg="add mod">
          <ac:chgData name="Victoria Garcia" userId="e42ebcd81dcb1696" providerId="LiveId" clId="{0D9B3AF8-EC7D-4D45-9896-55E9A6C39028}" dt="2021-06-12T00:18:48.068" v="41" actId="1076"/>
          <ac:spMkLst>
            <pc:docMk/>
            <pc:sldMk cId="3588972849" sldId="288"/>
            <ac:spMk id="4" creationId="{7B6349D4-A26F-4EEF-8D0D-FD79680E656F}"/>
          </ac:spMkLst>
        </pc:spChg>
        <pc:spChg chg="add mod">
          <ac:chgData name="Victoria Garcia" userId="e42ebcd81dcb1696" providerId="LiveId" clId="{0D9B3AF8-EC7D-4D45-9896-55E9A6C39028}" dt="2021-06-12T00:21:10.535" v="147" actId="20577"/>
          <ac:spMkLst>
            <pc:docMk/>
            <pc:sldMk cId="3588972849" sldId="288"/>
            <ac:spMk id="8" creationId="{FD888873-DED2-45A0-8983-96F2B7FD992F}"/>
          </ac:spMkLst>
        </pc:spChg>
        <pc:spChg chg="add mod">
          <ac:chgData name="Victoria Garcia" userId="e42ebcd81dcb1696" providerId="LiveId" clId="{0D9B3AF8-EC7D-4D45-9896-55E9A6C39028}" dt="2021-06-12T00:26:16.599" v="316" actId="20577"/>
          <ac:spMkLst>
            <pc:docMk/>
            <pc:sldMk cId="3588972849" sldId="288"/>
            <ac:spMk id="12" creationId="{C2DE4B1F-46A9-4B33-91CE-BB5363CABE03}"/>
          </ac:spMkLst>
        </pc:spChg>
        <pc:graphicFrameChg chg="add mod modGraphic">
          <ac:chgData name="Victoria Garcia" userId="e42ebcd81dcb1696" providerId="LiveId" clId="{0D9B3AF8-EC7D-4D45-9896-55E9A6C39028}" dt="2021-06-12T00:20:21.102" v="116" actId="1038"/>
          <ac:graphicFrameMkLst>
            <pc:docMk/>
            <pc:sldMk cId="3588972849" sldId="288"/>
            <ac:graphicFrameMk id="5" creationId="{1D14BF71-4B8F-43C0-9C41-9D80ACAABFE3}"/>
          </ac:graphicFrameMkLst>
        </pc:graphicFrameChg>
        <pc:graphicFrameChg chg="add mod modGraphic">
          <ac:chgData name="Victoria Garcia" userId="e42ebcd81dcb1696" providerId="LiveId" clId="{0D9B3AF8-EC7D-4D45-9896-55E9A6C39028}" dt="2021-06-12T00:20:21.102" v="116" actId="1038"/>
          <ac:graphicFrameMkLst>
            <pc:docMk/>
            <pc:sldMk cId="3588972849" sldId="288"/>
            <ac:graphicFrameMk id="6" creationId="{55300523-0D02-4AF8-B3A7-7FA3C87275B1}"/>
          </ac:graphicFrameMkLst>
        </pc:graphicFrameChg>
        <pc:graphicFrameChg chg="add mod modGraphic">
          <ac:chgData name="Victoria Garcia" userId="e42ebcd81dcb1696" providerId="LiveId" clId="{0D9B3AF8-EC7D-4D45-9896-55E9A6C39028}" dt="2021-06-12T00:25:51.175" v="284" actId="20577"/>
          <ac:graphicFrameMkLst>
            <pc:docMk/>
            <pc:sldMk cId="3588972849" sldId="288"/>
            <ac:graphicFrameMk id="7" creationId="{784EEC94-33E6-47CA-99F0-52012A8480BC}"/>
          </ac:graphicFrameMkLst>
        </pc:graphicFrameChg>
        <pc:graphicFrameChg chg="add mod">
          <ac:chgData name="Victoria Garcia" userId="e42ebcd81dcb1696" providerId="LiveId" clId="{0D9B3AF8-EC7D-4D45-9896-55E9A6C39028}" dt="2021-06-12T00:20:17.222" v="111" actId="1076"/>
          <ac:graphicFrameMkLst>
            <pc:docMk/>
            <pc:sldMk cId="3588972849" sldId="288"/>
            <ac:graphicFrameMk id="9" creationId="{E56115B7-5ABA-405E-973A-42DF2DFAFDCB}"/>
          </ac:graphicFrameMkLst>
        </pc:graphicFrameChg>
        <pc:graphicFrameChg chg="add mod">
          <ac:chgData name="Victoria Garcia" userId="e42ebcd81dcb1696" providerId="LiveId" clId="{0D9B3AF8-EC7D-4D45-9896-55E9A6C39028}" dt="2021-06-12T00:20:17.222" v="111" actId="1076"/>
          <ac:graphicFrameMkLst>
            <pc:docMk/>
            <pc:sldMk cId="3588972849" sldId="288"/>
            <ac:graphicFrameMk id="10" creationId="{1656FC82-1CB3-410E-A263-80E9B3D6D0F5}"/>
          </ac:graphicFrameMkLst>
        </pc:graphicFrameChg>
        <pc:graphicFrameChg chg="add mod modGraphic">
          <ac:chgData name="Victoria Garcia" userId="e42ebcd81dcb1696" providerId="LiveId" clId="{0D9B3AF8-EC7D-4D45-9896-55E9A6C39028}" dt="2021-06-12T00:35:35.198" v="534" actId="20577"/>
          <ac:graphicFrameMkLst>
            <pc:docMk/>
            <pc:sldMk cId="3588972849" sldId="288"/>
            <ac:graphicFrameMk id="11" creationId="{4F5BBD9A-242C-4662-825F-1067645F934F}"/>
          </ac:graphicFrameMkLst>
        </pc:graphicFrameChg>
      </pc:sldChg>
      <pc:sldChg chg="modSp add mod">
        <pc:chgData name="Victoria Garcia" userId="e42ebcd81dcb1696" providerId="LiveId" clId="{0D9B3AF8-EC7D-4D45-9896-55E9A6C39028}" dt="2021-06-12T00:41:05.167" v="882" actId="20577"/>
        <pc:sldMkLst>
          <pc:docMk/>
          <pc:sldMk cId="3702717921" sldId="289"/>
        </pc:sldMkLst>
        <pc:spChg chg="mod">
          <ac:chgData name="Victoria Garcia" userId="e42ebcd81dcb1696" providerId="LiveId" clId="{0D9B3AF8-EC7D-4D45-9896-55E9A6C39028}" dt="2021-06-12T00:35:57.015" v="537" actId="1036"/>
          <ac:spMkLst>
            <pc:docMk/>
            <pc:sldMk cId="3702717921" sldId="289"/>
            <ac:spMk id="4" creationId="{7B6349D4-A26F-4EEF-8D0D-FD79680E656F}"/>
          </ac:spMkLst>
        </pc:spChg>
        <pc:spChg chg="mod">
          <ac:chgData name="Victoria Garcia" userId="e42ebcd81dcb1696" providerId="LiveId" clId="{0D9B3AF8-EC7D-4D45-9896-55E9A6C39028}" dt="2021-06-12T00:36:16.537" v="560" actId="20577"/>
          <ac:spMkLst>
            <pc:docMk/>
            <pc:sldMk cId="3702717921" sldId="289"/>
            <ac:spMk id="8" creationId="{FD888873-DED2-45A0-8983-96F2B7FD992F}"/>
          </ac:spMkLst>
        </pc:spChg>
        <pc:spChg chg="mod">
          <ac:chgData name="Victoria Garcia" userId="e42ebcd81dcb1696" providerId="LiveId" clId="{0D9B3AF8-EC7D-4D45-9896-55E9A6C39028}" dt="2021-06-12T00:37:55.661" v="741" actId="20577"/>
          <ac:spMkLst>
            <pc:docMk/>
            <pc:sldMk cId="3702717921" sldId="289"/>
            <ac:spMk id="12" creationId="{C2DE4B1F-46A9-4B33-91CE-BB5363CABE03}"/>
          </ac:spMkLst>
        </pc:spChg>
        <pc:graphicFrameChg chg="modGraphic">
          <ac:chgData name="Victoria Garcia" userId="e42ebcd81dcb1696" providerId="LiveId" clId="{0D9B3AF8-EC7D-4D45-9896-55E9A6C39028}" dt="2021-06-12T00:37:34.043" v="697" actId="20577"/>
          <ac:graphicFrameMkLst>
            <pc:docMk/>
            <pc:sldMk cId="3702717921" sldId="289"/>
            <ac:graphicFrameMk id="7" creationId="{784EEC94-33E6-47CA-99F0-52012A8480BC}"/>
          </ac:graphicFrameMkLst>
        </pc:graphicFrameChg>
        <pc:graphicFrameChg chg="modGraphic">
          <ac:chgData name="Victoria Garcia" userId="e42ebcd81dcb1696" providerId="LiveId" clId="{0D9B3AF8-EC7D-4D45-9896-55E9A6C39028}" dt="2021-06-12T00:41:05.167" v="882" actId="20577"/>
          <ac:graphicFrameMkLst>
            <pc:docMk/>
            <pc:sldMk cId="3702717921" sldId="289"/>
            <ac:graphicFrameMk id="11" creationId="{4F5BBD9A-242C-4662-825F-1067645F934F}"/>
          </ac:graphicFrameMkLst>
        </pc:graphicFrame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03T12:08:11.590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19/06/2021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92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19/06/2021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793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19/06/2021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14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19/06/2021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642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19/06/2021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420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19/06/2021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19/06/2021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485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19/06/2021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024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19/06/2021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9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19/06/2021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904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19/06/2021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417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23ACC-D479-4312-B2AE-C02D884AAF92}" type="datetimeFigureOut">
              <a:rPr lang="es-MX" smtClean="0"/>
              <a:t>19/06/2021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523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1289F94-B86F-4DBA-9B02-BE8703625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D72F4D4-CC10-43A3-8CDB-C0033B8D75C2}"/>
              </a:ext>
            </a:extLst>
          </p:cNvPr>
          <p:cNvSpPr/>
          <p:nvPr/>
        </p:nvSpPr>
        <p:spPr>
          <a:xfrm>
            <a:off x="853440" y="467360"/>
            <a:ext cx="5151120" cy="1828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000">
                <a:latin typeface="212 Queenie Sans" panose="02000500000000000000" pitchFamily="2" charset="0"/>
              </a:rPr>
              <a:t>EVALUACIÓN</a:t>
            </a:r>
          </a:p>
          <a:p>
            <a:pPr algn="ctr"/>
            <a:r>
              <a:rPr lang="es-MX" sz="6000">
                <a:latin typeface="212 Queenie Sans" panose="02000500000000000000" pitchFamily="2" charset="0"/>
              </a:rPr>
              <a:t> CONTINUA</a:t>
            </a:r>
          </a:p>
        </p:txBody>
      </p:sp>
    </p:spTree>
    <p:extLst>
      <p:ext uri="{BB962C8B-B14F-4D97-AF65-F5344CB8AC3E}">
        <p14:creationId xmlns:p14="http://schemas.microsoft.com/office/powerpoint/2010/main" val="404255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859181" y="1727200"/>
            <a:ext cx="557723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TERCER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16 AL 19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MARZO</a:t>
            </a:r>
          </a:p>
        </p:txBody>
      </p:sp>
    </p:spTree>
    <p:extLst>
      <p:ext uri="{BB962C8B-B14F-4D97-AF65-F5344CB8AC3E}">
        <p14:creationId xmlns:p14="http://schemas.microsoft.com/office/powerpoint/2010/main" val="207704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B66C8EA6-F019-4B5D-8DB6-1108DCEB18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9DB3FF6A-8073-47FC-85CB-C6081202E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082877"/>
              </p:ext>
            </p:extLst>
          </p:nvPr>
        </p:nvGraphicFramePr>
        <p:xfrm>
          <a:off x="471487" y="986557"/>
          <a:ext cx="5915025" cy="15655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Cultura y vida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</a:t>
                      </a:r>
                      <a:r>
                        <a:rPr lang="es-MX" sz="1600"/>
                        <a:t>Interacciones con el entorno social</a:t>
                      </a:r>
                      <a:endParaRPr lang="es-MX" sz="1600">
                        <a:effectLst/>
                      </a:endParaRP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Explica los beneficios de los servicios con que se cuenta en su localidad.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1A08C60-ED00-4518-A783-22DEED0AE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48181"/>
              </p:ext>
            </p:extLst>
          </p:nvPr>
        </p:nvGraphicFramePr>
        <p:xfrm>
          <a:off x="471487" y="2588346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Conoce los trabajos de su localidad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los servicios de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Sabe reconocer los trabajos del campo y la ciudad.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66CB8CD-1B99-43DF-8F0D-2A04C9836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11837"/>
              </p:ext>
            </p:extLst>
          </p:nvPr>
        </p:nvGraphicFramePr>
        <p:xfrm>
          <a:off x="471486" y="3778590"/>
          <a:ext cx="5915025" cy="9131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 del desempeño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con claridad los trabajos que de la comunidad, menciona los servicios con los que cuenta como lo es la luz, reconoce y da ejemplos de los trabajos del campo y la ciudad.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6B6525A-0418-41E7-8666-FAFDF027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13" y="261496"/>
            <a:ext cx="55447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:Hannah Yanil Contreras Castillo 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16 al 19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D5C97541-C54C-4E12-9D19-E43FF025A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599" y="88087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8EAC413C-81A3-4780-960C-4AA9A1DD66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028837"/>
              </p:ext>
            </p:extLst>
          </p:nvPr>
        </p:nvGraphicFramePr>
        <p:xfrm>
          <a:off x="471486" y="5416621"/>
          <a:ext cx="5915025" cy="15655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Cultura y vida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</a:t>
                      </a:r>
                      <a:r>
                        <a:rPr lang="es-MX" sz="1600"/>
                        <a:t>Interacciones con el entorno social</a:t>
                      </a:r>
                      <a:endParaRPr lang="es-MX" sz="1600">
                        <a:effectLst/>
                      </a:endParaRP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Explica los beneficios de los servicios con que se cuenta en su localidad.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AC12A03-A3C9-42DD-87F7-3F3DDC9F8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945687"/>
              </p:ext>
            </p:extLst>
          </p:nvPr>
        </p:nvGraphicFramePr>
        <p:xfrm>
          <a:off x="471486" y="7018410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Conoce los trabajos de su localidad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los servicios de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Sabe reconocer los trabajos del campo y la ciudad.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F70B05BA-2DCE-4B28-BE49-4E0CB2067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346416"/>
              </p:ext>
            </p:extLst>
          </p:nvPr>
        </p:nvGraphicFramePr>
        <p:xfrm>
          <a:off x="471485" y="8208654"/>
          <a:ext cx="5915025" cy="6848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 del desempeño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reconoce los trabajos y servicios que hay en la comunidad, reconoce algunos trabajos de la ciudad.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2E4013A0-F82D-4FF1-BC73-BBD1B5507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858" y="4607653"/>
            <a:ext cx="477348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:Eduardo Campos Torres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16 al 19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469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B66C8EA6-F019-4B5D-8DB6-1108DCEB18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9DB3FF6A-8073-47FC-85CB-C6081202EF2F}"/>
              </a:ext>
            </a:extLst>
          </p:cNvPr>
          <p:cNvGraphicFramePr>
            <a:graphicFrameLocks/>
          </p:cNvGraphicFramePr>
          <p:nvPr/>
        </p:nvGraphicFramePr>
        <p:xfrm>
          <a:off x="471487" y="986557"/>
          <a:ext cx="5915025" cy="15655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Cultura y vida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</a:t>
                      </a:r>
                      <a:r>
                        <a:rPr lang="es-MX" sz="1600"/>
                        <a:t>Interacciones con el entorno social</a:t>
                      </a:r>
                      <a:endParaRPr lang="es-MX" sz="1600">
                        <a:effectLst/>
                      </a:endParaRP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Explica los beneficios de los servicios con que se cuenta en su localidad.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1A08C60-ED00-4518-A783-22DEED0AEB3A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2588346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Conoce los trabajos de su localidad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los servicios de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Sabe reconocer los trabajos del campo y la ciudad.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66CB8CD-1B99-43DF-8F0D-2A04C9836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23117"/>
              </p:ext>
            </p:extLst>
          </p:nvPr>
        </p:nvGraphicFramePr>
        <p:xfrm>
          <a:off x="471486" y="3778590"/>
          <a:ext cx="5915025" cy="6848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 del desempeño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reconoce con claridad los trabajos y servicios que hay en la comunidad en la que viven, e identifica los trabajos de la ciudad.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6B6525A-0418-41E7-8666-FAFDF027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621" y="122997"/>
            <a:ext cx="562596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:Casandra Noemi Pineda Martinez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16 al 19 Marzo 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D5C97541-C54C-4E12-9D19-E43FF025A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599" y="88087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8EAC413C-81A3-4780-960C-4AA9A1DD6661}"/>
              </a:ext>
            </a:extLst>
          </p:cNvPr>
          <p:cNvGraphicFramePr>
            <a:graphicFrameLocks/>
          </p:cNvGraphicFramePr>
          <p:nvPr/>
        </p:nvGraphicFramePr>
        <p:xfrm>
          <a:off x="471486" y="5375677"/>
          <a:ext cx="5915025" cy="15655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Cultura y vida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</a:t>
                      </a:r>
                      <a:r>
                        <a:rPr lang="es-MX" sz="1600"/>
                        <a:t>Interacciones con el entorno social</a:t>
                      </a:r>
                      <a:endParaRPr lang="es-MX" sz="1600">
                        <a:effectLst/>
                      </a:endParaRP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Explica los beneficios de los servicios con que se cuenta en su localidad.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AC12A03-A3C9-42DD-87F7-3F3DDC9F8DB9}"/>
              </a:ext>
            </a:extLst>
          </p:cNvPr>
          <p:cNvGraphicFramePr>
            <a:graphicFrameLocks noGrp="1"/>
          </p:cNvGraphicFramePr>
          <p:nvPr/>
        </p:nvGraphicFramePr>
        <p:xfrm>
          <a:off x="471486" y="6977466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Conoce los trabajos de su localidad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los servicios de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Sabe reconocer los trabajos del campo y la ciudad.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F70B05BA-2DCE-4B28-BE49-4E0CB2067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122547"/>
              </p:ext>
            </p:extLst>
          </p:nvPr>
        </p:nvGraphicFramePr>
        <p:xfrm>
          <a:off x="471485" y="8167710"/>
          <a:ext cx="5915025" cy="6848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 del desempeño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los servicios de la comunidad y sabe los trabajos que hay y menciona lo que se hace en los trabajos y sabe reconocer que trabajos hay en la ciudad.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2E4013A0-F82D-4FF1-BC73-BBD1B5507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671" y="4512117"/>
            <a:ext cx="445186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:Victor Jose Rico Ruiz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16 al 19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6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B66C8EA6-F019-4B5D-8DB6-1108DCEB18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9DB3FF6A-8073-47FC-85CB-C6081202EF2F}"/>
              </a:ext>
            </a:extLst>
          </p:cNvPr>
          <p:cNvGraphicFramePr>
            <a:graphicFrameLocks/>
          </p:cNvGraphicFramePr>
          <p:nvPr/>
        </p:nvGraphicFramePr>
        <p:xfrm>
          <a:off x="471487" y="986557"/>
          <a:ext cx="5915025" cy="15655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Cultura y vida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</a:t>
                      </a:r>
                      <a:r>
                        <a:rPr lang="es-MX" sz="1600"/>
                        <a:t>Interacciones con el entorno social</a:t>
                      </a:r>
                      <a:endParaRPr lang="es-MX" sz="1600">
                        <a:effectLst/>
                      </a:endParaRP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Explica los beneficios de los servicios con que se cuenta en su localidad.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1A08C60-ED00-4518-A783-22DEED0AEB3A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2588346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Conoce los trabajos de su localidad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los servicios de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Sabe reconocer los trabajos del campo y la ciudad.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66CB8CD-1B99-43DF-8F0D-2A04C9836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42782"/>
              </p:ext>
            </p:extLst>
          </p:nvPr>
        </p:nvGraphicFramePr>
        <p:xfrm>
          <a:off x="471486" y="3778590"/>
          <a:ext cx="5915025" cy="6848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 del desempeño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menciona alguno de los trabajos de la comunidad y reconoce los que hay en la ciudad, no identifica servicios con los que cuenta la comunidad.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6B6525A-0418-41E7-8666-FAFDF027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97" y="246107"/>
            <a:ext cx="599721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Melany Victoria Martinez Martinez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</a:t>
            </a:r>
            <a:r>
              <a:rPr lang="es-MX" altLang="es-MX">
                <a:ea typeface="Calibri" panose="020F0502020204030204" pitchFamily="34" charset="0"/>
                <a:cs typeface="Times New Roman" panose="02020603050405020304" pitchFamily="18" charset="0"/>
              </a:rPr>
              <a:t>16 al 19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7949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780634" y="1727200"/>
            <a:ext cx="573432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CUARTA 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16 AL 19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MARZO</a:t>
            </a:r>
          </a:p>
        </p:txBody>
      </p:sp>
    </p:spTree>
    <p:extLst>
      <p:ext uri="{BB962C8B-B14F-4D97-AF65-F5344CB8AC3E}">
        <p14:creationId xmlns:p14="http://schemas.microsoft.com/office/powerpoint/2010/main" val="331145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1673774" y="1727200"/>
            <a:ext cx="394806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>
                <a:latin typeface="Candy Beans" panose="02000500000000000000" pitchFamily="2" charset="0"/>
              </a:rPr>
              <a:t>No hubo</a:t>
            </a:r>
          </a:p>
          <a:p>
            <a:pPr algn="ctr"/>
            <a:r>
              <a:rPr lang="es-MX" sz="4800">
                <a:latin typeface="Candy Beans" panose="02000500000000000000" pitchFamily="2" charset="0"/>
              </a:rPr>
              <a:t>aprendizaje </a:t>
            </a:r>
          </a:p>
          <a:p>
            <a:pPr algn="ctr"/>
            <a:r>
              <a:rPr lang="es-MX" sz="4800">
                <a:latin typeface="Candy Beans" panose="02000500000000000000" pitchFamily="2" charset="0"/>
              </a:rPr>
              <a:t>para evaluar </a:t>
            </a:r>
          </a:p>
          <a:p>
            <a:pPr algn="ctr"/>
            <a:r>
              <a:rPr lang="es-MX" sz="4800">
                <a:latin typeface="Candy Beans" panose="02000500000000000000" pitchFamily="2" charset="0"/>
              </a:rPr>
              <a:t>bebido a la</a:t>
            </a:r>
          </a:p>
          <a:p>
            <a:pPr algn="ctr"/>
            <a:r>
              <a:rPr lang="es-MX" sz="4800">
                <a:latin typeface="Candy Beans" panose="02000500000000000000" pitchFamily="2" charset="0"/>
              </a:rPr>
              <a:t> evaluación </a:t>
            </a:r>
          </a:p>
          <a:p>
            <a:pPr algn="ctr"/>
            <a:r>
              <a:rPr lang="es-MX" sz="4800">
                <a:latin typeface="Candy Beans" panose="02000500000000000000" pitchFamily="2" charset="0"/>
              </a:rPr>
              <a:t>del segundo</a:t>
            </a:r>
          </a:p>
          <a:p>
            <a:pPr algn="ctr"/>
            <a:r>
              <a:rPr lang="es-MX" sz="4800">
                <a:latin typeface="Candy Beans" panose="02000500000000000000" pitchFamily="2" charset="0"/>
              </a:rPr>
              <a:t> trimestre</a:t>
            </a:r>
          </a:p>
        </p:txBody>
      </p:sp>
    </p:spTree>
    <p:extLst>
      <p:ext uri="{BB962C8B-B14F-4D97-AF65-F5344CB8AC3E}">
        <p14:creationId xmlns:p14="http://schemas.microsoft.com/office/powerpoint/2010/main" val="3297408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581862" y="1727200"/>
            <a:ext cx="613187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SEXTA 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19 AL 23 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ABRIL</a:t>
            </a:r>
          </a:p>
        </p:txBody>
      </p:sp>
    </p:spTree>
    <p:extLst>
      <p:ext uri="{BB962C8B-B14F-4D97-AF65-F5344CB8AC3E}">
        <p14:creationId xmlns:p14="http://schemas.microsoft.com/office/powerpoint/2010/main" val="4001081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218181" y="1625600"/>
            <a:ext cx="638546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>
                <a:latin typeface="Candy Beans" panose="02000500000000000000" pitchFamily="2" charset="0"/>
              </a:rPr>
              <a:t>Durante esta semana</a:t>
            </a:r>
          </a:p>
          <a:p>
            <a:pPr algn="ctr"/>
            <a:r>
              <a:rPr lang="es-MX" sz="4400">
                <a:latin typeface="Candy Beans" panose="02000500000000000000" pitchFamily="2" charset="0"/>
              </a:rPr>
              <a:t> no se trabajo con </a:t>
            </a:r>
          </a:p>
          <a:p>
            <a:pPr algn="ctr"/>
            <a:r>
              <a:rPr lang="es-MX" sz="4400">
                <a:latin typeface="Candy Beans" panose="02000500000000000000" pitchFamily="2" charset="0"/>
              </a:rPr>
              <a:t>aprendizaje esperado</a:t>
            </a:r>
          </a:p>
          <a:p>
            <a:pPr algn="ctr"/>
            <a:r>
              <a:rPr lang="es-MX" sz="4400">
                <a:latin typeface="Candy Beans" panose="02000500000000000000" pitchFamily="2" charset="0"/>
              </a:rPr>
              <a:t>debido  a que se </a:t>
            </a:r>
          </a:p>
          <a:p>
            <a:pPr algn="ctr"/>
            <a:r>
              <a:rPr lang="es-MX" sz="4400">
                <a:latin typeface="Candy Beans" panose="02000500000000000000" pitchFamily="2" charset="0"/>
              </a:rPr>
              <a:t>comenzara </a:t>
            </a:r>
          </a:p>
          <a:p>
            <a:pPr algn="ctr"/>
            <a:r>
              <a:rPr lang="es-MX" sz="4400">
                <a:latin typeface="Candy Beans" panose="02000500000000000000" pitchFamily="2" charset="0"/>
              </a:rPr>
              <a:t>a trabajar con los </a:t>
            </a:r>
          </a:p>
          <a:p>
            <a:pPr algn="ctr"/>
            <a:r>
              <a:rPr lang="es-MX" sz="4400">
                <a:latin typeface="Candy Beans" panose="02000500000000000000" pitchFamily="2" charset="0"/>
              </a:rPr>
              <a:t> aprendizaje esperados </a:t>
            </a:r>
          </a:p>
          <a:p>
            <a:pPr algn="ctr"/>
            <a:r>
              <a:rPr lang="es-MX" sz="4400">
                <a:latin typeface="Candy Beans" panose="02000500000000000000" pitchFamily="2" charset="0"/>
              </a:rPr>
              <a:t>de CONAFE</a:t>
            </a:r>
          </a:p>
        </p:txBody>
      </p:sp>
    </p:spTree>
    <p:extLst>
      <p:ext uri="{BB962C8B-B14F-4D97-AF65-F5344CB8AC3E}">
        <p14:creationId xmlns:p14="http://schemas.microsoft.com/office/powerpoint/2010/main" val="2681066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555412" y="1727200"/>
            <a:ext cx="618477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SEPTIMA 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26 AL 30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ABRIL</a:t>
            </a:r>
          </a:p>
        </p:txBody>
      </p:sp>
    </p:spTree>
    <p:extLst>
      <p:ext uri="{BB962C8B-B14F-4D97-AF65-F5344CB8AC3E}">
        <p14:creationId xmlns:p14="http://schemas.microsoft.com/office/powerpoint/2010/main" val="47162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28700" y="401913"/>
            <a:ext cx="6129300" cy="78483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45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45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405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B45B677F-0D3C-4934-905B-91C3FF98D7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388256"/>
              </p:ext>
            </p:extLst>
          </p:nvPr>
        </p:nvGraphicFramePr>
        <p:xfrm>
          <a:off x="404664" y="1887142"/>
          <a:ext cx="6318702" cy="777681"/>
        </p:xfrm>
        <a:graphic>
          <a:graphicData uri="http://schemas.openxmlformats.org/drawingml/2006/table">
            <a:tbl>
              <a:tblPr firstRow="1" firstCol="1" bandRow="1"/>
              <a:tblGrid>
                <a:gridCol w="63187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5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Campo formativo/área de desarrollo: Mundo natural y social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52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esperado: </a:t>
                      </a:r>
                      <a:r>
                        <a:rPr lang="es-MX" sz="1200"/>
                        <a:t>Reconoce las partes de su cuerpo y su funcionamiento, y practica hábitos de higiene personal para mantenerse saludable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2AE4B9F-6193-4209-81F2-1BD36D03D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853606"/>
              </p:ext>
            </p:extLst>
          </p:nvPr>
        </p:nvGraphicFramePr>
        <p:xfrm>
          <a:off x="404664" y="2800966"/>
          <a:ext cx="6304222" cy="933032"/>
        </p:xfrm>
        <a:graphic>
          <a:graphicData uri="http://schemas.openxmlformats.org/drawingml/2006/table">
            <a:tbl>
              <a:tblPr firstRow="1" firstCol="1" bandRow="1"/>
              <a:tblGrid>
                <a:gridCol w="6304222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Indicadores: (se redactan en base al aprendizaje esperado)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Reconoce las partes de su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Menciona el funcionamiento de cada parte del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Practica hábitos de higiene personal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4158406-1FA3-4013-AA82-A82DBBCAE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857175"/>
              </p:ext>
            </p:extLst>
          </p:nvPr>
        </p:nvGraphicFramePr>
        <p:xfrm>
          <a:off x="398753" y="3845266"/>
          <a:ext cx="6304221" cy="590625"/>
        </p:xfrm>
        <a:graphic>
          <a:graphicData uri="http://schemas.openxmlformats.org/drawingml/2006/table">
            <a:tbl>
              <a:tblPr firstRow="1" firstCol="1" bandRow="1"/>
              <a:tblGrid>
                <a:gridCol w="630422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590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La alumna reconoce sin problemas las partes del cuerpo y menciona como podemos utilizar o dar uso a nuestras partes del cuerpo. Comenta que hábitos de higiene personal practica. </a:t>
                      </a: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4DB5EDF-5EEC-40F5-A0F5-006D4318A1B7}"/>
              </a:ext>
            </a:extLst>
          </p:cNvPr>
          <p:cNvSpPr txBox="1"/>
          <p:nvPr/>
        </p:nvSpPr>
        <p:spPr>
          <a:xfrm>
            <a:off x="398753" y="1277510"/>
            <a:ext cx="498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 alumno:Hannah Yanil Contreras Castillo</a:t>
            </a:r>
          </a:p>
        </p:txBody>
      </p:sp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162039DF-1292-42E5-A88C-AC6EFE3A5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196471"/>
              </p:ext>
            </p:extLst>
          </p:nvPr>
        </p:nvGraphicFramePr>
        <p:xfrm>
          <a:off x="353864" y="5778422"/>
          <a:ext cx="6318702" cy="777681"/>
        </p:xfrm>
        <a:graphic>
          <a:graphicData uri="http://schemas.openxmlformats.org/drawingml/2006/table">
            <a:tbl>
              <a:tblPr firstRow="1" firstCol="1" bandRow="1"/>
              <a:tblGrid>
                <a:gridCol w="63187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5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Campo formativo/área de desarrollo: Mundo natural y social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52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esperado: </a:t>
                      </a:r>
                      <a:r>
                        <a:rPr lang="es-MX" sz="1200"/>
                        <a:t>Reconoce las partes de su cuerpo y su funcionamiento, y practica hábitos de higiene personal para mantenerse saludable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71838DA-AFBE-4DDA-9488-A2AA42D76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150590"/>
              </p:ext>
            </p:extLst>
          </p:nvPr>
        </p:nvGraphicFramePr>
        <p:xfrm>
          <a:off x="353864" y="6692246"/>
          <a:ext cx="6304222" cy="933032"/>
        </p:xfrm>
        <a:graphic>
          <a:graphicData uri="http://schemas.openxmlformats.org/drawingml/2006/table">
            <a:tbl>
              <a:tblPr firstRow="1" firstCol="1" bandRow="1"/>
              <a:tblGrid>
                <a:gridCol w="6304222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Indicadores: (se redactan en base al aprendizaje esperado)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Reconoce las partes de su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Menciona el funcionamiento de cada parte del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Practica hábitos de higiene personal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77DA6BC-BA00-41BB-A2A2-51F949AFC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503985"/>
              </p:ext>
            </p:extLst>
          </p:nvPr>
        </p:nvGraphicFramePr>
        <p:xfrm>
          <a:off x="347953" y="7736546"/>
          <a:ext cx="6304221" cy="590625"/>
        </p:xfrm>
        <a:graphic>
          <a:graphicData uri="http://schemas.openxmlformats.org/drawingml/2006/table">
            <a:tbl>
              <a:tblPr firstRow="1" firstCol="1" bandRow="1"/>
              <a:tblGrid>
                <a:gridCol w="630422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590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El alumno reconoce las partes del cuerpo y menciona como podemos usarla. Menciona actividades de higiene de personal antes y después de la pandemia.</a:t>
                      </a: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04609E9E-38F7-4C7D-81E2-074CF983A07A}"/>
              </a:ext>
            </a:extLst>
          </p:cNvPr>
          <p:cNvSpPr txBox="1"/>
          <p:nvPr/>
        </p:nvSpPr>
        <p:spPr>
          <a:xfrm>
            <a:off x="347953" y="5168790"/>
            <a:ext cx="440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 alumno: Ignacio Gonzalez Orozco</a:t>
            </a:r>
          </a:p>
        </p:txBody>
      </p:sp>
    </p:spTree>
    <p:extLst>
      <p:ext uri="{BB962C8B-B14F-4D97-AF65-F5344CB8AC3E}">
        <p14:creationId xmlns:p14="http://schemas.microsoft.com/office/powerpoint/2010/main" val="211921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1247107" y="1727200"/>
            <a:ext cx="480137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PRIMER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1 AL 5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MARZO</a:t>
            </a:r>
          </a:p>
        </p:txBody>
      </p:sp>
    </p:spTree>
    <p:extLst>
      <p:ext uri="{BB962C8B-B14F-4D97-AF65-F5344CB8AC3E}">
        <p14:creationId xmlns:p14="http://schemas.microsoft.com/office/powerpoint/2010/main" val="178410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28700" y="401913"/>
            <a:ext cx="6129300" cy="78483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45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45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405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B45B677F-0D3C-4934-905B-91C3FF98D7AD}"/>
              </a:ext>
            </a:extLst>
          </p:cNvPr>
          <p:cNvGraphicFramePr>
            <a:graphicFrameLocks/>
          </p:cNvGraphicFramePr>
          <p:nvPr/>
        </p:nvGraphicFramePr>
        <p:xfrm>
          <a:off x="404664" y="1887142"/>
          <a:ext cx="6318702" cy="777681"/>
        </p:xfrm>
        <a:graphic>
          <a:graphicData uri="http://schemas.openxmlformats.org/drawingml/2006/table">
            <a:tbl>
              <a:tblPr firstRow="1" firstCol="1" bandRow="1"/>
              <a:tblGrid>
                <a:gridCol w="63187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5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Campo formativo/área de desarrollo: Mundo natural y social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52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esperado: </a:t>
                      </a:r>
                      <a:r>
                        <a:rPr lang="es-MX" sz="1200"/>
                        <a:t>Reconoce las partes de su cuerpo y su funcionamiento, y practica hábitos de higiene personal para mantenerse saludable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2AE4B9F-6193-4209-81F2-1BD36D03DC58}"/>
              </a:ext>
            </a:extLst>
          </p:cNvPr>
          <p:cNvGraphicFramePr>
            <a:graphicFrameLocks noGrp="1"/>
          </p:cNvGraphicFramePr>
          <p:nvPr/>
        </p:nvGraphicFramePr>
        <p:xfrm>
          <a:off x="404664" y="2800966"/>
          <a:ext cx="6304222" cy="933032"/>
        </p:xfrm>
        <a:graphic>
          <a:graphicData uri="http://schemas.openxmlformats.org/drawingml/2006/table">
            <a:tbl>
              <a:tblPr firstRow="1" firstCol="1" bandRow="1"/>
              <a:tblGrid>
                <a:gridCol w="6304222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Indicadores: (se redactan en base al aprendizaje esperado)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Reconoce las partes de su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Menciona el funcionamiento de cada parte del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Practica hábitos de higiene personal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4158406-1FA3-4013-AA82-A82DBBCAE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340018"/>
              </p:ext>
            </p:extLst>
          </p:nvPr>
        </p:nvGraphicFramePr>
        <p:xfrm>
          <a:off x="398753" y="3845266"/>
          <a:ext cx="6304221" cy="590625"/>
        </p:xfrm>
        <a:graphic>
          <a:graphicData uri="http://schemas.openxmlformats.org/drawingml/2006/table">
            <a:tbl>
              <a:tblPr firstRow="1" firstCol="1" bandRow="1"/>
              <a:tblGrid>
                <a:gridCol w="630422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590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Reconoce las partes del cuerpo que utiliza y menciona como cuida su higiene personal.</a:t>
                      </a: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4DB5EDF-5EEC-40F5-A0F5-006D4318A1B7}"/>
              </a:ext>
            </a:extLst>
          </p:cNvPr>
          <p:cNvSpPr txBox="1"/>
          <p:nvPr/>
        </p:nvSpPr>
        <p:spPr>
          <a:xfrm>
            <a:off x="398753" y="1277510"/>
            <a:ext cx="432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 alumno:Iker Uriel Ortiz Martinez</a:t>
            </a:r>
          </a:p>
        </p:txBody>
      </p:sp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162039DF-1292-42E5-A88C-AC6EFE3A577A}"/>
              </a:ext>
            </a:extLst>
          </p:cNvPr>
          <p:cNvGraphicFramePr>
            <a:graphicFrameLocks/>
          </p:cNvGraphicFramePr>
          <p:nvPr/>
        </p:nvGraphicFramePr>
        <p:xfrm>
          <a:off x="353864" y="5778422"/>
          <a:ext cx="6318702" cy="777681"/>
        </p:xfrm>
        <a:graphic>
          <a:graphicData uri="http://schemas.openxmlformats.org/drawingml/2006/table">
            <a:tbl>
              <a:tblPr firstRow="1" firstCol="1" bandRow="1"/>
              <a:tblGrid>
                <a:gridCol w="63187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5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Campo formativo/área de desarrollo: Mundo natural y social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52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esperado: </a:t>
                      </a:r>
                      <a:r>
                        <a:rPr lang="es-MX" sz="1200"/>
                        <a:t>Reconoce las partes de su cuerpo y su funcionamiento, y practica hábitos de higiene personal para mantenerse saludable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71838DA-AFBE-4DDA-9488-A2AA42D7628B}"/>
              </a:ext>
            </a:extLst>
          </p:cNvPr>
          <p:cNvGraphicFramePr>
            <a:graphicFrameLocks noGrp="1"/>
          </p:cNvGraphicFramePr>
          <p:nvPr/>
        </p:nvGraphicFramePr>
        <p:xfrm>
          <a:off x="353864" y="6692246"/>
          <a:ext cx="6304222" cy="933032"/>
        </p:xfrm>
        <a:graphic>
          <a:graphicData uri="http://schemas.openxmlformats.org/drawingml/2006/table">
            <a:tbl>
              <a:tblPr firstRow="1" firstCol="1" bandRow="1"/>
              <a:tblGrid>
                <a:gridCol w="6304222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Indicadores: (se redactan en base al aprendizaje esperado)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Reconoce las partes de su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Menciona el funcionamiento de cada parte del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Practica hábitos de higiene personal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77DA6BC-BA00-41BB-A2A2-51F949AFC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249009"/>
              </p:ext>
            </p:extLst>
          </p:nvPr>
        </p:nvGraphicFramePr>
        <p:xfrm>
          <a:off x="347953" y="7736546"/>
          <a:ext cx="6304221" cy="590625"/>
        </p:xfrm>
        <a:graphic>
          <a:graphicData uri="http://schemas.openxmlformats.org/drawingml/2006/table">
            <a:tbl>
              <a:tblPr firstRow="1" firstCol="1" bandRow="1"/>
              <a:tblGrid>
                <a:gridCol w="630422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590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 La alumna menciona de que manera le ayudan las partes del cuerpo para realizar las actividades y menciona como practica los hábitos de higiene.</a:t>
                      </a: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04609E9E-38F7-4C7D-81E2-074CF983A07A}"/>
              </a:ext>
            </a:extLst>
          </p:cNvPr>
          <p:cNvSpPr txBox="1"/>
          <p:nvPr/>
        </p:nvSpPr>
        <p:spPr>
          <a:xfrm>
            <a:off x="347953" y="5168790"/>
            <a:ext cx="525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 alumno: Casandra Noemi Pineda Martinez</a:t>
            </a:r>
          </a:p>
        </p:txBody>
      </p:sp>
    </p:spTree>
    <p:extLst>
      <p:ext uri="{BB962C8B-B14F-4D97-AF65-F5344CB8AC3E}">
        <p14:creationId xmlns:p14="http://schemas.microsoft.com/office/powerpoint/2010/main" val="4090938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28700" y="401913"/>
            <a:ext cx="6129300" cy="78483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45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45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405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B45B677F-0D3C-4934-905B-91C3FF98D7AD}"/>
              </a:ext>
            </a:extLst>
          </p:cNvPr>
          <p:cNvGraphicFramePr>
            <a:graphicFrameLocks/>
          </p:cNvGraphicFramePr>
          <p:nvPr/>
        </p:nvGraphicFramePr>
        <p:xfrm>
          <a:off x="404664" y="1887142"/>
          <a:ext cx="6318702" cy="777681"/>
        </p:xfrm>
        <a:graphic>
          <a:graphicData uri="http://schemas.openxmlformats.org/drawingml/2006/table">
            <a:tbl>
              <a:tblPr firstRow="1" firstCol="1" bandRow="1"/>
              <a:tblGrid>
                <a:gridCol w="63187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5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Campo formativo/área de desarrollo: Mundo natural y social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52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esperado: </a:t>
                      </a:r>
                      <a:r>
                        <a:rPr lang="es-MX" sz="1200"/>
                        <a:t>Reconoce las partes de su cuerpo y su funcionamiento, y practica hábitos de higiene personal para mantenerse saludable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2AE4B9F-6193-4209-81F2-1BD36D03DC58}"/>
              </a:ext>
            </a:extLst>
          </p:cNvPr>
          <p:cNvGraphicFramePr>
            <a:graphicFrameLocks noGrp="1"/>
          </p:cNvGraphicFramePr>
          <p:nvPr/>
        </p:nvGraphicFramePr>
        <p:xfrm>
          <a:off x="404664" y="2800966"/>
          <a:ext cx="6304222" cy="933032"/>
        </p:xfrm>
        <a:graphic>
          <a:graphicData uri="http://schemas.openxmlformats.org/drawingml/2006/table">
            <a:tbl>
              <a:tblPr firstRow="1" firstCol="1" bandRow="1"/>
              <a:tblGrid>
                <a:gridCol w="6304222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Indicadores: (se redactan en base al aprendizaje esperado)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Reconoce las partes de su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Menciona el funcionamiento de cada parte del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Practica hábitos de higiene personal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4158406-1FA3-4013-AA82-A82DBBCAE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38961"/>
              </p:ext>
            </p:extLst>
          </p:nvPr>
        </p:nvGraphicFramePr>
        <p:xfrm>
          <a:off x="398753" y="3845266"/>
          <a:ext cx="6304221" cy="590625"/>
        </p:xfrm>
        <a:graphic>
          <a:graphicData uri="http://schemas.openxmlformats.org/drawingml/2006/table">
            <a:tbl>
              <a:tblPr firstRow="1" firstCol="1" bandRow="1"/>
              <a:tblGrid>
                <a:gridCol w="630422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590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La alumna menciona las partes del cuerpo</a:t>
                      </a: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4DB5EDF-5EEC-40F5-A0F5-006D4318A1B7}"/>
              </a:ext>
            </a:extLst>
          </p:cNvPr>
          <p:cNvSpPr txBox="1"/>
          <p:nvPr/>
        </p:nvSpPr>
        <p:spPr>
          <a:xfrm>
            <a:off x="398753" y="1277510"/>
            <a:ext cx="474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 alumno:Karely de Jesus Torres Torres</a:t>
            </a:r>
          </a:p>
        </p:txBody>
      </p:sp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162039DF-1292-42E5-A88C-AC6EFE3A577A}"/>
              </a:ext>
            </a:extLst>
          </p:cNvPr>
          <p:cNvGraphicFramePr>
            <a:graphicFrameLocks/>
          </p:cNvGraphicFramePr>
          <p:nvPr/>
        </p:nvGraphicFramePr>
        <p:xfrm>
          <a:off x="353864" y="5778422"/>
          <a:ext cx="6318702" cy="777681"/>
        </p:xfrm>
        <a:graphic>
          <a:graphicData uri="http://schemas.openxmlformats.org/drawingml/2006/table">
            <a:tbl>
              <a:tblPr firstRow="1" firstCol="1" bandRow="1"/>
              <a:tblGrid>
                <a:gridCol w="63187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5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Campo formativo/área de desarrollo: Mundo natural y social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52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esperado: </a:t>
                      </a:r>
                      <a:r>
                        <a:rPr lang="es-MX" sz="1200"/>
                        <a:t>Reconoce las partes de su cuerpo y su funcionamiento, y practica hábitos de higiene personal para mantenerse saludable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71838DA-AFBE-4DDA-9488-A2AA42D7628B}"/>
              </a:ext>
            </a:extLst>
          </p:cNvPr>
          <p:cNvGraphicFramePr>
            <a:graphicFrameLocks noGrp="1"/>
          </p:cNvGraphicFramePr>
          <p:nvPr/>
        </p:nvGraphicFramePr>
        <p:xfrm>
          <a:off x="353864" y="6692246"/>
          <a:ext cx="6304222" cy="933032"/>
        </p:xfrm>
        <a:graphic>
          <a:graphicData uri="http://schemas.openxmlformats.org/drawingml/2006/table">
            <a:tbl>
              <a:tblPr firstRow="1" firstCol="1" bandRow="1"/>
              <a:tblGrid>
                <a:gridCol w="6304222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Indicadores: (se redactan en base al aprendizaje esperado)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Reconoce las partes de su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Menciona el funcionamiento de cada parte del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Practica hábitos de higiene personal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77DA6BC-BA00-41BB-A2A2-51F949AFC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64197"/>
              </p:ext>
            </p:extLst>
          </p:nvPr>
        </p:nvGraphicFramePr>
        <p:xfrm>
          <a:off x="347953" y="7736546"/>
          <a:ext cx="6304221" cy="590625"/>
        </p:xfrm>
        <a:graphic>
          <a:graphicData uri="http://schemas.openxmlformats.org/drawingml/2006/table">
            <a:tbl>
              <a:tblPr firstRow="1" firstCol="1" bandRow="1"/>
              <a:tblGrid>
                <a:gridCol w="630422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590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La alumna menciona partes del cuerpo y como le ayudana realizar actividades, asi como los hábitos de higiene que tienen en su familia.</a:t>
                      </a: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04609E9E-38F7-4C7D-81E2-074CF983A07A}"/>
              </a:ext>
            </a:extLst>
          </p:cNvPr>
          <p:cNvSpPr txBox="1"/>
          <p:nvPr/>
        </p:nvSpPr>
        <p:spPr>
          <a:xfrm>
            <a:off x="347953" y="5168790"/>
            <a:ext cx="5393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 alumno: Melany Victoria Martinez Martinez</a:t>
            </a:r>
          </a:p>
        </p:txBody>
      </p:sp>
    </p:spTree>
    <p:extLst>
      <p:ext uri="{BB962C8B-B14F-4D97-AF65-F5344CB8AC3E}">
        <p14:creationId xmlns:p14="http://schemas.microsoft.com/office/powerpoint/2010/main" val="3849836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28700" y="401913"/>
            <a:ext cx="6129300" cy="78483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45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45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405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B45B677F-0D3C-4934-905B-91C3FF98D7AD}"/>
              </a:ext>
            </a:extLst>
          </p:cNvPr>
          <p:cNvGraphicFramePr>
            <a:graphicFrameLocks/>
          </p:cNvGraphicFramePr>
          <p:nvPr/>
        </p:nvGraphicFramePr>
        <p:xfrm>
          <a:off x="404664" y="1887142"/>
          <a:ext cx="6318702" cy="777681"/>
        </p:xfrm>
        <a:graphic>
          <a:graphicData uri="http://schemas.openxmlformats.org/drawingml/2006/table">
            <a:tbl>
              <a:tblPr firstRow="1" firstCol="1" bandRow="1"/>
              <a:tblGrid>
                <a:gridCol w="63187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5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Campo formativo/área de desarrollo: Mundo natural y social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52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esperado: </a:t>
                      </a:r>
                      <a:r>
                        <a:rPr lang="es-MX" sz="1200"/>
                        <a:t>Reconoce las partes de su cuerpo y su funcionamiento, y practica hábitos de higiene personal para mantenerse saludable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2AE4B9F-6193-4209-81F2-1BD36D03DC58}"/>
              </a:ext>
            </a:extLst>
          </p:cNvPr>
          <p:cNvGraphicFramePr>
            <a:graphicFrameLocks noGrp="1"/>
          </p:cNvGraphicFramePr>
          <p:nvPr/>
        </p:nvGraphicFramePr>
        <p:xfrm>
          <a:off x="404664" y="2800966"/>
          <a:ext cx="6304222" cy="933032"/>
        </p:xfrm>
        <a:graphic>
          <a:graphicData uri="http://schemas.openxmlformats.org/drawingml/2006/table">
            <a:tbl>
              <a:tblPr firstRow="1" firstCol="1" bandRow="1"/>
              <a:tblGrid>
                <a:gridCol w="6304222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Indicadores: (se redactan en base al aprendizaje esperado)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Reconoce las partes de su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Menciona el funcionamiento de cada parte del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Practica hábitos de higiene personal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4158406-1FA3-4013-AA82-A82DBBCAE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83901"/>
              </p:ext>
            </p:extLst>
          </p:nvPr>
        </p:nvGraphicFramePr>
        <p:xfrm>
          <a:off x="398753" y="3845266"/>
          <a:ext cx="6304221" cy="590625"/>
        </p:xfrm>
        <a:graphic>
          <a:graphicData uri="http://schemas.openxmlformats.org/drawingml/2006/table">
            <a:tbl>
              <a:tblPr firstRow="1" firstCol="1" bandRow="1"/>
              <a:tblGrid>
                <a:gridCol w="630422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590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El alumno menciona las partes del cuerpo, y el funcionamiento que tiene, comenta de manera general los hábitos de higiene personal y cada cuando lo realiza.</a:t>
                      </a: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4DB5EDF-5EEC-40F5-A0F5-006D4318A1B7}"/>
              </a:ext>
            </a:extLst>
          </p:cNvPr>
          <p:cNvSpPr txBox="1"/>
          <p:nvPr/>
        </p:nvSpPr>
        <p:spPr>
          <a:xfrm>
            <a:off x="398753" y="1277510"/>
            <a:ext cx="429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 alumno:Eduardo Campos Torres</a:t>
            </a:r>
          </a:p>
        </p:txBody>
      </p:sp>
    </p:spTree>
    <p:extLst>
      <p:ext uri="{BB962C8B-B14F-4D97-AF65-F5344CB8AC3E}">
        <p14:creationId xmlns:p14="http://schemas.microsoft.com/office/powerpoint/2010/main" val="1455338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1113257" y="1727200"/>
            <a:ext cx="506908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NOVENA 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3 AL 7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ABRIL</a:t>
            </a:r>
          </a:p>
        </p:txBody>
      </p:sp>
    </p:spTree>
    <p:extLst>
      <p:ext uri="{BB962C8B-B14F-4D97-AF65-F5344CB8AC3E}">
        <p14:creationId xmlns:p14="http://schemas.microsoft.com/office/powerpoint/2010/main" val="423436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CuadroTexto">
            <a:extLst>
              <a:ext uri="{FF2B5EF4-FFF2-40B4-BE49-F238E27FC236}">
                <a16:creationId xmlns:a16="http://schemas.microsoft.com/office/drawing/2014/main" id="{DC962B4B-7F24-4F40-A183-448B01DF8140}"/>
              </a:ext>
            </a:extLst>
          </p:cNvPr>
          <p:cNvSpPr txBox="1"/>
          <p:nvPr/>
        </p:nvSpPr>
        <p:spPr>
          <a:xfrm>
            <a:off x="560044" y="313427"/>
            <a:ext cx="6260544" cy="101566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60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60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540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3D9BD630-295A-48BF-AFA3-C4DB8D0697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20253"/>
              </p:ext>
            </p:extLst>
          </p:nvPr>
        </p:nvGraphicFramePr>
        <p:xfrm>
          <a:off x="201999" y="1770003"/>
          <a:ext cx="6454002" cy="1304608"/>
        </p:xfrm>
        <a:graphic>
          <a:graphicData uri="http://schemas.openxmlformats.org/drawingml/2006/table">
            <a:tbl>
              <a:tblPr firstRow="1" firstCol="1" bandRow="1"/>
              <a:tblGrid>
                <a:gridCol w="64540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50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Mundo natural y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14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I</a:t>
                      </a:r>
                      <a:r>
                        <a:rPr lang="es-MX" sz="1600"/>
                        <a:t>dentifica algunos alimentos que hay en su comunidad que le aportan mayor beneficio a su salud, para luego reconocer la necesidad de consumir de manera higiénica la variedad de alimentos del plato del bien comer acorde a su contexto.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F920E68-9F13-4894-B701-8032DB044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799476"/>
              </p:ext>
            </p:extLst>
          </p:nvPr>
        </p:nvGraphicFramePr>
        <p:xfrm>
          <a:off x="201999" y="3291026"/>
          <a:ext cx="6439211" cy="1043688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algunos alimentos que hay en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cuales le aportan mayor beneficio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la importancia de consumir de manera higienica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782BFADB-8D25-40AC-A7D4-8B6127B16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30010"/>
              </p:ext>
            </p:extLst>
          </p:nvPr>
        </p:nvGraphicFramePr>
        <p:xfrm>
          <a:off x="209394" y="4407566"/>
          <a:ext cx="6439211" cy="684848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117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La alumna reconoce los alimentos que se cosechan en la comunidad, asi como las que se consumen en su casa, menciona cuales le aportan mas beneficio para su salud, y reconoce la importancia de lavar cada alimento. 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E36B7629-582C-4984-9551-FA4BA17F05F0}"/>
              </a:ext>
            </a:extLst>
          </p:cNvPr>
          <p:cNvSpPr txBox="1"/>
          <p:nvPr/>
        </p:nvSpPr>
        <p:spPr>
          <a:xfrm>
            <a:off x="295884" y="1320800"/>
            <a:ext cx="5092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del alumno: Hannah Yanil Contreras Castillo</a:t>
            </a:r>
          </a:p>
        </p:txBody>
      </p:sp>
      <p:graphicFrame>
        <p:nvGraphicFramePr>
          <p:cNvPr id="13" name="Marcador de contenido 3">
            <a:extLst>
              <a:ext uri="{FF2B5EF4-FFF2-40B4-BE49-F238E27FC236}">
                <a16:creationId xmlns:a16="http://schemas.microsoft.com/office/drawing/2014/main" id="{861E9E04-B11E-4B51-80FC-8A28AFAFED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783374"/>
              </p:ext>
            </p:extLst>
          </p:nvPr>
        </p:nvGraphicFramePr>
        <p:xfrm>
          <a:off x="212159" y="5478403"/>
          <a:ext cx="6454002" cy="1304608"/>
        </p:xfrm>
        <a:graphic>
          <a:graphicData uri="http://schemas.openxmlformats.org/drawingml/2006/table">
            <a:tbl>
              <a:tblPr firstRow="1" firstCol="1" bandRow="1"/>
              <a:tblGrid>
                <a:gridCol w="64540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50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Mundo natural y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14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I</a:t>
                      </a:r>
                      <a:r>
                        <a:rPr lang="es-MX" sz="1600"/>
                        <a:t>dentifica algunos alimentos que hay en su comunidad que le aportan mayor beneficio a su salud, para luego reconocer la necesidad de consumir de manera higiénica la variedad de alimentos del plato del bien comer acorde a su contexto.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D056BBA3-3D96-468F-B1A8-87D0BA4E8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779414"/>
              </p:ext>
            </p:extLst>
          </p:nvPr>
        </p:nvGraphicFramePr>
        <p:xfrm>
          <a:off x="212159" y="6999426"/>
          <a:ext cx="6439211" cy="1043688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algunos alimentos que hay en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cuales le aportan mayor beneficio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la importancia de consumir de manera higienica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19C89160-7C7C-41B5-BD69-05EA4063C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372231"/>
              </p:ext>
            </p:extLst>
          </p:nvPr>
        </p:nvGraphicFramePr>
        <p:xfrm>
          <a:off x="219554" y="8236286"/>
          <a:ext cx="6439211" cy="684848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117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La alumna menciona alguna de los alimentos que pueden encontrar en la comunidad, menciona cuales alimentos aportan un mayor beneficio y cual es la importancia de lavar los alimentos que consumimos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65936A4C-9F24-4539-A642-433FFA785A05}"/>
              </a:ext>
            </a:extLst>
          </p:cNvPr>
          <p:cNvSpPr txBox="1"/>
          <p:nvPr/>
        </p:nvSpPr>
        <p:spPr>
          <a:xfrm>
            <a:off x="306044" y="5113424"/>
            <a:ext cx="536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del alumno: Casandra Noemi Pineda Martinez </a:t>
            </a:r>
          </a:p>
        </p:txBody>
      </p:sp>
    </p:spTree>
    <p:extLst>
      <p:ext uri="{BB962C8B-B14F-4D97-AF65-F5344CB8AC3E}">
        <p14:creationId xmlns:p14="http://schemas.microsoft.com/office/powerpoint/2010/main" val="663279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CuadroTexto">
            <a:extLst>
              <a:ext uri="{FF2B5EF4-FFF2-40B4-BE49-F238E27FC236}">
                <a16:creationId xmlns:a16="http://schemas.microsoft.com/office/drawing/2014/main" id="{DC962B4B-7F24-4F40-A183-448B01DF8140}"/>
              </a:ext>
            </a:extLst>
          </p:cNvPr>
          <p:cNvSpPr txBox="1"/>
          <p:nvPr/>
        </p:nvSpPr>
        <p:spPr>
          <a:xfrm>
            <a:off x="560044" y="313427"/>
            <a:ext cx="6260544" cy="101566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60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60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540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3D9BD630-295A-48BF-AFA3-C4DB8D06973C}"/>
              </a:ext>
            </a:extLst>
          </p:cNvPr>
          <p:cNvGraphicFramePr>
            <a:graphicFrameLocks/>
          </p:cNvGraphicFramePr>
          <p:nvPr/>
        </p:nvGraphicFramePr>
        <p:xfrm>
          <a:off x="201999" y="1770003"/>
          <a:ext cx="6454002" cy="1304608"/>
        </p:xfrm>
        <a:graphic>
          <a:graphicData uri="http://schemas.openxmlformats.org/drawingml/2006/table">
            <a:tbl>
              <a:tblPr firstRow="1" firstCol="1" bandRow="1"/>
              <a:tblGrid>
                <a:gridCol w="64540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50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Mundo natural y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14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I</a:t>
                      </a:r>
                      <a:r>
                        <a:rPr lang="es-MX" sz="1600"/>
                        <a:t>dentifica algunos alimentos que hay en su comunidad que le aportan mayor beneficio a su salud, para luego reconocer la necesidad de consumir de manera higiénica la variedad de alimentos del plato del bien comer acorde a su contexto.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F920E68-9F13-4894-B701-8032DB044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36690"/>
              </p:ext>
            </p:extLst>
          </p:nvPr>
        </p:nvGraphicFramePr>
        <p:xfrm>
          <a:off x="201999" y="3291026"/>
          <a:ext cx="6439211" cy="1043688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algunos alimentos que hay en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cuales le aportan mayor beneficio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la importancia de consumir de manera higienica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782BFADB-8D25-40AC-A7D4-8B6127B16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98879"/>
              </p:ext>
            </p:extLst>
          </p:nvPr>
        </p:nvGraphicFramePr>
        <p:xfrm>
          <a:off x="209394" y="4404061"/>
          <a:ext cx="6439211" cy="684848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117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Menciona que en las labores se cosechan algunos alimentos asi como reconoce porque es importante alimentarnos bien y tener siempre limpios los alimentos.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E36B7629-582C-4984-9551-FA4BA17F05F0}"/>
              </a:ext>
            </a:extLst>
          </p:cNvPr>
          <p:cNvSpPr txBox="1"/>
          <p:nvPr/>
        </p:nvSpPr>
        <p:spPr>
          <a:xfrm>
            <a:off x="295884" y="1320800"/>
            <a:ext cx="439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del alumno: Eduardo Campos Torres</a:t>
            </a:r>
          </a:p>
        </p:txBody>
      </p:sp>
      <p:graphicFrame>
        <p:nvGraphicFramePr>
          <p:cNvPr id="13" name="Marcador de contenido 3">
            <a:extLst>
              <a:ext uri="{FF2B5EF4-FFF2-40B4-BE49-F238E27FC236}">
                <a16:creationId xmlns:a16="http://schemas.microsoft.com/office/drawing/2014/main" id="{861E9E04-B11E-4B51-80FC-8A28AFAFEDA2}"/>
              </a:ext>
            </a:extLst>
          </p:cNvPr>
          <p:cNvGraphicFramePr>
            <a:graphicFrameLocks/>
          </p:cNvGraphicFramePr>
          <p:nvPr/>
        </p:nvGraphicFramePr>
        <p:xfrm>
          <a:off x="212159" y="5478403"/>
          <a:ext cx="6454002" cy="1304608"/>
        </p:xfrm>
        <a:graphic>
          <a:graphicData uri="http://schemas.openxmlformats.org/drawingml/2006/table">
            <a:tbl>
              <a:tblPr firstRow="1" firstCol="1" bandRow="1"/>
              <a:tblGrid>
                <a:gridCol w="64540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50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Mundo natural y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14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I</a:t>
                      </a:r>
                      <a:r>
                        <a:rPr lang="es-MX" sz="1600"/>
                        <a:t>dentifica algunos alimentos que hay en su comunidad que le aportan mayor beneficio a su salud, para luego reconocer la necesidad de consumir de manera higiénica la variedad de alimentos del plato del bien comer acorde a su contexto.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D056BBA3-3D96-468F-B1A8-87D0BA4E8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46671"/>
              </p:ext>
            </p:extLst>
          </p:nvPr>
        </p:nvGraphicFramePr>
        <p:xfrm>
          <a:off x="212159" y="6999426"/>
          <a:ext cx="6439211" cy="1043688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algunos alimentos que hay en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cuales le aportan mayor beneficio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la importancia de consumir de manera higienica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19C89160-7C7C-41B5-BD69-05EA4063C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375355"/>
              </p:ext>
            </p:extLst>
          </p:nvPr>
        </p:nvGraphicFramePr>
        <p:xfrm>
          <a:off x="219554" y="8236286"/>
          <a:ext cx="6439211" cy="456565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117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Menciona algunos alimentos que tiene en casa y cuales le ayudan tener una buena alimentación y beneficios.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65936A4C-9F24-4539-A642-433FFA785A05}"/>
              </a:ext>
            </a:extLst>
          </p:cNvPr>
          <p:cNvSpPr txBox="1"/>
          <p:nvPr/>
        </p:nvSpPr>
        <p:spPr>
          <a:xfrm>
            <a:off x="306044" y="5029200"/>
            <a:ext cx="484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del alumno: Karely de Jesus Torres Torres</a:t>
            </a:r>
          </a:p>
        </p:txBody>
      </p:sp>
    </p:spTree>
    <p:extLst>
      <p:ext uri="{BB962C8B-B14F-4D97-AF65-F5344CB8AC3E}">
        <p14:creationId xmlns:p14="http://schemas.microsoft.com/office/powerpoint/2010/main" val="441269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826321" y="1727200"/>
            <a:ext cx="564295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DECIMA 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10 AL 14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ABRIL</a:t>
            </a:r>
          </a:p>
        </p:txBody>
      </p:sp>
    </p:spTree>
    <p:extLst>
      <p:ext uri="{BB962C8B-B14F-4D97-AF65-F5344CB8AC3E}">
        <p14:creationId xmlns:p14="http://schemas.microsoft.com/office/powerpoint/2010/main" val="3977204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0757" y="400050"/>
            <a:ext cx="64414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/>
              <a:t>La evaluacion no se pudo realizar, debido a que se tuvo un problema</a:t>
            </a:r>
          </a:p>
          <a:p>
            <a:r>
              <a:rPr lang="es-MX" sz="3600"/>
              <a:t>con el telefono en donde se contaba con las evidencias que las </a:t>
            </a:r>
          </a:p>
          <a:p>
            <a:r>
              <a:rPr lang="es-MX" sz="3600"/>
              <a:t>madres de familia  enviaro. </a:t>
            </a:r>
          </a:p>
          <a:p>
            <a:r>
              <a:rPr lang="es-MX" sz="3600"/>
              <a:t>Para la proxima semana ya quedara lista esta parte.</a:t>
            </a:r>
          </a:p>
        </p:txBody>
      </p:sp>
    </p:spTree>
    <p:extLst>
      <p:ext uri="{BB962C8B-B14F-4D97-AF65-F5344CB8AC3E}">
        <p14:creationId xmlns:p14="http://schemas.microsoft.com/office/powerpoint/2010/main" val="1496107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963377" y="1727200"/>
            <a:ext cx="536884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ONCEAVA 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31 AL 4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JUNIO</a:t>
            </a:r>
          </a:p>
        </p:txBody>
      </p:sp>
    </p:spTree>
    <p:extLst>
      <p:ext uri="{BB962C8B-B14F-4D97-AF65-F5344CB8AC3E}">
        <p14:creationId xmlns:p14="http://schemas.microsoft.com/office/powerpoint/2010/main" val="2107232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>
            <a:extLst>
              <a:ext uri="{FF2B5EF4-FFF2-40B4-BE49-F238E27FC236}">
                <a16:creationId xmlns:a16="http://schemas.microsoft.com/office/drawing/2014/main" id="{52AAEA81-317D-4F9B-BB2A-645803BF64C3}"/>
              </a:ext>
            </a:extLst>
          </p:cNvPr>
          <p:cNvSpPr txBox="1"/>
          <p:nvPr/>
        </p:nvSpPr>
        <p:spPr>
          <a:xfrm>
            <a:off x="576064" y="346219"/>
            <a:ext cx="8172400" cy="101566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60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60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540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0286F615-7104-4D24-993C-C7929368F8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942132"/>
              </p:ext>
            </p:extLst>
          </p:nvPr>
        </p:nvGraphicFramePr>
        <p:xfrm>
          <a:off x="340360" y="1841036"/>
          <a:ext cx="6177280" cy="770687"/>
        </p:xfrm>
        <a:graphic>
          <a:graphicData uri="http://schemas.openxmlformats.org/drawingml/2006/table">
            <a:tbl>
              <a:tblPr firstRow="1" firstCol="1" bandRow="1"/>
              <a:tblGrid>
                <a:gridCol w="6177280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60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comunicacion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388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esperado:I</a:t>
                      </a:r>
                      <a:r>
                        <a:rPr lang="es-MX" sz="1600"/>
                        <a:t>dentifica su nombre y otros datos personales en diversos documentos.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9C71957-7B8A-42AE-94FA-947394C51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053822"/>
              </p:ext>
            </p:extLst>
          </p:nvPr>
        </p:nvGraphicFramePr>
        <p:xfrm>
          <a:off x="202459" y="2725118"/>
          <a:ext cx="6543781" cy="1244044"/>
        </p:xfrm>
        <a:graphic>
          <a:graphicData uri="http://schemas.openxmlformats.org/drawingml/2006/table">
            <a:tbl>
              <a:tblPr firstRow="1" firstCol="1" bandRow="1"/>
              <a:tblGrid>
                <a:gridCol w="6543781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 inicial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6D4BA52-4C13-4765-A3F3-4097CC7AC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888685"/>
              </p:ext>
            </p:extLst>
          </p:nvPr>
        </p:nvGraphicFramePr>
        <p:xfrm>
          <a:off x="202459" y="4178250"/>
          <a:ext cx="6543780" cy="787500"/>
        </p:xfrm>
        <a:graphic>
          <a:graphicData uri="http://schemas.openxmlformats.org/drawingml/2006/table">
            <a:tbl>
              <a:tblPr firstRow="1" firstCol="1" bandRow="1"/>
              <a:tblGrid>
                <a:gridCol w="6543780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787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No se le dificulta  identificarlo y escribirlo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C40C306-E0AA-446D-8681-C0FCCEC61BCB}"/>
              </a:ext>
            </a:extLst>
          </p:cNvPr>
          <p:cNvSpPr txBox="1"/>
          <p:nvPr/>
        </p:nvSpPr>
        <p:spPr>
          <a:xfrm>
            <a:off x="576064" y="1382501"/>
            <a:ext cx="430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Nombre: Casandra  Noemi Pineda Martinez </a:t>
            </a:r>
          </a:p>
        </p:txBody>
      </p:sp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D1670A4A-140F-4E67-8C63-ECE6D8D8D5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66137"/>
              </p:ext>
            </p:extLst>
          </p:nvPr>
        </p:nvGraphicFramePr>
        <p:xfrm>
          <a:off x="351261" y="5424285"/>
          <a:ext cx="6177280" cy="770687"/>
        </p:xfrm>
        <a:graphic>
          <a:graphicData uri="http://schemas.openxmlformats.org/drawingml/2006/table">
            <a:tbl>
              <a:tblPr firstRow="1" firstCol="1" bandRow="1"/>
              <a:tblGrid>
                <a:gridCol w="6177280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60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comunicacion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388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esperado:I</a:t>
                      </a:r>
                      <a:r>
                        <a:rPr lang="es-MX" sz="1600"/>
                        <a:t>dentifica su nombre y otros datos personales en diversos documentos.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D0E04B7-645A-4343-9CF6-D5A42B1A3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656584"/>
              </p:ext>
            </p:extLst>
          </p:nvPr>
        </p:nvGraphicFramePr>
        <p:xfrm>
          <a:off x="213360" y="6308367"/>
          <a:ext cx="6543781" cy="1244044"/>
        </p:xfrm>
        <a:graphic>
          <a:graphicData uri="http://schemas.openxmlformats.org/drawingml/2006/table">
            <a:tbl>
              <a:tblPr firstRow="1" firstCol="1" bandRow="1"/>
              <a:tblGrid>
                <a:gridCol w="6543781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 inicial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D77F5872-62F2-4B2F-BEA9-CEBC15E50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065729"/>
              </p:ext>
            </p:extLst>
          </p:nvPr>
        </p:nvGraphicFramePr>
        <p:xfrm>
          <a:off x="213360" y="7761499"/>
          <a:ext cx="6543780" cy="787500"/>
        </p:xfrm>
        <a:graphic>
          <a:graphicData uri="http://schemas.openxmlformats.org/drawingml/2006/table">
            <a:tbl>
              <a:tblPr firstRow="1" firstCol="1" bandRow="1"/>
              <a:tblGrid>
                <a:gridCol w="6543780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787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 Lo identifica sin ningún problema.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744650DB-E6D1-4A64-B822-1B403F9B8D89}"/>
              </a:ext>
            </a:extLst>
          </p:cNvPr>
          <p:cNvSpPr txBox="1"/>
          <p:nvPr/>
        </p:nvSpPr>
        <p:spPr>
          <a:xfrm>
            <a:off x="586965" y="4965750"/>
            <a:ext cx="398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Nombre: Hannah Yanil Contreras Castillo</a:t>
            </a:r>
          </a:p>
        </p:txBody>
      </p:sp>
    </p:spTree>
    <p:extLst>
      <p:ext uri="{BB962C8B-B14F-4D97-AF65-F5344CB8AC3E}">
        <p14:creationId xmlns:p14="http://schemas.microsoft.com/office/powerpoint/2010/main" val="55000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0381985-BF46-46E0-8C01-E5C6B5827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094"/>
              </p:ext>
            </p:extLst>
          </p:nvPr>
        </p:nvGraphicFramePr>
        <p:xfrm>
          <a:off x="471487" y="1011042"/>
          <a:ext cx="5915025" cy="15306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60292"/>
              </p:ext>
            </p:extLst>
          </p:nvPr>
        </p:nvGraphicFramePr>
        <p:xfrm>
          <a:off x="471488" y="2665316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142786"/>
              </p:ext>
            </p:extLst>
          </p:nvPr>
        </p:nvGraphicFramePr>
        <p:xfrm>
          <a:off x="471487" y="3825387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El alumno escribe letras sin tener un orden e identifica la primera letra de su nombre </a:t>
                      </a: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590" y="68837"/>
            <a:ext cx="4903843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Iker Uriel Martinez Ortiz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E4F876D2-7DDE-438E-84CD-1DD098AC2E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481515"/>
              </p:ext>
            </p:extLst>
          </p:nvPr>
        </p:nvGraphicFramePr>
        <p:xfrm>
          <a:off x="479509" y="5206048"/>
          <a:ext cx="5915025" cy="15306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0674A13-E0CD-45D3-BC9C-D57FA751B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391106"/>
              </p:ext>
            </p:extLst>
          </p:nvPr>
        </p:nvGraphicFramePr>
        <p:xfrm>
          <a:off x="503573" y="6836256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F7F4EE9-164A-4967-9CDC-3CFC50839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168310"/>
              </p:ext>
            </p:extLst>
          </p:nvPr>
        </p:nvGraphicFramePr>
        <p:xfrm>
          <a:off x="503572" y="8068519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escribe garabatos,, le falta reconocer las letras de tu nombre.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86F16C3C-0516-4458-9E5C-CBADE7DA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65" y="4432284"/>
            <a:ext cx="52717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Karely de Jesus Torres Torres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52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>
            <a:extLst>
              <a:ext uri="{FF2B5EF4-FFF2-40B4-BE49-F238E27FC236}">
                <a16:creationId xmlns:a16="http://schemas.microsoft.com/office/drawing/2014/main" id="{52AAEA81-317D-4F9B-BB2A-645803BF64C3}"/>
              </a:ext>
            </a:extLst>
          </p:cNvPr>
          <p:cNvSpPr txBox="1"/>
          <p:nvPr/>
        </p:nvSpPr>
        <p:spPr>
          <a:xfrm>
            <a:off x="576064" y="346219"/>
            <a:ext cx="8172400" cy="101566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60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60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540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0286F615-7104-4D24-993C-C7929368F85B}"/>
              </a:ext>
            </a:extLst>
          </p:cNvPr>
          <p:cNvGraphicFramePr>
            <a:graphicFrameLocks/>
          </p:cNvGraphicFramePr>
          <p:nvPr/>
        </p:nvGraphicFramePr>
        <p:xfrm>
          <a:off x="340360" y="1841036"/>
          <a:ext cx="6177280" cy="770687"/>
        </p:xfrm>
        <a:graphic>
          <a:graphicData uri="http://schemas.openxmlformats.org/drawingml/2006/table">
            <a:tbl>
              <a:tblPr firstRow="1" firstCol="1" bandRow="1"/>
              <a:tblGrid>
                <a:gridCol w="6177280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60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comunicacion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388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esperado:I</a:t>
                      </a:r>
                      <a:r>
                        <a:rPr lang="es-MX" sz="1600"/>
                        <a:t>dentifica su nombre y otros datos personales en diversos documentos.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9C71957-7B8A-42AE-94FA-947394C510E8}"/>
              </a:ext>
            </a:extLst>
          </p:cNvPr>
          <p:cNvGraphicFramePr>
            <a:graphicFrameLocks noGrp="1"/>
          </p:cNvGraphicFramePr>
          <p:nvPr/>
        </p:nvGraphicFramePr>
        <p:xfrm>
          <a:off x="202459" y="2725118"/>
          <a:ext cx="6543781" cy="1244044"/>
        </p:xfrm>
        <a:graphic>
          <a:graphicData uri="http://schemas.openxmlformats.org/drawingml/2006/table">
            <a:tbl>
              <a:tblPr firstRow="1" firstCol="1" bandRow="1"/>
              <a:tblGrid>
                <a:gridCol w="6543781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 inicial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6D4BA52-4C13-4765-A3F3-4097CC7AC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302330"/>
              </p:ext>
            </p:extLst>
          </p:nvPr>
        </p:nvGraphicFramePr>
        <p:xfrm>
          <a:off x="202459" y="4178250"/>
          <a:ext cx="6543780" cy="787500"/>
        </p:xfrm>
        <a:graphic>
          <a:graphicData uri="http://schemas.openxmlformats.org/drawingml/2006/table">
            <a:tbl>
              <a:tblPr firstRow="1" firstCol="1" bandRow="1"/>
              <a:tblGrid>
                <a:gridCol w="6543780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787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 Se le complica  identificar las letras de su nombre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C40C306-E0AA-446D-8681-C0FCCEC61BCB}"/>
              </a:ext>
            </a:extLst>
          </p:cNvPr>
          <p:cNvSpPr txBox="1"/>
          <p:nvPr/>
        </p:nvSpPr>
        <p:spPr>
          <a:xfrm>
            <a:off x="576064" y="1382501"/>
            <a:ext cx="383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Nombre: Karely de Jesus Torres Toores </a:t>
            </a:r>
          </a:p>
        </p:txBody>
      </p:sp>
    </p:spTree>
    <p:extLst>
      <p:ext uri="{BB962C8B-B14F-4D97-AF65-F5344CB8AC3E}">
        <p14:creationId xmlns:p14="http://schemas.microsoft.com/office/powerpoint/2010/main" val="2563199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831932" y="1727200"/>
            <a:ext cx="563173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DOCEAVA 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07 AL 11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JUNIO</a:t>
            </a:r>
          </a:p>
        </p:txBody>
      </p:sp>
    </p:spTree>
    <p:extLst>
      <p:ext uri="{BB962C8B-B14F-4D97-AF65-F5344CB8AC3E}">
        <p14:creationId xmlns:p14="http://schemas.microsoft.com/office/powerpoint/2010/main" val="1274071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>
            <a:extLst>
              <a:ext uri="{FF2B5EF4-FFF2-40B4-BE49-F238E27FC236}">
                <a16:creationId xmlns:a16="http://schemas.microsoft.com/office/drawing/2014/main" id="{7B6349D4-A26F-4EEF-8D0D-FD79680E656F}"/>
              </a:ext>
            </a:extLst>
          </p:cNvPr>
          <p:cNvSpPr txBox="1"/>
          <p:nvPr/>
        </p:nvSpPr>
        <p:spPr>
          <a:xfrm>
            <a:off x="384096" y="212457"/>
            <a:ext cx="8172400" cy="101566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60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60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540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1D14BF71-4B8F-43C0-9C41-9D80ACAABF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705269"/>
              </p:ext>
            </p:extLst>
          </p:nvPr>
        </p:nvGraphicFramePr>
        <p:xfrm>
          <a:off x="384096" y="1761520"/>
          <a:ext cx="5996384" cy="770687"/>
        </p:xfrm>
        <a:graphic>
          <a:graphicData uri="http://schemas.openxmlformats.org/drawingml/2006/table">
            <a:tbl>
              <a:tblPr firstRow="1" firstCol="1" bandRow="1"/>
              <a:tblGrid>
                <a:gridCol w="5996384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60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Mundo natural y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388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 Identifica que hay seres vivos  que nacen de un huevo y otros se forman y nacen del cuerpo de su madre.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5300523-0D02-4AF8-B3A7-7FA3C8727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437910"/>
              </p:ext>
            </p:extLst>
          </p:nvPr>
        </p:nvGraphicFramePr>
        <p:xfrm>
          <a:off x="485696" y="2719843"/>
          <a:ext cx="5760389" cy="1244044"/>
        </p:xfrm>
        <a:graphic>
          <a:graphicData uri="http://schemas.openxmlformats.org/drawingml/2006/table">
            <a:tbl>
              <a:tblPr firstRow="1" firstCol="1" bandRow="1"/>
              <a:tblGrid>
                <a:gridCol w="5760389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los seres vivos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cuales nacen de un huevo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cuales nacen del cuerpo de la madre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4EEC94-33E6-47CA-99F0-52012A848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447625"/>
              </p:ext>
            </p:extLst>
          </p:nvPr>
        </p:nvGraphicFramePr>
        <p:xfrm>
          <a:off x="485696" y="4141154"/>
          <a:ext cx="5760388" cy="787500"/>
        </p:xfrm>
        <a:graphic>
          <a:graphicData uri="http://schemas.openxmlformats.org/drawingml/2006/table">
            <a:tbl>
              <a:tblPr firstRow="1" firstCol="1" bandRow="1"/>
              <a:tblGrid>
                <a:gridCol w="5760388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787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Identifica con claridad, reconoce con cuales nacen huevo y cuales del cuerpo de la madre.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888873-DED2-45A0-8983-96F2B7FD992F}"/>
              </a:ext>
            </a:extLst>
          </p:cNvPr>
          <p:cNvSpPr txBox="1"/>
          <p:nvPr/>
        </p:nvSpPr>
        <p:spPr>
          <a:xfrm>
            <a:off x="715988" y="1310154"/>
            <a:ext cx="420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Nombre: Casandra Noemi Pineda Martinez</a:t>
            </a:r>
          </a:p>
        </p:txBody>
      </p:sp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E56115B7-5ABA-405E-973A-42DF2DFAFD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021629"/>
              </p:ext>
            </p:extLst>
          </p:nvPr>
        </p:nvGraphicFramePr>
        <p:xfrm>
          <a:off x="384096" y="5454212"/>
          <a:ext cx="5996384" cy="770687"/>
        </p:xfrm>
        <a:graphic>
          <a:graphicData uri="http://schemas.openxmlformats.org/drawingml/2006/table">
            <a:tbl>
              <a:tblPr firstRow="1" firstCol="1" bandRow="1"/>
              <a:tblGrid>
                <a:gridCol w="5996384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60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Mundo natural y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388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 Identifica que hay seres vivos  que nacen de un huevo y otros se forman y nacen del cuerpo de su madre.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656FC82-1CB3-410E-A263-80E9B3D6D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84663"/>
              </p:ext>
            </p:extLst>
          </p:nvPr>
        </p:nvGraphicFramePr>
        <p:xfrm>
          <a:off x="485696" y="6412535"/>
          <a:ext cx="5760389" cy="1244044"/>
        </p:xfrm>
        <a:graphic>
          <a:graphicData uri="http://schemas.openxmlformats.org/drawingml/2006/table">
            <a:tbl>
              <a:tblPr firstRow="1" firstCol="1" bandRow="1"/>
              <a:tblGrid>
                <a:gridCol w="5760389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los seres vivos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cuales nacen de un huevo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cuales nacen del cuerpo de la madre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F5BBD9A-242C-4662-825F-1067645F9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63623"/>
              </p:ext>
            </p:extLst>
          </p:nvPr>
        </p:nvGraphicFramePr>
        <p:xfrm>
          <a:off x="485696" y="7833846"/>
          <a:ext cx="5760388" cy="787500"/>
        </p:xfrm>
        <a:graphic>
          <a:graphicData uri="http://schemas.openxmlformats.org/drawingml/2006/table">
            <a:tbl>
              <a:tblPr firstRow="1" firstCol="1" bandRow="1"/>
              <a:tblGrid>
                <a:gridCol w="5760388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787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Reconoce los seres vivos, pero se le dificulta identicar que nacen de un huevo y cuales nacen del cuerpo de la madre.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C2DE4B1F-46A9-4B33-91CE-BB5363CABE03}"/>
              </a:ext>
            </a:extLst>
          </p:cNvPr>
          <p:cNvSpPr txBox="1"/>
          <p:nvPr/>
        </p:nvSpPr>
        <p:spPr>
          <a:xfrm>
            <a:off x="715988" y="5002846"/>
            <a:ext cx="332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Nombre: Iker Uriel Martinez Ortiz</a:t>
            </a:r>
          </a:p>
        </p:txBody>
      </p:sp>
    </p:spTree>
    <p:extLst>
      <p:ext uri="{BB962C8B-B14F-4D97-AF65-F5344CB8AC3E}">
        <p14:creationId xmlns:p14="http://schemas.microsoft.com/office/powerpoint/2010/main" val="3588972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>
            <a:extLst>
              <a:ext uri="{FF2B5EF4-FFF2-40B4-BE49-F238E27FC236}">
                <a16:creationId xmlns:a16="http://schemas.microsoft.com/office/drawing/2014/main" id="{7B6349D4-A26F-4EEF-8D0D-FD79680E656F}"/>
              </a:ext>
            </a:extLst>
          </p:cNvPr>
          <p:cNvSpPr txBox="1"/>
          <p:nvPr/>
        </p:nvSpPr>
        <p:spPr>
          <a:xfrm>
            <a:off x="384096" y="233723"/>
            <a:ext cx="8172400" cy="101566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60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60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540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1D14BF71-4B8F-43C0-9C41-9D80ACAABFE3}"/>
              </a:ext>
            </a:extLst>
          </p:cNvPr>
          <p:cNvGraphicFramePr>
            <a:graphicFrameLocks/>
          </p:cNvGraphicFramePr>
          <p:nvPr/>
        </p:nvGraphicFramePr>
        <p:xfrm>
          <a:off x="384096" y="1761520"/>
          <a:ext cx="5996384" cy="770687"/>
        </p:xfrm>
        <a:graphic>
          <a:graphicData uri="http://schemas.openxmlformats.org/drawingml/2006/table">
            <a:tbl>
              <a:tblPr firstRow="1" firstCol="1" bandRow="1"/>
              <a:tblGrid>
                <a:gridCol w="5996384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60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Mundo natural y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388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 Identifica que hay seres vivos  que nacen de un huevo y otros se forman y nacen del cuerpo de su madre.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5300523-0D02-4AF8-B3A7-7FA3C87275B1}"/>
              </a:ext>
            </a:extLst>
          </p:cNvPr>
          <p:cNvGraphicFramePr>
            <a:graphicFrameLocks noGrp="1"/>
          </p:cNvGraphicFramePr>
          <p:nvPr/>
        </p:nvGraphicFramePr>
        <p:xfrm>
          <a:off x="485696" y="2719843"/>
          <a:ext cx="5760389" cy="1244044"/>
        </p:xfrm>
        <a:graphic>
          <a:graphicData uri="http://schemas.openxmlformats.org/drawingml/2006/table">
            <a:tbl>
              <a:tblPr firstRow="1" firstCol="1" bandRow="1"/>
              <a:tblGrid>
                <a:gridCol w="5760389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los seres vivos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cuales nacen de un huevo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cuales nacen del cuerpo de la madre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4EEC94-33E6-47CA-99F0-52012A848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866528"/>
              </p:ext>
            </p:extLst>
          </p:nvPr>
        </p:nvGraphicFramePr>
        <p:xfrm>
          <a:off x="485696" y="4141154"/>
          <a:ext cx="5760388" cy="787500"/>
        </p:xfrm>
        <a:graphic>
          <a:graphicData uri="http://schemas.openxmlformats.org/drawingml/2006/table">
            <a:tbl>
              <a:tblPr firstRow="1" firstCol="1" bandRow="1"/>
              <a:tblGrid>
                <a:gridCol w="5760388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787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Identifica sin problemas los seres vivos y reconoce cuales nacen de un huevo y cuales del cuerpo de la madre.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888873-DED2-45A0-8983-96F2B7FD992F}"/>
              </a:ext>
            </a:extLst>
          </p:cNvPr>
          <p:cNvSpPr txBox="1"/>
          <p:nvPr/>
        </p:nvSpPr>
        <p:spPr>
          <a:xfrm>
            <a:off x="715988" y="1310154"/>
            <a:ext cx="328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Nombre: Eduardo Campos Torres</a:t>
            </a:r>
          </a:p>
        </p:txBody>
      </p:sp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E56115B7-5ABA-405E-973A-42DF2DFAFDCB}"/>
              </a:ext>
            </a:extLst>
          </p:cNvPr>
          <p:cNvGraphicFramePr>
            <a:graphicFrameLocks/>
          </p:cNvGraphicFramePr>
          <p:nvPr/>
        </p:nvGraphicFramePr>
        <p:xfrm>
          <a:off x="384096" y="5454212"/>
          <a:ext cx="5996384" cy="770687"/>
        </p:xfrm>
        <a:graphic>
          <a:graphicData uri="http://schemas.openxmlformats.org/drawingml/2006/table">
            <a:tbl>
              <a:tblPr firstRow="1" firstCol="1" bandRow="1"/>
              <a:tblGrid>
                <a:gridCol w="5996384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60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Mundo natural y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388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 Identifica que hay seres vivos  que nacen de un huevo y otros se forman y nacen del cuerpo de su madre.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656FC82-1CB3-410E-A263-80E9B3D6D0F5}"/>
              </a:ext>
            </a:extLst>
          </p:cNvPr>
          <p:cNvGraphicFramePr>
            <a:graphicFrameLocks noGrp="1"/>
          </p:cNvGraphicFramePr>
          <p:nvPr/>
        </p:nvGraphicFramePr>
        <p:xfrm>
          <a:off x="485696" y="6412535"/>
          <a:ext cx="5760389" cy="1244044"/>
        </p:xfrm>
        <a:graphic>
          <a:graphicData uri="http://schemas.openxmlformats.org/drawingml/2006/table">
            <a:tbl>
              <a:tblPr firstRow="1" firstCol="1" bandRow="1"/>
              <a:tblGrid>
                <a:gridCol w="5760389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los seres vivos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cuales nacen de un huevo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cuales nacen del cuerpo de la madre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F5BBD9A-242C-4662-825F-1067645F9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185159"/>
              </p:ext>
            </p:extLst>
          </p:nvPr>
        </p:nvGraphicFramePr>
        <p:xfrm>
          <a:off x="485696" y="7833846"/>
          <a:ext cx="5760388" cy="787500"/>
        </p:xfrm>
        <a:graphic>
          <a:graphicData uri="http://schemas.openxmlformats.org/drawingml/2006/table">
            <a:tbl>
              <a:tblPr firstRow="1" firstCol="1" bandRow="1"/>
              <a:tblGrid>
                <a:gridCol w="5760388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787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Identifica los seres vivos y menciona los nombre de los animales.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C2DE4B1F-46A9-4B33-91CE-BB5363CABE03}"/>
              </a:ext>
            </a:extLst>
          </p:cNvPr>
          <p:cNvSpPr txBox="1"/>
          <p:nvPr/>
        </p:nvSpPr>
        <p:spPr>
          <a:xfrm>
            <a:off x="715988" y="5002846"/>
            <a:ext cx="398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Nombre: Hannah Yanil Contreras Castillo</a:t>
            </a:r>
          </a:p>
        </p:txBody>
      </p:sp>
    </p:spTree>
    <p:extLst>
      <p:ext uri="{BB962C8B-B14F-4D97-AF65-F5344CB8AC3E}">
        <p14:creationId xmlns:p14="http://schemas.microsoft.com/office/powerpoint/2010/main" val="370271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0381985-BF46-46E0-8C01-E5C6B58275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487" y="1011042"/>
          <a:ext cx="5915025" cy="15655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2665316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47103"/>
              </p:ext>
            </p:extLst>
          </p:nvPr>
        </p:nvGraphicFramePr>
        <p:xfrm>
          <a:off x="471487" y="3825387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El alumno reconoce las letras de su nombre y lo escribe de manera ordenada.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357" y="68837"/>
            <a:ext cx="395031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E4F876D2-7DDE-438E-84CD-1DD098AC2E1D}"/>
              </a:ext>
            </a:extLst>
          </p:cNvPr>
          <p:cNvGraphicFramePr>
            <a:graphicFrameLocks/>
          </p:cNvGraphicFramePr>
          <p:nvPr/>
        </p:nvGraphicFramePr>
        <p:xfrm>
          <a:off x="479509" y="5206048"/>
          <a:ext cx="5915025" cy="15655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0674A13-E0CD-45D3-BC9C-D57FA751BD36}"/>
              </a:ext>
            </a:extLst>
          </p:cNvPr>
          <p:cNvGraphicFramePr>
            <a:graphicFrameLocks noGrp="1"/>
          </p:cNvGraphicFramePr>
          <p:nvPr/>
        </p:nvGraphicFramePr>
        <p:xfrm>
          <a:off x="503573" y="6836256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F7F4EE9-164A-4967-9CDC-3CFC50839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381553"/>
              </p:ext>
            </p:extLst>
          </p:nvPr>
        </p:nvGraphicFramePr>
        <p:xfrm>
          <a:off x="503572" y="8068519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reconoce las letras de su  nombre, escribe e incluso identifica otras letras. 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86F16C3C-0516-4458-9E5C-CBADE7DA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24" y="4432284"/>
            <a:ext cx="547938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Hannah Yanil Contreras Castillo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7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0381985-BF46-46E0-8C01-E5C6B58275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487" y="1011042"/>
          <a:ext cx="5915025" cy="15655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2665316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645"/>
              </p:ext>
            </p:extLst>
          </p:nvPr>
        </p:nvGraphicFramePr>
        <p:xfrm>
          <a:off x="471487" y="3825387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El alumno escribe las letras de su nombre con apoyo de un portador de textos.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95" y="68837"/>
            <a:ext cx="534024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Ignacio David Gonzalez Orozco 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E4F876D2-7DDE-438E-84CD-1DD098AC2E1D}"/>
              </a:ext>
            </a:extLst>
          </p:cNvPr>
          <p:cNvGraphicFramePr>
            <a:graphicFrameLocks/>
          </p:cNvGraphicFramePr>
          <p:nvPr/>
        </p:nvGraphicFramePr>
        <p:xfrm>
          <a:off x="479509" y="5206048"/>
          <a:ext cx="5915025" cy="15655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0674A13-E0CD-45D3-BC9C-D57FA751BD36}"/>
              </a:ext>
            </a:extLst>
          </p:cNvPr>
          <p:cNvGraphicFramePr>
            <a:graphicFrameLocks noGrp="1"/>
          </p:cNvGraphicFramePr>
          <p:nvPr/>
        </p:nvGraphicFramePr>
        <p:xfrm>
          <a:off x="503573" y="6836256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F7F4EE9-164A-4967-9CDC-3CFC50839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405307"/>
              </p:ext>
            </p:extLst>
          </p:nvPr>
        </p:nvGraphicFramePr>
        <p:xfrm>
          <a:off x="503572" y="8068519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reconoce las letras de su nombre sin problemas, lo escribe y ordena de manera correcta. 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86F16C3C-0516-4458-9E5C-CBADE7DA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90" y="4432284"/>
            <a:ext cx="567405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Casandra Noemi Pineda Martinez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9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680446" y="1727200"/>
            <a:ext cx="593470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SEGUNDA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08 AL 12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MARZO</a:t>
            </a:r>
          </a:p>
        </p:txBody>
      </p:sp>
    </p:spTree>
    <p:extLst>
      <p:ext uri="{BB962C8B-B14F-4D97-AF65-F5344CB8AC3E}">
        <p14:creationId xmlns:p14="http://schemas.microsoft.com/office/powerpoint/2010/main" val="295133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18537"/>
              </p:ext>
            </p:extLst>
          </p:nvPr>
        </p:nvGraphicFramePr>
        <p:xfrm>
          <a:off x="471488" y="2824811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Menciona el proceso que realizo para hacer la siembra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Registra el procedimiento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Realiza preguntas acerca de sus duda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72069"/>
              </p:ext>
            </p:extLst>
          </p:nvPr>
        </p:nvGraphicFramePr>
        <p:xfrm>
          <a:off x="471487" y="3952983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menciona el proceso que realizo para sembrar la planta, hace un registro del procedimiento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54" y="68837"/>
            <a:ext cx="5490927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Ignacio David Gonzalez Orozco Fecha: 8 al 11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Marcador de contenido 3">
            <a:extLst>
              <a:ext uri="{FF2B5EF4-FFF2-40B4-BE49-F238E27FC236}">
                <a16:creationId xmlns:a16="http://schemas.microsoft.com/office/drawing/2014/main" id="{C6A7E2CC-3BC7-4FAB-8AD2-21A541E67B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527779"/>
              </p:ext>
            </p:extLst>
          </p:nvPr>
        </p:nvGraphicFramePr>
        <p:xfrm>
          <a:off x="479509" y="978939"/>
          <a:ext cx="5915025" cy="18264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Mundo natural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Exploración de la naturaleza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A940BEC5-DDF8-454D-A538-DEE97F513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647299"/>
              </p:ext>
            </p:extLst>
          </p:nvPr>
        </p:nvGraphicFramePr>
        <p:xfrm>
          <a:off x="463466" y="7339393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Menciona el proceso que realizo para hacer la siembra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Registra el procedimiento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Realiza preguntas acerca de sus duda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FC18E3E-6E26-4270-B992-45B8D75E2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324899"/>
              </p:ext>
            </p:extLst>
          </p:nvPr>
        </p:nvGraphicFramePr>
        <p:xfrm>
          <a:off x="463465" y="8467565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identifica el proceso y hace un registro a traves de dibujos, realiza preguntas sobre las dudas que tiene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9" name="Rectangle 1">
            <a:extLst>
              <a:ext uri="{FF2B5EF4-FFF2-40B4-BE49-F238E27FC236}">
                <a16:creationId xmlns:a16="http://schemas.microsoft.com/office/drawing/2014/main" id="{D66BEF4A-AD94-4BCC-B3D6-14C468B30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611" y="4583419"/>
            <a:ext cx="492577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Eduardo Campos Torres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Fecha: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al 11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Marcador de contenido 3">
            <a:extLst>
              <a:ext uri="{FF2B5EF4-FFF2-40B4-BE49-F238E27FC236}">
                <a16:creationId xmlns:a16="http://schemas.microsoft.com/office/drawing/2014/main" id="{2387C793-4058-481B-84F8-BEFE76214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374890"/>
              </p:ext>
            </p:extLst>
          </p:nvPr>
        </p:nvGraphicFramePr>
        <p:xfrm>
          <a:off x="471487" y="5493521"/>
          <a:ext cx="5915025" cy="18264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Mundo natural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Exploración de la naturaleza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7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2824811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Menciona el proceso que realizo para hacer la siembra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Registra el procedimiento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Realiza preguntas acerca de sus duda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513047"/>
              </p:ext>
            </p:extLst>
          </p:nvPr>
        </p:nvGraphicFramePr>
        <p:xfrm>
          <a:off x="471487" y="3952983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hace el registro del procedimiento que realizo para plantar la semilla, realiza preguntas sobre las dudas que tiene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31" y="68837"/>
            <a:ext cx="545777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Hannah Yanil Contreras Juarez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Fecha: 8 al 11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Marcador de contenido 3">
            <a:extLst>
              <a:ext uri="{FF2B5EF4-FFF2-40B4-BE49-F238E27FC236}">
                <a16:creationId xmlns:a16="http://schemas.microsoft.com/office/drawing/2014/main" id="{C6A7E2CC-3BC7-4FAB-8AD2-21A541E67B2F}"/>
              </a:ext>
            </a:extLst>
          </p:cNvPr>
          <p:cNvGraphicFramePr>
            <a:graphicFrameLocks/>
          </p:cNvGraphicFramePr>
          <p:nvPr/>
        </p:nvGraphicFramePr>
        <p:xfrm>
          <a:off x="479509" y="978939"/>
          <a:ext cx="5915025" cy="18264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Mundo natural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Exploración de la naturaleza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A940BEC5-DDF8-454D-A538-DEE97F513AF2}"/>
              </a:ext>
            </a:extLst>
          </p:cNvPr>
          <p:cNvGraphicFramePr>
            <a:graphicFrameLocks noGrp="1"/>
          </p:cNvGraphicFramePr>
          <p:nvPr/>
        </p:nvGraphicFramePr>
        <p:xfrm>
          <a:off x="463466" y="7339393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Menciona el proceso que realizo para hacer la siembra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Registra el procedimiento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Realiza preguntas acerca de sus duda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FC18E3E-6E26-4270-B992-45B8D75E2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807118"/>
              </p:ext>
            </p:extLst>
          </p:nvPr>
        </p:nvGraphicFramePr>
        <p:xfrm>
          <a:off x="463465" y="8467565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muestra interes en la actividad, pero le falta comprender un poco mas lo que esta haciendo.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9" name="Rectangle 1">
            <a:extLst>
              <a:ext uri="{FF2B5EF4-FFF2-40B4-BE49-F238E27FC236}">
                <a16:creationId xmlns:a16="http://schemas.microsoft.com/office/drawing/2014/main" id="{D66BEF4A-AD94-4BCC-B3D6-14C468B30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20" y="4583419"/>
            <a:ext cx="5332357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Mia Maday Castillo Martinez Fecha: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al 11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Marcador de contenido 3">
            <a:extLst>
              <a:ext uri="{FF2B5EF4-FFF2-40B4-BE49-F238E27FC236}">
                <a16:creationId xmlns:a16="http://schemas.microsoft.com/office/drawing/2014/main" id="{2387C793-4058-481B-84F8-BEFE762148FE}"/>
              </a:ext>
            </a:extLst>
          </p:cNvPr>
          <p:cNvGraphicFramePr>
            <a:graphicFrameLocks/>
          </p:cNvGraphicFramePr>
          <p:nvPr/>
        </p:nvGraphicFramePr>
        <p:xfrm>
          <a:off x="471487" y="5493521"/>
          <a:ext cx="5915025" cy="18264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Mundo natural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Exploración de la naturaleza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20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2824811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Menciona el proceso que realizo para hacer la siembra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Registra el procedimiento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Realiza preguntas acerca de sus duda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37464"/>
              </p:ext>
            </p:extLst>
          </p:nvPr>
        </p:nvGraphicFramePr>
        <p:xfrm>
          <a:off x="471487" y="3952983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realiza la actividad con ayuda de la madre de familia, sin embargo no realiza un registro acerca de los que se esta haciendo. 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15" y="68837"/>
            <a:ext cx="5329408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Karely de Jesus Torres Torres Fecha: 8 al 11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Marcador de contenido 3">
            <a:extLst>
              <a:ext uri="{FF2B5EF4-FFF2-40B4-BE49-F238E27FC236}">
                <a16:creationId xmlns:a16="http://schemas.microsoft.com/office/drawing/2014/main" id="{C6A7E2CC-3BC7-4FAB-8AD2-21A541E67B2F}"/>
              </a:ext>
            </a:extLst>
          </p:cNvPr>
          <p:cNvGraphicFramePr>
            <a:graphicFrameLocks/>
          </p:cNvGraphicFramePr>
          <p:nvPr/>
        </p:nvGraphicFramePr>
        <p:xfrm>
          <a:off x="479509" y="978939"/>
          <a:ext cx="5915025" cy="18264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Mundo natural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Exploración de la naturaleza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55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</TotalTime>
  <Words>3899</Words>
  <Application>Microsoft Office PowerPoint</Application>
  <PresentationFormat>Carta (216 x 279 mm)</PresentationFormat>
  <Paragraphs>399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212 Queenie Sans</vt:lpstr>
      <vt:lpstr>ADELIA</vt:lpstr>
      <vt:lpstr>Arial</vt:lpstr>
      <vt:lpstr>Calibri</vt:lpstr>
      <vt:lpstr>Calibri Light</vt:lpstr>
      <vt:lpstr>Candy Beans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Victoria Garcia</dc:creator>
  <cp:lastModifiedBy>Victoria Garcia</cp:lastModifiedBy>
  <cp:revision>12</cp:revision>
  <dcterms:created xsi:type="dcterms:W3CDTF">2021-03-06T04:45:56Z</dcterms:created>
  <dcterms:modified xsi:type="dcterms:W3CDTF">2021-06-19T09:08:33Z</dcterms:modified>
</cp:coreProperties>
</file>