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F8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D8A9-06E4-464F-80C1-8C46E56B815D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D6697-69F5-4FD6-B211-3B4BED7675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419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D8A9-06E4-464F-80C1-8C46E56B815D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D6697-69F5-4FD6-B211-3B4BED7675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38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D8A9-06E4-464F-80C1-8C46E56B815D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D6697-69F5-4FD6-B211-3B4BED7675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6704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D8A9-06E4-464F-80C1-8C46E56B815D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D6697-69F5-4FD6-B211-3B4BED7675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269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D8A9-06E4-464F-80C1-8C46E56B815D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D6697-69F5-4FD6-B211-3B4BED7675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2999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D8A9-06E4-464F-80C1-8C46E56B815D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D6697-69F5-4FD6-B211-3B4BED7675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0939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D8A9-06E4-464F-80C1-8C46E56B815D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D6697-69F5-4FD6-B211-3B4BED7675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5936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D8A9-06E4-464F-80C1-8C46E56B815D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D6697-69F5-4FD6-B211-3B4BED7675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7579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D8A9-06E4-464F-80C1-8C46E56B815D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D6697-69F5-4FD6-B211-3B4BED7675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522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D8A9-06E4-464F-80C1-8C46E56B815D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D6697-69F5-4FD6-B211-3B4BED7675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7847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D8A9-06E4-464F-80C1-8C46E56B815D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D6697-69F5-4FD6-B211-3B4BED7675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4604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ED8A9-06E4-464F-80C1-8C46E56B815D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D6697-69F5-4FD6-B211-3B4BED7675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991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Summer PNG frame | Space party decorations, Paper decorations, Borders and  frames">
            <a:extLst>
              <a:ext uri="{FF2B5EF4-FFF2-40B4-BE49-F238E27FC236}">
                <a16:creationId xmlns:a16="http://schemas.microsoft.com/office/drawing/2014/main" id="{07AC55D0-41C1-4047-BEF6-9EA14ADBE9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CFACFA1B-BCB1-4C39-8B0B-F993D1284329}"/>
              </a:ext>
            </a:extLst>
          </p:cNvPr>
          <p:cNvSpPr/>
          <p:nvPr/>
        </p:nvSpPr>
        <p:spPr>
          <a:xfrm>
            <a:off x="2199861" y="936010"/>
            <a:ext cx="6175514" cy="4985980"/>
          </a:xfrm>
          <a:prstGeom prst="rect">
            <a:avLst/>
          </a:prstGeom>
          <a:noFill/>
          <a:ln w="762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MX" sz="60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PLAN DE TRABAJO </a:t>
            </a:r>
          </a:p>
          <a:p>
            <a:pPr algn="ctr"/>
            <a:r>
              <a:rPr lang="es-MX" sz="60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SEMANA DEL </a:t>
            </a:r>
          </a:p>
          <a:p>
            <a:pPr algn="ctr"/>
            <a:r>
              <a:rPr lang="es-MX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28 DE JUNIO AL 2 DE JULIO</a:t>
            </a:r>
            <a:endParaRPr lang="es-MX" sz="3600" dirty="0">
              <a:solidFill>
                <a:schemeClr val="tx1">
                  <a:lumMod val="95000"/>
                  <a:lumOff val="5000"/>
                </a:schemeClr>
              </a:solidFill>
              <a:latin typeface="Berlin Sans FB" panose="020E0602020502020306" pitchFamily="34" charset="0"/>
            </a:endParaRPr>
          </a:p>
          <a:p>
            <a:pPr algn="ctr"/>
            <a:endParaRPr lang="es-MX" dirty="0">
              <a:solidFill>
                <a:schemeClr val="tx1">
                  <a:lumMod val="95000"/>
                  <a:lumOff val="5000"/>
                </a:schemeClr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527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02EC4772-7B07-4D75-9EEF-C83D8DB22FE6}"/>
              </a:ext>
            </a:extLst>
          </p:cNvPr>
          <p:cNvSpPr/>
          <p:nvPr/>
        </p:nvSpPr>
        <p:spPr>
          <a:xfrm>
            <a:off x="0" y="15117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dirty="0">
                <a:latin typeface="Berlin Sans FB" panose="020E0602020502020306" pitchFamily="34" charset="0"/>
              </a:rPr>
              <a:t>ESCUELA NORMAL DE EDUCACIÓN PREESCOLAR DEL ESTADO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LICENCIATURA EN EDUCACIÓN PREESCOLAR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 </a:t>
            </a:r>
          </a:p>
          <a:p>
            <a:pPr algn="ctr"/>
            <a:endParaRPr lang="es-ES" sz="2800" dirty="0">
              <a:latin typeface="Berlin Sans FB" panose="020E0602020502020306" pitchFamily="34" charset="0"/>
            </a:endParaRP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JARDIN DE NIÑOS: María L. Pérez de Arreola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CLAVE:05EJNO118Z              ZONA ESCOLAR:107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NOMBRE DE LA EDUCADORA TITULAR:  Rocío Ruiz Reyes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GRADO EN EL QUE REALIZA LAS PRACTICAS: 1º y 2º B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TOTAL, DE NIÑOS:32 NIÑOS: NIÑAS: 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NOMBRE DE LA ALUMNA PRACTICANTE: Daniela Gonzalez Escobedo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GRADO: 4º SECCION: B NUMERO DE LISTA: 10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PERIODO DE PRACTICA DEL OCTAVO SEMESTRE: </a:t>
            </a:r>
            <a:r>
              <a:rPr lang="es-MX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28 DE JUNIO AL 2 DE JULIO</a:t>
            </a:r>
            <a:endParaRPr lang="es-MX" sz="1600" dirty="0">
              <a:solidFill>
                <a:schemeClr val="tx1">
                  <a:lumMod val="95000"/>
                  <a:lumOff val="5000"/>
                </a:schemeClr>
              </a:solidFill>
              <a:latin typeface="Berlin Sans FB" panose="020E0602020502020306" pitchFamily="34" charset="0"/>
            </a:endParaRPr>
          </a:p>
        </p:txBody>
      </p:sp>
      <p:pic>
        <p:nvPicPr>
          <p:cNvPr id="8" name="image1.png">
            <a:extLst>
              <a:ext uri="{FF2B5EF4-FFF2-40B4-BE49-F238E27FC236}">
                <a16:creationId xmlns:a16="http://schemas.microsoft.com/office/drawing/2014/main" id="{9DE0B69A-4C8B-4A54-8A54-FDEC2C7DD7CB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895041" y="1445944"/>
            <a:ext cx="1353917" cy="926195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280445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6">
            <a:extLst>
              <a:ext uri="{FF2B5EF4-FFF2-40B4-BE49-F238E27FC236}">
                <a16:creationId xmlns:a16="http://schemas.microsoft.com/office/drawing/2014/main" id="{422BD45E-0602-44F3-8E2F-CBE73B363A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794842"/>
              </p:ext>
            </p:extLst>
          </p:nvPr>
        </p:nvGraphicFramePr>
        <p:xfrm>
          <a:off x="0" y="1"/>
          <a:ext cx="9143998" cy="5005511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345298">
                  <a:extLst>
                    <a:ext uri="{9D8B030D-6E8A-4147-A177-3AD203B41FA5}">
                      <a16:colId xmlns:a16="http://schemas.microsoft.com/office/drawing/2014/main" val="178537276"/>
                    </a:ext>
                  </a:extLst>
                </a:gridCol>
                <a:gridCol w="1278632">
                  <a:extLst>
                    <a:ext uri="{9D8B030D-6E8A-4147-A177-3AD203B41FA5}">
                      <a16:colId xmlns:a16="http://schemas.microsoft.com/office/drawing/2014/main" val="3028238145"/>
                    </a:ext>
                  </a:extLst>
                </a:gridCol>
                <a:gridCol w="1630017">
                  <a:extLst>
                    <a:ext uri="{9D8B030D-6E8A-4147-A177-3AD203B41FA5}">
                      <a16:colId xmlns:a16="http://schemas.microsoft.com/office/drawing/2014/main" val="1691573395"/>
                    </a:ext>
                  </a:extLst>
                </a:gridCol>
                <a:gridCol w="1630017">
                  <a:extLst>
                    <a:ext uri="{9D8B030D-6E8A-4147-A177-3AD203B41FA5}">
                      <a16:colId xmlns:a16="http://schemas.microsoft.com/office/drawing/2014/main" val="239473640"/>
                    </a:ext>
                  </a:extLst>
                </a:gridCol>
                <a:gridCol w="1630017">
                  <a:extLst>
                    <a:ext uri="{9D8B030D-6E8A-4147-A177-3AD203B41FA5}">
                      <a16:colId xmlns:a16="http://schemas.microsoft.com/office/drawing/2014/main" val="3210072167"/>
                    </a:ext>
                  </a:extLst>
                </a:gridCol>
                <a:gridCol w="1630017">
                  <a:extLst>
                    <a:ext uri="{9D8B030D-6E8A-4147-A177-3AD203B41FA5}">
                      <a16:colId xmlns:a16="http://schemas.microsoft.com/office/drawing/2014/main" val="772371942"/>
                    </a:ext>
                  </a:extLst>
                </a:gridCol>
              </a:tblGrid>
              <a:tr h="398229"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>
                    <a:solidFill>
                      <a:srgbClr val="CEF8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latin typeface="Berlin Sans FB" panose="020E0602020502020306" pitchFamily="34" charset="0"/>
                        </a:rPr>
                        <a:t>LUNES</a:t>
                      </a:r>
                    </a:p>
                  </a:txBody>
                  <a:tcPr>
                    <a:solidFill>
                      <a:srgbClr val="CEF8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latin typeface="Berlin Sans FB" panose="020E0602020502020306" pitchFamily="34" charset="0"/>
                        </a:rPr>
                        <a:t>MARTES</a:t>
                      </a:r>
                    </a:p>
                  </a:txBody>
                  <a:tcPr>
                    <a:solidFill>
                      <a:srgbClr val="CEF8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latin typeface="Berlin Sans FB" panose="020E0602020502020306" pitchFamily="34" charset="0"/>
                        </a:rPr>
                        <a:t>MIERCOLES</a:t>
                      </a:r>
                    </a:p>
                  </a:txBody>
                  <a:tcPr>
                    <a:solidFill>
                      <a:srgbClr val="CEF8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latin typeface="Berlin Sans FB" panose="020E0602020502020306" pitchFamily="34" charset="0"/>
                        </a:rPr>
                        <a:t>JUEVES</a:t>
                      </a:r>
                    </a:p>
                  </a:txBody>
                  <a:tcPr>
                    <a:solidFill>
                      <a:srgbClr val="CEF8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latin typeface="Berlin Sans FB" panose="020E0602020502020306" pitchFamily="34" charset="0"/>
                        </a:rPr>
                        <a:t>VIERNES</a:t>
                      </a:r>
                    </a:p>
                  </a:txBody>
                  <a:tcPr>
                    <a:solidFill>
                      <a:srgbClr val="CEF8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961461"/>
                  </a:ext>
                </a:extLst>
              </a:tr>
              <a:tr h="2231665"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Berlin Sans FB" panose="020E0602020502020306" pitchFamily="34" charset="0"/>
                        </a:rPr>
                        <a:t>Aprendizaje esperado</a:t>
                      </a:r>
                    </a:p>
                  </a:txBody>
                  <a:tcPr>
                    <a:solidFill>
                      <a:srgbClr val="CEF8F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endParaRPr lang="es-MX" sz="1400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r>
                        <a:rPr lang="es-MX" sz="1600" dirty="0">
                          <a:latin typeface="Berlin Sans FB" panose="020E0602020502020306" pitchFamily="34" charset="0"/>
                        </a:rPr>
                        <a:t>Día inhábil descarga administrativa </a:t>
                      </a:r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Pensamiento matemático</a:t>
                      </a:r>
                    </a:p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Aprendizaje esperado:</a:t>
                      </a:r>
                    </a:p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Contesta preguntas en las que necesite recabar datos; los organiza a través de tablas y pictogramas que interpreta para contestar las preguntas planteadas.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Exploración y comprensión del mundo natural y social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Aprendizaje esperado: </a:t>
                      </a:r>
                    </a:p>
                    <a:p>
                      <a:pPr algn="ctr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Reconoce y valora costumbres y tradiciones que se manifiestan en los grupos</a:t>
                      </a:r>
                    </a:p>
                    <a:p>
                      <a:pPr algn="ctr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sociales a los que pertenece.</a:t>
                      </a: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Lenguaje </a:t>
                      </a:r>
                      <a:r>
                        <a:rPr lang="es-ES" sz="1200" kern="120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y comunicación</a:t>
                      </a:r>
                      <a:endParaRPr lang="es-ES" sz="1200" kern="1200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Aprendizaje esperado:</a:t>
                      </a:r>
                    </a:p>
                    <a:p>
                      <a:pPr algn="ctr"/>
                      <a:r>
                        <a:rPr lang="es-ES" sz="1200" kern="12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Interpreta instructivos, cartas, recados y señalamientos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Educación socioemocional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Aprendizaje esperado: </a:t>
                      </a:r>
                      <a:r>
                        <a:rPr lang="es-ES" sz="1200" dirty="0">
                          <a:latin typeface="Berlin Sans FB" panose="020E0602020502020306" pitchFamily="34" charset="0"/>
                        </a:rPr>
                        <a:t>Persiste en la realización de actividades desafiantes y toma decisiones para concluirlas.</a:t>
                      </a:r>
                    </a:p>
                    <a:p>
                      <a:pPr algn="ctr"/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1764884"/>
                  </a:ext>
                </a:extLst>
              </a:tr>
              <a:tr h="2375617"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Berlin Sans FB" panose="020E0602020502020306" pitchFamily="34" charset="0"/>
                        </a:rPr>
                        <a:t>Actividades en conexión o video</a:t>
                      </a:r>
                    </a:p>
                  </a:txBody>
                  <a:tcPr>
                    <a:solidFill>
                      <a:srgbClr val="CEF8FA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Berlin Sans FB" panose="020E0602020502020306" pitchFamily="34" charset="0"/>
                      </a:endParaRP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ENVÍO DE 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VIDEO</a:t>
                      </a:r>
                    </a:p>
                    <a:p>
                      <a:pPr algn="ctr"/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CONEXION MEDIANTE MEET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9:30- 10:30 a.m.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Rendición de cuentas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Clase muestra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Presentación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Video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Reconocimientos</a:t>
                      </a:r>
                    </a:p>
                    <a:p>
                      <a:pPr algn="ctr"/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ENVÍO DE </a:t>
                      </a:r>
                    </a:p>
                    <a:p>
                      <a:pPr algn="ctr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VIDEO</a:t>
                      </a:r>
                    </a:p>
                    <a:p>
                      <a:pPr algn="ctr"/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8323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154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13CF00A-A320-4D9E-8F20-329738AD95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422367"/>
              </p:ext>
            </p:extLst>
          </p:nvPr>
        </p:nvGraphicFramePr>
        <p:xfrm>
          <a:off x="0" y="0"/>
          <a:ext cx="9144002" cy="68553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2217">
                  <a:extLst>
                    <a:ext uri="{9D8B030D-6E8A-4147-A177-3AD203B41FA5}">
                      <a16:colId xmlns:a16="http://schemas.microsoft.com/office/drawing/2014/main" val="2693174218"/>
                    </a:ext>
                  </a:extLst>
                </a:gridCol>
                <a:gridCol w="1186670">
                  <a:extLst>
                    <a:ext uri="{9D8B030D-6E8A-4147-A177-3AD203B41FA5}">
                      <a16:colId xmlns:a16="http://schemas.microsoft.com/office/drawing/2014/main" val="1197416063"/>
                    </a:ext>
                  </a:extLst>
                </a:gridCol>
                <a:gridCol w="1484243">
                  <a:extLst>
                    <a:ext uri="{9D8B030D-6E8A-4147-A177-3AD203B41FA5}">
                      <a16:colId xmlns:a16="http://schemas.microsoft.com/office/drawing/2014/main" val="2338662622"/>
                    </a:ext>
                  </a:extLst>
                </a:gridCol>
                <a:gridCol w="1789044">
                  <a:extLst>
                    <a:ext uri="{9D8B030D-6E8A-4147-A177-3AD203B41FA5}">
                      <a16:colId xmlns:a16="http://schemas.microsoft.com/office/drawing/2014/main" val="2019408199"/>
                    </a:ext>
                  </a:extLst>
                </a:gridCol>
                <a:gridCol w="1444487">
                  <a:extLst>
                    <a:ext uri="{9D8B030D-6E8A-4147-A177-3AD203B41FA5}">
                      <a16:colId xmlns:a16="http://schemas.microsoft.com/office/drawing/2014/main" val="3338205940"/>
                    </a:ext>
                  </a:extLst>
                </a:gridCol>
                <a:gridCol w="2067341">
                  <a:extLst>
                    <a:ext uri="{9D8B030D-6E8A-4147-A177-3AD203B41FA5}">
                      <a16:colId xmlns:a16="http://schemas.microsoft.com/office/drawing/2014/main" val="111099089"/>
                    </a:ext>
                  </a:extLst>
                </a:gridCol>
              </a:tblGrid>
              <a:tr h="5579165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Berlin Sans FB" panose="020E0602020502020306" pitchFamily="34" charset="0"/>
                        </a:rPr>
                        <a:t>Actividades para realizar en casa</a:t>
                      </a:r>
                    </a:p>
                  </a:txBody>
                  <a:tcPr>
                    <a:solidFill>
                      <a:srgbClr val="CEF8F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MX" sz="1800" dirty="0">
                          <a:latin typeface="Berlin Sans FB" panose="020E0602020502020306" pitchFamily="34" charset="0"/>
                        </a:rPr>
                        <a:t>Día inhábil descarga administrativa </a:t>
                      </a:r>
                    </a:p>
                  </a:txBody>
                  <a:tcPr marL="68580" marR="68580" marT="9525" marB="0" vert="vert270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Inicio: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Alumnos de primero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observan la pagina 28 del libro mi álbum “vida marina”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Alumnos de segundo observan la pagina 32 “el acuario”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E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Desarrollo: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Cuenta cada una de las especies que se observan.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Los alumnos de segundo responden en su libro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Los alumnos de primero responden la ficha de trabajo.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E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Cierre: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Responde las siguientes preguntas ¿que te aprecio la actividad ¿se te hizo fácil o difícil?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Responde ¿Qué es una familia?, </a:t>
                      </a:r>
                    </a:p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¿Cómo está integrada su familia?, ¿Cuántas familias conoce?, ¿Por qué cree que es importante tener </a:t>
                      </a:r>
                    </a:p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una familia? </a:t>
                      </a:r>
                    </a:p>
                    <a:p>
                      <a:pPr algn="l"/>
                      <a:endParaRPr lang="es-ES" sz="1200" dirty="0">
                        <a:latin typeface="Berlin Sans FB" panose="020E0602020502020306" pitchFamily="34" charset="0"/>
                      </a:endParaRPr>
                    </a:p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Desarrollo:</a:t>
                      </a:r>
                    </a:p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Alumnos de primero observan del libro mi álbum página 10, “La familia”</a:t>
                      </a:r>
                    </a:p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Los alumnos de segundo observan del libro mi álbum pagina 22 “familia” Posteriormente preguntarle ¿si alguna de esas familias se parece a la suya?, que señale cuál es.</a:t>
                      </a:r>
                    </a:p>
                    <a:p>
                      <a:pPr algn="l"/>
                      <a:endParaRPr lang="es-ES" sz="1200" dirty="0">
                        <a:latin typeface="Berlin Sans FB" panose="020E0602020502020306" pitchFamily="34" charset="0"/>
                      </a:endParaRPr>
                    </a:p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Entregarle una hoja de trabajo y solicitarle que recorte y pegue a los miembros que integran a su  familia.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 algn="l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Alumnos de primero observar la pagina 26 del libro mi álbum “al aire libre”</a:t>
                      </a:r>
                    </a:p>
                    <a:p>
                      <a:pPr algn="l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Alumnos de segundo observar la pagina 10 “juegos”</a:t>
                      </a:r>
                    </a:p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Pedirle que la observe y encuentre todos los juegos que están jugando los niños</a:t>
                      </a:r>
                    </a:p>
                    <a:p>
                      <a:pPr algn="l"/>
                      <a:endParaRPr lang="es-ES" sz="1200" dirty="0">
                        <a:latin typeface="Berlin Sans FB" panose="020E0602020502020306" pitchFamily="34" charset="0"/>
                      </a:endParaRPr>
                    </a:p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Desarrollo:</a:t>
                      </a:r>
                    </a:p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Pedir que seleccione uno y junto con el adulto elaborar las instrucciones de cómo jugarlo, al finalizar pedirle al alumno dar las instrucciones.</a:t>
                      </a:r>
                    </a:p>
                    <a:p>
                      <a:pPr algn="l"/>
                      <a:endParaRPr lang="es-ES" sz="1200" dirty="0">
                        <a:latin typeface="Berlin Sans FB" panose="020E0602020502020306" pitchFamily="34" charset="0"/>
                      </a:endParaRPr>
                    </a:p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Cierre</a:t>
                      </a:r>
                    </a:p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Realizar el juego realizado con las instrucciones que vaya dando el alumno. </a:t>
                      </a: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 algn="l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Alumnos de primero observar la pagina 12 del libro mi álbum “nos ayudamos”</a:t>
                      </a:r>
                    </a:p>
                    <a:p>
                      <a:pPr algn="l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Alumnos de segundo observa la pagina 16 “en el salón”</a:t>
                      </a:r>
                    </a:p>
                    <a:p>
                      <a:pPr algn="l"/>
                      <a:endParaRPr lang="es-MX" sz="1200" dirty="0">
                        <a:latin typeface="Berlin Sans FB" panose="020E0602020502020306" pitchFamily="34" charset="0"/>
                      </a:endParaRPr>
                    </a:p>
                    <a:p>
                      <a:pPr algn="l"/>
                      <a:r>
                        <a:rPr lang="es-MX" sz="1200" dirty="0">
                          <a:latin typeface="Berlin Sans FB" panose="020E0602020502020306" pitchFamily="34" charset="0"/>
                        </a:rPr>
                        <a:t>Desarrollo:</a:t>
                      </a:r>
                    </a:p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En su mayoría los alumnos están en parejas,  preguntar al alumno qué cree que están haciendo. Guiarlo para explicarle que se están ayudando unos a otros. Están trabajando juntos y tomando decisiones para aprender o realizar alguna actividad.</a:t>
                      </a:r>
                    </a:p>
                    <a:p>
                      <a:pPr algn="l"/>
                      <a:endParaRPr lang="es-ES" sz="1200" dirty="0">
                        <a:latin typeface="Berlin Sans FB" panose="020E0602020502020306" pitchFamily="34" charset="0"/>
                      </a:endParaRPr>
                    </a:p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Cierre:</a:t>
                      </a:r>
                    </a:p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Proporcionar a alumno la hoja de trabajo anexa a este material donde encontrará un laberinto, apoyarlo a resolverlo y explicarle que resolver el </a:t>
                      </a:r>
                    </a:p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laberinto es un reto, y elegir un camino es una decisión..</a:t>
                      </a:r>
                    </a:p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Preguntar al alumno </a:t>
                      </a:r>
                    </a:p>
                    <a:p>
                      <a:pPr algn="l"/>
                      <a:r>
                        <a:rPr lang="es-ES" sz="1200" dirty="0">
                          <a:latin typeface="Berlin Sans FB" panose="020E0602020502020306" pitchFamily="34" charset="0"/>
                        </a:rPr>
                        <a:t>¿Cómo ayudarías a alguien que no puede realizar esa tarea? </a:t>
                      </a: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547813"/>
                  </a:ext>
                </a:extLst>
              </a:tr>
              <a:tr h="728871">
                <a:tc>
                  <a:txBody>
                    <a:bodyPr/>
                    <a:lstStyle/>
                    <a:p>
                      <a:pPr algn="ctr"/>
                      <a:endParaRPr lang="es-MX" sz="16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CEF8FA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MX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Mi álbum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MX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erlin Sans FB" panose="020E0602020502020306" pitchFamily="34" charset="0"/>
                        </a:rPr>
                        <a:t>Ficha de trabajo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Mi álbum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Ficha de trabajo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Mi álbum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Mi álbum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Ficha de trabajo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258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00118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654</Words>
  <Application>Microsoft Office PowerPoint</Application>
  <PresentationFormat>Carta (216 x 279 mm)</PresentationFormat>
  <Paragraphs>103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Berlin Sans FB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GONZALEZ ESCOBEDO</dc:creator>
  <cp:lastModifiedBy>DANIELA GONZALEZ ESCOBEDO</cp:lastModifiedBy>
  <cp:revision>10</cp:revision>
  <dcterms:created xsi:type="dcterms:W3CDTF">2021-06-22T23:15:53Z</dcterms:created>
  <dcterms:modified xsi:type="dcterms:W3CDTF">2021-06-23T00:29:22Z</dcterms:modified>
</cp:coreProperties>
</file>